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9" r:id="rId4"/>
  </p:sldMasterIdLst>
  <p:notesMasterIdLst>
    <p:notesMasterId r:id="rId21"/>
  </p:notesMasterIdLst>
  <p:sldIdLst>
    <p:sldId id="269" r:id="rId5"/>
    <p:sldId id="417" r:id="rId6"/>
    <p:sldId id="343" r:id="rId7"/>
    <p:sldId id="432" r:id="rId8"/>
    <p:sldId id="418" r:id="rId9"/>
    <p:sldId id="419" r:id="rId10"/>
    <p:sldId id="420" r:id="rId11"/>
    <p:sldId id="433" r:id="rId12"/>
    <p:sldId id="434" r:id="rId13"/>
    <p:sldId id="435" r:id="rId14"/>
    <p:sldId id="436" r:id="rId15"/>
    <p:sldId id="437" r:id="rId16"/>
    <p:sldId id="438" r:id="rId17"/>
    <p:sldId id="349" r:id="rId18"/>
    <p:sldId id="495" r:id="rId19"/>
    <p:sldId id="311"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Raleway" pitchFamily="2" charset="0"/>
      <p:regular r:id="rId30"/>
      <p:bold r:id="rId31"/>
      <p:italic r:id="rId32"/>
      <p:boldItalic r:id="rId33"/>
    </p:embeddedFont>
    <p:embeddedFont>
      <p:font typeface="Raleway Light" pitchFamily="2" charset="0"/>
      <p:regular r:id="rId34"/>
      <p:italic r:id="rId35"/>
    </p:embeddedFont>
    <p:embeddedFont>
      <p:font typeface="Raleway SemiBold" pitchFamily="2" charset="0"/>
      <p:bold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FBA"/>
    <a:srgbClr val="37465E"/>
    <a:srgbClr val="EF8A45"/>
    <a:srgbClr val="546980"/>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0424" autoAdjust="0"/>
  </p:normalViewPr>
  <p:slideViewPr>
    <p:cSldViewPr snapToGrid="0">
      <p:cViewPr varScale="1">
        <p:scale>
          <a:sx n="81" d="100"/>
          <a:sy n="81" d="100"/>
        </p:scale>
        <p:origin x="8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B3CC-822A-448C-A494-11F5A0573AD4}"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BA10-C5CF-4769-BB45-19E5C126BAC8}" type="slidenum">
              <a:rPr lang="en-US" smtClean="0"/>
              <a:t>‹#›</a:t>
            </a:fld>
            <a:endParaRPr lang="en-US"/>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a:t>
            </a:fld>
            <a:endParaRPr lang="en-US"/>
          </a:p>
        </p:txBody>
      </p:sp>
    </p:spTree>
    <p:extLst>
      <p:ext uri="{BB962C8B-B14F-4D97-AF65-F5344CB8AC3E}">
        <p14:creationId xmlns:p14="http://schemas.microsoft.com/office/powerpoint/2010/main" val="173491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10</a:t>
            </a:fld>
            <a:endParaRPr lang="en-US"/>
          </a:p>
        </p:txBody>
      </p:sp>
    </p:spTree>
    <p:extLst>
      <p:ext uri="{BB962C8B-B14F-4D97-AF65-F5344CB8AC3E}">
        <p14:creationId xmlns:p14="http://schemas.microsoft.com/office/powerpoint/2010/main" val="4078152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11</a:t>
            </a:fld>
            <a:endParaRPr lang="en-US"/>
          </a:p>
        </p:txBody>
      </p:sp>
    </p:spTree>
    <p:extLst>
      <p:ext uri="{BB962C8B-B14F-4D97-AF65-F5344CB8AC3E}">
        <p14:creationId xmlns:p14="http://schemas.microsoft.com/office/powerpoint/2010/main" val="4203592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12</a:t>
            </a:fld>
            <a:endParaRPr lang="en-US"/>
          </a:p>
        </p:txBody>
      </p:sp>
    </p:spTree>
    <p:extLst>
      <p:ext uri="{BB962C8B-B14F-4D97-AF65-F5344CB8AC3E}">
        <p14:creationId xmlns:p14="http://schemas.microsoft.com/office/powerpoint/2010/main" val="595640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13</a:t>
            </a:fld>
            <a:endParaRPr lang="en-US"/>
          </a:p>
        </p:txBody>
      </p:sp>
    </p:spTree>
    <p:extLst>
      <p:ext uri="{BB962C8B-B14F-4D97-AF65-F5344CB8AC3E}">
        <p14:creationId xmlns:p14="http://schemas.microsoft.com/office/powerpoint/2010/main" val="5539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2</a:t>
            </a:fld>
            <a:endParaRPr lang="en-US"/>
          </a:p>
        </p:txBody>
      </p:sp>
    </p:spTree>
    <p:extLst>
      <p:ext uri="{BB962C8B-B14F-4D97-AF65-F5344CB8AC3E}">
        <p14:creationId xmlns:p14="http://schemas.microsoft.com/office/powerpoint/2010/main" val="1612365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3</a:t>
            </a:fld>
            <a:endParaRPr lang="en-US"/>
          </a:p>
        </p:txBody>
      </p:sp>
    </p:spTree>
    <p:extLst>
      <p:ext uri="{BB962C8B-B14F-4D97-AF65-F5344CB8AC3E}">
        <p14:creationId xmlns:p14="http://schemas.microsoft.com/office/powerpoint/2010/main" val="282305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2400" b="1" i="0" kern="1200" dirty="0">
                <a:solidFill>
                  <a:schemeClr val="tx1"/>
                </a:solidFill>
                <a:effectLst/>
                <a:latin typeface="+mn-lt"/>
                <a:ea typeface="+mn-ea"/>
                <a:cs typeface="+mn-cs"/>
              </a:rPr>
              <a:t>The change from "my paycheck" to "my purpose."</a:t>
            </a:r>
          </a:p>
          <a:p>
            <a:pPr fontAlgn="base"/>
            <a:r>
              <a:rPr lang="en-US" sz="2400" b="0" i="0" kern="1200" dirty="0">
                <a:solidFill>
                  <a:schemeClr val="tx1"/>
                </a:solidFill>
                <a:effectLst/>
                <a:latin typeface="+mn-lt"/>
                <a:ea typeface="+mn-ea"/>
                <a:cs typeface="+mn-cs"/>
              </a:rPr>
              <a:t>We start out with what is admittedly the least surprising factor--at least if you've read anything theoretical about the Millennial generation. It's that Millennials truly want to work for organizations that have missions and purposes they can get behind. And they want to make meaningful contributions. </a:t>
            </a:r>
          </a:p>
          <a:p>
            <a:pPr fontAlgn="base"/>
            <a:r>
              <a:rPr lang="en-US" sz="2400" b="0" i="0" kern="1200" dirty="0">
                <a:solidFill>
                  <a:schemeClr val="tx1"/>
                </a:solidFill>
                <a:effectLst/>
                <a:latin typeface="+mn-lt"/>
                <a:ea typeface="+mn-ea"/>
                <a:cs typeface="+mn-cs"/>
              </a:rPr>
              <a:t>The money is important of course--everybody needs money--but they are far less likely to be willing to take a job just because they need the money. </a:t>
            </a:r>
          </a:p>
          <a:p>
            <a:pPr fontAlgn="base"/>
            <a:r>
              <a:rPr lang="en-US" sz="2400" b="0" i="0" kern="1200" dirty="0">
                <a:solidFill>
                  <a:schemeClr val="tx1"/>
                </a:solidFill>
                <a:effectLst/>
                <a:latin typeface="+mn-lt"/>
                <a:ea typeface="+mn-ea"/>
                <a:cs typeface="+mn-cs"/>
              </a:rPr>
              <a:t>"Back in the old days," says Jim Clifton, chairman and CEO of Gallup, "Baby Boomers like me didn't necessarily need meaning in our jobs. We just wanted a paycheck--our mission and purpose were 100 percent our families and communities. For Millennials, compensation is important and must be fair, but it's no longer the driver."</a:t>
            </a:r>
          </a:p>
          <a:p>
            <a:endParaRPr lang="en-US" sz="2400" dirty="0"/>
          </a:p>
          <a:p>
            <a:pPr eaLnBrk="1" hangingPunct="1">
              <a:spcBef>
                <a:spcPct val="0"/>
              </a:spcBef>
            </a:pPr>
            <a:endParaRPr lang="en-US" sz="2100" dirty="0"/>
          </a:p>
        </p:txBody>
      </p:sp>
      <p:sp>
        <p:nvSpPr>
          <p:cNvPr id="4" name="Slide Number Placeholder 3"/>
          <p:cNvSpPr>
            <a:spLocks noGrp="1"/>
          </p:cNvSpPr>
          <p:nvPr>
            <p:ph type="sldNum" sz="quarter" idx="5"/>
          </p:nvPr>
        </p:nvSpPr>
        <p:spPr/>
        <p:txBody>
          <a:bodyPr/>
          <a:lstStyle/>
          <a:p>
            <a:fld id="{F139BA10-C5CF-4769-BB45-19E5C126BAC8}" type="slidenum">
              <a:rPr lang="en-US" smtClean="0"/>
              <a:t>4</a:t>
            </a:fld>
            <a:endParaRPr lang="en-US"/>
          </a:p>
        </p:txBody>
      </p:sp>
    </p:spTree>
    <p:extLst>
      <p:ext uri="{BB962C8B-B14F-4D97-AF65-F5344CB8AC3E}">
        <p14:creationId xmlns:p14="http://schemas.microsoft.com/office/powerpoint/2010/main" val="112689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5</a:t>
            </a:fld>
            <a:endParaRPr lang="en-US"/>
          </a:p>
        </p:txBody>
      </p:sp>
    </p:spTree>
    <p:extLst>
      <p:ext uri="{BB962C8B-B14F-4D97-AF65-F5344CB8AC3E}">
        <p14:creationId xmlns:p14="http://schemas.microsoft.com/office/powerpoint/2010/main" val="84789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6</a:t>
            </a:fld>
            <a:endParaRPr lang="en-US"/>
          </a:p>
        </p:txBody>
      </p:sp>
    </p:spTree>
    <p:extLst>
      <p:ext uri="{BB962C8B-B14F-4D97-AF65-F5344CB8AC3E}">
        <p14:creationId xmlns:p14="http://schemas.microsoft.com/office/powerpoint/2010/main" val="2265769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7</a:t>
            </a:fld>
            <a:endParaRPr lang="en-US"/>
          </a:p>
        </p:txBody>
      </p:sp>
    </p:spTree>
    <p:extLst>
      <p:ext uri="{BB962C8B-B14F-4D97-AF65-F5344CB8AC3E}">
        <p14:creationId xmlns:p14="http://schemas.microsoft.com/office/powerpoint/2010/main" val="341842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8</a:t>
            </a:fld>
            <a:endParaRPr lang="en-US"/>
          </a:p>
        </p:txBody>
      </p:sp>
    </p:spTree>
    <p:extLst>
      <p:ext uri="{BB962C8B-B14F-4D97-AF65-F5344CB8AC3E}">
        <p14:creationId xmlns:p14="http://schemas.microsoft.com/office/powerpoint/2010/main" val="2811200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9</a:t>
            </a:fld>
            <a:endParaRPr lang="en-US"/>
          </a:p>
        </p:txBody>
      </p:sp>
    </p:spTree>
    <p:extLst>
      <p:ext uri="{BB962C8B-B14F-4D97-AF65-F5344CB8AC3E}">
        <p14:creationId xmlns:p14="http://schemas.microsoft.com/office/powerpoint/2010/main" val="3361460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6" name="Straight Connector 5">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Tree>
    <p:extLst>
      <p:ext uri="{BB962C8B-B14F-4D97-AF65-F5344CB8AC3E}">
        <p14:creationId xmlns:p14="http://schemas.microsoft.com/office/powerpoint/2010/main" val="1071250916"/>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79" r:id="rId20"/>
  </p:sldLayoutIdLst>
  <p:hf hd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app.smartsheet.com/b/form/dacb2d9b38564db4afb5ab8426d91ad6"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950678" y="3288888"/>
            <a:ext cx="8178574" cy="2020526"/>
          </a:xfrm>
        </p:spPr>
        <p:txBody>
          <a:bodyPr>
            <a:noAutofit/>
          </a:bodyPr>
          <a:lstStyle/>
          <a:p>
            <a:pPr eaLnBrk="1" hangingPunct="1"/>
            <a:r>
              <a:rPr lang="en-US" altLang="en-US" sz="4500" dirty="0">
                <a:solidFill>
                  <a:schemeClr val="bg1"/>
                </a:solidFill>
              </a:rPr>
              <a:t>Making the Most of a Multi-Generational Workforce</a:t>
            </a:r>
            <a:endParaRPr lang="en-US" altLang="en-US" sz="4500" dirty="0">
              <a:latin typeface="+mj-lt"/>
            </a:endParaRPr>
          </a:p>
        </p:txBody>
      </p:sp>
      <p:pic>
        <p:nvPicPr>
          <p:cNvPr id="4" name="Picture 3" descr="A picture containing text, clipart&#10;&#10;Description automatically generated">
            <a:extLst>
              <a:ext uri="{FF2B5EF4-FFF2-40B4-BE49-F238E27FC236}">
                <a16:creationId xmlns:a16="http://schemas.microsoft.com/office/drawing/2014/main" id="{DB24406C-42B7-4154-972F-DA6B8D753585}"/>
              </a:ext>
            </a:extLst>
          </p:cNvPr>
          <p:cNvPicPr/>
          <p:nvPr/>
        </p:nvPicPr>
        <p:blipFill>
          <a:blip r:embed="rId3" cstate="email">
            <a:extLst>
              <a:ext uri="{28A0092B-C50C-407E-A947-70E740481C1C}">
                <a14:useLocalDpi xmlns:a14="http://schemas.microsoft.com/office/drawing/2010/main"/>
              </a:ext>
            </a:extLst>
          </a:blip>
          <a:stretch>
            <a:fillRect/>
          </a:stretch>
        </p:blipFill>
        <p:spPr>
          <a:xfrm>
            <a:off x="9147175" y="4858312"/>
            <a:ext cx="3044825" cy="1052195"/>
          </a:xfrm>
          <a:prstGeom prst="rect">
            <a:avLst/>
          </a:prstGeom>
        </p:spPr>
      </p:pic>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7146823" cy="436093"/>
          </a:xfrm>
        </p:spPr>
        <p:txBody>
          <a:bodyPr/>
          <a:lstStyle/>
          <a:p>
            <a:r>
              <a:rPr lang="en-US" dirty="0"/>
              <a:t>Etiquette</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342900" indent="-34290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Dress</a:t>
            </a:r>
          </a:p>
          <a:p>
            <a:pPr marL="342900" indent="-34290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Phone</a:t>
            </a:r>
          </a:p>
          <a:p>
            <a:pPr marL="342900" indent="-34290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Time management</a:t>
            </a:r>
          </a:p>
          <a:p>
            <a:pPr marL="342900" indent="-34290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Email</a:t>
            </a:r>
          </a:p>
          <a:p>
            <a:pPr marL="342900" indent="-34290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Manners</a:t>
            </a:r>
          </a:p>
        </p:txBody>
      </p:sp>
    </p:spTree>
    <p:extLst>
      <p:ext uri="{BB962C8B-B14F-4D97-AF65-F5344CB8AC3E}">
        <p14:creationId xmlns:p14="http://schemas.microsoft.com/office/powerpoint/2010/main" val="390634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7146823" cy="436093"/>
          </a:xfrm>
        </p:spPr>
        <p:txBody>
          <a:bodyPr/>
          <a:lstStyle/>
          <a:p>
            <a:r>
              <a:rPr lang="en-US" dirty="0"/>
              <a:t>Quote</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0" indent="0">
              <a:buNone/>
            </a:pPr>
            <a:endParaRPr lang="en-US" sz="1500" dirty="0">
              <a:solidFill>
                <a:schemeClr val="tx2"/>
              </a:solidFill>
              <a:latin typeface="Raleway SemiBold" panose="020B0604020202020204" charset="0"/>
            </a:endParaRPr>
          </a:p>
          <a:p>
            <a:pPr marL="0" indent="0">
              <a:buNone/>
            </a:pPr>
            <a:endParaRPr lang="en-US" sz="1500" dirty="0">
              <a:solidFill>
                <a:schemeClr val="tx2"/>
              </a:solidFill>
              <a:latin typeface="Raleway SemiBold" panose="020B0604020202020204" charset="0"/>
            </a:endParaRPr>
          </a:p>
          <a:p>
            <a:pPr marL="0" indent="0">
              <a:buNone/>
            </a:pPr>
            <a:endParaRPr lang="en-US" sz="1500" dirty="0">
              <a:solidFill>
                <a:schemeClr val="tx2"/>
              </a:solidFill>
              <a:latin typeface="Raleway SemiBold" panose="020B0604020202020204" charset="0"/>
            </a:endParaRPr>
          </a:p>
          <a:p>
            <a:pPr marL="0" indent="0">
              <a:buNone/>
            </a:pPr>
            <a:r>
              <a:rPr lang="en-US" sz="1500" dirty="0">
                <a:solidFill>
                  <a:schemeClr val="tx2"/>
                </a:solidFill>
                <a:latin typeface="Raleway SemiBold" panose="020B0604020202020204" charset="0"/>
              </a:rPr>
              <a:t>“Instead of complaining about adapting for millennials, it’s imperative for leaders and managers to acknowledge the role of millennial behavior as an indication of the needs of the modern workplace to attract, leverage, and retain modern talent.” </a:t>
            </a:r>
          </a:p>
          <a:p>
            <a:pPr marL="0" indent="0">
              <a:buNone/>
            </a:pPr>
            <a:br>
              <a:rPr lang="en-US" sz="1500" dirty="0">
                <a:solidFill>
                  <a:schemeClr val="tx2"/>
                </a:solidFill>
                <a:latin typeface="Raleway SemiBold" panose="020B0604020202020204" charset="0"/>
              </a:rPr>
            </a:br>
            <a:r>
              <a:rPr lang="en-US" sz="1500" dirty="0">
                <a:solidFill>
                  <a:schemeClr val="tx2"/>
                </a:solidFill>
                <a:latin typeface="Raleway SemiBold" panose="020B0604020202020204" charset="0"/>
              </a:rPr>
              <a:t>― Crystal </a:t>
            </a:r>
            <a:r>
              <a:rPr lang="en-US" sz="1500" dirty="0" err="1">
                <a:solidFill>
                  <a:schemeClr val="tx2"/>
                </a:solidFill>
                <a:latin typeface="Raleway SemiBold" panose="020B0604020202020204" charset="0"/>
              </a:rPr>
              <a:t>Kadakia</a:t>
            </a:r>
            <a:r>
              <a:rPr lang="en-US" sz="1500" dirty="0">
                <a:solidFill>
                  <a:schemeClr val="tx2"/>
                </a:solidFill>
                <a:latin typeface="Raleway SemiBold" panose="020B0604020202020204" charset="0"/>
              </a:rPr>
              <a:t>, </a:t>
            </a:r>
            <a:r>
              <a:rPr lang="en-US" sz="1500" i="1" dirty="0">
                <a:solidFill>
                  <a:schemeClr val="tx2"/>
                </a:solidFill>
                <a:latin typeface="Raleway SemiBold" panose="020B0604020202020204" charset="0"/>
              </a:rPr>
              <a:t>The Millennial Myth: Transforming Misunderstanding Into Workplace Breakthroughs </a:t>
            </a:r>
          </a:p>
        </p:txBody>
      </p:sp>
    </p:spTree>
    <p:extLst>
      <p:ext uri="{BB962C8B-B14F-4D97-AF65-F5344CB8AC3E}">
        <p14:creationId xmlns:p14="http://schemas.microsoft.com/office/powerpoint/2010/main" val="418421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7146823" cy="436093"/>
          </a:xfrm>
        </p:spPr>
        <p:txBody>
          <a:bodyPr/>
          <a:lstStyle/>
          <a:p>
            <a:r>
              <a:rPr lang="en-US" dirty="0"/>
              <a:t>Myths about Millennials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342900" indent="-34290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Lazy </a:t>
            </a:r>
          </a:p>
          <a:p>
            <a:pPr marL="342900" indent="-34290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Selfish</a:t>
            </a:r>
          </a:p>
          <a:p>
            <a:pPr marL="342900" indent="-34290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Spoiled</a:t>
            </a:r>
          </a:p>
          <a:p>
            <a:pPr marL="342900" indent="-34290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Irresponsible</a:t>
            </a:r>
          </a:p>
          <a:p>
            <a:pPr>
              <a:spcBef>
                <a:spcPts val="600"/>
              </a:spcBef>
              <a:spcAft>
                <a:spcPts val="600"/>
              </a:spcAft>
              <a:buClr>
                <a:schemeClr val="tx2"/>
              </a:buClr>
            </a:pPr>
            <a:endParaRPr lang="en-US" sz="1500" dirty="0">
              <a:solidFill>
                <a:schemeClr val="tx2"/>
              </a:solidFill>
              <a:latin typeface="Raleway SemiBold" panose="020B0604020202020204" charset="0"/>
            </a:endParaRPr>
          </a:p>
        </p:txBody>
      </p:sp>
    </p:spTree>
    <p:extLst>
      <p:ext uri="{BB962C8B-B14F-4D97-AF65-F5344CB8AC3E}">
        <p14:creationId xmlns:p14="http://schemas.microsoft.com/office/powerpoint/2010/main" val="530022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7146823" cy="436093"/>
          </a:xfrm>
        </p:spPr>
        <p:txBody>
          <a:bodyPr/>
          <a:lstStyle/>
          <a:p>
            <a:r>
              <a:rPr lang="en-US" dirty="0"/>
              <a:t>Resources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Why Millennials Matter organization</a:t>
            </a:r>
          </a:p>
          <a:p>
            <a:pPr marL="28575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Millennial Magazine</a:t>
            </a:r>
          </a:p>
          <a:p>
            <a:pPr marL="28575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Book recommendation: “Becoming the Boss: New rules for the next generation of leaders” – by Lindsey Pollack</a:t>
            </a:r>
          </a:p>
        </p:txBody>
      </p:sp>
    </p:spTree>
    <p:extLst>
      <p:ext uri="{BB962C8B-B14F-4D97-AF65-F5344CB8AC3E}">
        <p14:creationId xmlns:p14="http://schemas.microsoft.com/office/powerpoint/2010/main" val="2445166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5A25-625C-4C02-81BF-61919C406460}"/>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dirty="0">
                <a:solidFill>
                  <a:schemeClr val="tx2"/>
                </a:solidFill>
                <a:latin typeface="+mj-lt"/>
              </a:rPr>
              <a:t>Your Kepro EAP</a:t>
            </a:r>
            <a:r>
              <a:rPr lang="en-US" sz="4400" dirty="0">
                <a:solidFill>
                  <a:srgbClr val="FFFFFF"/>
                </a:solidFill>
                <a:latin typeface="+mj-lt"/>
              </a:rPr>
              <a:t>ur Kepro EAP </a:t>
            </a:r>
            <a:endParaRPr lang="en-US" sz="44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736D761A-EFA2-45DF-97F5-97C93389D07C}"/>
              </a:ext>
            </a:extLst>
          </p:cNvPr>
          <p:cNvSpPr>
            <a:spLocks noGrp="1"/>
          </p:cNvSpPr>
          <p:nvPr>
            <p:ph type="body" sz="half" idx="22"/>
          </p:nvPr>
        </p:nvSpPr>
        <p:spPr>
          <a:xfrm>
            <a:off x="4447308" y="591344"/>
            <a:ext cx="6906491" cy="5585619"/>
          </a:xfrm>
        </p:spPr>
        <p:txBody>
          <a:bodyPr vert="horz" lIns="91440" tIns="45720" rIns="91440" bIns="45720" rtlCol="0" anchor="ctr">
            <a:normAutofit/>
          </a:bodyPr>
          <a:lstStyle/>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Services available to employees, any household members and dependents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Confidential</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Counselors available 24/7/365 via 833-539-7285</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Up to 6 in person counseling sessions, per issue, per year, per household member</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Management Consultations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Financial/Legal Consultation and Referral Service</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Work/Life &amp; Convenience Services</a:t>
            </a:r>
          </a:p>
          <a:p>
            <a:pPr marL="285750" indent="-228600">
              <a:buClr>
                <a:schemeClr val="tx2"/>
              </a:buClr>
              <a:buFont typeface="Arial" panose="020B0604020202020204" pitchFamily="34" charset="0"/>
              <a:buChar char="•"/>
            </a:pPr>
            <a:r>
              <a:rPr lang="en-US" sz="1600" dirty="0">
                <a:solidFill>
                  <a:srgbClr val="0070C0"/>
                </a:solidFill>
                <a:latin typeface="Raleway SemiBold" panose="020B0604020202020204" charset="0"/>
              </a:rPr>
              <a:t>https://sowi.mylifeexpert.com </a:t>
            </a:r>
            <a:r>
              <a:rPr lang="en-US" sz="1600" dirty="0">
                <a:solidFill>
                  <a:schemeClr val="tx2"/>
                </a:solidFill>
                <a:latin typeface="Raleway SemiBold" panose="020B0604020202020204" charset="0"/>
              </a:rPr>
              <a:t>Company code:  SOWI</a:t>
            </a:r>
          </a:p>
          <a:p>
            <a:pPr indent="-228600">
              <a:buFont typeface="Arial" panose="020B0604020202020204" pitchFamily="34" charset="0"/>
              <a:buChar char="•"/>
            </a:pPr>
            <a:endParaRPr lang="en-US" sz="1600" dirty="0">
              <a:latin typeface="Raleway SemiBold" panose="020B0604020202020204" charset="0"/>
              <a:ea typeface="+mn-ea"/>
              <a:cs typeface="+mn-cs"/>
            </a:endParaRPr>
          </a:p>
        </p:txBody>
      </p:sp>
    </p:spTree>
    <p:extLst>
      <p:ext uri="{BB962C8B-B14F-4D97-AF65-F5344CB8AC3E}">
        <p14:creationId xmlns:p14="http://schemas.microsoft.com/office/powerpoint/2010/main" val="232336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5A25-625C-4C02-81BF-61919C406460}"/>
              </a:ext>
            </a:extLst>
          </p:cNvPr>
          <p:cNvSpPr>
            <a:spLocks noGrp="1"/>
          </p:cNvSpPr>
          <p:nvPr>
            <p:ph type="title"/>
          </p:nvPr>
        </p:nvSpPr>
        <p:spPr>
          <a:xfrm>
            <a:off x="686833" y="1153572"/>
            <a:ext cx="4519347" cy="4559820"/>
          </a:xfrm>
        </p:spPr>
        <p:txBody>
          <a:bodyPr vert="horz" lIns="91440" tIns="45720" rIns="91440" bIns="45720" rtlCol="0" anchor="ctr">
            <a:normAutofit/>
          </a:bodyPr>
          <a:lstStyle/>
          <a:p>
            <a:r>
              <a:rPr lang="en-US" sz="3000" dirty="0">
                <a:solidFill>
                  <a:schemeClr val="tx2"/>
                </a:solidFill>
                <a:latin typeface="+mj-lt"/>
              </a:rPr>
              <a:t>We want to hear your feedback!</a:t>
            </a:r>
            <a:br>
              <a:rPr lang="en-US" sz="3000" dirty="0">
                <a:solidFill>
                  <a:schemeClr val="tx2"/>
                </a:solidFill>
                <a:latin typeface="+mj-lt"/>
              </a:rPr>
            </a:br>
            <a:br>
              <a:rPr lang="en-US" sz="3000" dirty="0">
                <a:solidFill>
                  <a:schemeClr val="tx2"/>
                </a:solidFill>
                <a:latin typeface="+mj-lt"/>
              </a:rPr>
            </a:br>
            <a:r>
              <a:rPr lang="en-US" sz="3000" dirty="0">
                <a:solidFill>
                  <a:schemeClr val="tx2"/>
                </a:solidFill>
                <a:latin typeface="+mj-lt"/>
              </a:rPr>
              <a:t>Please complete a training evaluation.</a:t>
            </a:r>
            <a:br>
              <a:rPr lang="en-US" sz="3000" dirty="0">
                <a:solidFill>
                  <a:schemeClr val="tx2"/>
                </a:solidFill>
                <a:latin typeface="+mj-lt"/>
              </a:rPr>
            </a:br>
            <a:br>
              <a:rPr lang="en-US" sz="3000" dirty="0">
                <a:solidFill>
                  <a:schemeClr val="tx2"/>
                </a:solidFill>
                <a:latin typeface="+mj-lt"/>
              </a:rPr>
            </a:br>
            <a:r>
              <a:rPr lang="en-US" sz="3000" dirty="0">
                <a:solidFill>
                  <a:schemeClr val="tx2"/>
                </a:solidFill>
                <a:latin typeface="+mj-lt"/>
              </a:rPr>
              <a:t>Thank you!</a:t>
            </a:r>
            <a:endParaRPr lang="en-US" sz="3000" kern="1200" dirty="0">
              <a:solidFill>
                <a:srgbClr val="FFFFFF"/>
              </a:solidFill>
              <a:latin typeface="+mj-lt"/>
              <a:ea typeface="+mj-ea"/>
              <a:cs typeface="+mj-cs"/>
            </a:endParaRPr>
          </a:p>
        </p:txBody>
      </p:sp>
      <p:sp>
        <p:nvSpPr>
          <p:cNvPr id="5" name="TextBox 4">
            <a:extLst>
              <a:ext uri="{FF2B5EF4-FFF2-40B4-BE49-F238E27FC236}">
                <a16:creationId xmlns:a16="http://schemas.microsoft.com/office/drawing/2014/main" id="{120A3E10-0DA3-4EA9-86D4-2BC643821FB9}"/>
              </a:ext>
            </a:extLst>
          </p:cNvPr>
          <p:cNvSpPr txBox="1"/>
          <p:nvPr/>
        </p:nvSpPr>
        <p:spPr>
          <a:xfrm>
            <a:off x="5746452" y="5481680"/>
            <a:ext cx="5758715" cy="307777"/>
          </a:xfrm>
          <a:prstGeom prst="rect">
            <a:avLst/>
          </a:prstGeom>
          <a:noFill/>
        </p:spPr>
        <p:txBody>
          <a:bodyPr wrap="square" rtlCol="0">
            <a:spAutoFit/>
          </a:bodyPr>
          <a:lstStyle/>
          <a:p>
            <a:pPr marL="0" marR="0">
              <a:spcBef>
                <a:spcPts val="0"/>
              </a:spcBef>
              <a:spcAft>
                <a:spcPts val="0"/>
              </a:spcAft>
            </a:pPr>
            <a:r>
              <a:rPr lang="en-US" sz="1400" dirty="0">
                <a:solidFill>
                  <a:srgbClr val="0070C0"/>
                </a:solidFill>
                <a:latin typeface="Calibri" panose="020F0502020204030204" pitchFamily="34" charset="0"/>
                <a:ea typeface="Open Sans" panose="020B0606030504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https://app.smartsheet.com/b/form/dacb2d9b38564db4afb5ab8426d91ad6</a:t>
            </a:r>
            <a:endParaRPr lang="en-US" sz="1400" dirty="0">
              <a:solidFill>
                <a:srgbClr val="0070C0"/>
              </a:solidFill>
              <a:latin typeface="Calibri" panose="020F0502020204030204" pitchFamily="34" charset="0"/>
              <a:ea typeface="Open Sans" panose="020B060603050402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C3EBC91-99E9-4C70-AD6B-1EF1E89B87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61356" y="1603397"/>
            <a:ext cx="3928906" cy="3651206"/>
          </a:xfrm>
          <a:prstGeom prst="rect">
            <a:avLst/>
          </a:prstGeom>
        </p:spPr>
      </p:pic>
    </p:spTree>
    <p:extLst>
      <p:ext uri="{BB962C8B-B14F-4D97-AF65-F5344CB8AC3E}">
        <p14:creationId xmlns:p14="http://schemas.microsoft.com/office/powerpoint/2010/main" val="1456945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02D-E8B3-4813-93FD-50125E15E8A7}"/>
              </a:ext>
            </a:extLst>
          </p:cNvPr>
          <p:cNvSpPr>
            <a:spLocks noGrp="1"/>
          </p:cNvSpPr>
          <p:nvPr>
            <p:ph type="title"/>
          </p:nvPr>
        </p:nvSpPr>
        <p:spPr/>
        <p:txBody>
          <a:bodyPr/>
          <a:lstStyle/>
          <a:p>
            <a:r>
              <a:rPr lang="en-US" dirty="0"/>
              <a:t>Questions &amp; Answer</a:t>
            </a:r>
          </a:p>
        </p:txBody>
      </p:sp>
      <p:sp>
        <p:nvSpPr>
          <p:cNvPr id="3" name="Text Placeholder 2">
            <a:extLst>
              <a:ext uri="{FF2B5EF4-FFF2-40B4-BE49-F238E27FC236}">
                <a16:creationId xmlns:a16="http://schemas.microsoft.com/office/drawing/2014/main" id="{9235416B-4B43-4D30-A1AB-3D4E6ADB65EE}"/>
              </a:ext>
            </a:extLst>
          </p:cNvPr>
          <p:cNvSpPr>
            <a:spLocks noGrp="1"/>
          </p:cNvSpPr>
          <p:nvPr>
            <p:ph type="body" idx="14"/>
          </p:nvPr>
        </p:nvSpPr>
        <p:spPr>
          <a:xfrm>
            <a:off x="2811166" y="5096977"/>
            <a:ext cx="6569664" cy="477913"/>
          </a:xfrm>
        </p:spPr>
        <p:txBody>
          <a:bodyPr/>
          <a:lstStyle/>
          <a:p>
            <a:r>
              <a:rPr lang="en-US" altLang="en-US" sz="2000" dirty="0">
                <a:solidFill>
                  <a:schemeClr val="bg1"/>
                </a:solidFill>
              </a:rPr>
              <a:t>Making the Most of a Multi-Generational Workforce</a:t>
            </a:r>
            <a:endParaRPr lang="en-US" dirty="0">
              <a:latin typeface="+mj-lt"/>
            </a:endParaRPr>
          </a:p>
        </p:txBody>
      </p:sp>
      <p:pic>
        <p:nvPicPr>
          <p:cNvPr id="10" name="Picture Placeholder 9" descr="A picture containing person, grass, man, looking&#10;&#10;Description automatically generated">
            <a:extLst>
              <a:ext uri="{FF2B5EF4-FFF2-40B4-BE49-F238E27FC236}">
                <a16:creationId xmlns:a16="http://schemas.microsoft.com/office/drawing/2014/main" id="{6455AFEE-6AC6-4FCF-A2A0-7DE44CC5480A}"/>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15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DDF019-C59C-4DB6-8967-C3CD28D240E3}"/>
              </a:ext>
            </a:extLst>
          </p:cNvPr>
          <p:cNvSpPr>
            <a:spLocks noGrp="1"/>
          </p:cNvSpPr>
          <p:nvPr>
            <p:ph type="body" sz="quarter" idx="18"/>
          </p:nvPr>
        </p:nvSpPr>
        <p:spPr>
          <a:xfrm>
            <a:off x="4741399" y="1803367"/>
            <a:ext cx="6423130" cy="4401317"/>
          </a:xfrm>
        </p:spPr>
        <p:txBody>
          <a:bodyPr>
            <a:normAutofit/>
          </a:bodyPr>
          <a:lstStyle/>
          <a:p>
            <a:pPr marL="285750" indent="-285750">
              <a:spcBef>
                <a:spcPts val="600"/>
              </a:spcBef>
              <a:spcAft>
                <a:spcPts val="600"/>
              </a:spcAft>
              <a:buClr>
                <a:schemeClr val="tx2"/>
              </a:buClr>
              <a:buFont typeface="Arial" panose="020B0604020202020204" pitchFamily="34" charset="0"/>
              <a:buChar char="•"/>
            </a:pPr>
            <a:r>
              <a:rPr lang="en-US" b="0" dirty="0">
                <a:solidFill>
                  <a:schemeClr val="tx2"/>
                </a:solidFill>
              </a:rPr>
              <a:t>Purpose</a:t>
            </a:r>
          </a:p>
          <a:p>
            <a:pPr marL="285750" indent="-285750">
              <a:spcBef>
                <a:spcPts val="600"/>
              </a:spcBef>
              <a:spcAft>
                <a:spcPts val="600"/>
              </a:spcAft>
              <a:buClr>
                <a:schemeClr val="tx2"/>
              </a:buClr>
              <a:buFont typeface="Arial" panose="020B0604020202020204" pitchFamily="34" charset="0"/>
              <a:buChar char="•"/>
            </a:pPr>
            <a:r>
              <a:rPr lang="en-US" b="0" dirty="0">
                <a:solidFill>
                  <a:schemeClr val="tx2"/>
                </a:solidFill>
              </a:rPr>
              <a:t>Can-do attitude</a:t>
            </a:r>
          </a:p>
          <a:p>
            <a:pPr marL="285750" indent="-285750">
              <a:spcBef>
                <a:spcPts val="600"/>
              </a:spcBef>
              <a:spcAft>
                <a:spcPts val="600"/>
              </a:spcAft>
              <a:buClr>
                <a:schemeClr val="tx2"/>
              </a:buClr>
              <a:buFont typeface="Arial" panose="020B0604020202020204" pitchFamily="34" charset="0"/>
              <a:buChar char="•"/>
            </a:pPr>
            <a:r>
              <a:rPr lang="en-US" b="0" dirty="0">
                <a:solidFill>
                  <a:schemeClr val="tx2"/>
                </a:solidFill>
              </a:rPr>
              <a:t>Value</a:t>
            </a:r>
          </a:p>
          <a:p>
            <a:pPr marL="285750" indent="-285750">
              <a:spcBef>
                <a:spcPts val="600"/>
              </a:spcBef>
              <a:spcAft>
                <a:spcPts val="600"/>
              </a:spcAft>
              <a:buClr>
                <a:schemeClr val="tx2"/>
              </a:buClr>
              <a:buFont typeface="Arial" panose="020B0604020202020204" pitchFamily="34" charset="0"/>
              <a:buChar char="•"/>
            </a:pPr>
            <a:r>
              <a:rPr lang="en-US" b="0" dirty="0">
                <a:solidFill>
                  <a:schemeClr val="tx2"/>
                </a:solidFill>
              </a:rPr>
              <a:t>Vision</a:t>
            </a:r>
          </a:p>
          <a:p>
            <a:pPr marL="285750" indent="-285750">
              <a:spcBef>
                <a:spcPts val="600"/>
              </a:spcBef>
              <a:spcAft>
                <a:spcPts val="600"/>
              </a:spcAft>
              <a:buClr>
                <a:schemeClr val="tx2"/>
              </a:buClr>
              <a:buFont typeface="Arial" panose="020B0604020202020204" pitchFamily="34" charset="0"/>
              <a:buChar char="•"/>
            </a:pPr>
            <a:r>
              <a:rPr lang="en-US" b="0" dirty="0">
                <a:solidFill>
                  <a:schemeClr val="tx2"/>
                </a:solidFill>
              </a:rPr>
              <a:t>Including Joy and Happiness</a:t>
            </a:r>
          </a:p>
        </p:txBody>
      </p:sp>
      <p:sp>
        <p:nvSpPr>
          <p:cNvPr id="3" name="Title 2">
            <a:extLst>
              <a:ext uri="{FF2B5EF4-FFF2-40B4-BE49-F238E27FC236}">
                <a16:creationId xmlns:a16="http://schemas.microsoft.com/office/drawing/2014/main" id="{C2B7E6AE-D013-4E35-958C-DB7E9028FEFF}"/>
              </a:ext>
            </a:extLst>
          </p:cNvPr>
          <p:cNvSpPr>
            <a:spLocks noGrp="1"/>
          </p:cNvSpPr>
          <p:nvPr>
            <p:ph type="title"/>
          </p:nvPr>
        </p:nvSpPr>
        <p:spPr>
          <a:xfrm>
            <a:off x="4741399" y="633767"/>
            <a:ext cx="6086258" cy="374287"/>
          </a:xfrm>
        </p:spPr>
        <p:txBody>
          <a:bodyPr/>
          <a:lstStyle/>
          <a:p>
            <a:r>
              <a:rPr lang="en-US" sz="3600" dirty="0"/>
              <a:t>Mission Based Generation</a:t>
            </a:r>
            <a:endParaRPr lang="en-US" sz="3600" dirty="0">
              <a:solidFill>
                <a:schemeClr val="tx2"/>
              </a:solidFill>
              <a:latin typeface="+mj-lt"/>
            </a:endParaRPr>
          </a:p>
        </p:txBody>
      </p:sp>
      <p:pic>
        <p:nvPicPr>
          <p:cNvPr id="7" name="Picture Placeholder 6">
            <a:extLst>
              <a:ext uri="{FF2B5EF4-FFF2-40B4-BE49-F238E27FC236}">
                <a16:creationId xmlns:a16="http://schemas.microsoft.com/office/drawing/2014/main" id="{FA92C025-E8C7-4240-84E1-C3F7A4768B55}"/>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9360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352446" cy="436093"/>
          </a:xfrm>
        </p:spPr>
        <p:txBody>
          <a:bodyPr/>
          <a:lstStyle/>
          <a:p>
            <a:r>
              <a:rPr lang="en-US" dirty="0"/>
              <a:t>Perspective</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Dial up internet vs. High speed internet</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Music </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The size and capability of cell phones compared to the 90’s</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Popular TV shows</a:t>
            </a:r>
          </a:p>
          <a:p>
            <a:pPr marL="742950" lvl="1" indent="-285750">
              <a:spcBef>
                <a:spcPts val="0"/>
              </a:spcBef>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rPr>
              <a:t>I love Lucy vs 16 and pregnant</a:t>
            </a:r>
          </a:p>
        </p:txBody>
      </p:sp>
    </p:spTree>
    <p:extLst>
      <p:ext uri="{BB962C8B-B14F-4D97-AF65-F5344CB8AC3E}">
        <p14:creationId xmlns:p14="http://schemas.microsoft.com/office/powerpoint/2010/main" val="234251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9329584" cy="436093"/>
          </a:xfrm>
        </p:spPr>
        <p:txBody>
          <a:bodyPr/>
          <a:lstStyle/>
          <a:p>
            <a:r>
              <a:rPr lang="en-US" dirty="0">
                <a:solidFill>
                  <a:schemeClr val="tx2"/>
                </a:solidFill>
              </a:rPr>
              <a:t>Do’s and Don’ts</a:t>
            </a:r>
            <a:endParaRPr lang="en-US" dirty="0">
              <a:solidFill>
                <a:schemeClr val="tx2"/>
              </a:solidFill>
              <a:latin typeface="+mj-lt"/>
            </a:endParaRPr>
          </a:p>
        </p:txBody>
      </p:sp>
      <p:sp>
        <p:nvSpPr>
          <p:cNvPr id="6" name="Text Placeholder 4">
            <a:extLst>
              <a:ext uri="{FF2B5EF4-FFF2-40B4-BE49-F238E27FC236}">
                <a16:creationId xmlns:a16="http://schemas.microsoft.com/office/drawing/2014/main" id="{F1A992D3-D09C-4CC5-B9EA-638FCD64BB0B}"/>
              </a:ext>
            </a:extLst>
          </p:cNvPr>
          <p:cNvSpPr>
            <a:spLocks noGrp="1"/>
          </p:cNvSpPr>
          <p:nvPr>
            <p:ph type="body" sz="half" idx="22"/>
          </p:nvPr>
        </p:nvSpPr>
        <p:spPr>
          <a:xfrm>
            <a:off x="885825" y="1639965"/>
            <a:ext cx="5210174" cy="4272104"/>
          </a:xfrm>
        </p:spPr>
        <p:txBody>
          <a:bodyPr/>
          <a:lstStyle/>
          <a:p>
            <a:pPr>
              <a:spcBef>
                <a:spcPts val="600"/>
              </a:spcBef>
              <a:spcAft>
                <a:spcPts val="600"/>
              </a:spcAft>
            </a:pPr>
            <a:r>
              <a:rPr lang="en-US" sz="1500" dirty="0">
                <a:solidFill>
                  <a:schemeClr val="tx2"/>
                </a:solidFill>
                <a:latin typeface="Raleway SemiBold" panose="020B0604020202020204" charset="0"/>
              </a:rPr>
              <a:t>Do</a:t>
            </a:r>
          </a:p>
          <a:p>
            <a:pPr marL="28575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Ask		</a:t>
            </a:r>
          </a:p>
          <a:p>
            <a:pPr marL="28575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Train</a:t>
            </a:r>
          </a:p>
          <a:p>
            <a:pPr marL="28575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Explain</a:t>
            </a:r>
          </a:p>
          <a:p>
            <a:pPr marL="28575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Value Fun</a:t>
            </a:r>
          </a:p>
          <a:p>
            <a:endParaRPr lang="en-US" sz="1500" dirty="0">
              <a:solidFill>
                <a:schemeClr val="tx2"/>
              </a:solidFill>
              <a:latin typeface="Raleway SemiBold" panose="020B0604020202020204" charset="0"/>
            </a:endParaRPr>
          </a:p>
        </p:txBody>
      </p:sp>
      <p:sp>
        <p:nvSpPr>
          <p:cNvPr id="7" name="Text Placeholder 4">
            <a:extLst>
              <a:ext uri="{FF2B5EF4-FFF2-40B4-BE49-F238E27FC236}">
                <a16:creationId xmlns:a16="http://schemas.microsoft.com/office/drawing/2014/main" id="{E1352130-E6D5-412F-8A71-5A0BAFFE0ABC}"/>
              </a:ext>
            </a:extLst>
          </p:cNvPr>
          <p:cNvSpPr txBox="1">
            <a:spLocks/>
          </p:cNvSpPr>
          <p:nvPr/>
        </p:nvSpPr>
        <p:spPr>
          <a:xfrm>
            <a:off x="6095999" y="1639964"/>
            <a:ext cx="5210176" cy="427210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600"/>
              </a:spcBef>
              <a:spcAft>
                <a:spcPts val="600"/>
              </a:spcAft>
            </a:pPr>
            <a:r>
              <a:rPr lang="en-US" sz="1500" dirty="0">
                <a:solidFill>
                  <a:schemeClr val="tx2"/>
                </a:solidFill>
                <a:latin typeface="Raleway SemiBold" panose="020B0604020202020204" charset="0"/>
              </a:rPr>
              <a:t>Don’t</a:t>
            </a:r>
          </a:p>
          <a:p>
            <a:pPr marL="28575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Tell</a:t>
            </a:r>
          </a:p>
          <a:p>
            <a:pPr marL="28575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Lecture</a:t>
            </a:r>
          </a:p>
          <a:p>
            <a:pPr marL="28575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Dictate</a:t>
            </a:r>
          </a:p>
          <a:p>
            <a:pPr marL="28575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Be boring</a:t>
            </a:r>
          </a:p>
          <a:p>
            <a:endParaRPr lang="en-US" sz="1500" dirty="0">
              <a:solidFill>
                <a:schemeClr val="tx2"/>
              </a:solidFill>
              <a:latin typeface="Raleway SemiBold" panose="020B0604020202020204" charset="0"/>
            </a:endParaRPr>
          </a:p>
        </p:txBody>
      </p:sp>
    </p:spTree>
    <p:extLst>
      <p:ext uri="{BB962C8B-B14F-4D97-AF65-F5344CB8AC3E}">
        <p14:creationId xmlns:p14="http://schemas.microsoft.com/office/powerpoint/2010/main" val="247384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7707261" cy="436093"/>
          </a:xfrm>
        </p:spPr>
        <p:txBody>
          <a:bodyPr/>
          <a:lstStyle/>
          <a:p>
            <a:r>
              <a:rPr lang="en-US" dirty="0"/>
              <a:t>Work - Life Balance</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Value different stages</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Leave all judgement behind</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24 hours a day</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Use of technology</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Changes including “family” and “pets”</a:t>
            </a:r>
          </a:p>
          <a:p>
            <a:pPr marL="285750" indent="-285750">
              <a:spcBef>
                <a:spcPts val="600"/>
              </a:spcBef>
              <a:spcAft>
                <a:spcPts val="600"/>
              </a:spcAft>
              <a:buClr>
                <a:schemeClr val="tx2"/>
              </a:buClr>
              <a:buFont typeface="Arial" panose="020B0604020202020204" pitchFamily="34" charset="0"/>
              <a:buChar char="•"/>
            </a:pPr>
            <a:endParaRPr lang="en-US" sz="1500" b="0" dirty="0">
              <a:solidFill>
                <a:schemeClr val="tx2"/>
              </a:solidFill>
              <a:latin typeface="Raleway SemiBold" panose="020B0604020202020204" charset="0"/>
            </a:endParaRPr>
          </a:p>
        </p:txBody>
      </p:sp>
    </p:spTree>
    <p:extLst>
      <p:ext uri="{BB962C8B-B14F-4D97-AF65-F5344CB8AC3E}">
        <p14:creationId xmlns:p14="http://schemas.microsoft.com/office/powerpoint/2010/main" val="770096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6217674" cy="436093"/>
          </a:xfrm>
        </p:spPr>
        <p:txBody>
          <a:bodyPr/>
          <a:lstStyle/>
          <a:p>
            <a:r>
              <a:rPr lang="en-US" dirty="0">
                <a:solidFill>
                  <a:schemeClr val="tx2"/>
                </a:solidFill>
              </a:rPr>
              <a:t>Expectations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Be exact</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Accountability</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“Wiggle” Room</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Go high and then go higher</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Become friends with failure</a:t>
            </a:r>
          </a:p>
          <a:p>
            <a:pPr marL="285750" indent="-285750">
              <a:spcBef>
                <a:spcPts val="600"/>
              </a:spcBef>
              <a:spcAft>
                <a:spcPts val="600"/>
              </a:spcAft>
              <a:buClr>
                <a:schemeClr val="tx2"/>
              </a:buClr>
              <a:buFont typeface="Arial" panose="020B0604020202020204" pitchFamily="34" charset="0"/>
              <a:buChar char="•"/>
            </a:pPr>
            <a:endParaRPr lang="en-US" sz="1500" b="0" dirty="0">
              <a:solidFill>
                <a:schemeClr val="tx2"/>
              </a:solidFill>
              <a:latin typeface="Raleway SemiBold" panose="020B0604020202020204" charset="0"/>
            </a:endParaRPr>
          </a:p>
        </p:txBody>
      </p:sp>
    </p:spTree>
    <p:extLst>
      <p:ext uri="{BB962C8B-B14F-4D97-AF65-F5344CB8AC3E}">
        <p14:creationId xmlns:p14="http://schemas.microsoft.com/office/powerpoint/2010/main" val="82746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7146823" cy="436093"/>
          </a:xfrm>
        </p:spPr>
        <p:txBody>
          <a:bodyPr/>
          <a:lstStyle/>
          <a:p>
            <a:r>
              <a:rPr lang="en-US" dirty="0"/>
              <a:t>Manager/Boss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Expanded into coach</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Expanded into Mom/Dad/Aunt/Uncle</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Lasting Relationship</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Loyalty</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Respect</a:t>
            </a:r>
          </a:p>
        </p:txBody>
      </p:sp>
    </p:spTree>
    <p:extLst>
      <p:ext uri="{BB962C8B-B14F-4D97-AF65-F5344CB8AC3E}">
        <p14:creationId xmlns:p14="http://schemas.microsoft.com/office/powerpoint/2010/main" val="1910378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7146823" cy="436093"/>
          </a:xfrm>
        </p:spPr>
        <p:txBody>
          <a:bodyPr/>
          <a:lstStyle/>
          <a:p>
            <a:r>
              <a:rPr lang="en-US" dirty="0"/>
              <a:t>Feedback</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Constant</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Continuous</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Specific</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Direct</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“Tough love”</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Two-directional</a:t>
            </a:r>
          </a:p>
          <a:p>
            <a:pPr marL="285750" indent="-285750">
              <a:spcBef>
                <a:spcPts val="600"/>
              </a:spcBef>
              <a:spcAft>
                <a:spcPts val="600"/>
              </a:spcAft>
              <a:buClr>
                <a:schemeClr val="tx2"/>
              </a:buClr>
              <a:buFont typeface="Arial" panose="020B0604020202020204" pitchFamily="34" charset="0"/>
              <a:buChar char="•"/>
            </a:pPr>
            <a:endParaRPr lang="en-US" sz="1500" b="0" dirty="0">
              <a:solidFill>
                <a:schemeClr val="tx2"/>
              </a:solidFill>
              <a:latin typeface="Raleway SemiBold" panose="020B0604020202020204" charset="0"/>
            </a:endParaRPr>
          </a:p>
        </p:txBody>
      </p:sp>
    </p:spTree>
    <p:extLst>
      <p:ext uri="{BB962C8B-B14F-4D97-AF65-F5344CB8AC3E}">
        <p14:creationId xmlns:p14="http://schemas.microsoft.com/office/powerpoint/2010/main" val="335997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7146823" cy="436093"/>
          </a:xfrm>
        </p:spPr>
        <p:txBody>
          <a:bodyPr/>
          <a:lstStyle/>
          <a:p>
            <a:r>
              <a:rPr lang="en-US" dirty="0"/>
              <a:t>Challenging Environment</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Fast paced</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Constant</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Questioning</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Inviting</a:t>
            </a:r>
          </a:p>
          <a:p>
            <a:pPr marL="285750" indent="-285750">
              <a:spcBef>
                <a:spcPts val="600"/>
              </a:spcBef>
              <a:spcAft>
                <a:spcPts val="600"/>
              </a:spcAft>
              <a:buClr>
                <a:schemeClr val="tx2"/>
              </a:buClr>
              <a:buFont typeface="Arial" panose="020B0604020202020204" pitchFamily="34" charset="0"/>
              <a:buChar char="•"/>
            </a:pPr>
            <a:r>
              <a:rPr lang="en-US" sz="1500" b="0" dirty="0">
                <a:solidFill>
                  <a:schemeClr val="tx2"/>
                </a:solidFill>
                <a:latin typeface="Raleway SemiBold" panose="020B0604020202020204" charset="0"/>
              </a:rPr>
              <a:t>Endless possibilities</a:t>
            </a:r>
          </a:p>
        </p:txBody>
      </p:sp>
    </p:spTree>
    <p:extLst>
      <p:ext uri="{BB962C8B-B14F-4D97-AF65-F5344CB8AC3E}">
        <p14:creationId xmlns:p14="http://schemas.microsoft.com/office/powerpoint/2010/main" val="25156787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Kepro Colors">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BDE3E8"/>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a30ee2-1caf-47ed-b0bd-3ae54742cbde" xsi:nil="true"/>
    <lcf76f155ced4ddcb4097134ff3c332f xmlns="8249b341-fd8d-4f11-a3f4-f93b81cf4a2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2D5FAC1B0F474EA0A4CE63B594478E" ma:contentTypeVersion="18" ma:contentTypeDescription="Create a new document." ma:contentTypeScope="" ma:versionID="410c7bc79fb6dabebf518a5d04900415">
  <xsd:schema xmlns:xsd="http://www.w3.org/2001/XMLSchema" xmlns:xs="http://www.w3.org/2001/XMLSchema" xmlns:p="http://schemas.microsoft.com/office/2006/metadata/properties" xmlns:ns2="09a30ee2-1caf-47ed-b0bd-3ae54742cbde" xmlns:ns3="8249b341-fd8d-4f11-a3f4-f93b81cf4a24" targetNamespace="http://schemas.microsoft.com/office/2006/metadata/properties" ma:root="true" ma:fieldsID="b92166cb52cb8a1d1d236f121d2e0b3c" ns2:_="" ns3:_="">
    <xsd:import namespace="09a30ee2-1caf-47ed-b0bd-3ae54742cbde"/>
    <xsd:import namespace="8249b341-fd8d-4f11-a3f4-f93b81cf4a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30ee2-1caf-47ed-b0bd-3ae54742cb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bdbdee4-ea4c-4eb9-858c-ebf5aa578337}" ma:internalName="TaxCatchAll" ma:showField="CatchAllData" ma:web="09a30ee2-1caf-47ed-b0bd-3ae54742cbd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49b341-fd8d-4f11-a3f4-f93b81cf4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8d22940-c0c7-498d-893f-2f337843c1b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46E3ED-FFB0-4141-9647-02E3979050BE}">
  <ds:schemaRefs>
    <ds:schemaRef ds:uri="http://schemas.microsoft.com/office/2006/documentManagement/types"/>
    <ds:schemaRef ds:uri="09a30ee2-1caf-47ed-b0bd-3ae54742cbde"/>
    <ds:schemaRef ds:uri="http://www.w3.org/XML/1998/namespace"/>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8249b341-fd8d-4f11-a3f4-f93b81cf4a24"/>
    <ds:schemaRef ds:uri="http://schemas.microsoft.com/office/2006/metadata/properties"/>
  </ds:schemaRefs>
</ds:datastoreItem>
</file>

<file path=customXml/itemProps2.xml><?xml version="1.0" encoding="utf-8"?>
<ds:datastoreItem xmlns:ds="http://schemas.openxmlformats.org/officeDocument/2006/customXml" ds:itemID="{6A9FDE21-5562-44BD-91B2-CA904CD390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30ee2-1caf-47ed-b0bd-3ae54742cbde"/>
    <ds:schemaRef ds:uri="8249b341-fd8d-4f11-a3f4-f93b81cf4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302847-182A-48BF-8368-051EFD7218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3122</TotalTime>
  <Words>531</Words>
  <Application>Microsoft Office PowerPoint</Application>
  <PresentationFormat>Widescreen</PresentationFormat>
  <Paragraphs>106</Paragraphs>
  <Slides>16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vt:lpstr>
      <vt:lpstr>Raleway</vt:lpstr>
      <vt:lpstr>Raleway Light</vt:lpstr>
      <vt:lpstr>Arial</vt:lpstr>
      <vt:lpstr>Courier New</vt:lpstr>
      <vt:lpstr>Raleway SemiBold</vt:lpstr>
      <vt:lpstr>Open Sans</vt:lpstr>
      <vt:lpstr>Custom Design</vt:lpstr>
      <vt:lpstr>Making the Most of a Multi-Generational Workforce</vt:lpstr>
      <vt:lpstr>Mission Based Generation</vt:lpstr>
      <vt:lpstr>Perspective</vt:lpstr>
      <vt:lpstr>Do’s and Don’ts</vt:lpstr>
      <vt:lpstr>Work - Life Balance</vt:lpstr>
      <vt:lpstr>Expectations</vt:lpstr>
      <vt:lpstr>Manager/Boss</vt:lpstr>
      <vt:lpstr>Feedback</vt:lpstr>
      <vt:lpstr>Challenging Environment</vt:lpstr>
      <vt:lpstr>Etiquette</vt:lpstr>
      <vt:lpstr>Quote</vt:lpstr>
      <vt:lpstr>Myths about Millennials</vt:lpstr>
      <vt:lpstr>Resources</vt:lpstr>
      <vt:lpstr>Your Kepro EAPur Kepro EAP </vt:lpstr>
      <vt:lpstr>We want to hear your feedback!  Please complete a training evaluation.  Thank you!</vt:lpstr>
      <vt:lpstr>Questions &amp;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Linh Le</dc:creator>
  <cp:lastModifiedBy>Larreshia</cp:lastModifiedBy>
  <cp:revision>714</cp:revision>
  <dcterms:created xsi:type="dcterms:W3CDTF">2020-03-20T15:14:34Z</dcterms:created>
  <dcterms:modified xsi:type="dcterms:W3CDTF">2023-02-21T19:11:30Z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0x010100BB2D5FAC1B0F474EA0A4CE63B594478E</vt:lpwstr>
  </property>
</Properties>
</file>