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0" r:id="rId5"/>
  </p:sldMasterIdLst>
  <p:notesMasterIdLst>
    <p:notesMasterId r:id="rId34"/>
  </p:notesMasterIdLst>
  <p:sldIdLst>
    <p:sldId id="256" r:id="rId6"/>
    <p:sldId id="259" r:id="rId7"/>
    <p:sldId id="276" r:id="rId8"/>
    <p:sldId id="278" r:id="rId9"/>
    <p:sldId id="284" r:id="rId10"/>
    <p:sldId id="277" r:id="rId11"/>
    <p:sldId id="287" r:id="rId12"/>
    <p:sldId id="288" r:id="rId13"/>
    <p:sldId id="291" r:id="rId14"/>
    <p:sldId id="289" r:id="rId15"/>
    <p:sldId id="268" r:id="rId16"/>
    <p:sldId id="267" r:id="rId17"/>
    <p:sldId id="269" r:id="rId18"/>
    <p:sldId id="270" r:id="rId19"/>
    <p:sldId id="271" r:id="rId20"/>
    <p:sldId id="272" r:id="rId21"/>
    <p:sldId id="275" r:id="rId22"/>
    <p:sldId id="273" r:id="rId23"/>
    <p:sldId id="281" r:id="rId24"/>
    <p:sldId id="292" r:id="rId25"/>
    <p:sldId id="266" r:id="rId26"/>
    <p:sldId id="260" r:id="rId27"/>
    <p:sldId id="261" r:id="rId28"/>
    <p:sldId id="262" r:id="rId29"/>
    <p:sldId id="263" r:id="rId30"/>
    <p:sldId id="265" r:id="rId31"/>
    <p:sldId id="286" r:id="rId32"/>
    <p:sldId id="264"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2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649032-B7F1-490C-89A9-5546B32C983B}" v="1652" dt="2023-07-28T18:10:25.453"/>
    <p1510:client id="{125EED31-BC0A-401B-B677-1A8418B1684B}" v="681" dt="2023-07-24T18:49:33.315"/>
    <p1510:client id="{2922A394-4E98-4D8E-9610-D53996D069C5}" v="26" dt="2023-07-28T20:09:36.478"/>
    <p1510:client id="{297DD43F-4417-49EE-B5FF-200906BF8D4D}" v="9" dt="2023-07-27T13:24:08.866"/>
    <p1510:client id="{2E0A96F6-581F-4E62-8CC0-62E0183EFCDF}" v="24" dt="2023-07-28T21:11:51.710"/>
    <p1510:client id="{2F9EC7F8-FDAC-47FB-B925-0150C648634F}" v="58" dt="2023-07-31T01:35:08.278"/>
    <p1510:client id="{386A5020-F79F-483F-B4E7-86325D8E34CB}" v="5" dt="2023-07-28T13:56:13.737"/>
    <p1510:client id="{3A735D01-9079-416D-8261-8138AA413995}" v="97" dt="2023-07-28T19:13:00.138"/>
    <p1510:client id="{402FB199-2D1F-4DD3-84B8-FF0E1917D6E9}" v="65" dt="2023-07-27T13:26:02.244"/>
    <p1510:client id="{4C095F43-AFDB-4E6F-B157-6156CA9CFDBC}" v="8" dt="2023-07-24T20:51:27.035"/>
    <p1510:client id="{4D4349C0-9338-455B-8FA9-CB40C069D43B}" v="3" dt="2023-07-28T19:45:49.326"/>
    <p1510:client id="{4F16A80B-B029-421D-B9D6-525FB8A8753B}" v="73" dt="2023-07-27T12:59:31.104"/>
    <p1510:client id="{57D41D4D-FC4E-4E77-AACD-A135CFF7E064}" v="12" dt="2023-07-28T15:32:38.860"/>
    <p1510:client id="{58F953F1-19E0-4344-BCFE-CCC40CCB286C}" v="34" dt="2023-07-27T13:59:25.281"/>
    <p1510:client id="{617419D9-ED73-4900-B5EE-FDC252933853}" v="932" dt="2023-07-26T23:28:45.007"/>
    <p1510:client id="{65292330-4593-4085-A714-E296E74A5FFF}" v="240" dt="2023-07-26T19:21:06.783"/>
    <p1510:client id="{671258BC-6EE6-4591-91F7-607CB3A5F69F}" v="284" dt="2023-07-26T19:06:44.950"/>
    <p1510:client id="{73738FA5-B7CD-4D68-AD00-7B74F603CD88}" v="10" dt="2023-07-31T13:24:56.443"/>
    <p1510:client id="{79DBF800-989B-4DA5-BBC3-B91906F2ABA0}" v="605" dt="2023-07-24T18:01:07.085"/>
    <p1510:client id="{7A2E6413-F4E4-413F-981A-02138AD578E0}" v="34" dt="2023-07-27T12:54:04.310"/>
    <p1510:client id="{7ADC50B6-8D3F-4321-B288-AE9C745A92E8}" v="40" dt="2023-07-27T13:44:57.032"/>
    <p1510:client id="{8102705A-3A3E-4B58-94B3-215EF7E80A81}" v="72" dt="2023-07-24T17:44:43.595"/>
    <p1510:client id="{86CA7F6F-A058-45AE-BA41-91ED1738CE05}" v="29" dt="2023-07-28T20:27:24.921"/>
    <p1510:client id="{98B1C206-D490-47EC-8F5B-181E36FE40C7}" v="25" dt="2023-07-25T18:45:57.092"/>
    <p1510:client id="{A10F6016-CBF6-40FC-8F60-2404888458F1}" v="75" dt="2023-07-31T13:06:00.450"/>
    <p1510:client id="{A860ED8F-589D-4553-BD1D-41AA6FA0BF56}" v="38" dt="2023-07-28T17:37:34.242"/>
    <p1510:client id="{B11BFD8C-00D8-4365-B754-8C585A4CEA23}" v="163" dt="2023-07-28T19:08:30.258"/>
    <p1510:client id="{B4E949D6-37F9-410D-BD8D-39026DB216D7}" v="88" dt="2023-07-28T19:16:36.919"/>
    <p1510:client id="{B88E2C42-6B8A-4F19-B5E2-084185FC35F9}" v="2" dt="2023-07-27T21:29:11.341"/>
    <p1510:client id="{BAF3B36E-D742-4541-9CC5-E00916C9E0FE}" v="336" dt="2023-07-28T18:22:28.528"/>
    <p1510:client id="{C5CC880C-08D4-45BC-8AC9-B9BB4B2D4D20}" v="412" dt="2023-07-24T18:19:20.933"/>
    <p1510:client id="{CE278F3D-B012-4679-9F47-C67C19FB7AB3}" v="135" dt="2023-07-28T20:36:01.505"/>
    <p1510:client id="{CF62F7D5-5882-069D-0BB2-C3EFA8377B81}" v="227" dt="2023-07-28T18:36:23.350"/>
    <p1510:client id="{E39F1FC9-0F59-4D37-B7F3-0801912C74F0}" v="9" dt="2023-07-27T13:09:41.085"/>
    <p1510:client id="{E51A54F4-D267-4C2F-9C7A-ACC9D9C3B739}" v="101" dt="2023-07-28T19:51:19.568"/>
    <p1510:client id="{EB0BFFC9-36C8-4070-BA6D-3FDFE167737A}" v="697" dt="2023-07-28T17:48:49.973"/>
    <p1510:client id="{F5BEE4F7-F86F-46E8-905D-0467146BFA43}" v="46" dt="2023-07-28T20:39:47.699"/>
    <p1510:client id="{F61FF61C-1443-4E01-B205-51579BF28E52}" v="54" dt="2023-07-28T17:25:35.841"/>
    <p1510:client id="{FDBDE912-B448-4169-BB21-C57F9D4C43D1}" v="45" dt="2023-07-26T18:48:38.1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21" Type="http://schemas.openxmlformats.org/officeDocument/2006/relationships/slide" Target="slides/slide16.xml"/><Relationship Id="rId34"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 Id="rId8" Type="http://schemas.openxmlformats.org/officeDocument/2006/relationships/slide" Target="slides/slide3.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9D5717-7465-4E54-AE1D-A5B39E798237}" type="datetimeFigureOut">
              <a:rPr lang="en-US" smtClean="0"/>
              <a:t>8/2/2023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F85BBE-0BDD-4275-A041-B9289D750B14}" type="slidenum">
              <a:rPr lang="en-US" smtClean="0"/>
              <a:t>‹#›</a:t>
            </a:fld>
            <a:endParaRPr lang="en-US"/>
          </a:p>
        </p:txBody>
      </p:sp>
    </p:spTree>
    <p:extLst>
      <p:ext uri="{BB962C8B-B14F-4D97-AF65-F5344CB8AC3E}">
        <p14:creationId xmlns:p14="http://schemas.microsoft.com/office/powerpoint/2010/main" val="1129832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BEV – Welcome and thank everyone for joining the training session in person or virtually. </a:t>
            </a:r>
            <a:endParaRPr lang="en-US"/>
          </a:p>
          <a:p>
            <a:endParaRPr lang="en-US">
              <a:cs typeface="Calibri"/>
            </a:endParaRPr>
          </a:p>
          <a:p>
            <a:r>
              <a:rPr lang="en-US">
                <a:cs typeface="Calibri"/>
              </a:rPr>
              <a:t>My name is Bev Pence and I work in Human Resources as the Talent Acquisition and Engagement Specialist. Our training session today is part of a 4-part series that we have developed to aid Student Supervisors in the full life-cycle of student employment. Our focus today is on the Recruitment and Hiring of Student Employees. Joining me today is Allen from the Financial Aid Office, Kay from Career Services, and Rachel who is also from Human Resources. They will have an opportunity to introduce themselves as we go through the training today. </a:t>
            </a:r>
          </a:p>
        </p:txBody>
      </p:sp>
      <p:sp>
        <p:nvSpPr>
          <p:cNvPr id="4" name="Slide Number Placeholder 3"/>
          <p:cNvSpPr>
            <a:spLocks noGrp="1"/>
          </p:cNvSpPr>
          <p:nvPr>
            <p:ph type="sldNum" sz="quarter" idx="5"/>
          </p:nvPr>
        </p:nvSpPr>
        <p:spPr/>
        <p:txBody>
          <a:bodyPr/>
          <a:lstStyle/>
          <a:p>
            <a:fld id="{E9F85BBE-0BDD-4275-A041-B9289D750B14}" type="slidenum">
              <a:rPr lang="en-US" smtClean="0"/>
              <a:t>1</a:t>
            </a:fld>
            <a:endParaRPr lang="en-US"/>
          </a:p>
        </p:txBody>
      </p:sp>
    </p:spTree>
    <p:extLst>
      <p:ext uri="{BB962C8B-B14F-4D97-AF65-F5344CB8AC3E}">
        <p14:creationId xmlns:p14="http://schemas.microsoft.com/office/powerpoint/2010/main" val="31139795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Kay</a:t>
            </a:r>
          </a:p>
        </p:txBody>
      </p:sp>
      <p:sp>
        <p:nvSpPr>
          <p:cNvPr id="4" name="Slide Number Placeholder 3"/>
          <p:cNvSpPr>
            <a:spLocks noGrp="1"/>
          </p:cNvSpPr>
          <p:nvPr>
            <p:ph type="sldNum" sz="quarter" idx="5"/>
          </p:nvPr>
        </p:nvSpPr>
        <p:spPr/>
        <p:txBody>
          <a:bodyPr/>
          <a:lstStyle/>
          <a:p>
            <a:fld id="{E9F85BBE-0BDD-4275-A041-B9289D750B14}" type="slidenum">
              <a:rPr lang="en-US" smtClean="0"/>
              <a:t>10</a:t>
            </a:fld>
            <a:endParaRPr lang="en-US"/>
          </a:p>
        </p:txBody>
      </p:sp>
    </p:spTree>
    <p:extLst>
      <p:ext uri="{BB962C8B-B14F-4D97-AF65-F5344CB8AC3E}">
        <p14:creationId xmlns:p14="http://schemas.microsoft.com/office/powerpoint/2010/main" val="23369492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Kay</a:t>
            </a:r>
          </a:p>
        </p:txBody>
      </p:sp>
      <p:sp>
        <p:nvSpPr>
          <p:cNvPr id="4" name="Slide Number Placeholder 3"/>
          <p:cNvSpPr>
            <a:spLocks noGrp="1"/>
          </p:cNvSpPr>
          <p:nvPr>
            <p:ph type="sldNum" sz="quarter" idx="5"/>
          </p:nvPr>
        </p:nvSpPr>
        <p:spPr/>
        <p:txBody>
          <a:bodyPr/>
          <a:lstStyle/>
          <a:p>
            <a:fld id="{E9F85BBE-0BDD-4275-A041-B9289D750B14}" type="slidenum">
              <a:rPr lang="en-US" smtClean="0"/>
              <a:t>11</a:t>
            </a:fld>
            <a:endParaRPr lang="en-US"/>
          </a:p>
        </p:txBody>
      </p:sp>
    </p:spTree>
    <p:extLst>
      <p:ext uri="{BB962C8B-B14F-4D97-AF65-F5344CB8AC3E}">
        <p14:creationId xmlns:p14="http://schemas.microsoft.com/office/powerpoint/2010/main" val="39665819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Kay</a:t>
            </a:r>
          </a:p>
        </p:txBody>
      </p:sp>
      <p:sp>
        <p:nvSpPr>
          <p:cNvPr id="4" name="Slide Number Placeholder 3"/>
          <p:cNvSpPr>
            <a:spLocks noGrp="1"/>
          </p:cNvSpPr>
          <p:nvPr>
            <p:ph type="sldNum" sz="quarter" idx="5"/>
          </p:nvPr>
        </p:nvSpPr>
        <p:spPr/>
        <p:txBody>
          <a:bodyPr/>
          <a:lstStyle/>
          <a:p>
            <a:fld id="{E9F85BBE-0BDD-4275-A041-B9289D750B14}" type="slidenum">
              <a:rPr lang="en-US" smtClean="0"/>
              <a:t>12</a:t>
            </a:fld>
            <a:endParaRPr lang="en-US"/>
          </a:p>
        </p:txBody>
      </p:sp>
    </p:spTree>
    <p:extLst>
      <p:ext uri="{BB962C8B-B14F-4D97-AF65-F5344CB8AC3E}">
        <p14:creationId xmlns:p14="http://schemas.microsoft.com/office/powerpoint/2010/main" val="10352121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Kay</a:t>
            </a:r>
          </a:p>
        </p:txBody>
      </p:sp>
      <p:sp>
        <p:nvSpPr>
          <p:cNvPr id="4" name="Slide Number Placeholder 3"/>
          <p:cNvSpPr>
            <a:spLocks noGrp="1"/>
          </p:cNvSpPr>
          <p:nvPr>
            <p:ph type="sldNum" sz="quarter" idx="5"/>
          </p:nvPr>
        </p:nvSpPr>
        <p:spPr/>
        <p:txBody>
          <a:bodyPr/>
          <a:lstStyle/>
          <a:p>
            <a:fld id="{E9F85BBE-0BDD-4275-A041-B9289D750B14}" type="slidenum">
              <a:rPr lang="en-US" smtClean="0"/>
              <a:t>13</a:t>
            </a:fld>
            <a:endParaRPr lang="en-US"/>
          </a:p>
        </p:txBody>
      </p:sp>
    </p:spTree>
    <p:extLst>
      <p:ext uri="{BB962C8B-B14F-4D97-AF65-F5344CB8AC3E}">
        <p14:creationId xmlns:p14="http://schemas.microsoft.com/office/powerpoint/2010/main" val="5180312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Kay</a:t>
            </a:r>
          </a:p>
        </p:txBody>
      </p:sp>
      <p:sp>
        <p:nvSpPr>
          <p:cNvPr id="4" name="Slide Number Placeholder 3"/>
          <p:cNvSpPr>
            <a:spLocks noGrp="1"/>
          </p:cNvSpPr>
          <p:nvPr>
            <p:ph type="sldNum" sz="quarter" idx="5"/>
          </p:nvPr>
        </p:nvSpPr>
        <p:spPr/>
        <p:txBody>
          <a:bodyPr/>
          <a:lstStyle/>
          <a:p>
            <a:fld id="{E9F85BBE-0BDD-4275-A041-B9289D750B14}" type="slidenum">
              <a:rPr lang="en-US" smtClean="0"/>
              <a:t>14</a:t>
            </a:fld>
            <a:endParaRPr lang="en-US"/>
          </a:p>
        </p:txBody>
      </p:sp>
    </p:spTree>
    <p:extLst>
      <p:ext uri="{BB962C8B-B14F-4D97-AF65-F5344CB8AC3E}">
        <p14:creationId xmlns:p14="http://schemas.microsoft.com/office/powerpoint/2010/main" val="21689061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Kay</a:t>
            </a:r>
          </a:p>
        </p:txBody>
      </p:sp>
      <p:sp>
        <p:nvSpPr>
          <p:cNvPr id="4" name="Slide Number Placeholder 3"/>
          <p:cNvSpPr>
            <a:spLocks noGrp="1"/>
          </p:cNvSpPr>
          <p:nvPr>
            <p:ph type="sldNum" sz="quarter" idx="5"/>
          </p:nvPr>
        </p:nvSpPr>
        <p:spPr/>
        <p:txBody>
          <a:bodyPr/>
          <a:lstStyle/>
          <a:p>
            <a:fld id="{E9F85BBE-0BDD-4275-A041-B9289D750B14}" type="slidenum">
              <a:rPr lang="en-US" smtClean="0"/>
              <a:t>15</a:t>
            </a:fld>
            <a:endParaRPr lang="en-US"/>
          </a:p>
        </p:txBody>
      </p:sp>
    </p:spTree>
    <p:extLst>
      <p:ext uri="{BB962C8B-B14F-4D97-AF65-F5344CB8AC3E}">
        <p14:creationId xmlns:p14="http://schemas.microsoft.com/office/powerpoint/2010/main" val="30426700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Kay</a:t>
            </a:r>
          </a:p>
        </p:txBody>
      </p:sp>
      <p:sp>
        <p:nvSpPr>
          <p:cNvPr id="4" name="Slide Number Placeholder 3"/>
          <p:cNvSpPr>
            <a:spLocks noGrp="1"/>
          </p:cNvSpPr>
          <p:nvPr>
            <p:ph type="sldNum" sz="quarter" idx="5"/>
          </p:nvPr>
        </p:nvSpPr>
        <p:spPr/>
        <p:txBody>
          <a:bodyPr/>
          <a:lstStyle/>
          <a:p>
            <a:fld id="{E9F85BBE-0BDD-4275-A041-B9289D750B14}" type="slidenum">
              <a:rPr lang="en-US" smtClean="0"/>
              <a:t>16</a:t>
            </a:fld>
            <a:endParaRPr lang="en-US"/>
          </a:p>
        </p:txBody>
      </p:sp>
    </p:spTree>
    <p:extLst>
      <p:ext uri="{BB962C8B-B14F-4D97-AF65-F5344CB8AC3E}">
        <p14:creationId xmlns:p14="http://schemas.microsoft.com/office/powerpoint/2010/main" val="36827033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Kay</a:t>
            </a:r>
          </a:p>
        </p:txBody>
      </p:sp>
      <p:sp>
        <p:nvSpPr>
          <p:cNvPr id="4" name="Slide Number Placeholder 3"/>
          <p:cNvSpPr>
            <a:spLocks noGrp="1"/>
          </p:cNvSpPr>
          <p:nvPr>
            <p:ph type="sldNum" sz="quarter" idx="5"/>
          </p:nvPr>
        </p:nvSpPr>
        <p:spPr/>
        <p:txBody>
          <a:bodyPr/>
          <a:lstStyle/>
          <a:p>
            <a:fld id="{E9F85BBE-0BDD-4275-A041-B9289D750B14}" type="slidenum">
              <a:rPr lang="en-US" smtClean="0"/>
              <a:t>17</a:t>
            </a:fld>
            <a:endParaRPr lang="en-US"/>
          </a:p>
        </p:txBody>
      </p:sp>
    </p:spTree>
    <p:extLst>
      <p:ext uri="{BB962C8B-B14F-4D97-AF65-F5344CB8AC3E}">
        <p14:creationId xmlns:p14="http://schemas.microsoft.com/office/powerpoint/2010/main" val="31281361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Kay</a:t>
            </a:r>
          </a:p>
        </p:txBody>
      </p:sp>
      <p:sp>
        <p:nvSpPr>
          <p:cNvPr id="4" name="Slide Number Placeholder 3"/>
          <p:cNvSpPr>
            <a:spLocks noGrp="1"/>
          </p:cNvSpPr>
          <p:nvPr>
            <p:ph type="sldNum" sz="quarter" idx="5"/>
          </p:nvPr>
        </p:nvSpPr>
        <p:spPr/>
        <p:txBody>
          <a:bodyPr/>
          <a:lstStyle/>
          <a:p>
            <a:fld id="{E9F85BBE-0BDD-4275-A041-B9289D750B14}" type="slidenum">
              <a:rPr lang="en-US" smtClean="0"/>
              <a:t>18</a:t>
            </a:fld>
            <a:endParaRPr lang="en-US"/>
          </a:p>
        </p:txBody>
      </p:sp>
    </p:spTree>
    <p:extLst>
      <p:ext uri="{BB962C8B-B14F-4D97-AF65-F5344CB8AC3E}">
        <p14:creationId xmlns:p14="http://schemas.microsoft.com/office/powerpoint/2010/main" val="42040973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BEV – check time for break? See if one is needed?</a:t>
            </a:r>
          </a:p>
        </p:txBody>
      </p:sp>
      <p:sp>
        <p:nvSpPr>
          <p:cNvPr id="4" name="Slide Number Placeholder 3"/>
          <p:cNvSpPr>
            <a:spLocks noGrp="1"/>
          </p:cNvSpPr>
          <p:nvPr>
            <p:ph type="sldNum" sz="quarter" idx="5"/>
          </p:nvPr>
        </p:nvSpPr>
        <p:spPr/>
        <p:txBody>
          <a:bodyPr/>
          <a:lstStyle/>
          <a:p>
            <a:fld id="{E9F85BBE-0BDD-4275-A041-B9289D750B14}" type="slidenum">
              <a:rPr lang="en-US" smtClean="0"/>
              <a:t>19</a:t>
            </a:fld>
            <a:endParaRPr lang="en-US"/>
          </a:p>
        </p:txBody>
      </p:sp>
    </p:spTree>
    <p:extLst>
      <p:ext uri="{BB962C8B-B14F-4D97-AF65-F5344CB8AC3E}">
        <p14:creationId xmlns:p14="http://schemas.microsoft.com/office/powerpoint/2010/main" val="4035919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BEV – Here is a quick look at our agenda for our session. </a:t>
            </a:r>
          </a:p>
          <a:p>
            <a:endParaRPr lang="en-US">
              <a:cs typeface="Calibri"/>
            </a:endParaRPr>
          </a:p>
          <a:p>
            <a:r>
              <a:rPr lang="en-US">
                <a:cs typeface="Calibri"/>
              </a:rPr>
              <a:t>Allen – Financial side of hiring a student and Finacial Aid resources</a:t>
            </a:r>
          </a:p>
          <a:p>
            <a:r>
              <a:rPr lang="en-US">
                <a:cs typeface="Calibri"/>
              </a:rPr>
              <a:t>Kay – Creating job descriptions, Handshake overview, and Career Services Resources</a:t>
            </a:r>
          </a:p>
          <a:p>
            <a:r>
              <a:rPr lang="en-US">
                <a:cs typeface="Calibri"/>
              </a:rPr>
              <a:t>I will go in to Interview tips/best practices and Rachel will finish a review and demo of the new BP Logix forms for student employment</a:t>
            </a:r>
          </a:p>
        </p:txBody>
      </p:sp>
      <p:sp>
        <p:nvSpPr>
          <p:cNvPr id="4" name="Slide Number Placeholder 3"/>
          <p:cNvSpPr>
            <a:spLocks noGrp="1"/>
          </p:cNvSpPr>
          <p:nvPr>
            <p:ph type="sldNum" sz="quarter" idx="5"/>
          </p:nvPr>
        </p:nvSpPr>
        <p:spPr/>
        <p:txBody>
          <a:bodyPr/>
          <a:lstStyle/>
          <a:p>
            <a:fld id="{E9F85BBE-0BDD-4275-A041-B9289D750B14}" type="slidenum">
              <a:rPr lang="en-US" smtClean="0"/>
              <a:t>2</a:t>
            </a:fld>
            <a:endParaRPr lang="en-US"/>
          </a:p>
        </p:txBody>
      </p:sp>
    </p:spTree>
    <p:extLst>
      <p:ext uri="{BB962C8B-B14F-4D97-AF65-F5344CB8AC3E}">
        <p14:creationId xmlns:p14="http://schemas.microsoft.com/office/powerpoint/2010/main" val="8458851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BEV – So, now that you've heard a little more about how Financial Aid and Career Services can help you – let's talk about how the Human Resources Office can help!</a:t>
            </a:r>
          </a:p>
          <a:p>
            <a:endParaRPr lang="en-US">
              <a:cs typeface="Calibri"/>
            </a:endParaRPr>
          </a:p>
          <a:p>
            <a:r>
              <a:rPr lang="en-US">
                <a:cs typeface="Calibri"/>
              </a:rPr>
              <a:t>All entry to hire a student in to the system is done in our office.  We also will complete all I-9 initiation and verifications which is different than what has been done in the past. We will talk a little bit more about what that looks like after we get through the new BP Logix forms. </a:t>
            </a:r>
          </a:p>
          <a:p>
            <a:endParaRPr lang="en-US">
              <a:cs typeface="Calibri"/>
            </a:endParaRPr>
          </a:p>
          <a:p>
            <a:r>
              <a:rPr lang="en-US">
                <a:cs typeface="Calibri"/>
              </a:rPr>
              <a:t>In addition, our office can assist with time/approval help, employee relations, and employee engagement  - all of which we will be covering in our next training sessions.</a:t>
            </a:r>
          </a:p>
        </p:txBody>
      </p:sp>
      <p:sp>
        <p:nvSpPr>
          <p:cNvPr id="4" name="Slide Number Placeholder 3"/>
          <p:cNvSpPr>
            <a:spLocks noGrp="1"/>
          </p:cNvSpPr>
          <p:nvPr>
            <p:ph type="sldNum" sz="quarter" idx="5"/>
          </p:nvPr>
        </p:nvSpPr>
        <p:spPr/>
        <p:txBody>
          <a:bodyPr/>
          <a:lstStyle/>
          <a:p>
            <a:fld id="{E9F85BBE-0BDD-4275-A041-B9289D750B14}" type="slidenum">
              <a:rPr lang="en-US" smtClean="0"/>
              <a:t>20</a:t>
            </a:fld>
            <a:endParaRPr lang="en-US"/>
          </a:p>
        </p:txBody>
      </p:sp>
    </p:spTree>
    <p:extLst>
      <p:ext uri="{BB962C8B-B14F-4D97-AF65-F5344CB8AC3E}">
        <p14:creationId xmlns:p14="http://schemas.microsoft.com/office/powerpoint/2010/main" val="29899371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BEV – We also thought it would be helpful to provide some reminders on interview tips/best practices when you are going through your recruitment process for student employees. You can see here, that I have some general reminders, such as to be sure to ask open-ended questions and try to avoid having all close-ended questions. Can anyone give me an example of some open-ended questions that would be appropriate to ask during an interview?? Or, maybe, a question that you use in all your interviews that you have found provides the best response and information you are trying to obtain?</a:t>
            </a:r>
          </a:p>
          <a:p>
            <a:endParaRPr lang="en-US">
              <a:solidFill>
                <a:srgbClr val="000000"/>
              </a:solidFill>
              <a:latin typeface="Calibri"/>
              <a:cs typeface="Calibri"/>
            </a:endParaRPr>
          </a:p>
          <a:p>
            <a:r>
              <a:rPr lang="en-US">
                <a:solidFill>
                  <a:srgbClr val="000000"/>
                </a:solidFill>
                <a:latin typeface="Calibri"/>
                <a:cs typeface="Calibri"/>
              </a:rPr>
              <a:t>Examples of open-ended questions: </a:t>
            </a:r>
          </a:p>
          <a:p>
            <a:r>
              <a:rPr lang="en-US">
                <a:solidFill>
                  <a:srgbClr val="000000"/>
                </a:solidFill>
                <a:latin typeface="Calibri"/>
                <a:cs typeface="Calibri"/>
              </a:rPr>
              <a:t>Tell me about yourself.</a:t>
            </a:r>
          </a:p>
          <a:p>
            <a:r>
              <a:rPr lang="en-US">
                <a:solidFill>
                  <a:srgbClr val="000000"/>
                </a:solidFill>
                <a:latin typeface="Calibri"/>
                <a:cs typeface="Calibri"/>
              </a:rPr>
              <a:t>Why are you interested in this position?</a:t>
            </a:r>
          </a:p>
          <a:p>
            <a:r>
              <a:rPr lang="en-US">
                <a:solidFill>
                  <a:srgbClr val="000000"/>
                </a:solidFill>
                <a:latin typeface="Calibri"/>
                <a:cs typeface="Calibri"/>
              </a:rPr>
              <a:t>How would others describe you?</a:t>
            </a:r>
          </a:p>
          <a:p>
            <a:r>
              <a:rPr lang="en-US">
                <a:solidFill>
                  <a:srgbClr val="000000"/>
                </a:solidFill>
                <a:latin typeface="Calibri"/>
                <a:cs typeface="Calibri"/>
              </a:rPr>
              <a:t>What environment would you work best in?</a:t>
            </a:r>
          </a:p>
          <a:p>
            <a:r>
              <a:rPr lang="en-US">
                <a:solidFill>
                  <a:srgbClr val="000000"/>
                </a:solidFill>
                <a:latin typeface="Calibri"/>
                <a:cs typeface="Calibri"/>
              </a:rPr>
              <a:t>What motivates you to do your best work?</a:t>
            </a:r>
          </a:p>
          <a:p>
            <a:r>
              <a:rPr lang="en-US">
                <a:solidFill>
                  <a:srgbClr val="000000"/>
                </a:solidFill>
                <a:latin typeface="Calibri"/>
                <a:cs typeface="Calibri"/>
              </a:rPr>
              <a:t>Explain how you would...</a:t>
            </a:r>
          </a:p>
          <a:p>
            <a:r>
              <a:rPr lang="en-US">
                <a:solidFill>
                  <a:srgbClr val="000000"/>
                </a:solidFill>
                <a:latin typeface="Calibri"/>
                <a:cs typeface="Calibri"/>
              </a:rPr>
              <a:t>Provide an example of....</a:t>
            </a:r>
          </a:p>
          <a:p>
            <a:r>
              <a:rPr lang="en-US">
                <a:solidFill>
                  <a:srgbClr val="000000"/>
                </a:solidFill>
                <a:latin typeface="Calibri"/>
                <a:cs typeface="Calibri"/>
              </a:rPr>
              <a:t>Describe a situation...</a:t>
            </a:r>
          </a:p>
          <a:p>
            <a:endParaRPr lang="en-US">
              <a:solidFill>
                <a:srgbClr val="000000"/>
              </a:solidFill>
              <a:latin typeface="Calibri"/>
              <a:cs typeface="Calibri"/>
            </a:endParaRPr>
          </a:p>
          <a:p>
            <a:r>
              <a:rPr lang="en-US">
                <a:solidFill>
                  <a:srgbClr val="000000"/>
                </a:solidFill>
                <a:latin typeface="Calibri"/>
                <a:cs typeface="Calibri"/>
              </a:rPr>
              <a:t>Examples of close-ended questions – generally yes or no responses or single word responses:</a:t>
            </a:r>
          </a:p>
          <a:p>
            <a:r>
              <a:rPr lang="en-US">
                <a:solidFill>
                  <a:srgbClr val="000000"/>
                </a:solidFill>
                <a:latin typeface="Calibri"/>
                <a:cs typeface="Calibri"/>
              </a:rPr>
              <a:t>How many years experience do you have?</a:t>
            </a:r>
          </a:p>
          <a:p>
            <a:r>
              <a:rPr lang="en-US">
                <a:solidFill>
                  <a:srgbClr val="000000"/>
                </a:solidFill>
                <a:latin typeface="Calibri"/>
                <a:cs typeface="Calibri"/>
              </a:rPr>
              <a:t>Do you have experience in...?</a:t>
            </a:r>
          </a:p>
          <a:p>
            <a:r>
              <a:rPr lang="en-US">
                <a:solidFill>
                  <a:srgbClr val="000000"/>
                </a:solidFill>
                <a:latin typeface="Calibri"/>
                <a:cs typeface="Calibri"/>
              </a:rPr>
              <a:t>Do you prefer team setting or working individually?</a:t>
            </a:r>
          </a:p>
          <a:p>
            <a:endParaRPr lang="en-US">
              <a:solidFill>
                <a:srgbClr val="000000"/>
              </a:solidFill>
              <a:latin typeface="Calibri"/>
              <a:cs typeface="Calibri"/>
            </a:endParaRPr>
          </a:p>
          <a:p>
            <a:r>
              <a:rPr lang="en-US" dirty="0">
                <a:solidFill>
                  <a:srgbClr val="000000"/>
                </a:solidFill>
                <a:latin typeface="Calibri"/>
                <a:cs typeface="Calibri"/>
              </a:rPr>
              <a:t>Of course, we also want to be sure to avoid any questions relating directly or indirectly to race, color, religion, sex, sexual orientation, gender and/or gender identity or expression, marital or parental status, national origin, ethnicity, citizenship status, veteran or military status, age, or disability.</a:t>
            </a:r>
          </a:p>
          <a:p>
            <a:endParaRPr lang="en-US">
              <a:solidFill>
                <a:srgbClr val="000000"/>
              </a:solidFill>
              <a:latin typeface="Calibri"/>
              <a:cs typeface="Calibri"/>
            </a:endParaRPr>
          </a:p>
          <a:p>
            <a:r>
              <a:rPr lang="en-US" dirty="0">
                <a:solidFill>
                  <a:srgbClr val="000000"/>
                </a:solidFill>
                <a:latin typeface="Calibri"/>
                <a:cs typeface="Calibri"/>
              </a:rPr>
              <a:t>In addition to the types of questions to be asking, you should also be sure that you are using the same sets of questions for all the candidates you would be interviewing to allow for consistency and equitable hiring practices. Our office is also working on developing an Interview Question Bank to assist with recruitment and this will be coming soon. If anyone is interested in access to this, feel free to reach out to me or Julie.</a:t>
            </a:r>
          </a:p>
          <a:p>
            <a:endParaRPr lang="en-US" dirty="0">
              <a:solidFill>
                <a:srgbClr val="000000"/>
              </a:solidFill>
              <a:latin typeface="Calibri"/>
              <a:cs typeface="Calibri"/>
            </a:endParaRPr>
          </a:p>
          <a:p>
            <a:r>
              <a:rPr lang="en-US" dirty="0">
                <a:solidFill>
                  <a:srgbClr val="000000"/>
                </a:solidFill>
                <a:latin typeface="Calibri"/>
                <a:cs typeface="Calibri"/>
              </a:rPr>
              <a:t>So, as we are working through and interviewing candidates, we also want to be sure we are being transparent about the pay, hours, and job duties – as well as providing realistic timelines of communications that will be happening (like what happens next after their interview). I think it is also important to be mindful that this may be the very first time a student is interviewing for a job and we want to be able to provide a good experience for them. They may not know they are allowed to ask questions or what questions they should be asking, so we want to be sure we allow those opportunities for them to ask questions as well. </a:t>
            </a:r>
            <a:endParaRPr lang="en-US" b="0" i="0" dirty="0">
              <a:solidFill>
                <a:srgbClr val="000000"/>
              </a:solidFill>
              <a:effectLst/>
              <a:latin typeface="Calibri"/>
              <a:cs typeface="Calibri"/>
            </a:endParaRPr>
          </a:p>
          <a:p>
            <a:endParaRPr lang="en-US">
              <a:solidFill>
                <a:srgbClr val="000000"/>
              </a:solidFill>
              <a:latin typeface="Calibri"/>
              <a:cs typeface="Calibri" panose="020F0502020204030204"/>
            </a:endParaRPr>
          </a:p>
        </p:txBody>
      </p:sp>
      <p:sp>
        <p:nvSpPr>
          <p:cNvPr id="4" name="Slide Number Placeholder 3"/>
          <p:cNvSpPr>
            <a:spLocks noGrp="1"/>
          </p:cNvSpPr>
          <p:nvPr>
            <p:ph type="sldNum" sz="quarter" idx="5"/>
          </p:nvPr>
        </p:nvSpPr>
        <p:spPr/>
        <p:txBody>
          <a:bodyPr/>
          <a:lstStyle/>
          <a:p>
            <a:fld id="{E9F85BBE-0BDD-4275-A041-B9289D750B14}" type="slidenum">
              <a:rPr lang="en-US" smtClean="0"/>
              <a:t>21</a:t>
            </a:fld>
            <a:endParaRPr lang="en-US"/>
          </a:p>
        </p:txBody>
      </p:sp>
    </p:spTree>
    <p:extLst>
      <p:ext uri="{BB962C8B-B14F-4D97-AF65-F5344CB8AC3E}">
        <p14:creationId xmlns:p14="http://schemas.microsoft.com/office/powerpoint/2010/main" val="1638253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Rachel</a:t>
            </a:r>
          </a:p>
        </p:txBody>
      </p:sp>
      <p:sp>
        <p:nvSpPr>
          <p:cNvPr id="4" name="Slide Number Placeholder 3"/>
          <p:cNvSpPr>
            <a:spLocks noGrp="1"/>
          </p:cNvSpPr>
          <p:nvPr>
            <p:ph type="sldNum" sz="quarter" idx="5"/>
          </p:nvPr>
        </p:nvSpPr>
        <p:spPr/>
        <p:txBody>
          <a:bodyPr/>
          <a:lstStyle/>
          <a:p>
            <a:fld id="{E9F85BBE-0BDD-4275-A041-B9289D750B14}" type="slidenum">
              <a:rPr lang="en-US" smtClean="0"/>
              <a:t>22</a:t>
            </a:fld>
            <a:endParaRPr lang="en-US"/>
          </a:p>
        </p:txBody>
      </p:sp>
    </p:spTree>
    <p:extLst>
      <p:ext uri="{BB962C8B-B14F-4D97-AF65-F5344CB8AC3E}">
        <p14:creationId xmlns:p14="http://schemas.microsoft.com/office/powerpoint/2010/main" val="36397250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Rachel</a:t>
            </a:r>
          </a:p>
        </p:txBody>
      </p:sp>
      <p:sp>
        <p:nvSpPr>
          <p:cNvPr id="4" name="Slide Number Placeholder 3"/>
          <p:cNvSpPr>
            <a:spLocks noGrp="1"/>
          </p:cNvSpPr>
          <p:nvPr>
            <p:ph type="sldNum" sz="quarter" idx="5"/>
          </p:nvPr>
        </p:nvSpPr>
        <p:spPr/>
        <p:txBody>
          <a:bodyPr/>
          <a:lstStyle/>
          <a:p>
            <a:fld id="{E9F85BBE-0BDD-4275-A041-B9289D750B14}" type="slidenum">
              <a:rPr lang="en-US" smtClean="0"/>
              <a:t>23</a:t>
            </a:fld>
            <a:endParaRPr lang="en-US"/>
          </a:p>
        </p:txBody>
      </p:sp>
    </p:spTree>
    <p:extLst>
      <p:ext uri="{BB962C8B-B14F-4D97-AF65-F5344CB8AC3E}">
        <p14:creationId xmlns:p14="http://schemas.microsoft.com/office/powerpoint/2010/main" val="14754809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Rachel</a:t>
            </a:r>
          </a:p>
        </p:txBody>
      </p:sp>
      <p:sp>
        <p:nvSpPr>
          <p:cNvPr id="4" name="Slide Number Placeholder 3"/>
          <p:cNvSpPr>
            <a:spLocks noGrp="1"/>
          </p:cNvSpPr>
          <p:nvPr>
            <p:ph type="sldNum" sz="quarter" idx="5"/>
          </p:nvPr>
        </p:nvSpPr>
        <p:spPr/>
        <p:txBody>
          <a:bodyPr/>
          <a:lstStyle/>
          <a:p>
            <a:fld id="{E9F85BBE-0BDD-4275-A041-B9289D750B14}" type="slidenum">
              <a:rPr lang="en-US" smtClean="0"/>
              <a:t>24</a:t>
            </a:fld>
            <a:endParaRPr lang="en-US"/>
          </a:p>
        </p:txBody>
      </p:sp>
    </p:spTree>
    <p:extLst>
      <p:ext uri="{BB962C8B-B14F-4D97-AF65-F5344CB8AC3E}">
        <p14:creationId xmlns:p14="http://schemas.microsoft.com/office/powerpoint/2010/main" val="758733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Rachel</a:t>
            </a:r>
          </a:p>
        </p:txBody>
      </p:sp>
      <p:sp>
        <p:nvSpPr>
          <p:cNvPr id="4" name="Slide Number Placeholder 3"/>
          <p:cNvSpPr>
            <a:spLocks noGrp="1"/>
          </p:cNvSpPr>
          <p:nvPr>
            <p:ph type="sldNum" sz="quarter" idx="5"/>
          </p:nvPr>
        </p:nvSpPr>
        <p:spPr/>
        <p:txBody>
          <a:bodyPr/>
          <a:lstStyle/>
          <a:p>
            <a:fld id="{E9F85BBE-0BDD-4275-A041-B9289D750B14}" type="slidenum">
              <a:rPr lang="en-US" smtClean="0"/>
              <a:t>25</a:t>
            </a:fld>
            <a:endParaRPr lang="en-US"/>
          </a:p>
        </p:txBody>
      </p:sp>
    </p:spTree>
    <p:extLst>
      <p:ext uri="{BB962C8B-B14F-4D97-AF65-F5344CB8AC3E}">
        <p14:creationId xmlns:p14="http://schemas.microsoft.com/office/powerpoint/2010/main" val="35179248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Rachel</a:t>
            </a:r>
          </a:p>
        </p:txBody>
      </p:sp>
      <p:sp>
        <p:nvSpPr>
          <p:cNvPr id="4" name="Slide Number Placeholder 3"/>
          <p:cNvSpPr>
            <a:spLocks noGrp="1"/>
          </p:cNvSpPr>
          <p:nvPr>
            <p:ph type="sldNum" sz="quarter" idx="5"/>
          </p:nvPr>
        </p:nvSpPr>
        <p:spPr/>
        <p:txBody>
          <a:bodyPr/>
          <a:lstStyle/>
          <a:p>
            <a:fld id="{E9F85BBE-0BDD-4275-A041-B9289D750B14}" type="slidenum">
              <a:rPr lang="en-US" smtClean="0"/>
              <a:t>26</a:t>
            </a:fld>
            <a:endParaRPr lang="en-US"/>
          </a:p>
        </p:txBody>
      </p:sp>
    </p:spTree>
    <p:extLst>
      <p:ext uri="{BB962C8B-B14F-4D97-AF65-F5344CB8AC3E}">
        <p14:creationId xmlns:p14="http://schemas.microsoft.com/office/powerpoint/2010/main" val="26557553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Rachel</a:t>
            </a:r>
          </a:p>
        </p:txBody>
      </p:sp>
      <p:sp>
        <p:nvSpPr>
          <p:cNvPr id="4" name="Slide Number Placeholder 3"/>
          <p:cNvSpPr>
            <a:spLocks noGrp="1"/>
          </p:cNvSpPr>
          <p:nvPr>
            <p:ph type="sldNum" sz="quarter" idx="5"/>
          </p:nvPr>
        </p:nvSpPr>
        <p:spPr/>
        <p:txBody>
          <a:bodyPr/>
          <a:lstStyle/>
          <a:p>
            <a:fld id="{E9F85BBE-0BDD-4275-A041-B9289D750B14}" type="slidenum">
              <a:rPr lang="en-US" smtClean="0"/>
              <a:t>27</a:t>
            </a:fld>
            <a:endParaRPr lang="en-US"/>
          </a:p>
        </p:txBody>
      </p:sp>
    </p:spTree>
    <p:extLst>
      <p:ext uri="{BB962C8B-B14F-4D97-AF65-F5344CB8AC3E}">
        <p14:creationId xmlns:p14="http://schemas.microsoft.com/office/powerpoint/2010/main" val="19944119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Rachel</a:t>
            </a:r>
          </a:p>
        </p:txBody>
      </p:sp>
      <p:sp>
        <p:nvSpPr>
          <p:cNvPr id="4" name="Slide Number Placeholder 3"/>
          <p:cNvSpPr>
            <a:spLocks noGrp="1"/>
          </p:cNvSpPr>
          <p:nvPr>
            <p:ph type="sldNum" sz="quarter" idx="5"/>
          </p:nvPr>
        </p:nvSpPr>
        <p:spPr/>
        <p:txBody>
          <a:bodyPr/>
          <a:lstStyle/>
          <a:p>
            <a:fld id="{E9F85BBE-0BDD-4275-A041-B9289D750B14}" type="slidenum">
              <a:rPr lang="en-US" smtClean="0"/>
              <a:t>28</a:t>
            </a:fld>
            <a:endParaRPr lang="en-US"/>
          </a:p>
        </p:txBody>
      </p:sp>
    </p:spTree>
    <p:extLst>
      <p:ext uri="{BB962C8B-B14F-4D97-AF65-F5344CB8AC3E}">
        <p14:creationId xmlns:p14="http://schemas.microsoft.com/office/powerpoint/2010/main" val="4508212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BEV</a:t>
            </a:r>
          </a:p>
        </p:txBody>
      </p:sp>
      <p:sp>
        <p:nvSpPr>
          <p:cNvPr id="4" name="Slide Number Placeholder 3"/>
          <p:cNvSpPr>
            <a:spLocks noGrp="1"/>
          </p:cNvSpPr>
          <p:nvPr>
            <p:ph type="sldNum" sz="quarter" idx="5"/>
          </p:nvPr>
        </p:nvSpPr>
        <p:spPr/>
        <p:txBody>
          <a:bodyPr/>
          <a:lstStyle/>
          <a:p>
            <a:fld id="{E9F85BBE-0BDD-4275-A041-B9289D750B14}" type="slidenum">
              <a:rPr lang="en-US" smtClean="0"/>
              <a:t>3</a:t>
            </a:fld>
            <a:endParaRPr lang="en-US"/>
          </a:p>
        </p:txBody>
      </p:sp>
    </p:spTree>
    <p:extLst>
      <p:ext uri="{BB962C8B-B14F-4D97-AF65-F5344CB8AC3E}">
        <p14:creationId xmlns:p14="http://schemas.microsoft.com/office/powerpoint/2010/main" val="779966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BEV – To start, we wanted to provide some basic information as it relates to payment rates/wages as you look at recruiting and hiring student employees. </a:t>
            </a:r>
          </a:p>
          <a:p>
            <a:endParaRPr lang="en-US" dirty="0">
              <a:cs typeface="Calibri"/>
            </a:endParaRPr>
          </a:p>
          <a:p>
            <a:r>
              <a:rPr lang="en-US" dirty="0">
                <a:cs typeface="Calibri"/>
              </a:rPr>
              <a:t>There is a federal minimum wage of $7.25 per hour. When determining the pay rate for your student employee, their rate must not exceed the rate for a permanent employee. In addition, the rate is independent of Federal Work-Study eligibility. As a supervisor, you will be looking at your budget and determining how much you can pay the student and how many hours you have available to cover that. </a:t>
            </a:r>
          </a:p>
          <a:p>
            <a:endParaRPr lang="en-US">
              <a:cs typeface="Calibri"/>
            </a:endParaRPr>
          </a:p>
          <a:p>
            <a:r>
              <a:rPr lang="en-US" dirty="0">
                <a:cs typeface="Calibri"/>
              </a:rPr>
              <a:t>The average pay rate at UW-Green Bay for student employees is currently $12 per hour which you can see in comparison to other UW schools. </a:t>
            </a:r>
          </a:p>
          <a:p>
            <a:endParaRPr lang="en-US">
              <a:cs typeface="Calibri"/>
            </a:endParaRPr>
          </a:p>
          <a:p>
            <a:endParaRPr lang="en-US">
              <a:cs typeface="Calibri"/>
            </a:endParaRPr>
          </a:p>
          <a:p>
            <a:r>
              <a:rPr lang="en-US" dirty="0">
                <a:cs typeface="Calibri"/>
              </a:rPr>
              <a:t>Hand off to Allen to talk more about Financial Aid and Work-Study.</a:t>
            </a:r>
          </a:p>
        </p:txBody>
      </p:sp>
      <p:sp>
        <p:nvSpPr>
          <p:cNvPr id="4" name="Slide Number Placeholder 3"/>
          <p:cNvSpPr>
            <a:spLocks noGrp="1"/>
          </p:cNvSpPr>
          <p:nvPr>
            <p:ph type="sldNum" sz="quarter" idx="5"/>
          </p:nvPr>
        </p:nvSpPr>
        <p:spPr/>
        <p:txBody>
          <a:bodyPr/>
          <a:lstStyle/>
          <a:p>
            <a:fld id="{E9F85BBE-0BDD-4275-A041-B9289D750B14}" type="slidenum">
              <a:rPr lang="en-US" smtClean="0"/>
              <a:t>4</a:t>
            </a:fld>
            <a:endParaRPr lang="en-US"/>
          </a:p>
        </p:txBody>
      </p:sp>
    </p:spTree>
    <p:extLst>
      <p:ext uri="{BB962C8B-B14F-4D97-AF65-F5344CB8AC3E}">
        <p14:creationId xmlns:p14="http://schemas.microsoft.com/office/powerpoint/2010/main" val="11905404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Allen</a:t>
            </a:r>
          </a:p>
        </p:txBody>
      </p:sp>
      <p:sp>
        <p:nvSpPr>
          <p:cNvPr id="4" name="Slide Number Placeholder 3"/>
          <p:cNvSpPr>
            <a:spLocks noGrp="1"/>
          </p:cNvSpPr>
          <p:nvPr>
            <p:ph type="sldNum" sz="quarter" idx="5"/>
          </p:nvPr>
        </p:nvSpPr>
        <p:spPr/>
        <p:txBody>
          <a:bodyPr/>
          <a:lstStyle/>
          <a:p>
            <a:fld id="{E9F85BBE-0BDD-4275-A041-B9289D750B14}" type="slidenum">
              <a:rPr lang="en-US" smtClean="0"/>
              <a:t>5</a:t>
            </a:fld>
            <a:endParaRPr lang="en-US"/>
          </a:p>
        </p:txBody>
      </p:sp>
    </p:spTree>
    <p:extLst>
      <p:ext uri="{BB962C8B-B14F-4D97-AF65-F5344CB8AC3E}">
        <p14:creationId xmlns:p14="http://schemas.microsoft.com/office/powerpoint/2010/main" val="12744247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Allen</a:t>
            </a:r>
          </a:p>
        </p:txBody>
      </p:sp>
      <p:sp>
        <p:nvSpPr>
          <p:cNvPr id="4" name="Slide Number Placeholder 3"/>
          <p:cNvSpPr>
            <a:spLocks noGrp="1"/>
          </p:cNvSpPr>
          <p:nvPr>
            <p:ph type="sldNum" sz="quarter" idx="5"/>
          </p:nvPr>
        </p:nvSpPr>
        <p:spPr/>
        <p:txBody>
          <a:bodyPr/>
          <a:lstStyle/>
          <a:p>
            <a:fld id="{E9F85BBE-0BDD-4275-A041-B9289D750B14}" type="slidenum">
              <a:rPr lang="en-US" smtClean="0"/>
              <a:t>6</a:t>
            </a:fld>
            <a:endParaRPr lang="en-US"/>
          </a:p>
        </p:txBody>
      </p:sp>
    </p:spTree>
    <p:extLst>
      <p:ext uri="{BB962C8B-B14F-4D97-AF65-F5344CB8AC3E}">
        <p14:creationId xmlns:p14="http://schemas.microsoft.com/office/powerpoint/2010/main" val="9081182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Allen</a:t>
            </a:r>
          </a:p>
        </p:txBody>
      </p:sp>
      <p:sp>
        <p:nvSpPr>
          <p:cNvPr id="4" name="Slide Number Placeholder 3"/>
          <p:cNvSpPr>
            <a:spLocks noGrp="1"/>
          </p:cNvSpPr>
          <p:nvPr>
            <p:ph type="sldNum" sz="quarter" idx="5"/>
          </p:nvPr>
        </p:nvSpPr>
        <p:spPr/>
        <p:txBody>
          <a:bodyPr/>
          <a:lstStyle/>
          <a:p>
            <a:fld id="{E9F85BBE-0BDD-4275-A041-B9289D750B14}" type="slidenum">
              <a:rPr lang="en-US" smtClean="0"/>
              <a:t>7</a:t>
            </a:fld>
            <a:endParaRPr lang="en-US"/>
          </a:p>
        </p:txBody>
      </p:sp>
    </p:spTree>
    <p:extLst>
      <p:ext uri="{BB962C8B-B14F-4D97-AF65-F5344CB8AC3E}">
        <p14:creationId xmlns:p14="http://schemas.microsoft.com/office/powerpoint/2010/main" val="16228831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Allen</a:t>
            </a:r>
          </a:p>
        </p:txBody>
      </p:sp>
      <p:sp>
        <p:nvSpPr>
          <p:cNvPr id="4" name="Slide Number Placeholder 3"/>
          <p:cNvSpPr>
            <a:spLocks noGrp="1"/>
          </p:cNvSpPr>
          <p:nvPr>
            <p:ph type="sldNum" sz="quarter" idx="5"/>
          </p:nvPr>
        </p:nvSpPr>
        <p:spPr/>
        <p:txBody>
          <a:bodyPr/>
          <a:lstStyle/>
          <a:p>
            <a:fld id="{E9F85BBE-0BDD-4275-A041-B9289D750B14}" type="slidenum">
              <a:rPr lang="en-US" smtClean="0"/>
              <a:t>8</a:t>
            </a:fld>
            <a:endParaRPr lang="en-US"/>
          </a:p>
        </p:txBody>
      </p:sp>
    </p:spTree>
    <p:extLst>
      <p:ext uri="{BB962C8B-B14F-4D97-AF65-F5344CB8AC3E}">
        <p14:creationId xmlns:p14="http://schemas.microsoft.com/office/powerpoint/2010/main" val="1844527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Kay</a:t>
            </a:r>
          </a:p>
        </p:txBody>
      </p:sp>
      <p:sp>
        <p:nvSpPr>
          <p:cNvPr id="4" name="Slide Number Placeholder 3"/>
          <p:cNvSpPr>
            <a:spLocks noGrp="1"/>
          </p:cNvSpPr>
          <p:nvPr>
            <p:ph type="sldNum" sz="quarter" idx="5"/>
          </p:nvPr>
        </p:nvSpPr>
        <p:spPr/>
        <p:txBody>
          <a:bodyPr/>
          <a:lstStyle/>
          <a:p>
            <a:fld id="{E9F85BBE-0BDD-4275-A041-B9289D750B14}" type="slidenum">
              <a:rPr lang="en-US" smtClean="0"/>
              <a:t>9</a:t>
            </a:fld>
            <a:endParaRPr lang="en-US"/>
          </a:p>
        </p:txBody>
      </p:sp>
    </p:spTree>
    <p:extLst>
      <p:ext uri="{BB962C8B-B14F-4D97-AF65-F5344CB8AC3E}">
        <p14:creationId xmlns:p14="http://schemas.microsoft.com/office/powerpoint/2010/main" val="33131018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7BEB678-A5F0-0834-EBAB-BB299F9AFC31}"/>
              </a:ext>
            </a:extLst>
          </p:cNvPr>
          <p:cNvSpPr>
            <a:spLocks noGrp="1"/>
          </p:cNvSpPr>
          <p:nvPr>
            <p:ph type="subTitle" idx="1"/>
          </p:nvPr>
        </p:nvSpPr>
        <p:spPr>
          <a:xfrm>
            <a:off x="1524000" y="3602038"/>
            <a:ext cx="9144000" cy="1655762"/>
          </a:xfrm>
        </p:spPr>
        <p:txBody>
          <a:bodyPr/>
          <a:lstStyle>
            <a:lvl1pPr marL="0" indent="0" algn="ctr">
              <a:buNone/>
              <a:defRPr sz="2400">
                <a:solidFill>
                  <a:schemeClr val="tx1">
                    <a:lumMod val="50000"/>
                    <a:lumOff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Title 6">
            <a:extLst>
              <a:ext uri="{FF2B5EF4-FFF2-40B4-BE49-F238E27FC236}">
                <a16:creationId xmlns:a16="http://schemas.microsoft.com/office/drawing/2014/main" id="{0ED811DB-E88E-5875-7F9A-381716DE37F2}"/>
              </a:ext>
            </a:extLst>
          </p:cNvPr>
          <p:cNvSpPr>
            <a:spLocks noGrp="1"/>
          </p:cNvSpPr>
          <p:nvPr>
            <p:ph type="title"/>
          </p:nvPr>
        </p:nvSpPr>
        <p:spPr>
          <a:xfrm>
            <a:off x="838200" y="365125"/>
            <a:ext cx="10515600" cy="3063875"/>
          </a:xfrm>
        </p:spPr>
        <p:txBody>
          <a:bodyPr anchor="b">
            <a:normAutofit/>
          </a:bodyPr>
          <a:lstStyle>
            <a:lvl1pPr algn="ctr">
              <a:defRPr sz="4400" b="1" i="0">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797761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4355A-25B8-C0D7-062E-0BC24801A2D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1297509-2A50-769D-F507-37A8B1BE8A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17832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52056-85FD-299D-EBEB-2FCB669643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E97951-7F33-1B83-1AE6-3CD5DFF88A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692230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9344C-4D86-9B5E-49C7-B6D8165D7994}"/>
              </a:ext>
            </a:extLst>
          </p:cNvPr>
          <p:cNvSpPr>
            <a:spLocks noGrp="1"/>
          </p:cNvSpPr>
          <p:nvPr>
            <p:ph type="title"/>
          </p:nvPr>
        </p:nvSpPr>
        <p:spPr>
          <a:xfrm>
            <a:off x="831850" y="1709738"/>
            <a:ext cx="10515600" cy="2852737"/>
          </a:xfrm>
        </p:spPr>
        <p:txBody>
          <a:bodyPr anchor="b"/>
          <a:lstStyle>
            <a:lvl1pPr algn="ctr">
              <a:defRPr sz="6000"/>
            </a:lvl1pPr>
          </a:lstStyle>
          <a:p>
            <a:r>
              <a:rPr lang="en-US"/>
              <a:t>Click to edit Master title style</a:t>
            </a:r>
          </a:p>
        </p:txBody>
      </p:sp>
      <p:sp>
        <p:nvSpPr>
          <p:cNvPr id="3" name="Text Placeholder 2">
            <a:extLst>
              <a:ext uri="{FF2B5EF4-FFF2-40B4-BE49-F238E27FC236}">
                <a16:creationId xmlns:a16="http://schemas.microsoft.com/office/drawing/2014/main" id="{8A3543FD-6128-377F-7772-B3045D9BAF00}"/>
              </a:ext>
            </a:extLst>
          </p:cNvPr>
          <p:cNvSpPr>
            <a:spLocks noGrp="1"/>
          </p:cNvSpPr>
          <p:nvPr>
            <p:ph type="body" idx="1"/>
          </p:nvPr>
        </p:nvSpPr>
        <p:spPr>
          <a:xfrm>
            <a:off x="831850" y="4589463"/>
            <a:ext cx="10515600"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555412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D971F-DB0F-AC7F-8AE6-8C32ACB60E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6D86D6-9DBC-5E3C-8056-144B979E53A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20F5AF-4DB6-77B5-72DF-95593862A38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377377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D221F-6626-23B5-6F25-58AD783AD4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C309054-A73C-5256-4919-4399C2B040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1CC271B-6240-A5DB-CB66-0D86810D855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F2A9DBF-0F1E-6CBC-E0B1-9655D36DD9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186F030-6A8F-372B-5EBC-A4CB3E25C44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12224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2F479-3E6E-3F51-9B77-CB2312C626C0}"/>
              </a:ext>
            </a:extLst>
          </p:cNvPr>
          <p:cNvSpPr>
            <a:spLocks noGrp="1"/>
          </p:cNvSpPr>
          <p:nvPr>
            <p:ph type="title"/>
          </p:nvPr>
        </p:nvSpPr>
        <p:spPr/>
        <p:txBody>
          <a:bodyPr/>
          <a:lstStyle>
            <a:lvl1pPr algn="ctr">
              <a:defRPr/>
            </a:lvl1pPr>
          </a:lstStyle>
          <a:p>
            <a:r>
              <a:rPr lang="en-US"/>
              <a:t>Click to edit Master title style</a:t>
            </a:r>
          </a:p>
        </p:txBody>
      </p:sp>
    </p:spTree>
    <p:extLst>
      <p:ext uri="{BB962C8B-B14F-4D97-AF65-F5344CB8AC3E}">
        <p14:creationId xmlns:p14="http://schemas.microsoft.com/office/powerpoint/2010/main" val="29100401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48753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245EA-C8BA-CCBA-D531-AE28B5D57F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BD60DF-AA31-2A02-8167-4EA04330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B34E049-BF4C-10CE-6FEE-B65588A02B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5685624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70EFC-BFF9-DE0C-59DA-A22E7260C2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DC75530-1645-5143-3B76-9D0CE978FB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FC8B242-6AC5-406D-E6FF-6371B69212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91509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5CADB-39DC-427A-E30C-0FD75DABE9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1E5B6D-87A9-7973-E58C-65E89C8C5C5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11377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0EA17-8759-4A69-493D-8B554463AC9D}"/>
              </a:ext>
            </a:extLst>
          </p:cNvPr>
          <p:cNvSpPr>
            <a:spLocks noGrp="1"/>
          </p:cNvSpPr>
          <p:nvPr>
            <p:ph type="title"/>
          </p:nvPr>
        </p:nvSpPr>
        <p:spPr>
          <a:xfrm>
            <a:off x="831850" y="1709738"/>
            <a:ext cx="10515600" cy="2852737"/>
          </a:xfrm>
        </p:spPr>
        <p:txBody>
          <a:bodyPr anchor="b"/>
          <a:lstStyle>
            <a:lvl1pPr algn="ctr">
              <a:defRPr sz="6000"/>
            </a:lvl1pPr>
          </a:lstStyle>
          <a:p>
            <a:r>
              <a:rPr lang="en-US"/>
              <a:t>Click to edit Master title style</a:t>
            </a:r>
          </a:p>
        </p:txBody>
      </p:sp>
      <p:sp>
        <p:nvSpPr>
          <p:cNvPr id="3" name="Text Placeholder 2">
            <a:extLst>
              <a:ext uri="{FF2B5EF4-FFF2-40B4-BE49-F238E27FC236}">
                <a16:creationId xmlns:a16="http://schemas.microsoft.com/office/drawing/2014/main" id="{553EFA88-58ED-B9AC-701C-88E6F7D72463}"/>
              </a:ext>
            </a:extLst>
          </p:cNvPr>
          <p:cNvSpPr>
            <a:spLocks noGrp="1"/>
          </p:cNvSpPr>
          <p:nvPr>
            <p:ph type="body" idx="1"/>
          </p:nvPr>
        </p:nvSpPr>
        <p:spPr>
          <a:xfrm>
            <a:off x="831850" y="4589463"/>
            <a:ext cx="10515600"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311516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6D2BB-2ADE-F7FC-E8F7-8731469C09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706585-CA6B-9AD8-04E7-E4D8396F5B9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28075F-8A63-D38D-21CD-6611B8DE545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28847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51F53-D1AB-FC9B-29F1-F5CD3C91B93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EFE70F5-A3F8-6669-1E32-EDAB155C93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11440A9-1FEA-16FB-37A2-A346FBE3AB6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A6294C7-6070-DD02-4F8B-FCE428C2FE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05662C2-48C0-D892-8933-B97AE4FF37D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25087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31B44-4A3F-BA72-334A-241EF4F23C9C}"/>
              </a:ext>
            </a:extLst>
          </p:cNvPr>
          <p:cNvSpPr>
            <a:spLocks noGrp="1"/>
          </p:cNvSpPr>
          <p:nvPr>
            <p:ph type="title"/>
          </p:nvPr>
        </p:nvSpPr>
        <p:spPr/>
        <p:txBody>
          <a:bodyPr/>
          <a:lstStyle>
            <a:lvl1pPr algn="ctr">
              <a:defRPr/>
            </a:lvl1pPr>
          </a:lstStyle>
          <a:p>
            <a:r>
              <a:rPr lang="en-US"/>
              <a:t>Click to edit Master title style</a:t>
            </a:r>
          </a:p>
        </p:txBody>
      </p:sp>
    </p:spTree>
    <p:extLst>
      <p:ext uri="{BB962C8B-B14F-4D97-AF65-F5344CB8AC3E}">
        <p14:creationId xmlns:p14="http://schemas.microsoft.com/office/powerpoint/2010/main" val="3515495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680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E63DF-C1FC-2B37-FF7B-42B0250001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D452BAC-E835-B4D3-793C-6DFD5CA52B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3FA269D-5A24-5882-72FC-8265414EA5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315327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8B27E-CD84-8BC5-9AFB-FE95DA8419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6095B6E-2D58-E5CA-6EF9-D3012781B5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B186E0-3EAD-5C0A-2597-2FAEB7A0C9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234282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2.jpe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AE16A7-C59E-1760-82F9-EA21A9FF0A8D}"/>
              </a:ext>
            </a:extLst>
          </p:cNvPr>
          <p:cNvSpPr>
            <a:spLocks noGrp="1"/>
          </p:cNvSpPr>
          <p:nvPr>
            <p:ph type="title"/>
          </p:nvPr>
        </p:nvSpPr>
        <p:spPr>
          <a:xfrm>
            <a:off x="838200" y="365125"/>
            <a:ext cx="10515600" cy="1325563"/>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a:extLst>
              <a:ext uri="{FF2B5EF4-FFF2-40B4-BE49-F238E27FC236}">
                <a16:creationId xmlns:a16="http://schemas.microsoft.com/office/drawing/2014/main" id="{BFF0E461-F4A5-0DAB-23D0-2EE5DA5A53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809525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defTabSz="914400" rtl="0" eaLnBrk="1" latinLnBrk="0" hangingPunct="1">
        <a:lnSpc>
          <a:spcPct val="90000"/>
        </a:lnSpc>
        <a:spcBef>
          <a:spcPct val="0"/>
        </a:spcBef>
        <a:buNone/>
        <a:defRPr sz="4400" b="1" i="0" kern="1200">
          <a:solidFill>
            <a:srgbClr val="005244"/>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rgbClr val="005244"/>
        </a:buClr>
        <a:buFont typeface="Wingdings" pitchFamily="2" charset="2"/>
        <a:buChar char="§"/>
        <a:defRPr sz="2800" kern="1200">
          <a:solidFill>
            <a:schemeClr val="tx1">
              <a:lumMod val="50000"/>
              <a:lumOff val="50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005244"/>
        </a:buClr>
        <a:buFont typeface="Wingdings" pitchFamily="2" charset="2"/>
        <a:buChar char="§"/>
        <a:defRPr sz="2400" kern="1200">
          <a:solidFill>
            <a:schemeClr val="tx1">
              <a:lumMod val="50000"/>
              <a:lumOff val="50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005244"/>
        </a:buClr>
        <a:buFont typeface="Wingdings" pitchFamily="2" charset="2"/>
        <a:buChar char="§"/>
        <a:defRPr sz="2000" kern="1200">
          <a:solidFill>
            <a:schemeClr val="tx1">
              <a:lumMod val="50000"/>
              <a:lumOff val="50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005244"/>
        </a:buClr>
        <a:buFont typeface="Wingdings" pitchFamily="2" charset="2"/>
        <a:buChar char="§"/>
        <a:defRPr sz="1800" kern="1200">
          <a:solidFill>
            <a:schemeClr val="tx1">
              <a:lumMod val="50000"/>
              <a:lumOff val="50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005244"/>
        </a:buClr>
        <a:buFont typeface="Wingdings" pitchFamily="2" charset="2"/>
        <a:buChar char="§"/>
        <a:defRPr sz="1800" kern="1200">
          <a:solidFill>
            <a:schemeClr val="tx1">
              <a:lumMod val="50000"/>
              <a:lumOff val="50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4F8E4F-1C91-FE76-D9E7-0303EF64A3C0}"/>
              </a:ext>
            </a:extLst>
          </p:cNvPr>
          <p:cNvSpPr>
            <a:spLocks noGrp="1"/>
          </p:cNvSpPr>
          <p:nvPr>
            <p:ph type="title"/>
          </p:nvPr>
        </p:nvSpPr>
        <p:spPr>
          <a:xfrm>
            <a:off x="838200" y="365125"/>
            <a:ext cx="10515600" cy="1325563"/>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a:extLst>
              <a:ext uri="{FF2B5EF4-FFF2-40B4-BE49-F238E27FC236}">
                <a16:creationId xmlns:a16="http://schemas.microsoft.com/office/drawing/2014/main" id="{B40EBE26-5E33-BAAD-E509-2E7566DB258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6070671"/>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txStyles>
    <p:titleStyle>
      <a:lvl1pPr algn="l" defTabSz="914400" rtl="0" eaLnBrk="1" latinLnBrk="0" hangingPunct="1">
        <a:lnSpc>
          <a:spcPct val="90000"/>
        </a:lnSpc>
        <a:spcBef>
          <a:spcPct val="0"/>
        </a:spcBef>
        <a:buNone/>
        <a:defRPr sz="4400" b="1" kern="1200">
          <a:solidFill>
            <a:srgbClr val="005244"/>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rgbClr val="005244"/>
        </a:buClr>
        <a:buFont typeface="Wingdings" pitchFamily="2" charset="2"/>
        <a:buChar char="§"/>
        <a:defRPr sz="2800" kern="1200">
          <a:solidFill>
            <a:schemeClr val="tx1">
              <a:lumMod val="50000"/>
              <a:lumOff val="50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005244"/>
        </a:buClr>
        <a:buFont typeface="Wingdings" pitchFamily="2" charset="2"/>
        <a:buChar char="§"/>
        <a:defRPr sz="2400" kern="1200">
          <a:solidFill>
            <a:schemeClr val="tx1">
              <a:lumMod val="50000"/>
              <a:lumOff val="50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005244"/>
        </a:buClr>
        <a:buFont typeface="Wingdings" pitchFamily="2" charset="2"/>
        <a:buChar char="§"/>
        <a:defRPr sz="2000" kern="1200">
          <a:solidFill>
            <a:schemeClr val="tx1">
              <a:lumMod val="50000"/>
              <a:lumOff val="50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005244"/>
        </a:buClr>
        <a:buFont typeface="Wingdings" pitchFamily="2" charset="2"/>
        <a:buChar char="§"/>
        <a:defRPr sz="1800" kern="1200">
          <a:solidFill>
            <a:schemeClr val="tx1">
              <a:lumMod val="50000"/>
              <a:lumOff val="50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005244"/>
        </a:buClr>
        <a:buFont typeface="Wingdings" pitchFamily="2" charset="2"/>
        <a:buChar char="§"/>
        <a:defRPr sz="1800" kern="1200">
          <a:solidFill>
            <a:schemeClr val="tx1">
              <a:lumMod val="50000"/>
              <a:lumOff val="50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uwgb.joinhandshake.com/edu"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uwgb.edu/careers/jobs-internships/handshake/" TargetMode="External"/><Relationship Id="rId7" Type="http://schemas.openxmlformats.org/officeDocument/2006/relationships/hyperlink" Target="https://www.uwgb.edu/UWGBCMS/media/career-services/files/pdf/Student-Handshake-Guide_1.pdf"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support.joinhandshake.com/hc/en-us/articles/218693198-How-do-I-post-a-job-" TargetMode="External"/><Relationship Id="rId5" Type="http://schemas.openxmlformats.org/officeDocument/2006/relationships/hyperlink" Target="https://www.canva.com/design/DAFkmeqz3T0/k99vBi2qB_beG3nD32zVmg/watch?utm_content=DAFkmeqz3T0&amp;utm_campaign=designshare&amp;utm_medium=link&amp;utm_source=publishsharelink" TargetMode="External"/><Relationship Id="rId4" Type="http://schemas.openxmlformats.org/officeDocument/2006/relationships/hyperlink" Target="https://joinhandshake.com/employers/"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uwgb.edu/human-resources/forms/" TargetMode="External"/><Relationship Id="rId2" Type="http://schemas.openxmlformats.org/officeDocument/2006/relationships/notesSlide" Target="../notesSlides/notesSlide25.xml"/><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hyperlink" Target="https://uwgb.bplogix.net/form.aspx?pid=e6634b2b-e441-4279-8c38-a89adb52152c&amp;formid=112548f4-ab82-4f1f-a808-9ca0725ea0e3&amp;nohome=0&amp;completepageprompt=0&amp;completepage=custom//Redirect.html&amp;completetext=" TargetMode="External"/><Relationship Id="rId2" Type="http://schemas.openxmlformats.org/officeDocument/2006/relationships/notesSlide" Target="../notesSlides/notesSlide26.xml"/><Relationship Id="rId1" Type="http://schemas.openxmlformats.org/officeDocument/2006/relationships/slideLayout" Target="../slideLayouts/slideLayout3.xml"/><Relationship Id="rId5" Type="http://schemas.openxmlformats.org/officeDocument/2006/relationships/hyperlink" Target="https://uwgb.bplogix.net/form.aspx?pid=e6634b2b-e441-4279-8c38-a89adb52152c&amp;formid=1349ae31-c1cd-40d7-aa26-15581e2fd4f1&amp;nohome=0&amp;completepageprompt=0&amp;completepage=custom//Redirect.html&amp;completetext=" TargetMode="External"/><Relationship Id="rId4" Type="http://schemas.openxmlformats.org/officeDocument/2006/relationships/hyperlink" Target="https://uwgb.bplogix.net/form.aspx?pid=e6634b2b-e441-4279-8c38-a89adb52152c&amp;formid=74d1ca11-f4e5-4ad7-9caa-83d723bdc389&amp;nohome=0&amp;completepageprompt=0&amp;completepage=custom//Redirect.html&amp;completetext="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uwgb.edu/financial-aid/types-of-aid/work-study/"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www.uwgb.edu/scholarships/" TargetMode="External"/><Relationship Id="rId4" Type="http://schemas.openxmlformats.org/officeDocument/2006/relationships/hyperlink" Target="https://studentaid.gov/h/apply-for-aid/fafsa"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uwgb.edu/financial-aid/types-of-aid/work-study/#waitlist"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mailto:studentemployment@uwgb.edu"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7D615CC-1017-43B1-A4B6-75D40591DB1E}"/>
              </a:ext>
            </a:extLst>
          </p:cNvPr>
          <p:cNvSpPr>
            <a:spLocks noGrp="1"/>
          </p:cNvSpPr>
          <p:nvPr>
            <p:ph type="subTitle" idx="1"/>
          </p:nvPr>
        </p:nvSpPr>
        <p:spPr/>
        <p:txBody>
          <a:bodyPr vert="horz" lIns="91440" tIns="45720" rIns="91440" bIns="45720" rtlCol="0" anchor="t">
            <a:normAutofit fontScale="77500" lnSpcReduction="20000"/>
          </a:bodyPr>
          <a:lstStyle/>
          <a:p>
            <a:r>
              <a:rPr lang="en-US" sz="2800">
                <a:latin typeface="Arial"/>
                <a:cs typeface="Arial"/>
              </a:rPr>
              <a:t>Student Employee Supervisor Training – Part 1</a:t>
            </a:r>
          </a:p>
          <a:p>
            <a:r>
              <a:rPr lang="en-US">
                <a:latin typeface="Arial"/>
                <a:cs typeface="Arial"/>
              </a:rPr>
              <a:t>July 31, 2023</a:t>
            </a:r>
          </a:p>
          <a:p>
            <a:endParaRPr lang="en-US"/>
          </a:p>
          <a:p>
            <a:r>
              <a:rPr lang="en-US" sz="2200">
                <a:latin typeface="Arial"/>
                <a:cs typeface="Arial"/>
              </a:rPr>
              <a:t>Presented by: </a:t>
            </a:r>
            <a:endParaRPr lang="en-US" sz="2200"/>
          </a:p>
          <a:p>
            <a:r>
              <a:rPr lang="en-US" sz="2200">
                <a:latin typeface="Arial"/>
                <a:cs typeface="Arial"/>
              </a:rPr>
              <a:t>Allen Voelker, Kay Voss, Bev Pence &amp; Rachel Wautier</a:t>
            </a:r>
            <a:endParaRPr lang="en-US" sz="2200"/>
          </a:p>
        </p:txBody>
      </p:sp>
      <p:sp>
        <p:nvSpPr>
          <p:cNvPr id="2" name="Title 1">
            <a:extLst>
              <a:ext uri="{FF2B5EF4-FFF2-40B4-BE49-F238E27FC236}">
                <a16:creationId xmlns:a16="http://schemas.microsoft.com/office/drawing/2014/main" id="{27ACA0AC-6BBB-4AD6-8557-98104DA3EE11}"/>
              </a:ext>
            </a:extLst>
          </p:cNvPr>
          <p:cNvSpPr>
            <a:spLocks noGrp="1"/>
          </p:cNvSpPr>
          <p:nvPr>
            <p:ph type="title"/>
          </p:nvPr>
        </p:nvSpPr>
        <p:spPr/>
        <p:txBody>
          <a:bodyPr/>
          <a:lstStyle/>
          <a:p>
            <a:r>
              <a:rPr lang="en-US"/>
              <a:t>Recruitment &amp; Hiring of Student Employees</a:t>
            </a:r>
          </a:p>
        </p:txBody>
      </p:sp>
    </p:spTree>
    <p:extLst>
      <p:ext uri="{BB962C8B-B14F-4D97-AF65-F5344CB8AC3E}">
        <p14:creationId xmlns:p14="http://schemas.microsoft.com/office/powerpoint/2010/main" val="1733968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67074-0FB0-8BFF-0815-AE5A59892247}"/>
              </a:ext>
            </a:extLst>
          </p:cNvPr>
          <p:cNvSpPr>
            <a:spLocks noGrp="1"/>
          </p:cNvSpPr>
          <p:nvPr>
            <p:ph type="title"/>
          </p:nvPr>
        </p:nvSpPr>
        <p:spPr/>
        <p:txBody>
          <a:bodyPr/>
          <a:lstStyle/>
          <a:p>
            <a:r>
              <a:rPr lang="en-US">
                <a:latin typeface="Arial"/>
                <a:cs typeface="Arial"/>
              </a:rPr>
              <a:t>Career Services is here to help with...</a:t>
            </a:r>
            <a:endParaRPr lang="en-US"/>
          </a:p>
        </p:txBody>
      </p:sp>
      <p:sp>
        <p:nvSpPr>
          <p:cNvPr id="3" name="Content Placeholder 2">
            <a:extLst>
              <a:ext uri="{FF2B5EF4-FFF2-40B4-BE49-F238E27FC236}">
                <a16:creationId xmlns:a16="http://schemas.microsoft.com/office/drawing/2014/main" id="{356EE879-BD58-900D-4537-9C6E5E762CDF}"/>
              </a:ext>
            </a:extLst>
          </p:cNvPr>
          <p:cNvSpPr>
            <a:spLocks noGrp="1"/>
          </p:cNvSpPr>
          <p:nvPr>
            <p:ph idx="1"/>
          </p:nvPr>
        </p:nvSpPr>
        <p:spPr>
          <a:xfrm>
            <a:off x="1829844" y="1689926"/>
            <a:ext cx="10515600" cy="4351338"/>
          </a:xfrm>
        </p:spPr>
        <p:txBody>
          <a:bodyPr vert="horz" lIns="91440" tIns="45720" rIns="91440" bIns="45720" rtlCol="0" anchor="t">
            <a:normAutofit lnSpcReduction="10000"/>
          </a:bodyPr>
          <a:lstStyle/>
          <a:p>
            <a:r>
              <a:rPr lang="en-US">
                <a:latin typeface="Arial"/>
                <a:cs typeface="Arial"/>
              </a:rPr>
              <a:t>For Supervisors:</a:t>
            </a:r>
            <a:endParaRPr lang="en-US"/>
          </a:p>
          <a:p>
            <a:pPr lvl="1"/>
            <a:r>
              <a:rPr lang="en-US">
                <a:latin typeface="Arial"/>
                <a:cs typeface="Arial"/>
              </a:rPr>
              <a:t>Creating attractive job descriptions</a:t>
            </a:r>
            <a:endParaRPr lang="en-US"/>
          </a:p>
          <a:p>
            <a:pPr lvl="1"/>
            <a:r>
              <a:rPr lang="en-US">
                <a:latin typeface="Arial"/>
                <a:cs typeface="Arial"/>
              </a:rPr>
              <a:t>Creating employer accounts in Handshake</a:t>
            </a:r>
            <a:endParaRPr lang="en-US" sz="2800"/>
          </a:p>
          <a:p>
            <a:pPr lvl="1"/>
            <a:r>
              <a:rPr lang="en-US">
                <a:latin typeface="Arial"/>
                <a:cs typeface="Arial"/>
              </a:rPr>
              <a:t>Posting jobs in Handshake</a:t>
            </a:r>
            <a:endParaRPr lang="en-US"/>
          </a:p>
          <a:p>
            <a:pPr lvl="1"/>
            <a:r>
              <a:rPr lang="en-US">
                <a:latin typeface="Arial"/>
                <a:cs typeface="Arial"/>
              </a:rPr>
              <a:t>Helping to promote the value of on-campus employment</a:t>
            </a:r>
            <a:endParaRPr lang="en-US"/>
          </a:p>
          <a:p>
            <a:endParaRPr lang="en-US"/>
          </a:p>
          <a:p>
            <a:r>
              <a:rPr lang="en-US">
                <a:latin typeface="Arial"/>
                <a:cs typeface="Arial"/>
              </a:rPr>
              <a:t>For Students:</a:t>
            </a:r>
            <a:endParaRPr lang="en-US"/>
          </a:p>
          <a:p>
            <a:pPr lvl="1"/>
            <a:r>
              <a:rPr lang="en-US">
                <a:latin typeface="Arial"/>
                <a:cs typeface="Arial"/>
              </a:rPr>
              <a:t>Direct students to search for openings in Handshake</a:t>
            </a:r>
            <a:endParaRPr lang="en-US"/>
          </a:p>
          <a:p>
            <a:pPr lvl="1"/>
            <a:r>
              <a:rPr lang="en-US">
                <a:latin typeface="Arial"/>
                <a:cs typeface="Arial"/>
              </a:rPr>
              <a:t>Creating student accounts in Handshake</a:t>
            </a:r>
            <a:endParaRPr lang="en-US"/>
          </a:p>
          <a:p>
            <a:pPr lvl="1"/>
            <a:r>
              <a:rPr lang="en-US">
                <a:latin typeface="Arial"/>
                <a:cs typeface="Arial"/>
              </a:rPr>
              <a:t>Searching for openings in Handshake</a:t>
            </a:r>
            <a:endParaRPr lang="en-US"/>
          </a:p>
          <a:p>
            <a:pPr lvl="1"/>
            <a:r>
              <a:rPr lang="en-US">
                <a:latin typeface="Arial"/>
                <a:cs typeface="Arial"/>
              </a:rPr>
              <a:t>Helping students add their on-campus employment to their resume</a:t>
            </a:r>
            <a:endParaRPr lang="en-US"/>
          </a:p>
          <a:p>
            <a:pPr lvl="1"/>
            <a:endParaRPr lang="en-US"/>
          </a:p>
          <a:p>
            <a:endParaRPr lang="en-US"/>
          </a:p>
          <a:p>
            <a:endParaRPr lang="en-US"/>
          </a:p>
        </p:txBody>
      </p:sp>
    </p:spTree>
    <p:extLst>
      <p:ext uri="{BB962C8B-B14F-4D97-AF65-F5344CB8AC3E}">
        <p14:creationId xmlns:p14="http://schemas.microsoft.com/office/powerpoint/2010/main" val="3125049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373FFE4-C76A-D209-FD99-5FAEF9D72865}"/>
              </a:ext>
            </a:extLst>
          </p:cNvPr>
          <p:cNvSpPr>
            <a:spLocks noGrp="1"/>
          </p:cNvSpPr>
          <p:nvPr>
            <p:ph type="title"/>
          </p:nvPr>
        </p:nvSpPr>
        <p:spPr/>
        <p:txBody>
          <a:bodyPr/>
          <a:lstStyle/>
          <a:p>
            <a:r>
              <a:rPr lang="en-US">
                <a:latin typeface="Arial"/>
                <a:cs typeface="Arial"/>
              </a:rPr>
              <a:t>Creating a Job Description</a:t>
            </a:r>
            <a:endParaRPr lang="en-US"/>
          </a:p>
        </p:txBody>
      </p:sp>
    </p:spTree>
    <p:extLst>
      <p:ext uri="{BB962C8B-B14F-4D97-AF65-F5344CB8AC3E}">
        <p14:creationId xmlns:p14="http://schemas.microsoft.com/office/powerpoint/2010/main" val="3522448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6244A-5669-5ABB-E4CA-E2AD81872EDD}"/>
              </a:ext>
            </a:extLst>
          </p:cNvPr>
          <p:cNvSpPr>
            <a:spLocks noGrp="1"/>
          </p:cNvSpPr>
          <p:nvPr>
            <p:ph type="title"/>
          </p:nvPr>
        </p:nvSpPr>
        <p:spPr>
          <a:xfrm>
            <a:off x="915256" y="-3032"/>
            <a:ext cx="10515600" cy="1325563"/>
          </a:xfrm>
        </p:spPr>
        <p:txBody>
          <a:bodyPr/>
          <a:lstStyle/>
          <a:p>
            <a:r>
              <a:rPr lang="en-US">
                <a:latin typeface="Arial"/>
                <a:cs typeface="Arial"/>
              </a:rPr>
              <a:t>Template Basics to Gather</a:t>
            </a:r>
            <a:endParaRPr lang="en-US"/>
          </a:p>
        </p:txBody>
      </p:sp>
      <p:sp>
        <p:nvSpPr>
          <p:cNvPr id="3" name="Content Placeholder 2">
            <a:extLst>
              <a:ext uri="{FF2B5EF4-FFF2-40B4-BE49-F238E27FC236}">
                <a16:creationId xmlns:a16="http://schemas.microsoft.com/office/drawing/2014/main" id="{8A86196D-6AE3-A065-E4BA-5041120ECC32}"/>
              </a:ext>
            </a:extLst>
          </p:cNvPr>
          <p:cNvSpPr>
            <a:spLocks noGrp="1"/>
          </p:cNvSpPr>
          <p:nvPr>
            <p:ph idx="1"/>
          </p:nvPr>
        </p:nvSpPr>
        <p:spPr/>
        <p:txBody>
          <a:bodyPr vert="horz" lIns="91440" tIns="45720" rIns="91440" bIns="45720" rtlCol="0" anchor="t">
            <a:normAutofit/>
          </a:bodyPr>
          <a:lstStyle/>
          <a:p>
            <a:endParaRPr lang="en-US">
              <a:latin typeface="Arial"/>
              <a:cs typeface="Arial"/>
            </a:endParaRPr>
          </a:p>
          <a:p>
            <a:endParaRPr lang="en-US">
              <a:latin typeface="Arial"/>
              <a:cs typeface="Arial"/>
            </a:endParaRPr>
          </a:p>
          <a:p>
            <a:endParaRPr lang="en-US">
              <a:latin typeface="Arial"/>
              <a:cs typeface="Arial"/>
            </a:endParaRPr>
          </a:p>
          <a:p>
            <a:endParaRPr lang="en-US">
              <a:latin typeface="Arial"/>
              <a:cs typeface="Arial"/>
            </a:endParaRPr>
          </a:p>
        </p:txBody>
      </p:sp>
      <p:graphicFrame>
        <p:nvGraphicFramePr>
          <p:cNvPr id="4" name="Table 4">
            <a:extLst>
              <a:ext uri="{FF2B5EF4-FFF2-40B4-BE49-F238E27FC236}">
                <a16:creationId xmlns:a16="http://schemas.microsoft.com/office/drawing/2014/main" id="{547F5174-AF15-80D2-84CF-F53676645D23}"/>
              </a:ext>
            </a:extLst>
          </p:cNvPr>
          <p:cNvGraphicFramePr>
            <a:graphicFrameLocks noGrp="1"/>
          </p:cNvGraphicFramePr>
          <p:nvPr>
            <p:extLst>
              <p:ext uri="{D42A27DB-BD31-4B8C-83A1-F6EECF244321}">
                <p14:modId xmlns:p14="http://schemas.microsoft.com/office/powerpoint/2010/main" val="1273986786"/>
              </p:ext>
            </p:extLst>
          </p:nvPr>
        </p:nvGraphicFramePr>
        <p:xfrm>
          <a:off x="1780853" y="1053100"/>
          <a:ext cx="9615608" cy="4996034"/>
        </p:xfrm>
        <a:graphic>
          <a:graphicData uri="http://schemas.openxmlformats.org/drawingml/2006/table">
            <a:tbl>
              <a:tblPr firstRow="1" bandRow="1">
                <a:tableStyleId>{68D230F3-CF80-4859-8CE7-A43EE81993B5}</a:tableStyleId>
              </a:tblPr>
              <a:tblGrid>
                <a:gridCol w="4807804">
                  <a:extLst>
                    <a:ext uri="{9D8B030D-6E8A-4147-A177-3AD203B41FA5}">
                      <a16:colId xmlns:a16="http://schemas.microsoft.com/office/drawing/2014/main" val="2061599162"/>
                    </a:ext>
                  </a:extLst>
                </a:gridCol>
                <a:gridCol w="4807804">
                  <a:extLst>
                    <a:ext uri="{9D8B030D-6E8A-4147-A177-3AD203B41FA5}">
                      <a16:colId xmlns:a16="http://schemas.microsoft.com/office/drawing/2014/main" val="441402523"/>
                    </a:ext>
                  </a:extLst>
                </a:gridCol>
              </a:tblGrid>
              <a:tr h="488022">
                <a:tc>
                  <a:txBody>
                    <a:bodyPr/>
                    <a:lstStyle/>
                    <a:p>
                      <a:endParaRPr lang="en-US"/>
                    </a:p>
                  </a:txBody>
                  <a:tcPr/>
                </a:tc>
                <a:tc>
                  <a:txBody>
                    <a:bodyPr/>
                    <a:lstStyle/>
                    <a:p>
                      <a:endParaRPr lang="en-US"/>
                    </a:p>
                  </a:txBody>
                  <a:tcPr/>
                </a:tc>
                <a:extLst>
                  <a:ext uri="{0D108BD9-81ED-4DB2-BD59-A6C34878D82A}">
                    <a16:rowId xmlns:a16="http://schemas.microsoft.com/office/drawing/2014/main" val="256341246"/>
                  </a:ext>
                </a:extLst>
              </a:tr>
              <a:tr h="642134">
                <a:tc>
                  <a:txBody>
                    <a:bodyPr/>
                    <a:lstStyle/>
                    <a:p>
                      <a:r>
                        <a:rPr lang="en-US" b="1"/>
                        <a:t>How should students apply?</a:t>
                      </a:r>
                    </a:p>
                  </a:txBody>
                  <a:tcPr/>
                </a:tc>
                <a:tc>
                  <a:txBody>
                    <a:bodyPr/>
                    <a:lstStyle/>
                    <a:p>
                      <a:r>
                        <a:rPr lang="en-US"/>
                        <a:t>Apply in Handshake</a:t>
                      </a:r>
                    </a:p>
                    <a:p>
                      <a:pPr lvl="0">
                        <a:buNone/>
                      </a:pPr>
                      <a:endParaRPr lang="en-US"/>
                    </a:p>
                  </a:txBody>
                  <a:tcPr/>
                </a:tc>
                <a:extLst>
                  <a:ext uri="{0D108BD9-81ED-4DB2-BD59-A6C34878D82A}">
                    <a16:rowId xmlns:a16="http://schemas.microsoft.com/office/drawing/2014/main" val="245762902"/>
                  </a:ext>
                </a:extLst>
              </a:tr>
              <a:tr h="370840">
                <a:tc>
                  <a:txBody>
                    <a:bodyPr/>
                    <a:lstStyle/>
                    <a:p>
                      <a:r>
                        <a:rPr lang="en-US" b="1"/>
                        <a:t>Job Title</a:t>
                      </a:r>
                    </a:p>
                  </a:txBody>
                  <a:tcPr/>
                </a:tc>
                <a:tc>
                  <a:txBody>
                    <a:bodyPr/>
                    <a:lstStyle/>
                    <a:p>
                      <a:r>
                        <a:rPr lang="en-US"/>
                        <a:t>Specific Job Title for the Position </a:t>
                      </a:r>
                    </a:p>
                    <a:p>
                      <a:pPr lvl="0">
                        <a:buNone/>
                      </a:pPr>
                      <a:r>
                        <a:rPr lang="en-US" sz="1200"/>
                        <a:t>i.e. Office Assistant, UREC Lifeguard, Food Service Worker, Admissions Call Team Member</a:t>
                      </a:r>
                    </a:p>
                  </a:txBody>
                  <a:tcPr/>
                </a:tc>
                <a:extLst>
                  <a:ext uri="{0D108BD9-81ED-4DB2-BD59-A6C34878D82A}">
                    <a16:rowId xmlns:a16="http://schemas.microsoft.com/office/drawing/2014/main" val="983309966"/>
                  </a:ext>
                </a:extLst>
              </a:tr>
              <a:tr h="370840">
                <a:tc>
                  <a:txBody>
                    <a:bodyPr/>
                    <a:lstStyle/>
                    <a:p>
                      <a:r>
                        <a:rPr lang="en-US" b="1"/>
                        <a:t>Job Type</a:t>
                      </a:r>
                    </a:p>
                  </a:txBody>
                  <a:tcPr/>
                </a:tc>
                <a:tc>
                  <a:txBody>
                    <a:bodyPr/>
                    <a:lstStyle/>
                    <a:p>
                      <a:r>
                        <a:rPr lang="en-US"/>
                        <a:t>On-Campus Student Employment</a:t>
                      </a:r>
                    </a:p>
                  </a:txBody>
                  <a:tcPr/>
                </a:tc>
                <a:extLst>
                  <a:ext uri="{0D108BD9-81ED-4DB2-BD59-A6C34878D82A}">
                    <a16:rowId xmlns:a16="http://schemas.microsoft.com/office/drawing/2014/main" val="3787424998"/>
                  </a:ext>
                </a:extLst>
              </a:tr>
              <a:tr h="370840">
                <a:tc>
                  <a:txBody>
                    <a:bodyPr/>
                    <a:lstStyle/>
                    <a:p>
                      <a:r>
                        <a:rPr lang="en-US" b="1"/>
                        <a:t>Employment Type</a:t>
                      </a:r>
                    </a:p>
                  </a:txBody>
                  <a:tcPr/>
                </a:tc>
                <a:tc>
                  <a:txBody>
                    <a:bodyPr/>
                    <a:lstStyle/>
                    <a:p>
                      <a:r>
                        <a:rPr lang="en-US"/>
                        <a:t>Part-Time</a:t>
                      </a:r>
                    </a:p>
                  </a:txBody>
                  <a:tcPr/>
                </a:tc>
                <a:extLst>
                  <a:ext uri="{0D108BD9-81ED-4DB2-BD59-A6C34878D82A}">
                    <a16:rowId xmlns:a16="http://schemas.microsoft.com/office/drawing/2014/main" val="1557748807"/>
                  </a:ext>
                </a:extLst>
              </a:tr>
              <a:tr h="370840">
                <a:tc>
                  <a:txBody>
                    <a:bodyPr/>
                    <a:lstStyle/>
                    <a:p>
                      <a:r>
                        <a:rPr lang="en-US" b="1"/>
                        <a:t>Duration</a:t>
                      </a:r>
                    </a:p>
                  </a:txBody>
                  <a:tcPr/>
                </a:tc>
                <a:tc>
                  <a:txBody>
                    <a:bodyPr/>
                    <a:lstStyle/>
                    <a:p>
                      <a:pPr marL="285750" lvl="0" indent="-285750">
                        <a:buFont typeface="Arial"/>
                        <a:buChar char="•"/>
                      </a:pPr>
                      <a:r>
                        <a:rPr lang="en-US"/>
                        <a:t>Permanent</a:t>
                      </a:r>
                    </a:p>
                    <a:p>
                      <a:pPr marL="285750" lvl="0" indent="-285750">
                        <a:buFont typeface="Arial"/>
                        <a:buChar char="•"/>
                      </a:pPr>
                      <a:r>
                        <a:rPr lang="en-US"/>
                        <a:t>Temporary/Seasonal </a:t>
                      </a:r>
                      <a:r>
                        <a:rPr lang="en-US" sz="1400"/>
                        <a:t>(will need start/end date)</a:t>
                      </a:r>
                    </a:p>
                  </a:txBody>
                  <a:tcPr/>
                </a:tc>
                <a:extLst>
                  <a:ext uri="{0D108BD9-81ED-4DB2-BD59-A6C34878D82A}">
                    <a16:rowId xmlns:a16="http://schemas.microsoft.com/office/drawing/2014/main" val="729780634"/>
                  </a:ext>
                </a:extLst>
              </a:tr>
              <a:tr h="370839">
                <a:tc>
                  <a:txBody>
                    <a:bodyPr/>
                    <a:lstStyle/>
                    <a:p>
                      <a:pPr lvl="0">
                        <a:buNone/>
                      </a:pPr>
                      <a:r>
                        <a:rPr lang="en-US" b="1"/>
                        <a:t>Hours Per Week</a:t>
                      </a:r>
                    </a:p>
                  </a:txBody>
                  <a:tcPr/>
                </a:tc>
                <a:tc>
                  <a:txBody>
                    <a:bodyPr/>
                    <a:lstStyle/>
                    <a:p>
                      <a:pPr marL="0" lvl="0" indent="0">
                        <a:buNone/>
                      </a:pPr>
                      <a:r>
                        <a:rPr lang="en-US" sz="1400"/>
                        <a:t>10-15 per week is common, depending on availability</a:t>
                      </a:r>
                    </a:p>
                  </a:txBody>
                  <a:tcPr/>
                </a:tc>
                <a:extLst>
                  <a:ext uri="{0D108BD9-81ED-4DB2-BD59-A6C34878D82A}">
                    <a16:rowId xmlns:a16="http://schemas.microsoft.com/office/drawing/2014/main" val="773683935"/>
                  </a:ext>
                </a:extLst>
              </a:tr>
              <a:tr h="370840">
                <a:tc>
                  <a:txBody>
                    <a:bodyPr/>
                    <a:lstStyle/>
                    <a:p>
                      <a:r>
                        <a:rPr lang="en-US" b="1"/>
                        <a:t>Is this a Work Study Job</a:t>
                      </a:r>
                    </a:p>
                  </a:txBody>
                  <a:tcPr/>
                </a:tc>
                <a:tc>
                  <a:txBody>
                    <a:bodyPr/>
                    <a:lstStyle/>
                    <a:p>
                      <a:pPr marL="285750" indent="-285750">
                        <a:buFont typeface="Arial"/>
                        <a:buChar char="•"/>
                      </a:pPr>
                      <a:r>
                        <a:rPr lang="en-US"/>
                        <a:t>Yes</a:t>
                      </a:r>
                    </a:p>
                    <a:p>
                      <a:pPr marL="285750" lvl="0" indent="-285750">
                        <a:buFont typeface="Arial"/>
                        <a:buChar char="•"/>
                      </a:pPr>
                      <a:r>
                        <a:rPr lang="en-US"/>
                        <a:t>No</a:t>
                      </a:r>
                    </a:p>
                  </a:txBody>
                  <a:tcPr/>
                </a:tc>
                <a:extLst>
                  <a:ext uri="{0D108BD9-81ED-4DB2-BD59-A6C34878D82A}">
                    <a16:rowId xmlns:a16="http://schemas.microsoft.com/office/drawing/2014/main" val="3728247183"/>
                  </a:ext>
                </a:extLst>
              </a:tr>
              <a:tr h="370840">
                <a:tc>
                  <a:txBody>
                    <a:bodyPr/>
                    <a:lstStyle/>
                    <a:p>
                      <a:r>
                        <a:rPr lang="en-US" b="1"/>
                        <a:t>Hourly Pay Rate</a:t>
                      </a:r>
                    </a:p>
                  </a:txBody>
                  <a:tcPr/>
                </a:tc>
                <a:tc>
                  <a:txBody>
                    <a:bodyPr/>
                    <a:lstStyle/>
                    <a:p>
                      <a:r>
                        <a:rPr lang="en-US"/>
                        <a:t>Exact Amount or Range</a:t>
                      </a:r>
                    </a:p>
                  </a:txBody>
                  <a:tcPr/>
                </a:tc>
                <a:extLst>
                  <a:ext uri="{0D108BD9-81ED-4DB2-BD59-A6C34878D82A}">
                    <a16:rowId xmlns:a16="http://schemas.microsoft.com/office/drawing/2014/main" val="4158210592"/>
                  </a:ext>
                </a:extLst>
              </a:tr>
              <a:tr h="370839">
                <a:tc>
                  <a:txBody>
                    <a:bodyPr/>
                    <a:lstStyle/>
                    <a:p>
                      <a:pPr lvl="0">
                        <a:buNone/>
                      </a:pPr>
                      <a:r>
                        <a:rPr lang="en-US" b="1"/>
                        <a:t>Federal Work Study Eligibility</a:t>
                      </a:r>
                      <a:endParaRPr lang="en-US" b="1" err="1"/>
                    </a:p>
                  </a:txBody>
                  <a:tcPr/>
                </a:tc>
                <a:tc>
                  <a:txBody>
                    <a:bodyPr/>
                    <a:lstStyle/>
                    <a:p>
                      <a:pPr lvl="0">
                        <a:buNone/>
                      </a:pPr>
                      <a:endParaRPr lang="en-US"/>
                    </a:p>
                  </a:txBody>
                  <a:tcPr/>
                </a:tc>
                <a:extLst>
                  <a:ext uri="{0D108BD9-81ED-4DB2-BD59-A6C34878D82A}">
                    <a16:rowId xmlns:a16="http://schemas.microsoft.com/office/drawing/2014/main" val="2822271242"/>
                  </a:ext>
                </a:extLst>
              </a:tr>
            </a:tbl>
          </a:graphicData>
        </a:graphic>
      </p:graphicFrame>
    </p:spTree>
    <p:extLst>
      <p:ext uri="{BB962C8B-B14F-4D97-AF65-F5344CB8AC3E}">
        <p14:creationId xmlns:p14="http://schemas.microsoft.com/office/powerpoint/2010/main" val="3878811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B63F-5AA7-D135-F415-11FF9D3617E7}"/>
              </a:ext>
            </a:extLst>
          </p:cNvPr>
          <p:cNvSpPr>
            <a:spLocks noGrp="1"/>
          </p:cNvSpPr>
          <p:nvPr>
            <p:ph type="title"/>
          </p:nvPr>
        </p:nvSpPr>
        <p:spPr>
          <a:xfrm>
            <a:off x="2293706" y="-3032"/>
            <a:ext cx="10515600" cy="1325563"/>
          </a:xfrm>
        </p:spPr>
        <p:txBody>
          <a:bodyPr/>
          <a:lstStyle/>
          <a:p>
            <a:r>
              <a:rPr lang="en-US">
                <a:latin typeface="Arial"/>
                <a:cs typeface="Arial"/>
              </a:rPr>
              <a:t>Description</a:t>
            </a:r>
            <a:endParaRPr lang="en-US"/>
          </a:p>
        </p:txBody>
      </p:sp>
      <p:sp>
        <p:nvSpPr>
          <p:cNvPr id="3" name="Content Placeholder 2">
            <a:extLst>
              <a:ext uri="{FF2B5EF4-FFF2-40B4-BE49-F238E27FC236}">
                <a16:creationId xmlns:a16="http://schemas.microsoft.com/office/drawing/2014/main" id="{AA164C82-A8FE-AE71-B06E-44A5BBA2AECA}"/>
              </a:ext>
            </a:extLst>
          </p:cNvPr>
          <p:cNvSpPr>
            <a:spLocks noGrp="1"/>
          </p:cNvSpPr>
          <p:nvPr>
            <p:ph idx="1"/>
          </p:nvPr>
        </p:nvSpPr>
        <p:spPr>
          <a:xfrm>
            <a:off x="2036852" y="1448906"/>
            <a:ext cx="8263847" cy="4351338"/>
          </a:xfrm>
        </p:spPr>
        <p:txBody>
          <a:bodyPr vert="horz" lIns="91440" tIns="45720" rIns="91440" bIns="45720" rtlCol="0" anchor="t">
            <a:normAutofit fontScale="85000" lnSpcReduction="20000"/>
          </a:bodyPr>
          <a:lstStyle/>
          <a:p>
            <a:r>
              <a:rPr lang="en-US" b="1">
                <a:latin typeface="Arial"/>
                <a:cs typeface="Arial"/>
              </a:rPr>
              <a:t>Provide a detailed description of...</a:t>
            </a:r>
            <a:endParaRPr lang="en-US" b="1"/>
          </a:p>
          <a:p>
            <a:pPr lvl="1"/>
            <a:r>
              <a:rPr lang="en-US">
                <a:solidFill>
                  <a:schemeClr val="accent6">
                    <a:lumMod val="75000"/>
                  </a:schemeClr>
                </a:solidFill>
                <a:latin typeface="Arial"/>
                <a:cs typeface="Arial"/>
              </a:rPr>
              <a:t>the office, service, organization, or the department</a:t>
            </a:r>
            <a:endParaRPr lang="en-US">
              <a:solidFill>
                <a:schemeClr val="accent6">
                  <a:lumMod val="75000"/>
                </a:schemeClr>
              </a:solidFill>
            </a:endParaRPr>
          </a:p>
          <a:p>
            <a:pPr lvl="2"/>
            <a:r>
              <a:rPr lang="en-US">
                <a:latin typeface="Arial"/>
                <a:cs typeface="Arial"/>
              </a:rPr>
              <a:t>Incoming students are not familiar with campus, the offices, etc. Offer a snapshot into the services offered</a:t>
            </a:r>
          </a:p>
          <a:p>
            <a:pPr marL="914400" lvl="2" indent="0">
              <a:buNone/>
            </a:pPr>
            <a:endParaRPr lang="en-US">
              <a:solidFill>
                <a:srgbClr val="7F7F7F"/>
              </a:solidFill>
              <a:latin typeface="Arial"/>
              <a:cs typeface="Arial"/>
            </a:endParaRPr>
          </a:p>
          <a:p>
            <a:pPr lvl="1"/>
            <a:r>
              <a:rPr lang="en-US">
                <a:solidFill>
                  <a:schemeClr val="accent6">
                    <a:lumMod val="75000"/>
                  </a:schemeClr>
                </a:solidFill>
                <a:latin typeface="Arial"/>
                <a:cs typeface="Arial"/>
              </a:rPr>
              <a:t>Provide a detailed description of the duties</a:t>
            </a:r>
            <a:endParaRPr lang="en-US">
              <a:solidFill>
                <a:schemeClr val="accent6">
                  <a:lumMod val="75000"/>
                </a:schemeClr>
              </a:solidFill>
            </a:endParaRPr>
          </a:p>
          <a:p>
            <a:pPr lvl="2"/>
            <a:r>
              <a:rPr lang="en-US">
                <a:latin typeface="Arial"/>
                <a:cs typeface="Arial"/>
              </a:rPr>
              <a:t>Offer a snapshot into an average day. Think about experiences students may have already had – offering customer service, answering phone calls, social media posts, scheduling appointments, etc.</a:t>
            </a:r>
          </a:p>
          <a:p>
            <a:pPr lvl="2"/>
            <a:endParaRPr lang="en-US">
              <a:solidFill>
                <a:srgbClr val="7F7F7F"/>
              </a:solidFill>
              <a:latin typeface="Arial"/>
              <a:cs typeface="Arial"/>
            </a:endParaRPr>
          </a:p>
          <a:p>
            <a:pPr lvl="1"/>
            <a:r>
              <a:rPr lang="en-US">
                <a:solidFill>
                  <a:schemeClr val="accent6">
                    <a:lumMod val="75000"/>
                  </a:schemeClr>
                </a:solidFill>
                <a:latin typeface="Arial"/>
                <a:cs typeface="Arial"/>
              </a:rPr>
              <a:t>Your ideal candidate</a:t>
            </a:r>
          </a:p>
          <a:p>
            <a:pPr lvl="2"/>
            <a:r>
              <a:rPr lang="en-US">
                <a:latin typeface="Arial"/>
                <a:cs typeface="Arial"/>
              </a:rPr>
              <a:t>Transferable skills – organization, ability to learn new programs, verbal and written communication skills, social media platforms, teamwork, etc.</a:t>
            </a:r>
          </a:p>
          <a:p>
            <a:pPr lvl="2"/>
            <a:r>
              <a:rPr lang="en-US">
                <a:latin typeface="Arial"/>
                <a:cs typeface="Arial"/>
              </a:rPr>
              <a:t>Class schedule</a:t>
            </a:r>
          </a:p>
          <a:p>
            <a:pPr lvl="2"/>
            <a:r>
              <a:rPr lang="en-US">
                <a:latin typeface="Arial"/>
                <a:cs typeface="Arial"/>
              </a:rPr>
              <a:t>Majors</a:t>
            </a:r>
          </a:p>
          <a:p>
            <a:pPr lvl="2"/>
            <a:r>
              <a:rPr lang="en-US">
                <a:latin typeface="Arial"/>
                <a:cs typeface="Arial"/>
              </a:rPr>
              <a:t>Language Skills</a:t>
            </a:r>
          </a:p>
          <a:p>
            <a:pPr lvl="2"/>
            <a:r>
              <a:rPr lang="en-US">
                <a:latin typeface="Arial"/>
                <a:cs typeface="Arial"/>
              </a:rPr>
              <a:t>Hours per week</a:t>
            </a:r>
            <a:endParaRPr lang="en-US"/>
          </a:p>
          <a:p>
            <a:endParaRPr lang="en-US"/>
          </a:p>
          <a:p>
            <a:endParaRPr lang="en-US" sz="900"/>
          </a:p>
          <a:p>
            <a:pPr marL="0" indent="0">
              <a:buNone/>
            </a:pPr>
            <a:endParaRPr lang="en-US" sz="1400" i="1"/>
          </a:p>
        </p:txBody>
      </p:sp>
    </p:spTree>
    <p:extLst>
      <p:ext uri="{BB962C8B-B14F-4D97-AF65-F5344CB8AC3E}">
        <p14:creationId xmlns:p14="http://schemas.microsoft.com/office/powerpoint/2010/main" val="3434563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578B2-D119-5742-31A1-DF914B39755A}"/>
              </a:ext>
            </a:extLst>
          </p:cNvPr>
          <p:cNvSpPr>
            <a:spLocks noGrp="1"/>
          </p:cNvSpPr>
          <p:nvPr>
            <p:ph type="title"/>
          </p:nvPr>
        </p:nvSpPr>
        <p:spPr>
          <a:xfrm>
            <a:off x="1718954" y="-77198"/>
            <a:ext cx="10515600" cy="1325563"/>
          </a:xfrm>
        </p:spPr>
        <p:txBody>
          <a:bodyPr/>
          <a:lstStyle/>
          <a:p>
            <a:r>
              <a:rPr lang="en-US">
                <a:latin typeface="Arial"/>
                <a:cs typeface="Arial"/>
              </a:rPr>
              <a:t>Example</a:t>
            </a:r>
            <a:endParaRPr lang="en-US"/>
          </a:p>
        </p:txBody>
      </p:sp>
      <p:sp>
        <p:nvSpPr>
          <p:cNvPr id="3" name="Content Placeholder 2">
            <a:extLst>
              <a:ext uri="{FF2B5EF4-FFF2-40B4-BE49-F238E27FC236}">
                <a16:creationId xmlns:a16="http://schemas.microsoft.com/office/drawing/2014/main" id="{3EF72E9C-67F5-9EB2-F365-33E2AD5D6B9E}"/>
              </a:ext>
            </a:extLst>
          </p:cNvPr>
          <p:cNvSpPr>
            <a:spLocks noGrp="1"/>
          </p:cNvSpPr>
          <p:nvPr>
            <p:ph idx="1"/>
          </p:nvPr>
        </p:nvSpPr>
        <p:spPr>
          <a:xfrm>
            <a:off x="1813133" y="939868"/>
            <a:ext cx="10515600" cy="4351338"/>
          </a:xfrm>
        </p:spPr>
        <p:txBody>
          <a:bodyPr vert="horz" lIns="91440" tIns="45720" rIns="91440" bIns="45720" rtlCol="0" anchor="t">
            <a:normAutofit/>
          </a:bodyPr>
          <a:lstStyle/>
          <a:p>
            <a:endParaRPr lang="en-US" sz="2400"/>
          </a:p>
          <a:p>
            <a:pPr marL="0" indent="0">
              <a:buNone/>
            </a:pPr>
            <a:r>
              <a:rPr lang="en-US" sz="2000" b="1">
                <a:latin typeface="Arial"/>
                <a:cs typeface="Arial"/>
              </a:rPr>
              <a:t>Description:</a:t>
            </a:r>
          </a:p>
          <a:p>
            <a:pPr marL="0" indent="0">
              <a:buNone/>
            </a:pPr>
            <a:r>
              <a:rPr lang="en-US" sz="2000">
                <a:latin typeface="Arial"/>
                <a:cs typeface="Arial"/>
              </a:rPr>
              <a:t>Student Accessibility Services provides students with documented disabilities the opportunity to reach their full potential by providing academic accommodations and support services along with promoting independence and self-advocacy.</a:t>
            </a:r>
            <a:r>
              <a:rPr lang="en-US" sz="2000" b="1">
                <a:latin typeface="Arial"/>
                <a:cs typeface="Arial"/>
              </a:rPr>
              <a:t> </a:t>
            </a:r>
            <a:endParaRPr lang="en-US" sz="2000">
              <a:latin typeface="Arial"/>
              <a:cs typeface="Arial"/>
            </a:endParaRPr>
          </a:p>
          <a:p>
            <a:pPr marL="0" indent="0">
              <a:buNone/>
            </a:pPr>
            <a:r>
              <a:rPr lang="en-US" sz="2000" b="1">
                <a:latin typeface="Arial"/>
                <a:cs typeface="Arial"/>
              </a:rPr>
              <a:t>Job Duties and Responsibilities:</a:t>
            </a:r>
          </a:p>
          <a:p>
            <a:pPr marL="0" indent="0">
              <a:buNone/>
            </a:pPr>
            <a:r>
              <a:rPr lang="en-US" sz="2000">
                <a:latin typeface="Arial"/>
                <a:cs typeface="Arial"/>
              </a:rPr>
              <a:t>Some of the daily tasks of this position include scheduling appointments, uploading documentation, proctoring exams, picking up or dropping off exams, and helping students and staff with any questions they might have.</a:t>
            </a:r>
          </a:p>
          <a:p>
            <a:pPr marL="0" indent="0">
              <a:buNone/>
            </a:pPr>
            <a:r>
              <a:rPr lang="en-US" sz="2000">
                <a:latin typeface="Arial"/>
                <a:cs typeface="Arial"/>
              </a:rPr>
              <a:t>This position will start at the beginning of the 2023-24 school year. We will need someone Tuesday and Thursday afternoons from 12:00 pm- 4:30 pm as well as some hours on Fridays between 7:45 and 4:30 pm.</a:t>
            </a:r>
            <a:endParaRPr lang="en-US" sz="2000"/>
          </a:p>
        </p:txBody>
      </p:sp>
    </p:spTree>
    <p:extLst>
      <p:ext uri="{BB962C8B-B14F-4D97-AF65-F5344CB8AC3E}">
        <p14:creationId xmlns:p14="http://schemas.microsoft.com/office/powerpoint/2010/main" val="2072888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E74E9-C2E5-BDD6-549A-4C3F88DB61CC}"/>
              </a:ext>
            </a:extLst>
          </p:cNvPr>
          <p:cNvSpPr>
            <a:spLocks noGrp="1"/>
          </p:cNvSpPr>
          <p:nvPr>
            <p:ph type="title"/>
          </p:nvPr>
        </p:nvSpPr>
        <p:spPr>
          <a:xfrm>
            <a:off x="1503018" y="49784"/>
            <a:ext cx="10515600" cy="1325563"/>
          </a:xfrm>
        </p:spPr>
        <p:txBody>
          <a:bodyPr/>
          <a:lstStyle/>
          <a:p>
            <a:r>
              <a:rPr lang="en-US"/>
              <a:t>Example</a:t>
            </a:r>
          </a:p>
        </p:txBody>
      </p:sp>
      <p:sp>
        <p:nvSpPr>
          <p:cNvPr id="3" name="Content Placeholder 2">
            <a:extLst>
              <a:ext uri="{FF2B5EF4-FFF2-40B4-BE49-F238E27FC236}">
                <a16:creationId xmlns:a16="http://schemas.microsoft.com/office/drawing/2014/main" id="{D45FE7CC-DF49-4A01-C08D-770080FEBE06}"/>
              </a:ext>
            </a:extLst>
          </p:cNvPr>
          <p:cNvSpPr>
            <a:spLocks noGrp="1"/>
          </p:cNvSpPr>
          <p:nvPr>
            <p:ph idx="1"/>
          </p:nvPr>
        </p:nvSpPr>
        <p:spPr>
          <a:xfrm>
            <a:off x="1540824" y="1538638"/>
            <a:ext cx="10515600" cy="4351338"/>
          </a:xfrm>
        </p:spPr>
        <p:txBody>
          <a:bodyPr vert="horz" lIns="91440" tIns="45720" rIns="91440" bIns="45720" rtlCol="0" anchor="t">
            <a:normAutofit lnSpcReduction="10000"/>
          </a:bodyPr>
          <a:lstStyle/>
          <a:p>
            <a:pPr marL="0" indent="0">
              <a:buNone/>
            </a:pPr>
            <a:r>
              <a:rPr lang="en-US" sz="1400" b="1">
                <a:latin typeface="Arial"/>
                <a:cs typeface="Arial"/>
              </a:rPr>
              <a:t>Description:</a:t>
            </a:r>
            <a:endParaRPr lang="en-US" sz="1400"/>
          </a:p>
          <a:p>
            <a:pPr marL="0" indent="0">
              <a:buNone/>
            </a:pPr>
            <a:r>
              <a:rPr lang="en-US" sz="1400">
                <a:latin typeface="Arial"/>
                <a:cs typeface="Arial"/>
              </a:rPr>
              <a:t>GBOSS assists students, parents, faculty, staff and the general public with routine transactions and inquiries in relation to admissions, registration, financial aid, academic advising, graduation, international education, and course scheduling. We work to educate clients about university policies, procedures and resources, advise clients about alternative courses of action, and work collaboratively with other university offices and external agencies on behalf of clients to expedite problem resolution. The University of Wisconsin Green Bay strives to create a welcoming, equitable, and inclusive work environment. </a:t>
            </a:r>
            <a:endParaRPr lang="en-US"/>
          </a:p>
          <a:p>
            <a:pPr marL="0" indent="0">
              <a:buNone/>
            </a:pPr>
            <a:r>
              <a:rPr lang="en-US" sz="1400">
                <a:latin typeface="Arial"/>
                <a:cs typeface="Arial"/>
              </a:rPr>
              <a:t>The Green Bay One Stop Shop (GBOSS) is looking to hire a student assistant to provide Spanish translation services, and to support our day-to-day activities at the Green Bay location. The Student Services Assistant will provide Spanish language translation services for GBOSS activities, collaborate with GBOSS staff to deliver the day-to-day operations of the office, as well as assist with special projects. </a:t>
            </a:r>
            <a:endParaRPr lang="en-US" sz="1400"/>
          </a:p>
          <a:p>
            <a:pPr marL="0" indent="0">
              <a:buNone/>
            </a:pPr>
            <a:r>
              <a:rPr lang="en-US" sz="1400" b="1">
                <a:latin typeface="Arial"/>
                <a:cs typeface="Arial"/>
              </a:rPr>
              <a:t>Essential Job Functions/Responsibilities</a:t>
            </a:r>
            <a:r>
              <a:rPr lang="en-US" sz="1400" b="1">
                <a:solidFill>
                  <a:srgbClr val="C00000"/>
                </a:solidFill>
                <a:latin typeface="Arial"/>
                <a:cs typeface="Arial"/>
              </a:rPr>
              <a:t> </a:t>
            </a:r>
            <a:r>
              <a:rPr lang="en-US" sz="1400">
                <a:solidFill>
                  <a:srgbClr val="C00000"/>
                </a:solidFill>
                <a:latin typeface="Arial"/>
                <a:cs typeface="Arial"/>
              </a:rPr>
              <a:t> </a:t>
            </a:r>
            <a:endParaRPr lang="en-US" sz="1400">
              <a:latin typeface="Arial"/>
              <a:cs typeface="Arial"/>
            </a:endParaRPr>
          </a:p>
          <a:p>
            <a:r>
              <a:rPr lang="en-US" sz="1400">
                <a:latin typeface="Arial"/>
                <a:cs typeface="Arial"/>
              </a:rPr>
              <a:t>50% - Provide Spanish language translations for GBOSS activities including interactions with students and families, social media posts, printed material (brochures, flyers, posters), video screen content, presentation materials </a:t>
            </a:r>
          </a:p>
          <a:p>
            <a:r>
              <a:rPr lang="en-US" sz="1400">
                <a:latin typeface="Arial"/>
                <a:cs typeface="Arial"/>
              </a:rPr>
              <a:t>30% - Assist GBOSS Staff in day-to-day operations, including phone coverage; assisting with walk-ins; answering basic questions related to admissions, advising, registration, financial aid, and other university services; walking guests to various campus locations </a:t>
            </a:r>
          </a:p>
          <a:p>
            <a:r>
              <a:rPr lang="en-US" sz="1400">
                <a:latin typeface="Arial"/>
                <a:cs typeface="Arial"/>
              </a:rPr>
              <a:t>15% - Assist GBOSS staff with processing Salesforce (CRM) cases and processing admissions-related documents </a:t>
            </a:r>
          </a:p>
          <a:p>
            <a:r>
              <a:rPr lang="en-US" sz="1400">
                <a:latin typeface="Arial"/>
                <a:cs typeface="Arial"/>
              </a:rPr>
              <a:t>5% - Maintain brochure table inventory </a:t>
            </a:r>
          </a:p>
          <a:p>
            <a:endParaRPr lang="en-US"/>
          </a:p>
        </p:txBody>
      </p:sp>
    </p:spTree>
    <p:extLst>
      <p:ext uri="{BB962C8B-B14F-4D97-AF65-F5344CB8AC3E}">
        <p14:creationId xmlns:p14="http://schemas.microsoft.com/office/powerpoint/2010/main" val="7625214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CD382-9BE7-91D4-3E0C-05AC5A00E199}"/>
              </a:ext>
            </a:extLst>
          </p:cNvPr>
          <p:cNvSpPr>
            <a:spLocks noGrp="1"/>
          </p:cNvSpPr>
          <p:nvPr>
            <p:ph type="title"/>
          </p:nvPr>
        </p:nvSpPr>
        <p:spPr>
          <a:xfrm>
            <a:off x="1386155" y="-191392"/>
            <a:ext cx="10515600" cy="1325563"/>
          </a:xfrm>
        </p:spPr>
        <p:txBody>
          <a:bodyPr/>
          <a:lstStyle/>
          <a:p>
            <a:r>
              <a:rPr lang="en-US"/>
              <a:t>Example</a:t>
            </a:r>
          </a:p>
        </p:txBody>
      </p:sp>
      <p:sp>
        <p:nvSpPr>
          <p:cNvPr id="3" name="Content Placeholder 2">
            <a:extLst>
              <a:ext uri="{FF2B5EF4-FFF2-40B4-BE49-F238E27FC236}">
                <a16:creationId xmlns:a16="http://schemas.microsoft.com/office/drawing/2014/main" id="{EA9395DC-9A53-3923-06ED-826841781E74}"/>
              </a:ext>
            </a:extLst>
          </p:cNvPr>
          <p:cNvSpPr>
            <a:spLocks noGrp="1"/>
          </p:cNvSpPr>
          <p:nvPr>
            <p:ph idx="1"/>
          </p:nvPr>
        </p:nvSpPr>
        <p:spPr>
          <a:xfrm>
            <a:off x="1540268" y="1226299"/>
            <a:ext cx="10515600" cy="4351338"/>
          </a:xfrm>
        </p:spPr>
        <p:txBody>
          <a:bodyPr vert="horz" lIns="91440" tIns="45720" rIns="91440" bIns="45720" rtlCol="0" anchor="t">
            <a:noAutofit/>
          </a:bodyPr>
          <a:lstStyle/>
          <a:p>
            <a:pPr marL="0" indent="0">
              <a:buNone/>
            </a:pPr>
            <a:r>
              <a:rPr lang="en-US" sz="1400" b="1">
                <a:latin typeface="Arial"/>
                <a:cs typeface="Arial"/>
              </a:rPr>
              <a:t>Description:</a:t>
            </a:r>
            <a:endParaRPr lang="en-US" sz="1400">
              <a:latin typeface="Arial"/>
              <a:cs typeface="Arial"/>
            </a:endParaRPr>
          </a:p>
          <a:p>
            <a:pPr marL="0" indent="0">
              <a:buNone/>
            </a:pPr>
            <a:r>
              <a:rPr lang="en-US" sz="1400">
                <a:latin typeface="Arial"/>
                <a:cs typeface="Arial"/>
              </a:rPr>
              <a:t>The Learning Center hires student peer tutors to support academic success for all UW-Green Bay students. We currently employ tutors to support course-specific content, including language courses, and academic writing. Qualified students can tutor in multiple subject areas.</a:t>
            </a:r>
          </a:p>
          <a:p>
            <a:pPr marL="0" indent="0">
              <a:buNone/>
            </a:pPr>
            <a:r>
              <a:rPr lang="en-US" sz="1400">
                <a:latin typeface="Arial"/>
                <a:cs typeface="Arial"/>
              </a:rPr>
              <a:t>Tutor Prerequisites</a:t>
            </a:r>
          </a:p>
          <a:p>
            <a:r>
              <a:rPr lang="en-US" sz="1400">
                <a:latin typeface="Arial"/>
                <a:cs typeface="Arial"/>
              </a:rPr>
              <a:t>Currently enrolled as a student for at least 1 credit, with at least two semesters remaining</a:t>
            </a:r>
          </a:p>
          <a:p>
            <a:r>
              <a:rPr lang="en-US" sz="1400">
                <a:latin typeface="Arial"/>
                <a:cs typeface="Arial"/>
              </a:rPr>
              <a:t>Must have a cumulative grade point average of 3.0 or better and have earned a grade of A or A/B in the subjects/courses to be tutored, or have a professorial recommendation for the position</a:t>
            </a:r>
          </a:p>
          <a:p>
            <a:r>
              <a:rPr lang="en-US" sz="1400">
                <a:latin typeface="Arial"/>
                <a:cs typeface="Arial"/>
              </a:rPr>
              <a:t>Show genuine willingness to provide academic assistance to students with various backgrounds and prior learning experiences seeking services to include individual tutoring/mentoring and small group work in multiple modes of delivery - online and in-person</a:t>
            </a:r>
          </a:p>
          <a:p>
            <a:r>
              <a:rPr lang="en-US" sz="1400">
                <a:latin typeface="Arial"/>
                <a:cs typeface="Arial"/>
              </a:rPr>
              <a:t>Have the appropriate course and outside work schedule to meet employment hours needed</a:t>
            </a:r>
          </a:p>
          <a:p>
            <a:r>
              <a:rPr lang="en-US" sz="1400">
                <a:latin typeface="Arial"/>
                <a:cs typeface="Arial"/>
              </a:rPr>
              <a:t>Provide a minimum of three faculty/instructor references in the application</a:t>
            </a:r>
          </a:p>
          <a:p>
            <a:pPr marL="0" indent="0">
              <a:buNone/>
            </a:pPr>
            <a:endParaRPr lang="en-US" sz="1400">
              <a:latin typeface="Arial"/>
              <a:cs typeface="Arial"/>
            </a:endParaRPr>
          </a:p>
          <a:p>
            <a:pPr marL="0" indent="0">
              <a:buNone/>
            </a:pPr>
            <a:r>
              <a:rPr lang="en-US" sz="1400">
                <a:latin typeface="Arial"/>
                <a:cs typeface="Arial"/>
              </a:rPr>
              <a:t>All TLC student employment opportunities are Federal Work Study eligible, and bilingual applicants are encouraged to apply.</a:t>
            </a:r>
          </a:p>
          <a:p>
            <a:pPr marL="0" indent="0">
              <a:buNone/>
            </a:pPr>
            <a:r>
              <a:rPr lang="en-US" sz="1400">
                <a:latin typeface="Arial"/>
                <a:cs typeface="Arial"/>
              </a:rPr>
              <a:t>Students interested in being a writing tutor should be prepared to upload a recent sample of their academic writing from any college-level class they've completed.</a:t>
            </a:r>
            <a:endParaRPr lang="en-US" sz="1400"/>
          </a:p>
          <a:p>
            <a:endParaRPr lang="en-US"/>
          </a:p>
        </p:txBody>
      </p:sp>
    </p:spTree>
    <p:extLst>
      <p:ext uri="{BB962C8B-B14F-4D97-AF65-F5344CB8AC3E}">
        <p14:creationId xmlns:p14="http://schemas.microsoft.com/office/powerpoint/2010/main" val="31614036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03299D69-A743-CBA7-7E33-60A880201BF7}"/>
              </a:ext>
            </a:extLst>
          </p:cNvPr>
          <p:cNvSpPr>
            <a:spLocks noGrp="1"/>
          </p:cNvSpPr>
          <p:nvPr>
            <p:ph type="subTitle" idx="1"/>
          </p:nvPr>
        </p:nvSpPr>
        <p:spPr/>
        <p:txBody>
          <a:bodyPr vert="horz" lIns="91440" tIns="45720" rIns="91440" bIns="45720" rtlCol="0" anchor="t">
            <a:normAutofit/>
          </a:bodyPr>
          <a:lstStyle/>
          <a:p>
            <a:r>
              <a:rPr lang="en-US">
                <a:latin typeface="Arial"/>
                <a:cs typeface="Arial"/>
                <a:hlinkClick r:id="rId3"/>
              </a:rPr>
              <a:t>https://uwgb.joinhandshake.com/edu</a:t>
            </a:r>
            <a:r>
              <a:rPr lang="en-US">
                <a:latin typeface="Arial"/>
                <a:cs typeface="Arial"/>
              </a:rPr>
              <a:t> </a:t>
            </a:r>
          </a:p>
        </p:txBody>
      </p:sp>
      <p:sp>
        <p:nvSpPr>
          <p:cNvPr id="3" name="Title 2">
            <a:extLst>
              <a:ext uri="{FF2B5EF4-FFF2-40B4-BE49-F238E27FC236}">
                <a16:creationId xmlns:a16="http://schemas.microsoft.com/office/drawing/2014/main" id="{4E442640-EDC5-AA6F-AA3D-90E27B646806}"/>
              </a:ext>
            </a:extLst>
          </p:cNvPr>
          <p:cNvSpPr>
            <a:spLocks noGrp="1"/>
          </p:cNvSpPr>
          <p:nvPr>
            <p:ph type="title"/>
          </p:nvPr>
        </p:nvSpPr>
        <p:spPr/>
        <p:txBody>
          <a:bodyPr/>
          <a:lstStyle/>
          <a:p>
            <a:r>
              <a:rPr lang="en-US">
                <a:latin typeface="Arial"/>
                <a:cs typeface="Arial"/>
              </a:rPr>
              <a:t>Navigating Handshake</a:t>
            </a:r>
            <a:endParaRPr lang="en-US"/>
          </a:p>
        </p:txBody>
      </p:sp>
    </p:spTree>
    <p:extLst>
      <p:ext uri="{BB962C8B-B14F-4D97-AF65-F5344CB8AC3E}">
        <p14:creationId xmlns:p14="http://schemas.microsoft.com/office/powerpoint/2010/main" val="20416405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3DA8A-F5F8-C5C1-DAE1-3D59D25ADFD6}"/>
              </a:ext>
            </a:extLst>
          </p:cNvPr>
          <p:cNvSpPr>
            <a:spLocks noGrp="1"/>
          </p:cNvSpPr>
          <p:nvPr>
            <p:ph type="title"/>
          </p:nvPr>
        </p:nvSpPr>
        <p:spPr/>
        <p:txBody>
          <a:bodyPr/>
          <a:lstStyle/>
          <a:p>
            <a:r>
              <a:rPr lang="en-US">
                <a:latin typeface="Arial"/>
                <a:cs typeface="Arial"/>
              </a:rPr>
              <a:t>Career Services Resources</a:t>
            </a:r>
            <a:endParaRPr lang="en-US"/>
          </a:p>
        </p:txBody>
      </p:sp>
      <p:sp>
        <p:nvSpPr>
          <p:cNvPr id="3" name="Content Placeholder 2">
            <a:extLst>
              <a:ext uri="{FF2B5EF4-FFF2-40B4-BE49-F238E27FC236}">
                <a16:creationId xmlns:a16="http://schemas.microsoft.com/office/drawing/2014/main" id="{128D1099-0E4A-5E63-88DB-A02D312DC4AA}"/>
              </a:ext>
            </a:extLst>
          </p:cNvPr>
          <p:cNvSpPr>
            <a:spLocks noGrp="1"/>
          </p:cNvSpPr>
          <p:nvPr>
            <p:ph idx="1"/>
          </p:nvPr>
        </p:nvSpPr>
        <p:spPr>
          <a:xfrm>
            <a:off x="838200" y="1825625"/>
            <a:ext cx="10883757" cy="4351338"/>
          </a:xfrm>
        </p:spPr>
        <p:txBody>
          <a:bodyPr vert="horz" lIns="91440" tIns="45720" rIns="91440" bIns="45720" rtlCol="0" anchor="t">
            <a:normAutofit/>
          </a:bodyPr>
          <a:lstStyle/>
          <a:p>
            <a:r>
              <a:rPr lang="en-US">
                <a:latin typeface="Arial"/>
                <a:cs typeface="Arial"/>
              </a:rPr>
              <a:t>Handshake Resources on </a:t>
            </a:r>
            <a:r>
              <a:rPr lang="en-US">
                <a:latin typeface="Arial"/>
                <a:cs typeface="Arial"/>
                <a:hlinkClick r:id="rId3"/>
              </a:rPr>
              <a:t>Career Services webpage</a:t>
            </a:r>
            <a:endParaRPr lang="en-US"/>
          </a:p>
          <a:p>
            <a:r>
              <a:rPr lang="en-US">
                <a:latin typeface="Arial"/>
                <a:cs typeface="Arial"/>
              </a:rPr>
              <a:t>Create an Employer Account in </a:t>
            </a:r>
            <a:r>
              <a:rPr lang="en-US">
                <a:latin typeface="Arial"/>
                <a:cs typeface="Arial"/>
                <a:hlinkClick r:id="rId4"/>
              </a:rPr>
              <a:t>Handshake</a:t>
            </a:r>
            <a:r>
              <a:rPr lang="en-US">
                <a:latin typeface="Arial"/>
                <a:cs typeface="Arial"/>
              </a:rPr>
              <a:t> (</a:t>
            </a:r>
            <a:r>
              <a:rPr lang="en-US">
                <a:latin typeface="Arial"/>
                <a:cs typeface="Arial"/>
                <a:hlinkClick r:id="rId5"/>
              </a:rPr>
              <a:t>link to how-to video</a:t>
            </a:r>
            <a:r>
              <a:rPr lang="en-US">
                <a:latin typeface="Arial"/>
                <a:cs typeface="Arial"/>
              </a:rPr>
              <a:t>)</a:t>
            </a:r>
            <a:endParaRPr lang="en-US"/>
          </a:p>
          <a:p>
            <a:r>
              <a:rPr lang="en-US">
                <a:latin typeface="Arial"/>
                <a:cs typeface="Arial"/>
              </a:rPr>
              <a:t>How to Post a Job (</a:t>
            </a:r>
            <a:r>
              <a:rPr lang="en-US">
                <a:latin typeface="Arial"/>
                <a:cs typeface="Arial"/>
                <a:hlinkClick r:id="rId6"/>
              </a:rPr>
              <a:t>written instructions</a:t>
            </a:r>
            <a:r>
              <a:rPr lang="en-US">
                <a:latin typeface="Arial"/>
                <a:cs typeface="Arial"/>
              </a:rPr>
              <a:t>)</a:t>
            </a:r>
          </a:p>
          <a:p>
            <a:r>
              <a:rPr lang="en-US">
                <a:latin typeface="Arial"/>
                <a:cs typeface="Arial"/>
                <a:hlinkClick r:id="rId7"/>
              </a:rPr>
              <a:t>Student Instructions</a:t>
            </a:r>
            <a:r>
              <a:rPr lang="en-US">
                <a:latin typeface="Arial"/>
                <a:cs typeface="Arial"/>
              </a:rPr>
              <a:t> for Getting Started in Handshake</a:t>
            </a:r>
            <a:endParaRPr lang="en-US"/>
          </a:p>
        </p:txBody>
      </p:sp>
    </p:spTree>
    <p:extLst>
      <p:ext uri="{BB962C8B-B14F-4D97-AF65-F5344CB8AC3E}">
        <p14:creationId xmlns:p14="http://schemas.microsoft.com/office/powerpoint/2010/main" val="3313183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9E236-D82C-00B5-315E-83242E41C536}"/>
              </a:ext>
            </a:extLst>
          </p:cNvPr>
          <p:cNvSpPr>
            <a:spLocks noGrp="1"/>
          </p:cNvSpPr>
          <p:nvPr>
            <p:ph type="title"/>
          </p:nvPr>
        </p:nvSpPr>
        <p:spPr/>
        <p:txBody>
          <a:bodyPr/>
          <a:lstStyle/>
          <a:p>
            <a:r>
              <a:rPr lang="en-US">
                <a:latin typeface="Arial"/>
                <a:cs typeface="Arial"/>
              </a:rPr>
              <a:t>Human Resources</a:t>
            </a:r>
            <a:endParaRPr lang="en-US"/>
          </a:p>
        </p:txBody>
      </p:sp>
      <p:sp>
        <p:nvSpPr>
          <p:cNvPr id="3" name="Text Placeholder 2">
            <a:extLst>
              <a:ext uri="{FF2B5EF4-FFF2-40B4-BE49-F238E27FC236}">
                <a16:creationId xmlns:a16="http://schemas.microsoft.com/office/drawing/2014/main" id="{DCE4125F-9255-8411-2AAA-ED1C8C9E552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771878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DB44C-6A13-4EC6-843F-46772AFEB90B}"/>
              </a:ext>
            </a:extLst>
          </p:cNvPr>
          <p:cNvSpPr>
            <a:spLocks noGrp="1"/>
          </p:cNvSpPr>
          <p:nvPr>
            <p:ph type="title"/>
          </p:nvPr>
        </p:nvSpPr>
        <p:spPr/>
        <p:txBody>
          <a:bodyPr/>
          <a:lstStyle/>
          <a:p>
            <a:r>
              <a:rPr lang="en-US"/>
              <a:t>Agenda </a:t>
            </a:r>
          </a:p>
        </p:txBody>
      </p:sp>
      <p:sp>
        <p:nvSpPr>
          <p:cNvPr id="3" name="Content Placeholder 2">
            <a:extLst>
              <a:ext uri="{FF2B5EF4-FFF2-40B4-BE49-F238E27FC236}">
                <a16:creationId xmlns:a16="http://schemas.microsoft.com/office/drawing/2014/main" id="{B61CA748-82F6-4024-A4F7-3F9C137561FB}"/>
              </a:ext>
            </a:extLst>
          </p:cNvPr>
          <p:cNvSpPr>
            <a:spLocks noGrp="1"/>
          </p:cNvSpPr>
          <p:nvPr>
            <p:ph idx="1"/>
          </p:nvPr>
        </p:nvSpPr>
        <p:spPr/>
        <p:txBody>
          <a:bodyPr vert="horz" lIns="91440" tIns="45720" rIns="91440" bIns="45720" rtlCol="0" anchor="t">
            <a:normAutofit/>
          </a:bodyPr>
          <a:lstStyle/>
          <a:p>
            <a:r>
              <a:rPr lang="en-US">
                <a:latin typeface="Arial"/>
                <a:cs typeface="Arial"/>
              </a:rPr>
              <a:t>Financial Side of Hiring a Student</a:t>
            </a:r>
          </a:p>
          <a:p>
            <a:r>
              <a:rPr lang="en-US">
                <a:latin typeface="Arial"/>
                <a:cs typeface="Arial"/>
              </a:rPr>
              <a:t>Creating a Job Description</a:t>
            </a:r>
          </a:p>
          <a:p>
            <a:r>
              <a:rPr lang="en-US">
                <a:latin typeface="Arial"/>
                <a:cs typeface="Arial"/>
              </a:rPr>
              <a:t>Handshake Overview</a:t>
            </a:r>
          </a:p>
          <a:p>
            <a:r>
              <a:rPr lang="en-US">
                <a:latin typeface="Arial"/>
                <a:cs typeface="Arial"/>
              </a:rPr>
              <a:t>Career Services Resources</a:t>
            </a:r>
          </a:p>
          <a:p>
            <a:r>
              <a:rPr lang="en-US">
                <a:latin typeface="Arial"/>
                <a:cs typeface="Arial"/>
              </a:rPr>
              <a:t>Interview Tips &amp; Recruitment Best Practices</a:t>
            </a:r>
          </a:p>
          <a:p>
            <a:r>
              <a:rPr lang="en-US">
                <a:latin typeface="Arial"/>
                <a:cs typeface="Arial"/>
              </a:rPr>
              <a:t>BP Logix – NEW Electronic Hiring Form</a:t>
            </a:r>
          </a:p>
        </p:txBody>
      </p:sp>
    </p:spTree>
    <p:extLst>
      <p:ext uri="{BB962C8B-B14F-4D97-AF65-F5344CB8AC3E}">
        <p14:creationId xmlns:p14="http://schemas.microsoft.com/office/powerpoint/2010/main" val="4551588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F923D-82BE-8DB5-5C90-0EEA76400EB9}"/>
              </a:ext>
            </a:extLst>
          </p:cNvPr>
          <p:cNvSpPr>
            <a:spLocks noGrp="1"/>
          </p:cNvSpPr>
          <p:nvPr>
            <p:ph type="title"/>
          </p:nvPr>
        </p:nvSpPr>
        <p:spPr/>
        <p:txBody>
          <a:bodyPr/>
          <a:lstStyle/>
          <a:p>
            <a:r>
              <a:rPr lang="en-US">
                <a:latin typeface="Arial"/>
                <a:cs typeface="Arial"/>
              </a:rPr>
              <a:t>HR is here to help you with...</a:t>
            </a:r>
            <a:endParaRPr lang="en-US"/>
          </a:p>
        </p:txBody>
      </p:sp>
      <p:sp>
        <p:nvSpPr>
          <p:cNvPr id="3" name="Content Placeholder 2">
            <a:extLst>
              <a:ext uri="{FF2B5EF4-FFF2-40B4-BE49-F238E27FC236}">
                <a16:creationId xmlns:a16="http://schemas.microsoft.com/office/drawing/2014/main" id="{C1C4A090-7725-846C-4F0C-58DFC1242890}"/>
              </a:ext>
            </a:extLst>
          </p:cNvPr>
          <p:cNvSpPr>
            <a:spLocks noGrp="1"/>
          </p:cNvSpPr>
          <p:nvPr>
            <p:ph idx="1"/>
          </p:nvPr>
        </p:nvSpPr>
        <p:spPr>
          <a:xfrm>
            <a:off x="1213981" y="1825625"/>
            <a:ext cx="10515600" cy="4351338"/>
          </a:xfrm>
        </p:spPr>
        <p:txBody>
          <a:bodyPr vert="horz" lIns="91440" tIns="45720" rIns="91440" bIns="45720" rtlCol="0" anchor="t">
            <a:normAutofit/>
          </a:bodyPr>
          <a:lstStyle/>
          <a:p>
            <a:r>
              <a:rPr lang="en-US">
                <a:latin typeface="Arial"/>
                <a:cs typeface="Arial"/>
              </a:rPr>
              <a:t>Student Entry</a:t>
            </a:r>
          </a:p>
          <a:p>
            <a:r>
              <a:rPr lang="en-US">
                <a:latin typeface="Arial"/>
                <a:cs typeface="Arial"/>
              </a:rPr>
              <a:t>I-9 Form/CBC</a:t>
            </a:r>
          </a:p>
          <a:p>
            <a:r>
              <a:rPr lang="en-US">
                <a:latin typeface="Arial"/>
                <a:cs typeface="Arial"/>
              </a:rPr>
              <a:t>Hiring Help</a:t>
            </a:r>
            <a:endParaRPr lang="en-US"/>
          </a:p>
          <a:p>
            <a:pPr marL="0" indent="0">
              <a:buNone/>
            </a:pPr>
            <a:endParaRPr lang="en-US">
              <a:latin typeface="Arial"/>
              <a:cs typeface="Arial"/>
            </a:endParaRPr>
          </a:p>
          <a:p>
            <a:r>
              <a:rPr lang="en-US">
                <a:latin typeface="Arial"/>
                <a:cs typeface="Arial"/>
              </a:rPr>
              <a:t>Time/Approval Help</a:t>
            </a:r>
          </a:p>
          <a:p>
            <a:r>
              <a:rPr lang="en-US">
                <a:latin typeface="Arial"/>
                <a:cs typeface="Arial"/>
              </a:rPr>
              <a:t>Employee Relations</a:t>
            </a:r>
          </a:p>
          <a:p>
            <a:r>
              <a:rPr lang="en-US">
                <a:latin typeface="Arial"/>
                <a:cs typeface="Arial"/>
              </a:rPr>
              <a:t>Employee Engagement</a:t>
            </a:r>
            <a:endParaRPr lang="en-US"/>
          </a:p>
        </p:txBody>
      </p:sp>
    </p:spTree>
    <p:extLst>
      <p:ext uri="{BB962C8B-B14F-4D97-AF65-F5344CB8AC3E}">
        <p14:creationId xmlns:p14="http://schemas.microsoft.com/office/powerpoint/2010/main" val="24216920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09AA5-4C0F-4BA0-B87C-984CD8C75546}"/>
              </a:ext>
            </a:extLst>
          </p:cNvPr>
          <p:cNvSpPr>
            <a:spLocks noGrp="1"/>
          </p:cNvSpPr>
          <p:nvPr>
            <p:ph type="title"/>
          </p:nvPr>
        </p:nvSpPr>
        <p:spPr/>
        <p:txBody>
          <a:bodyPr/>
          <a:lstStyle/>
          <a:p>
            <a:r>
              <a:rPr lang="en-US"/>
              <a:t>Interview Tips/Best Practices</a:t>
            </a:r>
          </a:p>
        </p:txBody>
      </p:sp>
      <p:sp>
        <p:nvSpPr>
          <p:cNvPr id="3" name="Content Placeholder 2">
            <a:extLst>
              <a:ext uri="{FF2B5EF4-FFF2-40B4-BE49-F238E27FC236}">
                <a16:creationId xmlns:a16="http://schemas.microsoft.com/office/drawing/2014/main" id="{FFCF34C6-83D8-47DD-A13E-B9E6F1FC1894}"/>
              </a:ext>
            </a:extLst>
          </p:cNvPr>
          <p:cNvSpPr>
            <a:spLocks noGrp="1"/>
          </p:cNvSpPr>
          <p:nvPr>
            <p:ph idx="1"/>
          </p:nvPr>
        </p:nvSpPr>
        <p:spPr/>
        <p:txBody>
          <a:bodyPr vert="horz" lIns="91440" tIns="45720" rIns="91440" bIns="45720" rtlCol="0" anchor="t">
            <a:normAutofit/>
          </a:bodyPr>
          <a:lstStyle/>
          <a:p>
            <a:r>
              <a:rPr lang="en-US">
                <a:latin typeface="Arial"/>
                <a:cs typeface="Arial"/>
              </a:rPr>
              <a:t>What to ask during interviews</a:t>
            </a:r>
          </a:p>
          <a:p>
            <a:pPr lvl="1"/>
            <a:r>
              <a:rPr lang="en-US">
                <a:latin typeface="Arial"/>
                <a:cs typeface="Arial"/>
              </a:rPr>
              <a:t>Open-ended questions</a:t>
            </a:r>
          </a:p>
          <a:p>
            <a:pPr lvl="1"/>
            <a:r>
              <a:rPr lang="en-US">
                <a:latin typeface="Arial"/>
                <a:cs typeface="Arial"/>
              </a:rPr>
              <a:t>Avoid close-ended questions</a:t>
            </a:r>
          </a:p>
          <a:p>
            <a:pPr lvl="1"/>
            <a:r>
              <a:rPr lang="en-US">
                <a:latin typeface="Arial"/>
                <a:cs typeface="Arial"/>
              </a:rPr>
              <a:t>Same questions for all candidates</a:t>
            </a:r>
          </a:p>
          <a:p>
            <a:pPr lvl="1"/>
            <a:r>
              <a:rPr lang="en-US">
                <a:latin typeface="Arial"/>
                <a:cs typeface="Arial"/>
              </a:rPr>
              <a:t>Interview Question Bank </a:t>
            </a:r>
          </a:p>
          <a:p>
            <a:r>
              <a:rPr lang="en-US">
                <a:latin typeface="Arial"/>
                <a:cs typeface="Arial"/>
              </a:rPr>
              <a:t>Provide realistic timelines of communications with students</a:t>
            </a:r>
          </a:p>
          <a:p>
            <a:pPr lvl="1"/>
            <a:r>
              <a:rPr lang="en-US">
                <a:latin typeface="Arial"/>
                <a:cs typeface="Arial"/>
              </a:rPr>
              <a:t>What happens next after the interview</a:t>
            </a:r>
          </a:p>
          <a:p>
            <a:r>
              <a:rPr lang="en-US">
                <a:latin typeface="Arial"/>
                <a:cs typeface="Arial"/>
              </a:rPr>
              <a:t>Be transparent</a:t>
            </a:r>
          </a:p>
          <a:p>
            <a:r>
              <a:rPr lang="en-US">
                <a:latin typeface="Arial"/>
                <a:cs typeface="Arial"/>
              </a:rPr>
              <a:t>Provide opportunity for candidate to ask questions about the job</a:t>
            </a:r>
            <a:endParaRPr lang="en-US"/>
          </a:p>
          <a:p>
            <a:endParaRPr lang="en-US"/>
          </a:p>
        </p:txBody>
      </p:sp>
    </p:spTree>
    <p:extLst>
      <p:ext uri="{BB962C8B-B14F-4D97-AF65-F5344CB8AC3E}">
        <p14:creationId xmlns:p14="http://schemas.microsoft.com/office/powerpoint/2010/main" val="9609973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2A418-6228-4547-A1D6-60E2E3C0A46C}"/>
              </a:ext>
            </a:extLst>
          </p:cNvPr>
          <p:cNvSpPr>
            <a:spLocks noGrp="1"/>
          </p:cNvSpPr>
          <p:nvPr>
            <p:ph type="title"/>
          </p:nvPr>
        </p:nvSpPr>
        <p:spPr/>
        <p:txBody>
          <a:bodyPr/>
          <a:lstStyle/>
          <a:p>
            <a:r>
              <a:rPr lang="en-US"/>
              <a:t>New Student BP Logix Forms</a:t>
            </a:r>
          </a:p>
        </p:txBody>
      </p:sp>
      <p:sp>
        <p:nvSpPr>
          <p:cNvPr id="4" name="Text Placeholder 3">
            <a:extLst>
              <a:ext uri="{FF2B5EF4-FFF2-40B4-BE49-F238E27FC236}">
                <a16:creationId xmlns:a16="http://schemas.microsoft.com/office/drawing/2014/main" id="{82A9B80C-7C47-4E73-B8D6-61BDF9EF8C2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1223072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C6D96-911E-4612-9823-781158AAB3EA}"/>
              </a:ext>
            </a:extLst>
          </p:cNvPr>
          <p:cNvSpPr>
            <a:spLocks noGrp="1"/>
          </p:cNvSpPr>
          <p:nvPr>
            <p:ph type="title"/>
          </p:nvPr>
        </p:nvSpPr>
        <p:spPr/>
        <p:txBody>
          <a:bodyPr/>
          <a:lstStyle/>
          <a:p>
            <a:r>
              <a:rPr lang="en-US"/>
              <a:t>Why the Switch?</a:t>
            </a:r>
          </a:p>
        </p:txBody>
      </p:sp>
      <p:sp>
        <p:nvSpPr>
          <p:cNvPr id="3" name="Content Placeholder 2">
            <a:extLst>
              <a:ext uri="{FF2B5EF4-FFF2-40B4-BE49-F238E27FC236}">
                <a16:creationId xmlns:a16="http://schemas.microsoft.com/office/drawing/2014/main" id="{1C7B4613-5414-4E4B-977B-7543E9E1EF9D}"/>
              </a:ext>
            </a:extLst>
          </p:cNvPr>
          <p:cNvSpPr>
            <a:spLocks noGrp="1"/>
          </p:cNvSpPr>
          <p:nvPr>
            <p:ph idx="1"/>
          </p:nvPr>
        </p:nvSpPr>
        <p:spPr/>
        <p:txBody>
          <a:bodyPr vert="horz" lIns="91440" tIns="45720" rIns="91440" bIns="45720" rtlCol="0" anchor="t">
            <a:normAutofit/>
          </a:bodyPr>
          <a:lstStyle/>
          <a:p>
            <a:r>
              <a:rPr lang="en-US">
                <a:latin typeface="Arial"/>
                <a:cs typeface="Arial"/>
              </a:rPr>
              <a:t>Easy to complete</a:t>
            </a:r>
          </a:p>
          <a:p>
            <a:r>
              <a:rPr lang="en-US">
                <a:latin typeface="Arial"/>
                <a:cs typeface="Arial"/>
              </a:rPr>
              <a:t>Create consistency</a:t>
            </a:r>
            <a:endParaRPr lang="en-US"/>
          </a:p>
          <a:p>
            <a:r>
              <a:rPr lang="en-US">
                <a:latin typeface="Arial"/>
                <a:cs typeface="Arial"/>
              </a:rPr>
              <a:t>Have forms saved in BP Logix to look back on</a:t>
            </a:r>
          </a:p>
          <a:p>
            <a:endParaRPr lang="en-US"/>
          </a:p>
        </p:txBody>
      </p:sp>
    </p:spTree>
    <p:extLst>
      <p:ext uri="{BB962C8B-B14F-4D97-AF65-F5344CB8AC3E}">
        <p14:creationId xmlns:p14="http://schemas.microsoft.com/office/powerpoint/2010/main" val="38809717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41D1D-713F-4107-BF3B-F4857F51EF10}"/>
              </a:ext>
            </a:extLst>
          </p:cNvPr>
          <p:cNvSpPr>
            <a:spLocks noGrp="1"/>
          </p:cNvSpPr>
          <p:nvPr>
            <p:ph type="title"/>
          </p:nvPr>
        </p:nvSpPr>
        <p:spPr/>
        <p:txBody>
          <a:bodyPr/>
          <a:lstStyle/>
          <a:p>
            <a:r>
              <a:rPr lang="en-US"/>
              <a:t>BP Logix Forms</a:t>
            </a:r>
          </a:p>
        </p:txBody>
      </p:sp>
      <p:sp>
        <p:nvSpPr>
          <p:cNvPr id="3" name="Content Placeholder 2">
            <a:extLst>
              <a:ext uri="{FF2B5EF4-FFF2-40B4-BE49-F238E27FC236}">
                <a16:creationId xmlns:a16="http://schemas.microsoft.com/office/drawing/2014/main" id="{19B32699-0CB3-4033-B88E-50ED122D4736}"/>
              </a:ext>
            </a:extLst>
          </p:cNvPr>
          <p:cNvSpPr>
            <a:spLocks noGrp="1"/>
          </p:cNvSpPr>
          <p:nvPr>
            <p:ph idx="1"/>
          </p:nvPr>
        </p:nvSpPr>
        <p:spPr/>
        <p:txBody>
          <a:bodyPr/>
          <a:lstStyle/>
          <a:p>
            <a:r>
              <a:rPr lang="en-US"/>
              <a:t>3 Types of Forms</a:t>
            </a:r>
          </a:p>
          <a:p>
            <a:pPr lvl="1"/>
            <a:r>
              <a:rPr lang="en-US"/>
              <a:t>Student Employment Request Form – Form to hire student employee</a:t>
            </a:r>
          </a:p>
          <a:p>
            <a:pPr lvl="1"/>
            <a:r>
              <a:rPr lang="en-US"/>
              <a:t>Multiple Student Employment Request Form – Form to hire more than 5 employees in same position</a:t>
            </a:r>
          </a:p>
          <a:p>
            <a:pPr lvl="1"/>
            <a:r>
              <a:rPr lang="en-US"/>
              <a:t>Student Employment Change Request Form – Make changes to student employee’s position</a:t>
            </a:r>
          </a:p>
          <a:p>
            <a:endParaRPr lang="en-US"/>
          </a:p>
        </p:txBody>
      </p:sp>
    </p:spTree>
    <p:extLst>
      <p:ext uri="{BB962C8B-B14F-4D97-AF65-F5344CB8AC3E}">
        <p14:creationId xmlns:p14="http://schemas.microsoft.com/office/powerpoint/2010/main" val="32075539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2A530-0065-4D25-8849-BE3B97100966}"/>
              </a:ext>
            </a:extLst>
          </p:cNvPr>
          <p:cNvSpPr>
            <a:spLocks noGrp="1"/>
          </p:cNvSpPr>
          <p:nvPr>
            <p:ph type="title"/>
          </p:nvPr>
        </p:nvSpPr>
        <p:spPr>
          <a:xfrm>
            <a:off x="839788" y="365125"/>
            <a:ext cx="10515600" cy="1325563"/>
          </a:xfrm>
        </p:spPr>
        <p:txBody>
          <a:bodyPr anchor="b">
            <a:normAutofit/>
          </a:bodyPr>
          <a:lstStyle/>
          <a:p>
            <a:r>
              <a:rPr lang="en-US"/>
              <a:t>Where to go?</a:t>
            </a:r>
          </a:p>
        </p:txBody>
      </p:sp>
      <p:sp>
        <p:nvSpPr>
          <p:cNvPr id="9" name="Text Placeholder 2">
            <a:extLst>
              <a:ext uri="{FF2B5EF4-FFF2-40B4-BE49-F238E27FC236}">
                <a16:creationId xmlns:a16="http://schemas.microsoft.com/office/drawing/2014/main" id="{A23C868E-C014-C0B2-C7B0-9CF7F707043E}"/>
              </a:ext>
            </a:extLst>
          </p:cNvPr>
          <p:cNvSpPr>
            <a:spLocks noGrp="1"/>
          </p:cNvSpPr>
          <p:nvPr>
            <p:ph type="body" idx="1"/>
          </p:nvPr>
        </p:nvSpPr>
        <p:spPr>
          <a:xfrm>
            <a:off x="839788" y="1681163"/>
            <a:ext cx="5157787" cy="823912"/>
          </a:xfrm>
        </p:spPr>
        <p:txBody>
          <a:bodyPr/>
          <a:lstStyle/>
          <a:p>
            <a:endParaRPr lang="en-US"/>
          </a:p>
        </p:txBody>
      </p:sp>
      <p:sp>
        <p:nvSpPr>
          <p:cNvPr id="3" name="Content Placeholder 2">
            <a:extLst>
              <a:ext uri="{FF2B5EF4-FFF2-40B4-BE49-F238E27FC236}">
                <a16:creationId xmlns:a16="http://schemas.microsoft.com/office/drawing/2014/main" id="{876FD8A6-BEEF-4663-A9A7-620DF453725A}"/>
              </a:ext>
            </a:extLst>
          </p:cNvPr>
          <p:cNvSpPr>
            <a:spLocks noGrp="1"/>
          </p:cNvSpPr>
          <p:nvPr>
            <p:ph sz="half" idx="2"/>
          </p:nvPr>
        </p:nvSpPr>
        <p:spPr>
          <a:xfrm>
            <a:off x="839788" y="2505075"/>
            <a:ext cx="5157787" cy="3684588"/>
          </a:xfrm>
        </p:spPr>
        <p:txBody>
          <a:bodyPr vert="horz" lIns="91440" tIns="45720" rIns="91440" bIns="45720" rtlCol="0" anchor="t">
            <a:normAutofit/>
          </a:bodyPr>
          <a:lstStyle/>
          <a:p>
            <a:r>
              <a:rPr lang="en-US">
                <a:latin typeface="Arial"/>
                <a:cs typeface="Arial"/>
              </a:rPr>
              <a:t>Human Resource Website&gt;Forms</a:t>
            </a:r>
          </a:p>
          <a:p>
            <a:pPr lvl="1"/>
            <a:r>
              <a:rPr lang="en-US" sz="2800">
                <a:latin typeface="Arial"/>
                <a:cs typeface="Arial"/>
              </a:rPr>
              <a:t>Can type into search</a:t>
            </a:r>
          </a:p>
          <a:p>
            <a:pPr lvl="1"/>
            <a:r>
              <a:rPr lang="en-US" sz="2800">
                <a:latin typeface="Arial"/>
                <a:cs typeface="Arial"/>
                <a:hlinkClick r:id="rId3"/>
              </a:rPr>
              <a:t>https://www.uwgb.edu/human-resources/forms/</a:t>
            </a:r>
            <a:endParaRPr lang="en-US" sz="2800">
              <a:hlinkClick r:id="rId3"/>
            </a:endParaRPr>
          </a:p>
          <a:p>
            <a:pPr marL="457200" lvl="1" indent="0">
              <a:buNone/>
            </a:pPr>
            <a:endParaRPr lang="en-US" sz="2800"/>
          </a:p>
          <a:p>
            <a:pPr marL="457200" lvl="1" indent="0"/>
            <a:endParaRPr lang="en-US" sz="2800"/>
          </a:p>
        </p:txBody>
      </p:sp>
      <p:sp>
        <p:nvSpPr>
          <p:cNvPr id="11" name="Text Placeholder 4">
            <a:extLst>
              <a:ext uri="{FF2B5EF4-FFF2-40B4-BE49-F238E27FC236}">
                <a16:creationId xmlns:a16="http://schemas.microsoft.com/office/drawing/2014/main" id="{A1B7B9AB-35D7-E5DC-AEBB-D99A711160E8}"/>
              </a:ext>
            </a:extLst>
          </p:cNvPr>
          <p:cNvSpPr>
            <a:spLocks noGrp="1"/>
          </p:cNvSpPr>
          <p:nvPr>
            <p:ph type="body" sz="quarter" idx="3"/>
          </p:nvPr>
        </p:nvSpPr>
        <p:spPr>
          <a:xfrm>
            <a:off x="6172200" y="1681163"/>
            <a:ext cx="5183188" cy="823912"/>
          </a:xfrm>
        </p:spPr>
        <p:txBody>
          <a:bodyPr/>
          <a:lstStyle/>
          <a:p>
            <a:endParaRPr lang="en-US"/>
          </a:p>
        </p:txBody>
      </p:sp>
      <p:pic>
        <p:nvPicPr>
          <p:cNvPr id="4" name="Picture 4" descr="A screenshot of a computer&#10;&#10;Description automatically generated">
            <a:extLst>
              <a:ext uri="{FF2B5EF4-FFF2-40B4-BE49-F238E27FC236}">
                <a16:creationId xmlns:a16="http://schemas.microsoft.com/office/drawing/2014/main" id="{EE4955A2-1979-9199-96ED-D82FA28628E3}"/>
              </a:ext>
            </a:extLst>
          </p:cNvPr>
          <p:cNvPicPr>
            <a:picLocks noChangeAspect="1"/>
          </p:cNvPicPr>
          <p:nvPr/>
        </p:nvPicPr>
        <p:blipFill>
          <a:blip r:embed="rId4"/>
          <a:stretch>
            <a:fillRect/>
          </a:stretch>
        </p:blipFill>
        <p:spPr>
          <a:xfrm>
            <a:off x="4883728" y="2084935"/>
            <a:ext cx="6471660" cy="3804432"/>
          </a:xfrm>
          <a:prstGeom prst="rect">
            <a:avLst/>
          </a:prstGeom>
          <a:noFill/>
        </p:spPr>
      </p:pic>
    </p:spTree>
    <p:extLst>
      <p:ext uri="{BB962C8B-B14F-4D97-AF65-F5344CB8AC3E}">
        <p14:creationId xmlns:p14="http://schemas.microsoft.com/office/powerpoint/2010/main" val="661925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591D4-0C2E-4E6A-8A08-752562B8BD02}"/>
              </a:ext>
            </a:extLst>
          </p:cNvPr>
          <p:cNvSpPr>
            <a:spLocks noGrp="1"/>
          </p:cNvSpPr>
          <p:nvPr>
            <p:ph type="title"/>
          </p:nvPr>
        </p:nvSpPr>
        <p:spPr>
          <a:xfrm>
            <a:off x="831850" y="576263"/>
            <a:ext cx="10515600" cy="2852737"/>
          </a:xfrm>
        </p:spPr>
        <p:txBody>
          <a:bodyPr/>
          <a:lstStyle/>
          <a:p>
            <a:r>
              <a:rPr lang="en-US"/>
              <a:t>Demo</a:t>
            </a:r>
          </a:p>
        </p:txBody>
      </p:sp>
      <p:sp>
        <p:nvSpPr>
          <p:cNvPr id="3" name="Text Placeholder 2">
            <a:extLst>
              <a:ext uri="{FF2B5EF4-FFF2-40B4-BE49-F238E27FC236}">
                <a16:creationId xmlns:a16="http://schemas.microsoft.com/office/drawing/2014/main" id="{6E4D9D95-3C0D-4B4A-B8D4-D04A0D797C77}"/>
              </a:ext>
            </a:extLst>
          </p:cNvPr>
          <p:cNvSpPr>
            <a:spLocks noGrp="1"/>
          </p:cNvSpPr>
          <p:nvPr>
            <p:ph type="body" idx="1"/>
          </p:nvPr>
        </p:nvSpPr>
        <p:spPr>
          <a:xfrm>
            <a:off x="831850" y="3674379"/>
            <a:ext cx="10515600" cy="2415272"/>
          </a:xfrm>
        </p:spPr>
        <p:txBody>
          <a:bodyPr>
            <a:normAutofit fontScale="85000" lnSpcReduction="20000"/>
          </a:bodyPr>
          <a:lstStyle/>
          <a:p>
            <a:pPr marR="0" lvl="0">
              <a:spcBef>
                <a:spcPts val="0"/>
              </a:spcBef>
              <a:spcAft>
                <a:spcPts val="0"/>
              </a:spcAft>
            </a:pPr>
            <a:r>
              <a:rPr lang="en-US" sz="1800">
                <a:effectLst/>
                <a:latin typeface="Calibri" panose="020F0502020204030204" pitchFamily="34" charset="0"/>
                <a:ea typeface="Times New Roman" panose="02020603050405020304" pitchFamily="18" charset="0"/>
              </a:rPr>
              <a:t>Student employment request form (hire student into new position): </a:t>
            </a:r>
            <a:r>
              <a:rPr lang="x-none" sz="1800" u="sng">
                <a:solidFill>
                  <a:srgbClr val="0563C1"/>
                </a:solidFill>
                <a:effectLst/>
                <a:latin typeface="Calibri" panose="020F0502020204030204" pitchFamily="34" charset="0"/>
                <a:ea typeface="Times New Roman" panose="02020603050405020304" pitchFamily="18" charset="0"/>
                <a:hlinkClick r:id="rId3"/>
              </a:rPr>
              <a:t>https://uwgb.bplogix.net/form.aspx?pid=e6634b2b-e441-4279-8c38-a89adb52152c&amp;formid=112548f4-ab82-4f1f-a808-9ca0725ea0e3&amp;nohome=0&amp;completepageprompt=0&amp;completepage=custom//Redirect.html&amp;completetext=</a:t>
            </a:r>
            <a:endParaRPr lang="en-US" sz="1800">
              <a:effectLst/>
              <a:latin typeface="Calibri" panose="020F0502020204030204" pitchFamily="34" charset="0"/>
              <a:ea typeface="Calibri" panose="020F0502020204030204" pitchFamily="34" charset="0"/>
            </a:endParaRPr>
          </a:p>
          <a:p>
            <a:pPr marL="0" marR="0">
              <a:spcBef>
                <a:spcPts val="0"/>
              </a:spcBef>
              <a:spcAft>
                <a:spcPts val="0"/>
              </a:spcAft>
            </a:pPr>
            <a:r>
              <a:rPr lang="x-none" sz="1800">
                <a:effectLst/>
                <a:latin typeface="Calibri" panose="020F0502020204030204" pitchFamily="34" charset="0"/>
                <a:ea typeface="Calibri" panose="020F0502020204030204" pitchFamily="34" charset="0"/>
              </a:rPr>
              <a:t> </a:t>
            </a:r>
            <a:endParaRPr lang="en-US" sz="1800">
              <a:effectLst/>
              <a:latin typeface="Calibri" panose="020F0502020204030204" pitchFamily="34" charset="0"/>
              <a:ea typeface="Calibri" panose="020F0502020204030204" pitchFamily="34" charset="0"/>
            </a:endParaRPr>
          </a:p>
          <a:p>
            <a:pPr>
              <a:spcBef>
                <a:spcPts val="0"/>
              </a:spcBef>
            </a:pPr>
            <a:r>
              <a:rPr lang="en-US" sz="1800">
                <a:effectLst/>
                <a:latin typeface="Calibri" panose="020F0502020204030204" pitchFamily="34" charset="0"/>
                <a:ea typeface="Times New Roman" panose="02020603050405020304" pitchFamily="18" charset="0"/>
              </a:rPr>
              <a:t>Multiple student employment request form (hire 5 or more students into the same position): </a:t>
            </a:r>
            <a:r>
              <a:rPr lang="x-none" sz="1800" u="sng">
                <a:solidFill>
                  <a:srgbClr val="0563C1"/>
                </a:solidFill>
                <a:effectLst/>
                <a:latin typeface="Calibri" panose="020F0502020204030204" pitchFamily="34" charset="0"/>
                <a:ea typeface="Times New Roman" panose="02020603050405020304" pitchFamily="18" charset="0"/>
                <a:hlinkClick r:id="rId4"/>
              </a:rPr>
              <a:t>https://uwgb.bplogix.net/form.aspx?pid=e6634b2b-e441-4279-8c38-a89adb52152c&amp;formid=74d1ca11-f4e5-4ad7-9caa-83d723bdc389&amp;nohome=0&amp;completepageprompt=0&amp;completepage=custom//Redirect.html&amp;completetext=</a:t>
            </a:r>
            <a:r>
              <a:rPr lang="x-none" sz="1800">
                <a:effectLst/>
                <a:latin typeface="Calibri" panose="020F0502020204030204" pitchFamily="34" charset="0"/>
                <a:ea typeface="Times New Roman" panose="02020603050405020304" pitchFamily="18" charset="0"/>
              </a:rPr>
              <a:t> </a:t>
            </a:r>
            <a:endParaRPr lang="en-US" sz="1800"/>
          </a:p>
          <a:p>
            <a:pPr marR="0" lvl="0">
              <a:spcBef>
                <a:spcPts val="0"/>
              </a:spcBef>
              <a:spcAft>
                <a:spcPts val="0"/>
              </a:spcAft>
            </a:pPr>
            <a:endParaRPr lang="en-US" sz="1800">
              <a:effectLst/>
              <a:latin typeface="Calibri" panose="020F0502020204030204" pitchFamily="34" charset="0"/>
              <a:ea typeface="Times New Roman" panose="02020603050405020304" pitchFamily="18" charset="0"/>
            </a:endParaRPr>
          </a:p>
          <a:p>
            <a:pPr marR="0" lvl="0">
              <a:spcBef>
                <a:spcPts val="0"/>
              </a:spcBef>
              <a:spcAft>
                <a:spcPts val="0"/>
              </a:spcAft>
            </a:pPr>
            <a:endParaRPr lang="en-US" sz="1800">
              <a:effectLst/>
              <a:latin typeface="Calibri" panose="020F0502020204030204" pitchFamily="34" charset="0"/>
              <a:ea typeface="Times New Roman" panose="02020603050405020304" pitchFamily="18" charset="0"/>
            </a:endParaRPr>
          </a:p>
          <a:p>
            <a:pPr marR="0" lvl="0">
              <a:spcBef>
                <a:spcPts val="0"/>
              </a:spcBef>
              <a:spcAft>
                <a:spcPts val="0"/>
              </a:spcAft>
            </a:pPr>
            <a:r>
              <a:rPr lang="en-US" sz="1800">
                <a:effectLst/>
                <a:latin typeface="Calibri" panose="020F0502020204030204" pitchFamily="34" charset="0"/>
                <a:ea typeface="Times New Roman" panose="02020603050405020304" pitchFamily="18" charset="0"/>
              </a:rPr>
              <a:t>Student employment change request form (change funding, pay rate, approver, etc. for existing student position): </a:t>
            </a:r>
            <a:r>
              <a:rPr lang="x-none" sz="1800" u="sng">
                <a:solidFill>
                  <a:srgbClr val="0563C1"/>
                </a:solidFill>
                <a:effectLst/>
                <a:latin typeface="Calibri" panose="020F0502020204030204" pitchFamily="34" charset="0"/>
                <a:ea typeface="Times New Roman" panose="02020603050405020304" pitchFamily="18" charset="0"/>
                <a:hlinkClick r:id="rId5"/>
              </a:rPr>
              <a:t>https://uwgb.bplogix.net/form.aspx?pid=e6634b2b-e441-4279-8c38-a89adb52152c&amp;formid=1349ae31-c1cd-40d7-aa26-15581e2fd4f1&amp;nohome=0&amp;completepageprompt=0&amp;completepage=custom//Redirect.html&amp;completetext=</a:t>
            </a:r>
            <a:endParaRPr lang="en-US" sz="1800">
              <a:effectLst/>
              <a:latin typeface="Calibri" panose="020F0502020204030204" pitchFamily="34" charset="0"/>
              <a:ea typeface="Calibri" panose="020F0502020204030204" pitchFamily="34" charset="0"/>
            </a:endParaRPr>
          </a:p>
          <a:p>
            <a:pPr marL="0" marR="0">
              <a:spcBef>
                <a:spcPts val="0"/>
              </a:spcBef>
              <a:spcAft>
                <a:spcPts val="0"/>
              </a:spcAft>
            </a:pPr>
            <a:r>
              <a:rPr lang="x-none" sz="1800">
                <a:effectLst/>
                <a:latin typeface="Calibri" panose="020F0502020204030204" pitchFamily="34" charset="0"/>
                <a:ea typeface="Calibri" panose="020F0502020204030204" pitchFamily="34" charset="0"/>
              </a:rPr>
              <a:t> </a:t>
            </a:r>
            <a:endParaRPr lang="en-US" sz="180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972070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AB57E-4CB9-DADB-05D0-5B4B31F955F0}"/>
              </a:ext>
            </a:extLst>
          </p:cNvPr>
          <p:cNvSpPr>
            <a:spLocks noGrp="1"/>
          </p:cNvSpPr>
          <p:nvPr>
            <p:ph type="title"/>
          </p:nvPr>
        </p:nvSpPr>
        <p:spPr/>
        <p:txBody>
          <a:bodyPr/>
          <a:lstStyle/>
          <a:p>
            <a:r>
              <a:rPr lang="en-US">
                <a:latin typeface="Arial"/>
                <a:cs typeface="Arial"/>
              </a:rPr>
              <a:t>Centralization of I-9 Processing</a:t>
            </a:r>
            <a:endParaRPr lang="en-US"/>
          </a:p>
        </p:txBody>
      </p:sp>
      <p:sp>
        <p:nvSpPr>
          <p:cNvPr id="3" name="Text Placeholder 2">
            <a:extLst>
              <a:ext uri="{FF2B5EF4-FFF2-40B4-BE49-F238E27FC236}">
                <a16:creationId xmlns:a16="http://schemas.microsoft.com/office/drawing/2014/main" id="{C4A87017-CF38-0169-6F03-F341321237E2}"/>
              </a:ext>
            </a:extLst>
          </p:cNvPr>
          <p:cNvSpPr>
            <a:spLocks noGrp="1"/>
          </p:cNvSpPr>
          <p:nvPr>
            <p:ph type="body" idx="1"/>
          </p:nvPr>
        </p:nvSpPr>
        <p:spPr/>
        <p:txBody>
          <a:bodyPr/>
          <a:lstStyle/>
          <a:p>
            <a:r>
              <a:rPr lang="en-US">
                <a:latin typeface="Arial"/>
                <a:cs typeface="Arial"/>
              </a:rPr>
              <a:t>Old Process</a:t>
            </a:r>
            <a:endParaRPr lang="en-US"/>
          </a:p>
        </p:txBody>
      </p:sp>
      <p:sp>
        <p:nvSpPr>
          <p:cNvPr id="4" name="Content Placeholder 3">
            <a:extLst>
              <a:ext uri="{FF2B5EF4-FFF2-40B4-BE49-F238E27FC236}">
                <a16:creationId xmlns:a16="http://schemas.microsoft.com/office/drawing/2014/main" id="{10D4FFE7-E216-E76B-E6C4-D3FF30491F48}"/>
              </a:ext>
            </a:extLst>
          </p:cNvPr>
          <p:cNvSpPr>
            <a:spLocks noGrp="1"/>
          </p:cNvSpPr>
          <p:nvPr>
            <p:ph sz="half" idx="2"/>
          </p:nvPr>
        </p:nvSpPr>
        <p:spPr/>
        <p:txBody>
          <a:bodyPr vert="horz" lIns="91440" tIns="45720" rIns="91440" bIns="45720" rtlCol="0" anchor="t">
            <a:normAutofit/>
          </a:bodyPr>
          <a:lstStyle/>
          <a:p>
            <a:r>
              <a:rPr lang="en-US">
                <a:latin typeface="Arial"/>
                <a:cs typeface="Arial"/>
              </a:rPr>
              <a:t>Department is responsible for:</a:t>
            </a:r>
            <a:endParaRPr lang="en-US"/>
          </a:p>
          <a:p>
            <a:pPr lvl="1"/>
            <a:r>
              <a:rPr lang="en-US">
                <a:latin typeface="Arial"/>
                <a:cs typeface="Arial"/>
              </a:rPr>
              <a:t>Initiating the I-9 in HireRight</a:t>
            </a:r>
            <a:endParaRPr lang="en-US"/>
          </a:p>
          <a:p>
            <a:pPr lvl="1"/>
            <a:r>
              <a:rPr lang="en-US">
                <a:latin typeface="Arial"/>
                <a:cs typeface="Arial"/>
              </a:rPr>
              <a:t>Providing communication and reminders to employee to bring in their documents </a:t>
            </a:r>
            <a:endParaRPr lang="en-US"/>
          </a:p>
          <a:p>
            <a:pPr lvl="1"/>
            <a:r>
              <a:rPr lang="en-US">
                <a:latin typeface="Arial"/>
                <a:cs typeface="Arial"/>
              </a:rPr>
              <a:t>Verify documents and complete section 2 of the I-9 form </a:t>
            </a:r>
            <a:endParaRPr lang="en-US"/>
          </a:p>
        </p:txBody>
      </p:sp>
      <p:sp>
        <p:nvSpPr>
          <p:cNvPr id="5" name="Text Placeholder 4">
            <a:extLst>
              <a:ext uri="{FF2B5EF4-FFF2-40B4-BE49-F238E27FC236}">
                <a16:creationId xmlns:a16="http://schemas.microsoft.com/office/drawing/2014/main" id="{0F25B5DE-0E82-3396-C80F-765F65A2BD3D}"/>
              </a:ext>
            </a:extLst>
          </p:cNvPr>
          <p:cNvSpPr>
            <a:spLocks noGrp="1"/>
          </p:cNvSpPr>
          <p:nvPr>
            <p:ph type="body" sz="quarter" idx="3"/>
          </p:nvPr>
        </p:nvSpPr>
        <p:spPr/>
        <p:txBody>
          <a:bodyPr/>
          <a:lstStyle/>
          <a:p>
            <a:r>
              <a:rPr lang="en-US">
                <a:latin typeface="Arial"/>
                <a:cs typeface="Arial"/>
              </a:rPr>
              <a:t>New Process</a:t>
            </a:r>
            <a:endParaRPr lang="en-US"/>
          </a:p>
        </p:txBody>
      </p:sp>
      <p:sp>
        <p:nvSpPr>
          <p:cNvPr id="6" name="Content Placeholder 5">
            <a:extLst>
              <a:ext uri="{FF2B5EF4-FFF2-40B4-BE49-F238E27FC236}">
                <a16:creationId xmlns:a16="http://schemas.microsoft.com/office/drawing/2014/main" id="{BA4FD25E-4C70-E2F0-1653-0EBD57983B2D}"/>
              </a:ext>
            </a:extLst>
          </p:cNvPr>
          <p:cNvSpPr>
            <a:spLocks noGrp="1"/>
          </p:cNvSpPr>
          <p:nvPr>
            <p:ph sz="quarter" idx="4"/>
          </p:nvPr>
        </p:nvSpPr>
        <p:spPr/>
        <p:txBody>
          <a:bodyPr vert="horz" lIns="91440" tIns="45720" rIns="91440" bIns="45720" rtlCol="0" anchor="t">
            <a:normAutofit/>
          </a:bodyPr>
          <a:lstStyle/>
          <a:p>
            <a:r>
              <a:rPr lang="en-US">
                <a:latin typeface="Arial"/>
                <a:cs typeface="Arial"/>
              </a:rPr>
              <a:t>HR is responsible for:</a:t>
            </a:r>
          </a:p>
          <a:p>
            <a:pPr lvl="1"/>
            <a:r>
              <a:rPr lang="en-US">
                <a:latin typeface="Arial"/>
                <a:cs typeface="Arial"/>
              </a:rPr>
              <a:t>Initiating the I-9 in HireRight</a:t>
            </a:r>
          </a:p>
          <a:p>
            <a:pPr lvl="1"/>
            <a:r>
              <a:rPr lang="en-US">
                <a:latin typeface="Arial"/>
                <a:cs typeface="Arial"/>
              </a:rPr>
              <a:t>Providing communication and reminders to employee to complete section 1 / present documentation</a:t>
            </a:r>
            <a:endParaRPr lang="en-US"/>
          </a:p>
          <a:p>
            <a:pPr lvl="1"/>
            <a:r>
              <a:rPr lang="en-US">
                <a:latin typeface="Arial"/>
                <a:cs typeface="Arial"/>
              </a:rPr>
              <a:t>Verify documents and complete section 2 of the I-9 form</a:t>
            </a:r>
            <a:endParaRPr lang="en-US"/>
          </a:p>
          <a:p>
            <a:pPr lvl="1"/>
            <a:endParaRPr lang="en-US"/>
          </a:p>
        </p:txBody>
      </p:sp>
    </p:spTree>
    <p:extLst>
      <p:ext uri="{BB962C8B-B14F-4D97-AF65-F5344CB8AC3E}">
        <p14:creationId xmlns:p14="http://schemas.microsoft.com/office/powerpoint/2010/main" val="12580616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E2E29A-0631-4710-A287-7CB945AED1B5}"/>
              </a:ext>
            </a:extLst>
          </p:cNvPr>
          <p:cNvSpPr>
            <a:spLocks noGrp="1"/>
          </p:cNvSpPr>
          <p:nvPr>
            <p:ph type="title"/>
          </p:nvPr>
        </p:nvSpPr>
        <p:spPr>
          <a:xfrm>
            <a:off x="758782" y="1031244"/>
            <a:ext cx="10515600" cy="973833"/>
          </a:xfrm>
        </p:spPr>
        <p:txBody>
          <a:bodyPr/>
          <a:lstStyle/>
          <a:p>
            <a:r>
              <a:rPr lang="en-US"/>
              <a:t>Questions?</a:t>
            </a:r>
          </a:p>
        </p:txBody>
      </p:sp>
      <p:sp>
        <p:nvSpPr>
          <p:cNvPr id="5" name="Text Placeholder 4">
            <a:extLst>
              <a:ext uri="{FF2B5EF4-FFF2-40B4-BE49-F238E27FC236}">
                <a16:creationId xmlns:a16="http://schemas.microsoft.com/office/drawing/2014/main" id="{FE73059D-F839-4FED-BD87-6CBB89285FD8}"/>
              </a:ext>
            </a:extLst>
          </p:cNvPr>
          <p:cNvSpPr>
            <a:spLocks noGrp="1"/>
          </p:cNvSpPr>
          <p:nvPr>
            <p:ph type="body" idx="1"/>
          </p:nvPr>
        </p:nvSpPr>
        <p:spPr>
          <a:xfrm>
            <a:off x="1124124" y="2606175"/>
            <a:ext cx="10515600" cy="1500187"/>
          </a:xfrm>
        </p:spPr>
        <p:txBody>
          <a:bodyPr vert="horz" lIns="91440" tIns="45720" rIns="91440" bIns="45720" rtlCol="0" anchor="t">
            <a:normAutofit/>
          </a:bodyPr>
          <a:lstStyle/>
          <a:p>
            <a:r>
              <a:rPr lang="en-US" sz="3600" b="1">
                <a:latin typeface="Arial"/>
                <a:cs typeface="Arial"/>
              </a:rPr>
              <a:t>Student Employment Fair during GB Welcome</a:t>
            </a:r>
            <a:endParaRPr lang="en-US" sz="3600" b="1"/>
          </a:p>
          <a:p>
            <a:r>
              <a:rPr lang="en-US" sz="3600" b="1">
                <a:latin typeface="Arial"/>
                <a:cs typeface="Arial"/>
              </a:rPr>
              <a:t>Sunday, Sept. 3, 12:00 – 1:00pm </a:t>
            </a:r>
            <a:endParaRPr lang="en-US" sz="3600" b="1"/>
          </a:p>
        </p:txBody>
      </p:sp>
    </p:spTree>
    <p:extLst>
      <p:ext uri="{BB962C8B-B14F-4D97-AF65-F5344CB8AC3E}">
        <p14:creationId xmlns:p14="http://schemas.microsoft.com/office/powerpoint/2010/main" val="1810205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373FFE4-C76A-D209-FD99-5FAEF9D72865}"/>
              </a:ext>
            </a:extLst>
          </p:cNvPr>
          <p:cNvSpPr>
            <a:spLocks noGrp="1"/>
          </p:cNvSpPr>
          <p:nvPr>
            <p:ph type="title"/>
          </p:nvPr>
        </p:nvSpPr>
        <p:spPr/>
        <p:txBody>
          <a:bodyPr/>
          <a:lstStyle/>
          <a:p>
            <a:r>
              <a:rPr lang="en-US">
                <a:latin typeface="Arial"/>
                <a:cs typeface="Arial"/>
              </a:rPr>
              <a:t>Financial Side of Hiring a Student</a:t>
            </a:r>
            <a:endParaRPr lang="en-US"/>
          </a:p>
        </p:txBody>
      </p:sp>
    </p:spTree>
    <p:extLst>
      <p:ext uri="{BB962C8B-B14F-4D97-AF65-F5344CB8AC3E}">
        <p14:creationId xmlns:p14="http://schemas.microsoft.com/office/powerpoint/2010/main" val="318431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578B2-D119-5742-31A1-DF914B39755A}"/>
              </a:ext>
            </a:extLst>
          </p:cNvPr>
          <p:cNvSpPr>
            <a:spLocks noGrp="1"/>
          </p:cNvSpPr>
          <p:nvPr>
            <p:ph type="title"/>
          </p:nvPr>
        </p:nvSpPr>
        <p:spPr>
          <a:xfrm>
            <a:off x="1718954" y="-77198"/>
            <a:ext cx="10515600" cy="1325563"/>
          </a:xfrm>
        </p:spPr>
        <p:txBody>
          <a:bodyPr/>
          <a:lstStyle/>
          <a:p>
            <a:r>
              <a:rPr lang="en-US">
                <a:latin typeface="Arial"/>
                <a:cs typeface="Arial"/>
              </a:rPr>
              <a:t>Payment Rates</a:t>
            </a:r>
            <a:endParaRPr lang="en-US"/>
          </a:p>
        </p:txBody>
      </p:sp>
      <p:sp>
        <p:nvSpPr>
          <p:cNvPr id="3" name="Content Placeholder 2">
            <a:extLst>
              <a:ext uri="{FF2B5EF4-FFF2-40B4-BE49-F238E27FC236}">
                <a16:creationId xmlns:a16="http://schemas.microsoft.com/office/drawing/2014/main" id="{3EF72E9C-67F5-9EB2-F365-33E2AD5D6B9E}"/>
              </a:ext>
            </a:extLst>
          </p:cNvPr>
          <p:cNvSpPr>
            <a:spLocks noGrp="1"/>
          </p:cNvSpPr>
          <p:nvPr>
            <p:ph idx="1"/>
          </p:nvPr>
        </p:nvSpPr>
        <p:spPr>
          <a:xfrm>
            <a:off x="1813133" y="939868"/>
            <a:ext cx="10515600" cy="4351338"/>
          </a:xfrm>
        </p:spPr>
        <p:txBody>
          <a:bodyPr vert="horz" lIns="91440" tIns="45720" rIns="91440" bIns="45720" rtlCol="0" anchor="t">
            <a:normAutofit/>
          </a:bodyPr>
          <a:lstStyle/>
          <a:p>
            <a:endParaRPr lang="en-US" sz="2400"/>
          </a:p>
          <a:p>
            <a:pPr marL="342900" indent="-342900"/>
            <a:r>
              <a:rPr lang="en-US" sz="2400">
                <a:latin typeface="Arial"/>
                <a:cs typeface="Arial"/>
              </a:rPr>
              <a:t>Federal minimum wage ($7.25 per hour)</a:t>
            </a:r>
            <a:endParaRPr lang="en-US"/>
          </a:p>
          <a:p>
            <a:pPr marL="342900" indent="-342900"/>
            <a:r>
              <a:rPr lang="en-US" sz="2400">
                <a:latin typeface="Arial"/>
                <a:cs typeface="Arial"/>
              </a:rPr>
              <a:t>Must not exceed rate for a permanent employee</a:t>
            </a:r>
          </a:p>
          <a:p>
            <a:pPr marL="342900" indent="-342900"/>
            <a:r>
              <a:rPr lang="en-US" sz="2400">
                <a:latin typeface="Arial"/>
                <a:cs typeface="Arial"/>
              </a:rPr>
              <a:t>Rate is independent of Federal Work-Study eligibility</a:t>
            </a:r>
            <a:endParaRPr lang="en-US" sz="2400"/>
          </a:p>
          <a:p>
            <a:pPr marL="0" indent="0">
              <a:buNone/>
            </a:pPr>
            <a:endParaRPr lang="en-US" sz="2400"/>
          </a:p>
          <a:p>
            <a:pPr marL="342900" indent="-342900"/>
            <a:endParaRPr lang="en-US" sz="2400"/>
          </a:p>
          <a:p>
            <a:pPr marL="0" indent="0">
              <a:buNone/>
            </a:pPr>
            <a:endParaRPr lang="en-US" sz="2400"/>
          </a:p>
          <a:p>
            <a:pPr marL="0" indent="0">
              <a:buNone/>
            </a:pPr>
            <a:endParaRPr lang="en-US" sz="2400"/>
          </a:p>
          <a:p>
            <a:pPr marL="0" indent="0">
              <a:buNone/>
            </a:pPr>
            <a:endParaRPr lang="en-US" sz="2400" b="1"/>
          </a:p>
          <a:p>
            <a:pPr marL="0" indent="0">
              <a:buNone/>
            </a:pPr>
            <a:endParaRPr lang="en-US" sz="2400" b="1"/>
          </a:p>
          <a:p>
            <a:pPr marL="0" indent="0">
              <a:buNone/>
            </a:pPr>
            <a:endParaRPr lang="en-US" sz="2400"/>
          </a:p>
        </p:txBody>
      </p:sp>
      <p:sp>
        <p:nvSpPr>
          <p:cNvPr id="6" name="TextBox 5">
            <a:extLst>
              <a:ext uri="{FF2B5EF4-FFF2-40B4-BE49-F238E27FC236}">
                <a16:creationId xmlns:a16="http://schemas.microsoft.com/office/drawing/2014/main" id="{AEB7BC50-7F28-0A4F-FD91-3C0DFBC419EE}"/>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endParaRPr lang="en-US"/>
          </a:p>
        </p:txBody>
      </p:sp>
      <p:graphicFrame>
        <p:nvGraphicFramePr>
          <p:cNvPr id="8" name="Table 7">
            <a:extLst>
              <a:ext uri="{FF2B5EF4-FFF2-40B4-BE49-F238E27FC236}">
                <a16:creationId xmlns:a16="http://schemas.microsoft.com/office/drawing/2014/main" id="{F244A9F3-1998-F123-6FD2-2562F8195C32}"/>
              </a:ext>
            </a:extLst>
          </p:cNvPr>
          <p:cNvGraphicFramePr>
            <a:graphicFrameLocks noGrp="1"/>
          </p:cNvGraphicFramePr>
          <p:nvPr>
            <p:extLst>
              <p:ext uri="{D42A27DB-BD31-4B8C-83A1-F6EECF244321}">
                <p14:modId xmlns:p14="http://schemas.microsoft.com/office/powerpoint/2010/main" val="1608260814"/>
              </p:ext>
            </p:extLst>
          </p:nvPr>
        </p:nvGraphicFramePr>
        <p:xfrm>
          <a:off x="3734210" y="2714328"/>
          <a:ext cx="4050332" cy="3869707"/>
        </p:xfrm>
        <a:graphic>
          <a:graphicData uri="http://schemas.openxmlformats.org/drawingml/2006/table">
            <a:tbl>
              <a:tblPr firstRow="1" firstCol="1" bandRow="1">
                <a:tableStyleId>{5C22544A-7EE6-4342-B048-85BDC9FD1C3A}</a:tableStyleId>
              </a:tblPr>
              <a:tblGrid>
                <a:gridCol w="1665186">
                  <a:extLst>
                    <a:ext uri="{9D8B030D-6E8A-4147-A177-3AD203B41FA5}">
                      <a16:colId xmlns:a16="http://schemas.microsoft.com/office/drawing/2014/main" val="3436349480"/>
                    </a:ext>
                  </a:extLst>
                </a:gridCol>
                <a:gridCol w="1033563">
                  <a:extLst>
                    <a:ext uri="{9D8B030D-6E8A-4147-A177-3AD203B41FA5}">
                      <a16:colId xmlns:a16="http://schemas.microsoft.com/office/drawing/2014/main" val="2896398441"/>
                    </a:ext>
                  </a:extLst>
                </a:gridCol>
                <a:gridCol w="1351583">
                  <a:extLst>
                    <a:ext uri="{9D8B030D-6E8A-4147-A177-3AD203B41FA5}">
                      <a16:colId xmlns:a16="http://schemas.microsoft.com/office/drawing/2014/main" val="726583783"/>
                    </a:ext>
                  </a:extLst>
                </a:gridCol>
              </a:tblGrid>
              <a:tr h="646388">
                <a:tc>
                  <a:txBody>
                    <a:bodyPr/>
                    <a:lstStyle/>
                    <a:p>
                      <a:pPr algn="ctr">
                        <a:spcAft>
                          <a:spcPts val="0"/>
                        </a:spcAft>
                      </a:pPr>
                      <a:r>
                        <a:rPr lang="en-US" sz="1100">
                          <a:effectLst/>
                        </a:rPr>
                        <a:t>UW Campus</a:t>
                      </a:r>
                      <a:endParaRPr lang="en-US">
                        <a:effectLst/>
                      </a:endParaRPr>
                    </a:p>
                  </a:txBody>
                  <a:tcPr marL="68580" marR="68580" marT="0" marB="0" anchor="ctr"/>
                </a:tc>
                <a:tc>
                  <a:txBody>
                    <a:bodyPr/>
                    <a:lstStyle/>
                    <a:p>
                      <a:pPr algn="ctr">
                        <a:spcAft>
                          <a:spcPts val="0"/>
                        </a:spcAft>
                      </a:pPr>
                      <a:r>
                        <a:rPr lang="en-US" sz="1100">
                          <a:effectLst/>
                        </a:rPr>
                        <a:t>Median</a:t>
                      </a:r>
                      <a:endParaRPr lang="en-US">
                        <a:effectLst/>
                      </a:endParaRPr>
                    </a:p>
                  </a:txBody>
                  <a:tcPr marL="68580" marR="68580" marT="0" marB="0" anchor="ctr"/>
                </a:tc>
                <a:tc>
                  <a:txBody>
                    <a:bodyPr/>
                    <a:lstStyle/>
                    <a:p>
                      <a:pPr algn="ctr">
                        <a:spcAft>
                          <a:spcPts val="0"/>
                        </a:spcAft>
                      </a:pPr>
                      <a:r>
                        <a:rPr lang="en-US" sz="1100">
                          <a:effectLst/>
                        </a:rPr>
                        <a:t># of Student Hourly Positions in FY2023</a:t>
                      </a:r>
                      <a:endParaRPr lang="en-US">
                        <a:effectLst/>
                      </a:endParaRPr>
                    </a:p>
                  </a:txBody>
                  <a:tcPr marL="68580" marR="68580" marT="0" marB="0" anchor="ctr"/>
                </a:tc>
                <a:extLst>
                  <a:ext uri="{0D108BD9-81ED-4DB2-BD59-A6C34878D82A}">
                    <a16:rowId xmlns:a16="http://schemas.microsoft.com/office/drawing/2014/main" val="3708953586"/>
                  </a:ext>
                </a:extLst>
              </a:tr>
              <a:tr h="293029">
                <a:tc>
                  <a:txBody>
                    <a:bodyPr/>
                    <a:lstStyle/>
                    <a:p>
                      <a:pPr>
                        <a:spcAft>
                          <a:spcPts val="0"/>
                        </a:spcAft>
                      </a:pPr>
                      <a:r>
                        <a:rPr lang="en-US" sz="1100">
                          <a:effectLst/>
                        </a:rPr>
                        <a:t>UW-</a:t>
                      </a:r>
                      <a:r>
                        <a:rPr lang="en-US" sz="1100" err="1">
                          <a:effectLst/>
                        </a:rPr>
                        <a:t>Eau</a:t>
                      </a:r>
                      <a:r>
                        <a:rPr lang="en-US" sz="1100">
                          <a:effectLst/>
                        </a:rPr>
                        <a:t> Claire</a:t>
                      </a:r>
                      <a:endParaRPr lang="en-US">
                        <a:effectLst/>
                      </a:endParaRPr>
                    </a:p>
                  </a:txBody>
                  <a:tcPr marL="68580" marR="68580" marT="0" marB="0" anchor="b"/>
                </a:tc>
                <a:tc>
                  <a:txBody>
                    <a:bodyPr/>
                    <a:lstStyle/>
                    <a:p>
                      <a:pPr>
                        <a:spcAft>
                          <a:spcPts val="0"/>
                        </a:spcAft>
                      </a:pPr>
                      <a:r>
                        <a:rPr lang="en-US" sz="1100">
                          <a:effectLst/>
                        </a:rPr>
                        <a:t> $   10.00 </a:t>
                      </a:r>
                      <a:endParaRPr lang="en-US">
                        <a:effectLst/>
                      </a:endParaRPr>
                    </a:p>
                  </a:txBody>
                  <a:tcPr marL="68580" marR="68580" marT="0" marB="0" anchor="b"/>
                </a:tc>
                <a:tc>
                  <a:txBody>
                    <a:bodyPr/>
                    <a:lstStyle/>
                    <a:p>
                      <a:pPr>
                        <a:spcAft>
                          <a:spcPts val="0"/>
                        </a:spcAft>
                      </a:pPr>
                      <a:r>
                        <a:rPr lang="en-US" sz="1100">
                          <a:effectLst/>
                        </a:rPr>
                        <a:t>           3,940 </a:t>
                      </a:r>
                      <a:endParaRPr lang="en-US">
                        <a:effectLst/>
                      </a:endParaRPr>
                    </a:p>
                  </a:txBody>
                  <a:tcPr marL="68580" marR="68580" marT="0" marB="0" anchor="b"/>
                </a:tc>
                <a:extLst>
                  <a:ext uri="{0D108BD9-81ED-4DB2-BD59-A6C34878D82A}">
                    <a16:rowId xmlns:a16="http://schemas.microsoft.com/office/drawing/2014/main" val="1952038472"/>
                  </a:ext>
                </a:extLst>
              </a:tr>
              <a:tr h="293029">
                <a:tc>
                  <a:txBody>
                    <a:bodyPr/>
                    <a:lstStyle/>
                    <a:p>
                      <a:pPr>
                        <a:spcAft>
                          <a:spcPts val="0"/>
                        </a:spcAft>
                      </a:pPr>
                      <a:r>
                        <a:rPr lang="en-US" sz="1100">
                          <a:effectLst/>
                        </a:rPr>
                        <a:t>UW-Green Bay</a:t>
                      </a:r>
                      <a:endParaRPr lang="en-US">
                        <a:effectLst/>
                      </a:endParaRPr>
                    </a:p>
                  </a:txBody>
                  <a:tcPr marL="68580" marR="68580" marT="0" marB="0" anchor="b"/>
                </a:tc>
                <a:tc>
                  <a:txBody>
                    <a:bodyPr/>
                    <a:lstStyle/>
                    <a:p>
                      <a:pPr>
                        <a:spcAft>
                          <a:spcPts val="0"/>
                        </a:spcAft>
                      </a:pPr>
                      <a:r>
                        <a:rPr lang="en-US" sz="1100">
                          <a:effectLst/>
                        </a:rPr>
                        <a:t> $   12.00 </a:t>
                      </a:r>
                      <a:endParaRPr lang="en-US">
                        <a:effectLst/>
                      </a:endParaRPr>
                    </a:p>
                  </a:txBody>
                  <a:tcPr marL="68580" marR="68580" marT="0" marB="0" anchor="b"/>
                </a:tc>
                <a:tc>
                  <a:txBody>
                    <a:bodyPr/>
                    <a:lstStyle/>
                    <a:p>
                      <a:pPr>
                        <a:spcAft>
                          <a:spcPts val="0"/>
                        </a:spcAft>
                      </a:pPr>
                      <a:r>
                        <a:rPr lang="en-US" sz="1100">
                          <a:effectLst/>
                        </a:rPr>
                        <a:t>           1,455 </a:t>
                      </a:r>
                      <a:endParaRPr lang="en-US">
                        <a:effectLst/>
                      </a:endParaRPr>
                    </a:p>
                  </a:txBody>
                  <a:tcPr marL="68580" marR="68580" marT="0" marB="0" anchor="b"/>
                </a:tc>
                <a:extLst>
                  <a:ext uri="{0D108BD9-81ED-4DB2-BD59-A6C34878D82A}">
                    <a16:rowId xmlns:a16="http://schemas.microsoft.com/office/drawing/2014/main" val="2561986541"/>
                  </a:ext>
                </a:extLst>
              </a:tr>
              <a:tr h="293029">
                <a:tc>
                  <a:txBody>
                    <a:bodyPr/>
                    <a:lstStyle/>
                    <a:p>
                      <a:pPr>
                        <a:spcAft>
                          <a:spcPts val="0"/>
                        </a:spcAft>
                      </a:pPr>
                      <a:r>
                        <a:rPr lang="en-US" sz="1100">
                          <a:effectLst/>
                        </a:rPr>
                        <a:t>UW-La Crosse</a:t>
                      </a:r>
                      <a:endParaRPr lang="en-US">
                        <a:effectLst/>
                      </a:endParaRPr>
                    </a:p>
                  </a:txBody>
                  <a:tcPr marL="68580" marR="68580" marT="0" marB="0" anchor="b"/>
                </a:tc>
                <a:tc>
                  <a:txBody>
                    <a:bodyPr/>
                    <a:lstStyle/>
                    <a:p>
                      <a:pPr>
                        <a:spcAft>
                          <a:spcPts val="0"/>
                        </a:spcAft>
                      </a:pPr>
                      <a:r>
                        <a:rPr lang="en-US" sz="1100">
                          <a:effectLst/>
                        </a:rPr>
                        <a:t> $     9.00 </a:t>
                      </a:r>
                      <a:endParaRPr lang="en-US">
                        <a:effectLst/>
                      </a:endParaRPr>
                    </a:p>
                  </a:txBody>
                  <a:tcPr marL="68580" marR="68580" marT="0" marB="0" anchor="b"/>
                </a:tc>
                <a:tc>
                  <a:txBody>
                    <a:bodyPr/>
                    <a:lstStyle/>
                    <a:p>
                      <a:pPr>
                        <a:spcAft>
                          <a:spcPts val="0"/>
                        </a:spcAft>
                      </a:pPr>
                      <a:r>
                        <a:rPr lang="en-US" sz="1100">
                          <a:effectLst/>
                        </a:rPr>
                        <a:t>           2,033 </a:t>
                      </a:r>
                      <a:endParaRPr lang="en-US">
                        <a:effectLst/>
                      </a:endParaRPr>
                    </a:p>
                  </a:txBody>
                  <a:tcPr marL="68580" marR="68580" marT="0" marB="0" anchor="b"/>
                </a:tc>
                <a:extLst>
                  <a:ext uri="{0D108BD9-81ED-4DB2-BD59-A6C34878D82A}">
                    <a16:rowId xmlns:a16="http://schemas.microsoft.com/office/drawing/2014/main" val="1812586170"/>
                  </a:ext>
                </a:extLst>
              </a:tr>
              <a:tr h="293029">
                <a:tc>
                  <a:txBody>
                    <a:bodyPr/>
                    <a:lstStyle/>
                    <a:p>
                      <a:pPr>
                        <a:spcAft>
                          <a:spcPts val="0"/>
                        </a:spcAft>
                      </a:pPr>
                      <a:r>
                        <a:rPr lang="en-US" sz="1100">
                          <a:effectLst/>
                        </a:rPr>
                        <a:t>UW-Oshkosh</a:t>
                      </a:r>
                      <a:endParaRPr lang="en-US">
                        <a:effectLst/>
                      </a:endParaRPr>
                    </a:p>
                  </a:txBody>
                  <a:tcPr marL="68580" marR="68580" marT="0" marB="0" anchor="b"/>
                </a:tc>
                <a:tc>
                  <a:txBody>
                    <a:bodyPr/>
                    <a:lstStyle/>
                    <a:p>
                      <a:pPr>
                        <a:spcAft>
                          <a:spcPts val="0"/>
                        </a:spcAft>
                      </a:pPr>
                      <a:r>
                        <a:rPr lang="en-US" sz="1100">
                          <a:effectLst/>
                        </a:rPr>
                        <a:t> $   11.00 </a:t>
                      </a:r>
                      <a:endParaRPr lang="en-US">
                        <a:effectLst/>
                      </a:endParaRPr>
                    </a:p>
                  </a:txBody>
                  <a:tcPr marL="68580" marR="68580" marT="0" marB="0" anchor="b"/>
                </a:tc>
                <a:tc>
                  <a:txBody>
                    <a:bodyPr/>
                    <a:lstStyle/>
                    <a:p>
                      <a:pPr>
                        <a:spcAft>
                          <a:spcPts val="0"/>
                        </a:spcAft>
                      </a:pPr>
                      <a:r>
                        <a:rPr lang="en-US" sz="1100">
                          <a:effectLst/>
                        </a:rPr>
                        <a:t>           2,166 </a:t>
                      </a:r>
                      <a:endParaRPr lang="en-US">
                        <a:effectLst/>
                      </a:endParaRPr>
                    </a:p>
                  </a:txBody>
                  <a:tcPr marL="68580" marR="68580" marT="0" marB="0" anchor="b"/>
                </a:tc>
                <a:extLst>
                  <a:ext uri="{0D108BD9-81ED-4DB2-BD59-A6C34878D82A}">
                    <a16:rowId xmlns:a16="http://schemas.microsoft.com/office/drawing/2014/main" val="811158854"/>
                  </a:ext>
                </a:extLst>
              </a:tr>
              <a:tr h="293029">
                <a:tc>
                  <a:txBody>
                    <a:bodyPr/>
                    <a:lstStyle/>
                    <a:p>
                      <a:pPr>
                        <a:spcAft>
                          <a:spcPts val="0"/>
                        </a:spcAft>
                      </a:pPr>
                      <a:r>
                        <a:rPr lang="en-US" sz="1100">
                          <a:effectLst/>
                        </a:rPr>
                        <a:t>UW-Parkside</a:t>
                      </a:r>
                      <a:endParaRPr lang="en-US">
                        <a:effectLst/>
                      </a:endParaRPr>
                    </a:p>
                  </a:txBody>
                  <a:tcPr marL="68580" marR="68580" marT="0" marB="0" anchor="b"/>
                </a:tc>
                <a:tc>
                  <a:txBody>
                    <a:bodyPr/>
                    <a:lstStyle/>
                    <a:p>
                      <a:pPr>
                        <a:spcAft>
                          <a:spcPts val="0"/>
                        </a:spcAft>
                      </a:pPr>
                      <a:r>
                        <a:rPr lang="en-US" sz="1100">
                          <a:effectLst/>
                        </a:rPr>
                        <a:t> $   12.00 </a:t>
                      </a:r>
                      <a:endParaRPr lang="en-US">
                        <a:effectLst/>
                      </a:endParaRPr>
                    </a:p>
                  </a:txBody>
                  <a:tcPr marL="68580" marR="68580" marT="0" marB="0" anchor="b"/>
                </a:tc>
                <a:tc>
                  <a:txBody>
                    <a:bodyPr/>
                    <a:lstStyle/>
                    <a:p>
                      <a:pPr>
                        <a:spcAft>
                          <a:spcPts val="0"/>
                        </a:spcAft>
                      </a:pPr>
                      <a:r>
                        <a:rPr lang="en-US" sz="1100">
                          <a:effectLst/>
                        </a:rPr>
                        <a:t>              472 </a:t>
                      </a:r>
                      <a:endParaRPr lang="en-US">
                        <a:effectLst/>
                      </a:endParaRPr>
                    </a:p>
                  </a:txBody>
                  <a:tcPr marL="68580" marR="68580" marT="0" marB="0" anchor="b"/>
                </a:tc>
                <a:extLst>
                  <a:ext uri="{0D108BD9-81ED-4DB2-BD59-A6C34878D82A}">
                    <a16:rowId xmlns:a16="http://schemas.microsoft.com/office/drawing/2014/main" val="1640529502"/>
                  </a:ext>
                </a:extLst>
              </a:tr>
              <a:tr h="293029">
                <a:tc>
                  <a:txBody>
                    <a:bodyPr/>
                    <a:lstStyle/>
                    <a:p>
                      <a:pPr>
                        <a:spcAft>
                          <a:spcPts val="0"/>
                        </a:spcAft>
                      </a:pPr>
                      <a:r>
                        <a:rPr lang="en-US" sz="1100">
                          <a:effectLst/>
                        </a:rPr>
                        <a:t>UW-Platteville</a:t>
                      </a:r>
                      <a:endParaRPr lang="en-US">
                        <a:effectLst/>
                      </a:endParaRPr>
                    </a:p>
                  </a:txBody>
                  <a:tcPr marL="68580" marR="68580" marT="0" marB="0" anchor="b"/>
                </a:tc>
                <a:tc>
                  <a:txBody>
                    <a:bodyPr/>
                    <a:lstStyle/>
                    <a:p>
                      <a:pPr>
                        <a:spcAft>
                          <a:spcPts val="0"/>
                        </a:spcAft>
                      </a:pPr>
                      <a:r>
                        <a:rPr lang="en-US" sz="1100">
                          <a:effectLst/>
                        </a:rPr>
                        <a:t> $   12.00 </a:t>
                      </a:r>
                      <a:endParaRPr lang="en-US">
                        <a:effectLst/>
                      </a:endParaRPr>
                    </a:p>
                  </a:txBody>
                  <a:tcPr marL="68580" marR="68580" marT="0" marB="0" anchor="b"/>
                </a:tc>
                <a:tc>
                  <a:txBody>
                    <a:bodyPr/>
                    <a:lstStyle/>
                    <a:p>
                      <a:pPr>
                        <a:spcAft>
                          <a:spcPts val="0"/>
                        </a:spcAft>
                      </a:pPr>
                      <a:r>
                        <a:rPr lang="en-US" sz="1100">
                          <a:effectLst/>
                        </a:rPr>
                        <a:t>           1,982 </a:t>
                      </a:r>
                      <a:endParaRPr lang="en-US">
                        <a:effectLst/>
                      </a:endParaRPr>
                    </a:p>
                  </a:txBody>
                  <a:tcPr marL="68580" marR="68580" marT="0" marB="0" anchor="b"/>
                </a:tc>
                <a:extLst>
                  <a:ext uri="{0D108BD9-81ED-4DB2-BD59-A6C34878D82A}">
                    <a16:rowId xmlns:a16="http://schemas.microsoft.com/office/drawing/2014/main" val="3357606135"/>
                  </a:ext>
                </a:extLst>
              </a:tr>
              <a:tr h="293029">
                <a:tc>
                  <a:txBody>
                    <a:bodyPr/>
                    <a:lstStyle/>
                    <a:p>
                      <a:pPr>
                        <a:spcAft>
                          <a:spcPts val="0"/>
                        </a:spcAft>
                      </a:pPr>
                      <a:r>
                        <a:rPr lang="en-US" sz="1100">
                          <a:effectLst/>
                        </a:rPr>
                        <a:t>UW-River Falls</a:t>
                      </a:r>
                      <a:endParaRPr lang="en-US">
                        <a:effectLst/>
                      </a:endParaRPr>
                    </a:p>
                  </a:txBody>
                  <a:tcPr marL="68580" marR="68580" marT="0" marB="0" anchor="b"/>
                </a:tc>
                <a:tc>
                  <a:txBody>
                    <a:bodyPr/>
                    <a:lstStyle/>
                    <a:p>
                      <a:pPr>
                        <a:spcAft>
                          <a:spcPts val="0"/>
                        </a:spcAft>
                      </a:pPr>
                      <a:r>
                        <a:rPr lang="en-US" sz="1100">
                          <a:effectLst/>
                        </a:rPr>
                        <a:t> $   11.50 </a:t>
                      </a:r>
                      <a:endParaRPr lang="en-US">
                        <a:effectLst/>
                      </a:endParaRPr>
                    </a:p>
                  </a:txBody>
                  <a:tcPr marL="68580" marR="68580" marT="0" marB="0" anchor="b"/>
                </a:tc>
                <a:tc>
                  <a:txBody>
                    <a:bodyPr/>
                    <a:lstStyle/>
                    <a:p>
                      <a:pPr>
                        <a:spcAft>
                          <a:spcPts val="0"/>
                        </a:spcAft>
                      </a:pPr>
                      <a:r>
                        <a:rPr lang="en-US" sz="1100">
                          <a:effectLst/>
                        </a:rPr>
                        <a:t>           1,488 </a:t>
                      </a:r>
                      <a:endParaRPr lang="en-US">
                        <a:effectLst/>
                      </a:endParaRPr>
                    </a:p>
                  </a:txBody>
                  <a:tcPr marL="68580" marR="68580" marT="0" marB="0" anchor="b"/>
                </a:tc>
                <a:extLst>
                  <a:ext uri="{0D108BD9-81ED-4DB2-BD59-A6C34878D82A}">
                    <a16:rowId xmlns:a16="http://schemas.microsoft.com/office/drawing/2014/main" val="3316670706"/>
                  </a:ext>
                </a:extLst>
              </a:tr>
              <a:tr h="293029">
                <a:tc>
                  <a:txBody>
                    <a:bodyPr/>
                    <a:lstStyle/>
                    <a:p>
                      <a:pPr>
                        <a:spcAft>
                          <a:spcPts val="0"/>
                        </a:spcAft>
                      </a:pPr>
                      <a:r>
                        <a:rPr lang="en-US" sz="1100">
                          <a:effectLst/>
                        </a:rPr>
                        <a:t>UW-Stevens Point</a:t>
                      </a:r>
                      <a:endParaRPr lang="en-US">
                        <a:effectLst/>
                      </a:endParaRPr>
                    </a:p>
                  </a:txBody>
                  <a:tcPr marL="68580" marR="68580" marT="0" marB="0" anchor="b"/>
                </a:tc>
                <a:tc>
                  <a:txBody>
                    <a:bodyPr/>
                    <a:lstStyle/>
                    <a:p>
                      <a:pPr>
                        <a:spcAft>
                          <a:spcPts val="0"/>
                        </a:spcAft>
                      </a:pPr>
                      <a:r>
                        <a:rPr lang="en-US" sz="1100">
                          <a:effectLst/>
                        </a:rPr>
                        <a:t> $   11.20 </a:t>
                      </a:r>
                      <a:endParaRPr lang="en-US">
                        <a:effectLst/>
                      </a:endParaRPr>
                    </a:p>
                  </a:txBody>
                  <a:tcPr marL="68580" marR="68580" marT="0" marB="0" anchor="b"/>
                </a:tc>
                <a:tc>
                  <a:txBody>
                    <a:bodyPr/>
                    <a:lstStyle/>
                    <a:p>
                      <a:pPr>
                        <a:spcAft>
                          <a:spcPts val="0"/>
                        </a:spcAft>
                      </a:pPr>
                      <a:r>
                        <a:rPr lang="en-US" sz="1100">
                          <a:effectLst/>
                        </a:rPr>
                        <a:t>           2,481 </a:t>
                      </a:r>
                      <a:endParaRPr lang="en-US">
                        <a:effectLst/>
                      </a:endParaRPr>
                    </a:p>
                  </a:txBody>
                  <a:tcPr marL="68580" marR="68580" marT="0" marB="0" anchor="b"/>
                </a:tc>
                <a:extLst>
                  <a:ext uri="{0D108BD9-81ED-4DB2-BD59-A6C34878D82A}">
                    <a16:rowId xmlns:a16="http://schemas.microsoft.com/office/drawing/2014/main" val="252984716"/>
                  </a:ext>
                </a:extLst>
              </a:tr>
              <a:tr h="293029">
                <a:tc>
                  <a:txBody>
                    <a:bodyPr/>
                    <a:lstStyle/>
                    <a:p>
                      <a:pPr>
                        <a:spcAft>
                          <a:spcPts val="0"/>
                        </a:spcAft>
                      </a:pPr>
                      <a:r>
                        <a:rPr lang="en-US" sz="1100">
                          <a:effectLst/>
                        </a:rPr>
                        <a:t>UW-Stout</a:t>
                      </a:r>
                      <a:endParaRPr lang="en-US">
                        <a:effectLst/>
                      </a:endParaRPr>
                    </a:p>
                  </a:txBody>
                  <a:tcPr marL="68580" marR="68580" marT="0" marB="0" anchor="b"/>
                </a:tc>
                <a:tc>
                  <a:txBody>
                    <a:bodyPr/>
                    <a:lstStyle/>
                    <a:p>
                      <a:pPr>
                        <a:spcAft>
                          <a:spcPts val="0"/>
                        </a:spcAft>
                      </a:pPr>
                      <a:r>
                        <a:rPr lang="en-US" sz="1100">
                          <a:effectLst/>
                        </a:rPr>
                        <a:t> $   10.00 </a:t>
                      </a:r>
                      <a:endParaRPr lang="en-US">
                        <a:effectLst/>
                      </a:endParaRPr>
                    </a:p>
                  </a:txBody>
                  <a:tcPr marL="68580" marR="68580" marT="0" marB="0" anchor="b"/>
                </a:tc>
                <a:tc>
                  <a:txBody>
                    <a:bodyPr/>
                    <a:lstStyle/>
                    <a:p>
                      <a:pPr>
                        <a:spcAft>
                          <a:spcPts val="0"/>
                        </a:spcAft>
                      </a:pPr>
                      <a:r>
                        <a:rPr lang="en-US" sz="1100">
                          <a:effectLst/>
                        </a:rPr>
                        <a:t>           2,354 </a:t>
                      </a:r>
                      <a:endParaRPr lang="en-US">
                        <a:effectLst/>
                      </a:endParaRPr>
                    </a:p>
                  </a:txBody>
                  <a:tcPr marL="68580" marR="68580" marT="0" marB="0" anchor="b"/>
                </a:tc>
                <a:extLst>
                  <a:ext uri="{0D108BD9-81ED-4DB2-BD59-A6C34878D82A}">
                    <a16:rowId xmlns:a16="http://schemas.microsoft.com/office/drawing/2014/main" val="3808427282"/>
                  </a:ext>
                </a:extLst>
              </a:tr>
              <a:tr h="293029">
                <a:tc>
                  <a:txBody>
                    <a:bodyPr/>
                    <a:lstStyle/>
                    <a:p>
                      <a:pPr>
                        <a:spcAft>
                          <a:spcPts val="0"/>
                        </a:spcAft>
                      </a:pPr>
                      <a:r>
                        <a:rPr lang="en-US" sz="1100">
                          <a:effectLst/>
                        </a:rPr>
                        <a:t>UW-Superior</a:t>
                      </a:r>
                      <a:endParaRPr lang="en-US">
                        <a:effectLst/>
                      </a:endParaRPr>
                    </a:p>
                  </a:txBody>
                  <a:tcPr marL="68580" marR="68580" marT="0" marB="0" anchor="b"/>
                </a:tc>
                <a:tc>
                  <a:txBody>
                    <a:bodyPr/>
                    <a:lstStyle/>
                    <a:p>
                      <a:pPr>
                        <a:spcAft>
                          <a:spcPts val="0"/>
                        </a:spcAft>
                      </a:pPr>
                      <a:r>
                        <a:rPr lang="en-US" sz="1100">
                          <a:effectLst/>
                        </a:rPr>
                        <a:t> $   11.00 </a:t>
                      </a:r>
                      <a:endParaRPr lang="en-US">
                        <a:effectLst/>
                      </a:endParaRPr>
                    </a:p>
                  </a:txBody>
                  <a:tcPr marL="68580" marR="68580" marT="0" marB="0" anchor="b"/>
                </a:tc>
                <a:tc>
                  <a:txBody>
                    <a:bodyPr/>
                    <a:lstStyle/>
                    <a:p>
                      <a:pPr>
                        <a:spcAft>
                          <a:spcPts val="0"/>
                        </a:spcAft>
                      </a:pPr>
                      <a:r>
                        <a:rPr lang="en-US" sz="1100">
                          <a:effectLst/>
                        </a:rPr>
                        <a:t>              865 </a:t>
                      </a:r>
                      <a:endParaRPr lang="en-US">
                        <a:effectLst/>
                      </a:endParaRPr>
                    </a:p>
                  </a:txBody>
                  <a:tcPr marL="68580" marR="68580" marT="0" marB="0" anchor="b"/>
                </a:tc>
                <a:extLst>
                  <a:ext uri="{0D108BD9-81ED-4DB2-BD59-A6C34878D82A}">
                    <a16:rowId xmlns:a16="http://schemas.microsoft.com/office/drawing/2014/main" val="2411294987"/>
                  </a:ext>
                </a:extLst>
              </a:tr>
              <a:tr h="293029">
                <a:tc>
                  <a:txBody>
                    <a:bodyPr/>
                    <a:lstStyle/>
                    <a:p>
                      <a:pPr>
                        <a:spcAft>
                          <a:spcPts val="0"/>
                        </a:spcAft>
                      </a:pPr>
                      <a:r>
                        <a:rPr lang="en-US" sz="1100">
                          <a:effectLst/>
                        </a:rPr>
                        <a:t>UW-Whitewater</a:t>
                      </a:r>
                      <a:endParaRPr lang="en-US">
                        <a:effectLst/>
                      </a:endParaRPr>
                    </a:p>
                  </a:txBody>
                  <a:tcPr marL="68580" marR="68580" marT="0" marB="0" anchor="b"/>
                </a:tc>
                <a:tc>
                  <a:txBody>
                    <a:bodyPr/>
                    <a:lstStyle/>
                    <a:p>
                      <a:pPr>
                        <a:spcAft>
                          <a:spcPts val="0"/>
                        </a:spcAft>
                      </a:pPr>
                      <a:r>
                        <a:rPr lang="en-US" sz="1100">
                          <a:effectLst/>
                        </a:rPr>
                        <a:t> $   10.00 </a:t>
                      </a:r>
                      <a:endParaRPr lang="en-US">
                        <a:effectLst/>
                      </a:endParaRPr>
                    </a:p>
                  </a:txBody>
                  <a:tcPr marL="68580" marR="68580" marT="0" marB="0" anchor="b"/>
                </a:tc>
                <a:tc>
                  <a:txBody>
                    <a:bodyPr/>
                    <a:lstStyle/>
                    <a:p>
                      <a:pPr>
                        <a:spcAft>
                          <a:spcPts val="0"/>
                        </a:spcAft>
                      </a:pPr>
                      <a:r>
                        <a:rPr lang="en-US" sz="1100">
                          <a:effectLst/>
                        </a:rPr>
                        <a:t>           2,789 </a:t>
                      </a:r>
                      <a:endParaRPr lang="en-US">
                        <a:effectLst/>
                      </a:endParaRPr>
                    </a:p>
                  </a:txBody>
                  <a:tcPr marL="68580" marR="68580" marT="0" marB="0" anchor="b"/>
                </a:tc>
                <a:extLst>
                  <a:ext uri="{0D108BD9-81ED-4DB2-BD59-A6C34878D82A}">
                    <a16:rowId xmlns:a16="http://schemas.microsoft.com/office/drawing/2014/main" val="479691073"/>
                  </a:ext>
                </a:extLst>
              </a:tr>
            </a:tbl>
          </a:graphicData>
        </a:graphic>
      </p:graphicFrame>
      <p:sp>
        <p:nvSpPr>
          <p:cNvPr id="9" name="TextBox 8">
            <a:extLst>
              <a:ext uri="{FF2B5EF4-FFF2-40B4-BE49-F238E27FC236}">
                <a16:creationId xmlns:a16="http://schemas.microsoft.com/office/drawing/2014/main" id="{438125DF-0248-BFF8-B79A-1794ABAE9C98}"/>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endParaRPr lang="en-US"/>
          </a:p>
        </p:txBody>
      </p:sp>
      <p:sp>
        <p:nvSpPr>
          <p:cNvPr id="7" name="Arrow: Right 6">
            <a:extLst>
              <a:ext uri="{FF2B5EF4-FFF2-40B4-BE49-F238E27FC236}">
                <a16:creationId xmlns:a16="http://schemas.microsoft.com/office/drawing/2014/main" id="{D601C9AF-2E78-397C-01CF-4AF34EE745B0}"/>
              </a:ext>
            </a:extLst>
          </p:cNvPr>
          <p:cNvSpPr/>
          <p:nvPr/>
        </p:nvSpPr>
        <p:spPr>
          <a:xfrm>
            <a:off x="2715845" y="3673230"/>
            <a:ext cx="986692" cy="322384"/>
          </a:xfrm>
          <a:prstGeom prst="rightArrow">
            <a:avLst/>
          </a:prstGeom>
          <a:solidFill>
            <a:srgbClr val="005244"/>
          </a:solidFill>
          <a:ln>
            <a:solidFill>
              <a:srgbClr val="00524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43450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578B2-D119-5742-31A1-DF914B39755A}"/>
              </a:ext>
            </a:extLst>
          </p:cNvPr>
          <p:cNvSpPr>
            <a:spLocks noGrp="1"/>
          </p:cNvSpPr>
          <p:nvPr>
            <p:ph type="title"/>
          </p:nvPr>
        </p:nvSpPr>
        <p:spPr>
          <a:xfrm>
            <a:off x="1718954" y="-77198"/>
            <a:ext cx="10515600" cy="1325563"/>
          </a:xfrm>
        </p:spPr>
        <p:txBody>
          <a:bodyPr/>
          <a:lstStyle/>
          <a:p>
            <a:r>
              <a:rPr lang="en-US">
                <a:latin typeface="Arial"/>
                <a:cs typeface="Arial"/>
              </a:rPr>
              <a:t>Financial Aid Resources </a:t>
            </a:r>
            <a:endParaRPr lang="en-US"/>
          </a:p>
        </p:txBody>
      </p:sp>
      <p:sp>
        <p:nvSpPr>
          <p:cNvPr id="3" name="Content Placeholder 2">
            <a:extLst>
              <a:ext uri="{FF2B5EF4-FFF2-40B4-BE49-F238E27FC236}">
                <a16:creationId xmlns:a16="http://schemas.microsoft.com/office/drawing/2014/main" id="{3EF72E9C-67F5-9EB2-F365-33E2AD5D6B9E}"/>
              </a:ext>
            </a:extLst>
          </p:cNvPr>
          <p:cNvSpPr>
            <a:spLocks noGrp="1"/>
          </p:cNvSpPr>
          <p:nvPr>
            <p:ph idx="1"/>
          </p:nvPr>
        </p:nvSpPr>
        <p:spPr>
          <a:xfrm>
            <a:off x="1813133" y="939868"/>
            <a:ext cx="10515600" cy="4351338"/>
          </a:xfrm>
        </p:spPr>
        <p:txBody>
          <a:bodyPr vert="horz" lIns="91440" tIns="45720" rIns="91440" bIns="45720" rtlCol="0" anchor="t">
            <a:normAutofit/>
          </a:bodyPr>
          <a:lstStyle/>
          <a:p>
            <a:endParaRPr lang="en-US" sz="2400">
              <a:latin typeface="Arial"/>
              <a:cs typeface="Arial"/>
            </a:endParaRPr>
          </a:p>
          <a:p>
            <a:pPr marL="0" indent="0">
              <a:buNone/>
            </a:pPr>
            <a:r>
              <a:rPr lang="en-US" sz="2400">
                <a:latin typeface="Arial"/>
                <a:cs typeface="Arial"/>
              </a:rPr>
              <a:t>Student Employment</a:t>
            </a:r>
            <a:endParaRPr lang="en-US"/>
          </a:p>
          <a:p>
            <a:pPr marL="342900" indent="-342900"/>
            <a:r>
              <a:rPr lang="en-US" sz="2400">
                <a:latin typeface="Arial"/>
                <a:cs typeface="Arial"/>
                <a:hlinkClick r:id="rId3"/>
              </a:rPr>
              <a:t>Federal Work-Study (FWS)</a:t>
            </a:r>
            <a:endParaRPr lang="en-US" sz="2400">
              <a:latin typeface="Arial"/>
              <a:cs typeface="Arial"/>
            </a:endParaRPr>
          </a:p>
          <a:p>
            <a:pPr marL="342900" indent="-342900"/>
            <a:endParaRPr lang="en-US" sz="2400">
              <a:latin typeface="Arial"/>
              <a:cs typeface="Arial"/>
            </a:endParaRPr>
          </a:p>
          <a:p>
            <a:pPr marL="0" indent="0">
              <a:buNone/>
            </a:pPr>
            <a:r>
              <a:rPr lang="en-US" sz="2400">
                <a:latin typeface="Arial"/>
                <a:cs typeface="Arial"/>
              </a:rPr>
              <a:t>General</a:t>
            </a:r>
          </a:p>
          <a:p>
            <a:pPr marL="342900" indent="-342900"/>
            <a:r>
              <a:rPr lang="en-US" sz="2400">
                <a:latin typeface="Arial"/>
                <a:cs typeface="Arial"/>
                <a:hlinkClick r:id="rId4"/>
              </a:rPr>
              <a:t>Free Application for Federal Student Aid (FAFSA)</a:t>
            </a:r>
            <a:endParaRPr lang="en-US" sz="2400">
              <a:latin typeface="Arial"/>
              <a:cs typeface="Arial"/>
            </a:endParaRPr>
          </a:p>
          <a:p>
            <a:pPr marL="342900" indent="-342900"/>
            <a:r>
              <a:rPr lang="en-US" sz="2400">
                <a:latin typeface="Arial"/>
                <a:cs typeface="Arial"/>
                <a:hlinkClick r:id="rId5"/>
              </a:rPr>
              <a:t>Scholarships</a:t>
            </a:r>
            <a:endParaRPr lang="en-US" sz="2400">
              <a:latin typeface="Arial"/>
              <a:cs typeface="Arial"/>
            </a:endParaRPr>
          </a:p>
          <a:p>
            <a:pPr marL="342900" indent="-342900"/>
            <a:endParaRPr lang="en-US" sz="2400">
              <a:latin typeface="Arial"/>
              <a:cs typeface="Arial"/>
            </a:endParaRPr>
          </a:p>
          <a:p>
            <a:pPr marL="800100" lvl="1" indent="-342900"/>
            <a:endParaRPr lang="en-US" sz="2000">
              <a:latin typeface="Arial"/>
              <a:cs typeface="Arial"/>
            </a:endParaRPr>
          </a:p>
          <a:p>
            <a:pPr marL="342900" indent="-342900"/>
            <a:endParaRPr lang="en-US" sz="2400">
              <a:latin typeface="Arial"/>
              <a:cs typeface="Arial"/>
            </a:endParaRPr>
          </a:p>
          <a:p>
            <a:pPr marL="0" indent="0">
              <a:buNone/>
            </a:pPr>
            <a:endParaRPr lang="en-US" sz="2400" b="1">
              <a:latin typeface="Arial"/>
              <a:cs typeface="Arial"/>
            </a:endParaRPr>
          </a:p>
          <a:p>
            <a:pPr marL="0" indent="0">
              <a:buNone/>
            </a:pPr>
            <a:endParaRPr lang="en-US" sz="2400">
              <a:latin typeface="Arial"/>
              <a:cs typeface="Arial"/>
            </a:endParaRPr>
          </a:p>
        </p:txBody>
      </p:sp>
    </p:spTree>
    <p:extLst>
      <p:ext uri="{BB962C8B-B14F-4D97-AF65-F5344CB8AC3E}">
        <p14:creationId xmlns:p14="http://schemas.microsoft.com/office/powerpoint/2010/main" val="2525805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578B2-D119-5742-31A1-DF914B39755A}"/>
              </a:ext>
            </a:extLst>
          </p:cNvPr>
          <p:cNvSpPr>
            <a:spLocks noGrp="1"/>
          </p:cNvSpPr>
          <p:nvPr>
            <p:ph type="title"/>
          </p:nvPr>
        </p:nvSpPr>
        <p:spPr>
          <a:xfrm>
            <a:off x="1718954" y="-77198"/>
            <a:ext cx="10515600" cy="1325563"/>
          </a:xfrm>
        </p:spPr>
        <p:txBody>
          <a:bodyPr/>
          <a:lstStyle/>
          <a:p>
            <a:r>
              <a:rPr lang="en-US">
                <a:latin typeface="Arial"/>
                <a:cs typeface="Arial"/>
              </a:rPr>
              <a:t>FWS: Basics</a:t>
            </a:r>
            <a:endParaRPr lang="en-US"/>
          </a:p>
        </p:txBody>
      </p:sp>
      <p:sp>
        <p:nvSpPr>
          <p:cNvPr id="3" name="Content Placeholder 2">
            <a:extLst>
              <a:ext uri="{FF2B5EF4-FFF2-40B4-BE49-F238E27FC236}">
                <a16:creationId xmlns:a16="http://schemas.microsoft.com/office/drawing/2014/main" id="{3EF72E9C-67F5-9EB2-F365-33E2AD5D6B9E}"/>
              </a:ext>
            </a:extLst>
          </p:cNvPr>
          <p:cNvSpPr>
            <a:spLocks noGrp="1"/>
          </p:cNvSpPr>
          <p:nvPr>
            <p:ph idx="1"/>
          </p:nvPr>
        </p:nvSpPr>
        <p:spPr>
          <a:xfrm>
            <a:off x="1813133" y="939868"/>
            <a:ext cx="10515600" cy="4351338"/>
          </a:xfrm>
        </p:spPr>
        <p:txBody>
          <a:bodyPr vert="horz" lIns="91440" tIns="45720" rIns="91440" bIns="45720" rtlCol="0" anchor="t">
            <a:normAutofit/>
          </a:bodyPr>
          <a:lstStyle/>
          <a:p>
            <a:endParaRPr lang="en-US" sz="2400"/>
          </a:p>
          <a:p>
            <a:pPr marL="342900" indent="-342900"/>
            <a:r>
              <a:rPr lang="en-US" sz="2400">
                <a:latin typeface="Arial"/>
                <a:cs typeface="Arial"/>
              </a:rPr>
              <a:t>Need-based program</a:t>
            </a:r>
            <a:endParaRPr lang="en-US" sz="2400"/>
          </a:p>
          <a:p>
            <a:pPr marL="342900" indent="-342900"/>
            <a:r>
              <a:rPr lang="en-US" sz="2400">
                <a:latin typeface="Arial"/>
                <a:cs typeface="Arial"/>
              </a:rPr>
              <a:t>Students submit the FAFSA each year to determine eligibility</a:t>
            </a:r>
            <a:endParaRPr lang="en-US" sz="2400"/>
          </a:p>
          <a:p>
            <a:pPr marL="342900" indent="-342900"/>
            <a:r>
              <a:rPr lang="en-US" sz="2400">
                <a:latin typeface="Arial"/>
                <a:cs typeface="Arial"/>
              </a:rPr>
              <a:t>May not displace or replace other workers</a:t>
            </a:r>
          </a:p>
          <a:p>
            <a:pPr marL="342900" indent="-342900"/>
            <a:r>
              <a:rPr lang="en-US" sz="2400">
                <a:latin typeface="Arial"/>
                <a:cs typeface="Arial"/>
              </a:rPr>
              <a:t>May not schedule students during class periods</a:t>
            </a:r>
          </a:p>
          <a:p>
            <a:pPr marL="342900" indent="-342900"/>
            <a:r>
              <a:rPr lang="en-US" sz="2400">
                <a:latin typeface="Arial"/>
                <a:cs typeface="Arial"/>
              </a:rPr>
              <a:t>Federal funds cover 75% of qualifying wages</a:t>
            </a:r>
          </a:p>
          <a:p>
            <a:pPr marL="342900" indent="-342900"/>
            <a:endParaRPr lang="en-US" sz="2400">
              <a:latin typeface="Arial"/>
              <a:cs typeface="Arial"/>
            </a:endParaRPr>
          </a:p>
          <a:p>
            <a:pPr marL="0" indent="0">
              <a:buNone/>
            </a:pPr>
            <a:endParaRPr lang="en-US" sz="2400" b="1">
              <a:latin typeface="Arial"/>
              <a:cs typeface="Arial"/>
            </a:endParaRPr>
          </a:p>
          <a:p>
            <a:pPr marL="0" indent="0">
              <a:buNone/>
            </a:pPr>
            <a:endParaRPr lang="en-US" sz="2400">
              <a:latin typeface="Arial"/>
              <a:cs typeface="Arial"/>
            </a:endParaRPr>
          </a:p>
        </p:txBody>
      </p:sp>
    </p:spTree>
    <p:extLst>
      <p:ext uri="{BB962C8B-B14F-4D97-AF65-F5344CB8AC3E}">
        <p14:creationId xmlns:p14="http://schemas.microsoft.com/office/powerpoint/2010/main" val="2228704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578B2-D119-5742-31A1-DF914B39755A}"/>
              </a:ext>
            </a:extLst>
          </p:cNvPr>
          <p:cNvSpPr>
            <a:spLocks noGrp="1"/>
          </p:cNvSpPr>
          <p:nvPr>
            <p:ph type="title"/>
          </p:nvPr>
        </p:nvSpPr>
        <p:spPr>
          <a:xfrm>
            <a:off x="1718954" y="-77198"/>
            <a:ext cx="10515600" cy="1325563"/>
          </a:xfrm>
        </p:spPr>
        <p:txBody>
          <a:bodyPr/>
          <a:lstStyle/>
          <a:p>
            <a:r>
              <a:rPr lang="en-US">
                <a:latin typeface="Arial"/>
                <a:cs typeface="Arial"/>
              </a:rPr>
              <a:t>FWS: Departmental Budget</a:t>
            </a:r>
            <a:endParaRPr lang="en-US"/>
          </a:p>
        </p:txBody>
      </p:sp>
      <p:sp>
        <p:nvSpPr>
          <p:cNvPr id="3" name="Content Placeholder 2">
            <a:extLst>
              <a:ext uri="{FF2B5EF4-FFF2-40B4-BE49-F238E27FC236}">
                <a16:creationId xmlns:a16="http://schemas.microsoft.com/office/drawing/2014/main" id="{3EF72E9C-67F5-9EB2-F365-33E2AD5D6B9E}"/>
              </a:ext>
            </a:extLst>
          </p:cNvPr>
          <p:cNvSpPr>
            <a:spLocks noGrp="1"/>
          </p:cNvSpPr>
          <p:nvPr>
            <p:ph idx="1"/>
          </p:nvPr>
        </p:nvSpPr>
        <p:spPr>
          <a:xfrm>
            <a:off x="1813133" y="939868"/>
            <a:ext cx="10515600" cy="5258888"/>
          </a:xfrm>
        </p:spPr>
        <p:txBody>
          <a:bodyPr vert="horz" lIns="91440" tIns="45720" rIns="91440" bIns="45720" rtlCol="0" anchor="t">
            <a:normAutofit/>
          </a:bodyPr>
          <a:lstStyle/>
          <a:p>
            <a:endParaRPr lang="en-US" sz="2400"/>
          </a:p>
          <a:p>
            <a:pPr marL="342900" indent="-342900"/>
            <a:r>
              <a:rPr lang="en-US" sz="2400">
                <a:latin typeface="Arial"/>
                <a:cs typeface="Arial"/>
              </a:rPr>
              <a:t>WISER line item represents budget for departmental share</a:t>
            </a:r>
          </a:p>
          <a:p>
            <a:pPr marL="800100" lvl="1"/>
            <a:r>
              <a:rPr lang="en-US" sz="2000">
                <a:latin typeface="Arial"/>
                <a:cs typeface="Arial"/>
              </a:rPr>
              <a:t>FWS Hourly: Acct 1781</a:t>
            </a:r>
          </a:p>
          <a:p>
            <a:pPr marL="800100" lvl="1"/>
            <a:r>
              <a:rPr lang="en-US" sz="2000">
                <a:latin typeface="Arial"/>
                <a:cs typeface="Arial"/>
              </a:rPr>
              <a:t>Regular Hourly: Acct 1771</a:t>
            </a:r>
          </a:p>
          <a:p>
            <a:pPr marL="342900" indent="-342900"/>
            <a:r>
              <a:rPr lang="en-US" sz="2400">
                <a:latin typeface="Arial"/>
                <a:cs typeface="Arial"/>
              </a:rPr>
              <a:t>Stretch your budget with FWS hires</a:t>
            </a:r>
            <a:endParaRPr lang="en-US" sz="2400"/>
          </a:p>
          <a:p>
            <a:pPr marL="342900" indent="-342900"/>
            <a:endParaRPr lang="en-US" sz="2400">
              <a:latin typeface="Arial"/>
              <a:cs typeface="Arial"/>
            </a:endParaRPr>
          </a:p>
          <a:p>
            <a:pPr marL="342900" indent="-342900"/>
            <a:endParaRPr lang="en-US" sz="2400">
              <a:latin typeface="Arial"/>
              <a:cs typeface="Arial"/>
            </a:endParaRPr>
          </a:p>
          <a:p>
            <a:pPr marL="342900" indent="-342900"/>
            <a:endParaRPr lang="en-US" sz="2400">
              <a:latin typeface="Arial"/>
              <a:cs typeface="Arial"/>
            </a:endParaRPr>
          </a:p>
          <a:p>
            <a:pPr marL="342900" indent="-342900"/>
            <a:endParaRPr lang="en-US" sz="2400">
              <a:latin typeface="Arial"/>
              <a:cs typeface="Arial"/>
            </a:endParaRPr>
          </a:p>
          <a:p>
            <a:pPr marL="342900" indent="-342900"/>
            <a:endParaRPr lang="en-US" sz="2400">
              <a:latin typeface="Arial"/>
              <a:cs typeface="Arial"/>
            </a:endParaRPr>
          </a:p>
          <a:p>
            <a:pPr marL="342900" indent="-342900"/>
            <a:r>
              <a:rPr lang="en-US" sz="2400">
                <a:latin typeface="Arial"/>
                <a:cs typeface="Arial"/>
              </a:rPr>
              <a:t>Department manages its budget and schedules employees accordingly</a:t>
            </a:r>
            <a:endParaRPr lang="en-US"/>
          </a:p>
          <a:p>
            <a:pPr marL="0" indent="0">
              <a:buNone/>
            </a:pPr>
            <a:endParaRPr lang="en-US" sz="2400" b="1">
              <a:latin typeface="Arial"/>
              <a:cs typeface="Arial"/>
            </a:endParaRPr>
          </a:p>
          <a:p>
            <a:pPr marL="0" indent="0">
              <a:buNone/>
            </a:pPr>
            <a:endParaRPr lang="en-US" sz="2400">
              <a:latin typeface="Arial"/>
              <a:cs typeface="Arial"/>
            </a:endParaRPr>
          </a:p>
        </p:txBody>
      </p:sp>
      <p:graphicFrame>
        <p:nvGraphicFramePr>
          <p:cNvPr id="5" name="Table 5">
            <a:extLst>
              <a:ext uri="{FF2B5EF4-FFF2-40B4-BE49-F238E27FC236}">
                <a16:creationId xmlns:a16="http://schemas.microsoft.com/office/drawing/2014/main" id="{A43E0288-093C-AEA5-198E-3616888F1B81}"/>
              </a:ext>
            </a:extLst>
          </p:cNvPr>
          <p:cNvGraphicFramePr>
            <a:graphicFrameLocks noGrp="1"/>
          </p:cNvGraphicFramePr>
          <p:nvPr>
            <p:extLst>
              <p:ext uri="{D42A27DB-BD31-4B8C-83A1-F6EECF244321}">
                <p14:modId xmlns:p14="http://schemas.microsoft.com/office/powerpoint/2010/main" val="4061327259"/>
              </p:ext>
            </p:extLst>
          </p:nvPr>
        </p:nvGraphicFramePr>
        <p:xfrm>
          <a:off x="2688062" y="3039178"/>
          <a:ext cx="8168635" cy="2123437"/>
        </p:xfrm>
        <a:graphic>
          <a:graphicData uri="http://schemas.openxmlformats.org/drawingml/2006/table">
            <a:tbl>
              <a:tblPr firstRow="1" bandRow="1">
                <a:tableStyleId>{10A1B5D5-9B99-4C35-A422-299274C87663}</a:tableStyleId>
              </a:tblPr>
              <a:tblGrid>
                <a:gridCol w="1633727">
                  <a:extLst>
                    <a:ext uri="{9D8B030D-6E8A-4147-A177-3AD203B41FA5}">
                      <a16:colId xmlns:a16="http://schemas.microsoft.com/office/drawing/2014/main" val="2491049383"/>
                    </a:ext>
                  </a:extLst>
                </a:gridCol>
                <a:gridCol w="1633727">
                  <a:extLst>
                    <a:ext uri="{9D8B030D-6E8A-4147-A177-3AD203B41FA5}">
                      <a16:colId xmlns:a16="http://schemas.microsoft.com/office/drawing/2014/main" val="1089634067"/>
                    </a:ext>
                  </a:extLst>
                </a:gridCol>
                <a:gridCol w="1633727">
                  <a:extLst>
                    <a:ext uri="{9D8B030D-6E8A-4147-A177-3AD203B41FA5}">
                      <a16:colId xmlns:a16="http://schemas.microsoft.com/office/drawing/2014/main" val="2890827859"/>
                    </a:ext>
                  </a:extLst>
                </a:gridCol>
                <a:gridCol w="1633727">
                  <a:extLst>
                    <a:ext uri="{9D8B030D-6E8A-4147-A177-3AD203B41FA5}">
                      <a16:colId xmlns:a16="http://schemas.microsoft.com/office/drawing/2014/main" val="3464359914"/>
                    </a:ext>
                  </a:extLst>
                </a:gridCol>
                <a:gridCol w="1633727">
                  <a:extLst>
                    <a:ext uri="{9D8B030D-6E8A-4147-A177-3AD203B41FA5}">
                      <a16:colId xmlns:a16="http://schemas.microsoft.com/office/drawing/2014/main" val="751816987"/>
                    </a:ext>
                  </a:extLst>
                </a:gridCol>
              </a:tblGrid>
              <a:tr h="370840">
                <a:tc>
                  <a:txBody>
                    <a:bodyPr/>
                    <a:lstStyle/>
                    <a:p>
                      <a:pPr lvl="0" algn="ctr">
                        <a:buNone/>
                      </a:pPr>
                      <a:r>
                        <a:rPr lang="en-US"/>
                        <a:t>Student</a:t>
                      </a:r>
                    </a:p>
                  </a:txBody>
                  <a:tcPr anchor="ctr"/>
                </a:tc>
                <a:tc>
                  <a:txBody>
                    <a:bodyPr/>
                    <a:lstStyle/>
                    <a:p>
                      <a:pPr algn="ctr"/>
                      <a:r>
                        <a:rPr lang="en-US"/>
                        <a:t>FWS Offer</a:t>
                      </a:r>
                    </a:p>
                  </a:txBody>
                  <a:tcPr anchor="ctr"/>
                </a:tc>
                <a:tc>
                  <a:txBody>
                    <a:bodyPr/>
                    <a:lstStyle/>
                    <a:p>
                      <a:pPr algn="ctr"/>
                      <a:r>
                        <a:rPr lang="en-US"/>
                        <a:t>Gross Earnings</a:t>
                      </a:r>
                    </a:p>
                  </a:txBody>
                  <a:tcPr anchor="ctr"/>
                </a:tc>
                <a:tc>
                  <a:txBody>
                    <a:bodyPr/>
                    <a:lstStyle/>
                    <a:p>
                      <a:pPr algn="ctr"/>
                      <a:r>
                        <a:rPr lang="en-US"/>
                        <a:t>FWS Federal Share (75%)</a:t>
                      </a:r>
                    </a:p>
                  </a:txBody>
                  <a:tcPr anchor="ctr"/>
                </a:tc>
                <a:tc>
                  <a:txBody>
                    <a:bodyPr/>
                    <a:lstStyle/>
                    <a:p>
                      <a:pPr algn="ctr"/>
                      <a:r>
                        <a:rPr lang="en-US"/>
                        <a:t>Dept Share</a:t>
                      </a:r>
                    </a:p>
                  </a:txBody>
                  <a:tcPr anchor="ctr"/>
                </a:tc>
                <a:extLst>
                  <a:ext uri="{0D108BD9-81ED-4DB2-BD59-A6C34878D82A}">
                    <a16:rowId xmlns:a16="http://schemas.microsoft.com/office/drawing/2014/main" val="1559992731"/>
                  </a:ext>
                </a:extLst>
              </a:tr>
              <a:tr h="370840">
                <a:tc>
                  <a:txBody>
                    <a:bodyPr/>
                    <a:lstStyle/>
                    <a:p>
                      <a:pPr lvl="0" algn="l">
                        <a:buNone/>
                      </a:pPr>
                      <a:r>
                        <a:rPr lang="en-US" err="1"/>
                        <a:t>Phlash</a:t>
                      </a:r>
                    </a:p>
                  </a:txBody>
                  <a:tcPr/>
                </a:tc>
                <a:tc>
                  <a:txBody>
                    <a:bodyPr/>
                    <a:lstStyle/>
                    <a:p>
                      <a:pPr lvl="0" algn="r"/>
                      <a:r>
                        <a:rPr lang="en-US"/>
                        <a:t>$0</a:t>
                      </a:r>
                    </a:p>
                  </a:txBody>
                  <a:tcPr/>
                </a:tc>
                <a:tc>
                  <a:txBody>
                    <a:bodyPr/>
                    <a:lstStyle/>
                    <a:p>
                      <a:pPr lvl="0" algn="r"/>
                      <a:r>
                        <a:rPr lang="en-US"/>
                        <a:t>$2,000</a:t>
                      </a:r>
                    </a:p>
                  </a:txBody>
                  <a:tcPr/>
                </a:tc>
                <a:tc>
                  <a:txBody>
                    <a:bodyPr/>
                    <a:lstStyle/>
                    <a:p>
                      <a:pPr lvl="0" algn="r"/>
                      <a:r>
                        <a:rPr lang="en-US"/>
                        <a:t>$0</a:t>
                      </a:r>
                    </a:p>
                  </a:txBody>
                  <a:tcPr/>
                </a:tc>
                <a:tc>
                  <a:txBody>
                    <a:bodyPr/>
                    <a:lstStyle/>
                    <a:p>
                      <a:pPr lvl="0" algn="r"/>
                      <a:r>
                        <a:rPr lang="en-US"/>
                        <a:t>$2,000</a:t>
                      </a:r>
                    </a:p>
                  </a:txBody>
                  <a:tcPr/>
                </a:tc>
                <a:extLst>
                  <a:ext uri="{0D108BD9-81ED-4DB2-BD59-A6C34878D82A}">
                    <a16:rowId xmlns:a16="http://schemas.microsoft.com/office/drawing/2014/main" val="3277825351"/>
                  </a:ext>
                </a:extLst>
              </a:tr>
              <a:tr h="370840">
                <a:tc>
                  <a:txBody>
                    <a:bodyPr/>
                    <a:lstStyle/>
                    <a:p>
                      <a:pPr lvl="0" algn="l">
                        <a:buNone/>
                      </a:pPr>
                      <a:r>
                        <a:rPr lang="en-US" err="1"/>
                        <a:t>Pheather</a:t>
                      </a:r>
                    </a:p>
                  </a:txBody>
                  <a:tcPr/>
                </a:tc>
                <a:tc>
                  <a:txBody>
                    <a:bodyPr/>
                    <a:lstStyle/>
                    <a:p>
                      <a:pPr lvl="0" algn="r"/>
                      <a:r>
                        <a:rPr lang="en-US"/>
                        <a:t>$2,000</a:t>
                      </a:r>
                    </a:p>
                  </a:txBody>
                  <a:tcPr/>
                </a:tc>
                <a:tc>
                  <a:txBody>
                    <a:bodyPr/>
                    <a:lstStyle/>
                    <a:p>
                      <a:pPr lvl="0" algn="r"/>
                      <a:r>
                        <a:rPr lang="en-US"/>
                        <a:t>$2,000</a:t>
                      </a:r>
                    </a:p>
                  </a:txBody>
                  <a:tcPr/>
                </a:tc>
                <a:tc>
                  <a:txBody>
                    <a:bodyPr/>
                    <a:lstStyle/>
                    <a:p>
                      <a:pPr lvl="0" algn="r"/>
                      <a:r>
                        <a:rPr lang="en-US"/>
                        <a:t>$1,500</a:t>
                      </a:r>
                    </a:p>
                  </a:txBody>
                  <a:tcPr/>
                </a:tc>
                <a:tc>
                  <a:txBody>
                    <a:bodyPr/>
                    <a:lstStyle/>
                    <a:p>
                      <a:pPr lvl="0" algn="r"/>
                      <a:r>
                        <a:rPr lang="en-US"/>
                        <a:t>$500</a:t>
                      </a:r>
                    </a:p>
                  </a:txBody>
                  <a:tcPr/>
                </a:tc>
                <a:extLst>
                  <a:ext uri="{0D108BD9-81ED-4DB2-BD59-A6C34878D82A}">
                    <a16:rowId xmlns:a16="http://schemas.microsoft.com/office/drawing/2014/main" val="938451050"/>
                  </a:ext>
                </a:extLst>
              </a:tr>
              <a:tr h="370839">
                <a:tc>
                  <a:txBody>
                    <a:bodyPr/>
                    <a:lstStyle/>
                    <a:p>
                      <a:pPr lvl="0" algn="l">
                        <a:buNone/>
                      </a:pPr>
                      <a:r>
                        <a:rPr lang="en-US" err="1"/>
                        <a:t>Phlame</a:t>
                      </a:r>
                    </a:p>
                  </a:txBody>
                  <a:tcPr/>
                </a:tc>
                <a:tc>
                  <a:txBody>
                    <a:bodyPr/>
                    <a:lstStyle/>
                    <a:p>
                      <a:pPr lvl="0" algn="r">
                        <a:buNone/>
                      </a:pPr>
                      <a:r>
                        <a:rPr lang="en-US"/>
                        <a:t>$2,000</a:t>
                      </a:r>
                    </a:p>
                  </a:txBody>
                  <a:tcPr/>
                </a:tc>
                <a:tc>
                  <a:txBody>
                    <a:bodyPr/>
                    <a:lstStyle/>
                    <a:p>
                      <a:pPr lvl="0" algn="r">
                        <a:buNone/>
                      </a:pPr>
                      <a:r>
                        <a:rPr lang="en-US"/>
                        <a:t>$3,000</a:t>
                      </a:r>
                    </a:p>
                  </a:txBody>
                  <a:tcPr/>
                </a:tc>
                <a:tc>
                  <a:txBody>
                    <a:bodyPr/>
                    <a:lstStyle/>
                    <a:p>
                      <a:pPr lvl="0" algn="r">
                        <a:buNone/>
                      </a:pPr>
                      <a:r>
                        <a:rPr lang="en-US"/>
                        <a:t>$1,500</a:t>
                      </a:r>
                    </a:p>
                  </a:txBody>
                  <a:tcPr/>
                </a:tc>
                <a:tc>
                  <a:txBody>
                    <a:bodyPr/>
                    <a:lstStyle/>
                    <a:p>
                      <a:pPr lvl="0" algn="r">
                        <a:buNone/>
                      </a:pPr>
                      <a:r>
                        <a:rPr lang="en-US"/>
                        <a:t>$1,500</a:t>
                      </a:r>
                    </a:p>
                  </a:txBody>
                  <a:tcPr/>
                </a:tc>
                <a:extLst>
                  <a:ext uri="{0D108BD9-81ED-4DB2-BD59-A6C34878D82A}">
                    <a16:rowId xmlns:a16="http://schemas.microsoft.com/office/drawing/2014/main" val="98104924"/>
                  </a:ext>
                </a:extLst>
              </a:tr>
              <a:tr h="370838">
                <a:tc>
                  <a:txBody>
                    <a:bodyPr/>
                    <a:lstStyle/>
                    <a:p>
                      <a:pPr lvl="0" algn="l">
                        <a:buNone/>
                      </a:pPr>
                      <a:endParaRPr lang="en-US"/>
                    </a:p>
                  </a:txBody>
                  <a:tcPr/>
                </a:tc>
                <a:tc>
                  <a:txBody>
                    <a:bodyPr/>
                    <a:lstStyle/>
                    <a:p>
                      <a:pPr lvl="0" algn="r">
                        <a:buNone/>
                      </a:pPr>
                      <a:r>
                        <a:rPr lang="en-US" b="1"/>
                        <a:t>TOTALS</a:t>
                      </a:r>
                    </a:p>
                  </a:txBody>
                  <a:tcPr/>
                </a:tc>
                <a:tc>
                  <a:txBody>
                    <a:bodyPr/>
                    <a:lstStyle/>
                    <a:p>
                      <a:pPr lvl="0" algn="r">
                        <a:buNone/>
                      </a:pPr>
                      <a:r>
                        <a:rPr lang="en-US" b="1"/>
                        <a:t>$7,000</a:t>
                      </a:r>
                    </a:p>
                  </a:txBody>
                  <a:tcPr/>
                </a:tc>
                <a:tc>
                  <a:txBody>
                    <a:bodyPr/>
                    <a:lstStyle/>
                    <a:p>
                      <a:pPr lvl="0" algn="r">
                        <a:buNone/>
                      </a:pPr>
                      <a:r>
                        <a:rPr lang="en-US" b="1"/>
                        <a:t>$3,000</a:t>
                      </a:r>
                    </a:p>
                  </a:txBody>
                  <a:tcPr/>
                </a:tc>
                <a:tc>
                  <a:txBody>
                    <a:bodyPr/>
                    <a:lstStyle/>
                    <a:p>
                      <a:pPr lvl="0" algn="r">
                        <a:buNone/>
                      </a:pPr>
                      <a:r>
                        <a:rPr lang="en-US" b="1"/>
                        <a:t>$4,000</a:t>
                      </a:r>
                    </a:p>
                  </a:txBody>
                  <a:tcPr/>
                </a:tc>
                <a:extLst>
                  <a:ext uri="{0D108BD9-81ED-4DB2-BD59-A6C34878D82A}">
                    <a16:rowId xmlns:a16="http://schemas.microsoft.com/office/drawing/2014/main" val="1306771662"/>
                  </a:ext>
                </a:extLst>
              </a:tr>
            </a:tbl>
          </a:graphicData>
        </a:graphic>
      </p:graphicFrame>
    </p:spTree>
    <p:extLst>
      <p:ext uri="{BB962C8B-B14F-4D97-AF65-F5344CB8AC3E}">
        <p14:creationId xmlns:p14="http://schemas.microsoft.com/office/powerpoint/2010/main" val="1793826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578B2-D119-5742-31A1-DF914B39755A}"/>
              </a:ext>
            </a:extLst>
          </p:cNvPr>
          <p:cNvSpPr>
            <a:spLocks noGrp="1"/>
          </p:cNvSpPr>
          <p:nvPr>
            <p:ph type="title"/>
          </p:nvPr>
        </p:nvSpPr>
        <p:spPr>
          <a:xfrm>
            <a:off x="1718954" y="-77198"/>
            <a:ext cx="10515600" cy="1325563"/>
          </a:xfrm>
        </p:spPr>
        <p:txBody>
          <a:bodyPr/>
          <a:lstStyle/>
          <a:p>
            <a:r>
              <a:rPr lang="en-US">
                <a:latin typeface="Arial"/>
                <a:cs typeface="Arial"/>
              </a:rPr>
              <a:t>FWS: Verifying Eligibility</a:t>
            </a:r>
            <a:endParaRPr lang="en-US"/>
          </a:p>
        </p:txBody>
      </p:sp>
      <p:sp>
        <p:nvSpPr>
          <p:cNvPr id="3" name="Content Placeholder 2">
            <a:extLst>
              <a:ext uri="{FF2B5EF4-FFF2-40B4-BE49-F238E27FC236}">
                <a16:creationId xmlns:a16="http://schemas.microsoft.com/office/drawing/2014/main" id="{3EF72E9C-67F5-9EB2-F365-33E2AD5D6B9E}"/>
              </a:ext>
            </a:extLst>
          </p:cNvPr>
          <p:cNvSpPr>
            <a:spLocks noGrp="1"/>
          </p:cNvSpPr>
          <p:nvPr>
            <p:ph idx="1"/>
          </p:nvPr>
        </p:nvSpPr>
        <p:spPr>
          <a:xfrm>
            <a:off x="1813133" y="939868"/>
            <a:ext cx="9745039" cy="4351338"/>
          </a:xfrm>
        </p:spPr>
        <p:txBody>
          <a:bodyPr vert="horz" lIns="91440" tIns="45720" rIns="91440" bIns="45720" rtlCol="0" anchor="t">
            <a:normAutofit fontScale="92500" lnSpcReduction="10000"/>
          </a:bodyPr>
          <a:lstStyle/>
          <a:p>
            <a:endParaRPr lang="en-US" sz="2400"/>
          </a:p>
          <a:p>
            <a:pPr marL="342900" indent="-342900"/>
            <a:r>
              <a:rPr lang="en-US" sz="2400">
                <a:latin typeface="Arial"/>
                <a:cs typeface="Arial"/>
              </a:rPr>
              <a:t>No separate hire form required to employ FWS students</a:t>
            </a:r>
          </a:p>
          <a:p>
            <a:pPr marL="342900" indent="-342900"/>
            <a:r>
              <a:rPr lang="en-US" sz="2400">
                <a:latin typeface="Arial"/>
                <a:cs typeface="Arial"/>
              </a:rPr>
              <a:t>Student will need to provide documentation</a:t>
            </a:r>
            <a:endParaRPr lang="en-US" sz="2400"/>
          </a:p>
          <a:p>
            <a:pPr marL="800100" lvl="1" indent="-342900"/>
            <a:r>
              <a:rPr lang="en-US" sz="2000">
                <a:latin typeface="Arial"/>
                <a:cs typeface="Arial"/>
              </a:rPr>
              <a:t>Screenshot from SIS</a:t>
            </a:r>
          </a:p>
          <a:p>
            <a:pPr marL="800100" lvl="1" indent="-342900"/>
            <a:r>
              <a:rPr lang="en-US" sz="2000">
                <a:latin typeface="Arial"/>
                <a:cs typeface="Arial"/>
              </a:rPr>
              <a:t>Biweekly balance report during academic year</a:t>
            </a:r>
          </a:p>
          <a:p>
            <a:pPr marL="342900"/>
            <a:r>
              <a:rPr lang="en-US" sz="2400">
                <a:solidFill>
                  <a:srgbClr val="0563C1"/>
                </a:solidFill>
                <a:latin typeface="Arial"/>
                <a:cs typeface="Arial"/>
                <a:hlinkClick r:id="rId3"/>
              </a:rPr>
              <a:t>FWS Waitlist</a:t>
            </a:r>
            <a:r>
              <a:rPr lang="en-US" sz="2400">
                <a:latin typeface="Arial"/>
                <a:cs typeface="Arial"/>
              </a:rPr>
              <a:t> available as funding is limited</a:t>
            </a:r>
          </a:p>
          <a:p>
            <a:pPr marL="342900"/>
            <a:r>
              <a:rPr lang="en-US" sz="2400">
                <a:latin typeface="Arial"/>
                <a:cs typeface="Arial"/>
              </a:rPr>
              <a:t>Offer amounts may change</a:t>
            </a:r>
            <a:endParaRPr lang="en-US"/>
          </a:p>
          <a:p>
            <a:pPr marL="800100" lvl="1" indent="-342900"/>
            <a:r>
              <a:rPr lang="en-US" sz="2000">
                <a:latin typeface="Arial"/>
                <a:cs typeface="Arial"/>
              </a:rPr>
              <a:t>Part-time enrollment</a:t>
            </a:r>
          </a:p>
          <a:p>
            <a:pPr marL="800100" lvl="1" indent="-342900"/>
            <a:r>
              <a:rPr lang="en-US" sz="2000">
                <a:latin typeface="Arial"/>
                <a:cs typeface="Arial"/>
              </a:rPr>
              <a:t>Receipt of additional aid</a:t>
            </a:r>
          </a:p>
          <a:p>
            <a:pPr marL="800100" lvl="1" indent="-342900"/>
            <a:r>
              <a:rPr lang="en-US" sz="2000">
                <a:latin typeface="Arial"/>
                <a:cs typeface="Arial"/>
              </a:rPr>
              <a:t>No longer meeting Satisfactory Academic Progress standards</a:t>
            </a:r>
          </a:p>
          <a:p>
            <a:pPr marL="342900" indent="-342900"/>
            <a:r>
              <a:rPr lang="en-US" sz="2400">
                <a:latin typeface="Arial"/>
                <a:cs typeface="Arial"/>
              </a:rPr>
              <a:t>All eligible positions pull from FWS balance by default</a:t>
            </a:r>
          </a:p>
          <a:p>
            <a:pPr marL="800100" lvl="1" indent="-342900"/>
            <a:r>
              <a:rPr lang="en-US" sz="2000">
                <a:latin typeface="Arial"/>
                <a:cs typeface="Arial"/>
              </a:rPr>
              <a:t>Supervisor may email </a:t>
            </a:r>
            <a:r>
              <a:rPr lang="en-US" sz="2000">
                <a:latin typeface="Arial"/>
                <a:cs typeface="Arial"/>
                <a:hlinkClick r:id="rId4"/>
              </a:rPr>
              <a:t>studentemployment@uwgb.edu</a:t>
            </a:r>
            <a:r>
              <a:rPr lang="en-US" sz="2000">
                <a:latin typeface="Arial"/>
                <a:cs typeface="Arial"/>
              </a:rPr>
              <a:t> to deactivate FWS funding for their position</a:t>
            </a:r>
            <a:endParaRPr lang="en-US" sz="2000"/>
          </a:p>
          <a:p>
            <a:pPr marL="342900" indent="-342900"/>
            <a:endParaRPr lang="en-US" sz="2400">
              <a:latin typeface="Arial"/>
              <a:cs typeface="Arial"/>
            </a:endParaRPr>
          </a:p>
          <a:p>
            <a:pPr marL="800100" lvl="1" indent="-342900"/>
            <a:endParaRPr lang="en-US" sz="2000">
              <a:latin typeface="Arial"/>
              <a:cs typeface="Arial"/>
            </a:endParaRPr>
          </a:p>
          <a:p>
            <a:pPr marL="800100" lvl="1" indent="-342900"/>
            <a:endParaRPr lang="en-US" sz="2000">
              <a:latin typeface="Arial"/>
              <a:cs typeface="Arial"/>
            </a:endParaRPr>
          </a:p>
          <a:p>
            <a:pPr marL="342900" indent="-342900"/>
            <a:endParaRPr lang="en-US" sz="2400">
              <a:latin typeface="Arial"/>
              <a:cs typeface="Arial"/>
            </a:endParaRPr>
          </a:p>
          <a:p>
            <a:pPr marL="0" indent="0">
              <a:buNone/>
            </a:pPr>
            <a:endParaRPr lang="en-US" sz="2400" b="1">
              <a:latin typeface="Arial"/>
              <a:cs typeface="Arial"/>
            </a:endParaRPr>
          </a:p>
          <a:p>
            <a:pPr marL="0" indent="0">
              <a:buNone/>
            </a:pPr>
            <a:endParaRPr lang="en-US" sz="2400">
              <a:latin typeface="Arial"/>
              <a:cs typeface="Arial"/>
            </a:endParaRPr>
          </a:p>
        </p:txBody>
      </p:sp>
    </p:spTree>
    <p:extLst>
      <p:ext uri="{BB962C8B-B14F-4D97-AF65-F5344CB8AC3E}">
        <p14:creationId xmlns:p14="http://schemas.microsoft.com/office/powerpoint/2010/main" val="142938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8DCAFFF5-4803-98D0-6890-C8EE83119DE1}"/>
              </a:ext>
            </a:extLst>
          </p:cNvPr>
          <p:cNvSpPr>
            <a:spLocks noGrp="1"/>
          </p:cNvSpPr>
          <p:nvPr>
            <p:ph type="subTitle" idx="1"/>
          </p:nvPr>
        </p:nvSpPr>
        <p:spPr/>
        <p:txBody>
          <a:bodyPr/>
          <a:lstStyle/>
          <a:p>
            <a:endParaRPr lang="en-US"/>
          </a:p>
        </p:txBody>
      </p:sp>
      <p:sp>
        <p:nvSpPr>
          <p:cNvPr id="3" name="Title 2">
            <a:extLst>
              <a:ext uri="{FF2B5EF4-FFF2-40B4-BE49-F238E27FC236}">
                <a16:creationId xmlns:a16="http://schemas.microsoft.com/office/drawing/2014/main" id="{536B5E69-57EE-F79E-FB16-E81DC91D2A4D}"/>
              </a:ext>
            </a:extLst>
          </p:cNvPr>
          <p:cNvSpPr>
            <a:spLocks noGrp="1"/>
          </p:cNvSpPr>
          <p:nvPr>
            <p:ph type="title"/>
          </p:nvPr>
        </p:nvSpPr>
        <p:spPr/>
        <p:txBody>
          <a:bodyPr/>
          <a:lstStyle/>
          <a:p>
            <a:r>
              <a:rPr lang="en-US">
                <a:latin typeface="Arial"/>
                <a:cs typeface="Arial"/>
              </a:rPr>
              <a:t>Career Services</a:t>
            </a:r>
            <a:endParaRPr lang="en-US"/>
          </a:p>
        </p:txBody>
      </p:sp>
    </p:spTree>
    <p:extLst>
      <p:ext uri="{BB962C8B-B14F-4D97-AF65-F5344CB8AC3E}">
        <p14:creationId xmlns:p14="http://schemas.microsoft.com/office/powerpoint/2010/main" val="2703956042"/>
      </p:ext>
    </p:extLst>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ECBE4F77-781E-43C3-9B75-3DA63B061EA2}" vid="{10A9268D-28B4-462A-BF00-29E5164FE49F}"/>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211 PP Master-This is how we RISE" id="{97793AD7-C5FE-2741-8FF6-361C5B6B5D61}" vid="{2963D3F3-8BBD-EF44-BFA9-89D7F17684A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22B700A2AA69B4C84DE46CECFAB47CA" ma:contentTypeVersion="3" ma:contentTypeDescription="Create a new document." ma:contentTypeScope="" ma:versionID="889bc66a0bd94ba0ee96b498002da4c5">
  <xsd:schema xmlns:xsd="http://www.w3.org/2001/XMLSchema" xmlns:xs="http://www.w3.org/2001/XMLSchema" xmlns:p="http://schemas.microsoft.com/office/2006/metadata/properties" xmlns:ns2="ae4845cf-d57d-4409-b7e0-dcbedeb78515" targetNamespace="http://schemas.microsoft.com/office/2006/metadata/properties" ma:root="true" ma:fieldsID="5d062c4519b2cde3ad44514e6cf0905b" ns2:_="">
    <xsd:import namespace="ae4845cf-d57d-4409-b7e0-dcbedeb78515"/>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4845cf-d57d-4409-b7e0-dcbedeb785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F4FDE6-5F68-4597-A184-530DE42CE3E4}">
  <ds:schemaRefs>
    <ds:schemaRef ds:uri="ae4845cf-d57d-4409-b7e0-dcbedeb7851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F2BA9F3-D86F-43BA-A9DD-CC108042065D}">
  <ds:schemaRefs>
    <ds:schemaRef ds:uri="http://schemas.microsoft.com/sharepoint/v3/contenttype/forms"/>
  </ds:schemaRefs>
</ds:datastoreItem>
</file>

<file path=customXml/itemProps3.xml><?xml version="1.0" encoding="utf-8"?>
<ds:datastoreItem xmlns:ds="http://schemas.openxmlformats.org/officeDocument/2006/customXml" ds:itemID="{B72F5C13-5B95-4BF2-8F8C-5B8A8907603F}">
  <ds:schemaRefs>
    <ds:schemaRef ds:uri="ae4845cf-d57d-4409-b7e0-dcbedeb7851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Theme1</Template>
  <Application>Microsoft Office PowerPoint</Application>
  <PresentationFormat>Widescreen</PresentationFormat>
  <Slides>28</Slides>
  <Notes>28</Notes>
  <HiddenSlides>0</HiddenSlides>
  <ScaleCrop>false</ScaleCrop>
  <HeadingPairs>
    <vt:vector size="4" baseType="variant">
      <vt:variant>
        <vt:lpstr>Theme</vt:lpstr>
      </vt:variant>
      <vt:variant>
        <vt:i4>2</vt:i4>
      </vt:variant>
      <vt:variant>
        <vt:lpstr>Slide Titles</vt:lpstr>
      </vt:variant>
      <vt:variant>
        <vt:i4>28</vt:i4>
      </vt:variant>
    </vt:vector>
  </HeadingPairs>
  <TitlesOfParts>
    <vt:vector size="30" baseType="lpstr">
      <vt:lpstr>Theme1</vt:lpstr>
      <vt:lpstr>Custom Design</vt:lpstr>
      <vt:lpstr>Recruitment &amp; Hiring of Student Employees</vt:lpstr>
      <vt:lpstr>Agenda </vt:lpstr>
      <vt:lpstr>Financial Side of Hiring a Student</vt:lpstr>
      <vt:lpstr>Payment Rates</vt:lpstr>
      <vt:lpstr>Financial Aid Resources </vt:lpstr>
      <vt:lpstr>FWS: Basics</vt:lpstr>
      <vt:lpstr>FWS: Departmental Budget</vt:lpstr>
      <vt:lpstr>FWS: Verifying Eligibility</vt:lpstr>
      <vt:lpstr>Career Services</vt:lpstr>
      <vt:lpstr>Career Services is here to help with...</vt:lpstr>
      <vt:lpstr>Creating a Job Description</vt:lpstr>
      <vt:lpstr>Template Basics to Gather</vt:lpstr>
      <vt:lpstr>Description</vt:lpstr>
      <vt:lpstr>Example</vt:lpstr>
      <vt:lpstr>Example</vt:lpstr>
      <vt:lpstr>Example</vt:lpstr>
      <vt:lpstr>Navigating Handshake</vt:lpstr>
      <vt:lpstr>Career Services Resources</vt:lpstr>
      <vt:lpstr>Human Resources</vt:lpstr>
      <vt:lpstr>HR is here to help you with...</vt:lpstr>
      <vt:lpstr>Interview Tips/Best Practices</vt:lpstr>
      <vt:lpstr>New Student BP Logix Forms</vt:lpstr>
      <vt:lpstr>Why the Switch?</vt:lpstr>
      <vt:lpstr>BP Logix Forms</vt:lpstr>
      <vt:lpstr>Where to go?</vt:lpstr>
      <vt:lpstr>Demo</vt:lpstr>
      <vt:lpstr>Centralization of I-9 Processing</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Recruitment &amp; Hiring of Student Employees</dc:title>
  <dc:creator>Noltner, Megan</dc:creator>
  <cp:revision>46</cp:revision>
  <dcterms:created xsi:type="dcterms:W3CDTF">2023-07-13T17:04:18Z</dcterms:created>
  <dcterms:modified xsi:type="dcterms:W3CDTF">2023-08-02T15:02:26Z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0x010100922B700A2AA69B4C84DE46CECFAB47CA</vt:lpwstr>
  </property>
</Properties>
</file>