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5" r:id="rId4"/>
  </p:sldMasterIdLst>
  <p:sldIdLst>
    <p:sldId id="256" r:id="rId5"/>
    <p:sldId id="257" r:id="rId6"/>
    <p:sldId id="258" r:id="rId7"/>
    <p:sldId id="259" r:id="rId8"/>
    <p:sldId id="269" r:id="rId9"/>
    <p:sldId id="260" r:id="rId10"/>
    <p:sldId id="270" r:id="rId11"/>
    <p:sldId id="263" r:id="rId12"/>
    <p:sldId id="264" r:id="rId13"/>
    <p:sldId id="271" r:id="rId14"/>
    <p:sldId id="274" r:id="rId15"/>
    <p:sldId id="272" r:id="rId16"/>
    <p:sldId id="265" r:id="rId17"/>
    <p:sldId id="273" r:id="rId18"/>
    <p:sldId id="275" r:id="rId19"/>
    <p:sldId id="276" r:id="rId20"/>
    <p:sldId id="266" r:id="rId21"/>
    <p:sldId id="267" r:id="rId22"/>
    <p:sldId id="26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5" autoAdjust="0"/>
    <p:restoredTop sz="94621" autoAdjust="0"/>
  </p:normalViewPr>
  <p:slideViewPr>
    <p:cSldViewPr snapToGrid="0" snapToObjects="1">
      <p:cViewPr varScale="1">
        <p:scale>
          <a:sx n="65" d="100"/>
          <a:sy n="65" d="100"/>
        </p:scale>
        <p:origin x="74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0"/>
          </p:nvPr>
        </p:nvSpPr>
        <p:spPr>
          <a:xfrm>
            <a:off x="457200" y="1266581"/>
            <a:ext cx="8229600" cy="365125"/>
          </a:xfrm>
        </p:spPr>
        <p:txBody>
          <a:bodyPr/>
          <a:lstStyle/>
          <a:p>
            <a:r>
              <a:rPr lang="en-US" dirty="0" smtClean="0"/>
              <a:t>Click here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8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9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566-6262-9C48-B5E5-61D2F6C48A9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0F79-DBA3-124B-91B3-8AFBA893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6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0" y="6160970"/>
            <a:ext cx="9144000" cy="715406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07604" y="6166470"/>
            <a:ext cx="970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BDDEAE"/>
                </a:solidFill>
              </a:defRPr>
            </a:lvl1pPr>
          </a:lstStyle>
          <a:p>
            <a:fld id="{A36F3566-6262-9C48-B5E5-61D2F6C48A99}" type="datetimeFigureOut">
              <a:rPr lang="en-US" smtClean="0"/>
              <a:pPr/>
              <a:t>2/9/2015</a:t>
            </a:fld>
            <a:endParaRPr lang="en-US" dirty="0"/>
          </a:p>
        </p:txBody>
      </p:sp>
      <p:pic>
        <p:nvPicPr>
          <p:cNvPr id="8" name="Picture 7" descr="logo-horizontal-WHITE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42" y="6155470"/>
            <a:ext cx="2318734" cy="664813"/>
          </a:xfrm>
          <a:prstGeom prst="rect">
            <a:avLst/>
          </a:prstGeom>
          <a:effectLst>
            <a:outerShdw blurRad="508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360-degrees-rev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98" y="6510192"/>
            <a:ext cx="1478861" cy="228551"/>
          </a:xfrm>
          <a:prstGeom prst="rect">
            <a:avLst/>
          </a:prstGeom>
          <a:effectLst>
            <a:outerShdw blurRad="508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360_degree_ruler.pdf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7505" b="-2"/>
          <a:stretch/>
        </p:blipFill>
        <p:spPr>
          <a:xfrm>
            <a:off x="2507604" y="6529994"/>
            <a:ext cx="4818888" cy="130333"/>
          </a:xfrm>
          <a:prstGeom prst="rect">
            <a:avLst/>
          </a:prstGeom>
        </p:spPr>
      </p:pic>
      <p:pic>
        <p:nvPicPr>
          <p:cNvPr id="11" name="Picture 10" descr="360_degree_ruler.pdf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" r="94914" b="-2"/>
          <a:stretch/>
        </p:blipFill>
        <p:spPr>
          <a:xfrm>
            <a:off x="8805672" y="6529994"/>
            <a:ext cx="338328" cy="130333"/>
          </a:xfrm>
          <a:prstGeom prst="rect">
            <a:avLst/>
          </a:prstGeom>
        </p:spPr>
      </p:pic>
      <p:pic>
        <p:nvPicPr>
          <p:cNvPr id="12" name="Picture 11" descr="360_degree_ruler.pdf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" r="94914" b="-2"/>
          <a:stretch/>
        </p:blipFill>
        <p:spPr>
          <a:xfrm>
            <a:off x="0" y="6529994"/>
            <a:ext cx="338328" cy="1303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59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2538" y="6166470"/>
            <a:ext cx="362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BDDEA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10769" y="6166470"/>
            <a:ext cx="676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DDEAE"/>
                </a:solidFill>
              </a:defRPr>
            </a:lvl1pPr>
          </a:lstStyle>
          <a:p>
            <a:fld id="{ED2C0F79-DBA3-124B-91B3-8AFBA893CA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1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  <p:sldLayoutId id="2147493467" r:id="rId2"/>
    <p:sldLayoutId id="2147493468" r:id="rId3"/>
    <p:sldLayoutId id="2147493469" r:id="rId4"/>
    <p:sldLayoutId id="2147493470" r:id="rId5"/>
    <p:sldLayoutId id="2147493471" r:id="rId6"/>
    <p:sldLayoutId id="2147493472" r:id="rId7"/>
    <p:sldLayoutId id="2147493473" r:id="rId8"/>
    <p:sldLayoutId id="2147493474" r:id="rId9"/>
    <p:sldLayoutId id="214749345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 cap="all">
          <a:solidFill>
            <a:schemeClr val="bg1"/>
          </a:solidFill>
          <a:effectLst>
            <a:outerShdw blurRad="635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2013-2014 </a:t>
            </a:r>
            <a:r>
              <a:rPr lang="en-US" dirty="0" smtClean="0">
                <a:solidFill>
                  <a:srgbClr val="0070C0"/>
                </a:solidFill>
              </a:rPr>
              <a:t>Chancellor’s Council on Diversity and Inclusive Excellence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Chancellor’s Leadership Council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Stacie Christian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April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online/short quiz to be used for department meetings assessing diversity knowledge</a:t>
            </a:r>
          </a:p>
          <a:p>
            <a:r>
              <a:rPr lang="en-US" dirty="0" smtClean="0"/>
              <a:t>Develop Inclusivity Booster Sessions</a:t>
            </a:r>
          </a:p>
          <a:p>
            <a:r>
              <a:rPr lang="en-US" dirty="0" smtClean="0"/>
              <a:t>More conversations and cultural stories visible on campus</a:t>
            </a:r>
          </a:p>
          <a:p>
            <a:r>
              <a:rPr lang="en-US" dirty="0" smtClean="0"/>
              <a:t>Increase multicultural artwork on campus</a:t>
            </a:r>
          </a:p>
          <a:p>
            <a:r>
              <a:rPr lang="en-US" dirty="0" smtClean="0"/>
              <a:t>Have Residence life programming on culture so students lacking diversity are prepared for classroom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collaboratively with American Intercultural Center to provide students with opportunity to complete current classroom climate survey. Over 900 students completed this survey</a:t>
            </a:r>
          </a:p>
        </p:txBody>
      </p:sp>
    </p:spTree>
    <p:extLst>
      <p:ext uri="{BB962C8B-B14F-4D97-AF65-F5344CB8AC3E}">
        <p14:creationId xmlns:p14="http://schemas.microsoft.com/office/powerpoint/2010/main" val="77410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student easier report micro-aggressions in the classroom?</a:t>
            </a:r>
          </a:p>
          <a:p>
            <a:r>
              <a:rPr lang="en-US" dirty="0" smtClean="0"/>
              <a:t>How can we urge faculty and staff in general to go to cultural programming?</a:t>
            </a:r>
          </a:p>
          <a:p>
            <a:r>
              <a:rPr lang="en-US" dirty="0" smtClean="0"/>
              <a:t>How can we best build skills to educate on diversity and strengthen teaching fundamentals?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3759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Best Practices for Diverse Student Academic Advising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Members</a:t>
            </a:r>
            <a:r>
              <a:rPr lang="en-US" dirty="0" smtClean="0"/>
              <a:t>: Tori Nelson, Heidi Sherman, Heba Mohammad, Phil Topping, Michael Casbourne, Nora </a:t>
            </a:r>
            <a:r>
              <a:rPr lang="en-US" dirty="0" err="1" smtClean="0"/>
              <a:t>Kanzenback</a:t>
            </a:r>
            <a:r>
              <a:rPr lang="en-US" dirty="0" smtClean="0"/>
              <a:t>, Mary Simonson, Stacie 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Procedures reviewed for academic Advising</a:t>
            </a:r>
          </a:p>
          <a:p>
            <a:r>
              <a:rPr lang="en-US" dirty="0" smtClean="0"/>
              <a:t>Reviewed academic research for best practices</a:t>
            </a:r>
          </a:p>
          <a:p>
            <a:r>
              <a:rPr lang="en-US" dirty="0" smtClean="0"/>
              <a:t>Determined need for training and development and collaboration between departments</a:t>
            </a:r>
          </a:p>
          <a:p>
            <a:r>
              <a:rPr lang="en-US" dirty="0" smtClean="0"/>
              <a:t>Discussion of protocol to accomplish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Leadership/mentor committee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Members: </a:t>
            </a:r>
            <a:r>
              <a:rPr lang="en-US" dirty="0" smtClean="0"/>
              <a:t>Stacie Christian, Brenda Amenson-Hill, Joanie Dovekas, Tori Nelson, </a:t>
            </a:r>
            <a:r>
              <a:rPr lang="en-US" dirty="0" err="1" smtClean="0"/>
              <a:t>Aldofo</a:t>
            </a:r>
            <a:r>
              <a:rPr lang="en-US" dirty="0" smtClean="0"/>
              <a:t> Garcia, Kim Desotell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Discussion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Had initial meeting, determined students, faculty and staff are interested in this opportunity.</a:t>
            </a:r>
          </a:p>
          <a:p>
            <a:pPr marL="0" indent="0">
              <a:buNone/>
            </a:pPr>
            <a:r>
              <a:rPr lang="en-US" dirty="0"/>
              <a:t>Further discussion indicated that due to time constraints due to other committee work, this committee work would be tabled to 2014-2015 timeframe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Goal Setting Objective and Review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Members: Alison Gates</a:t>
            </a:r>
            <a:r>
              <a:rPr lang="en-US" dirty="0" smtClean="0"/>
              <a:t>; other members being selected at this point of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progress: will review subcommittee work and provide summary evaluation in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Development three level certificate program advisory committee is being formed. Stacie Christian to lead this committee. Committee will set protocol and topics for 2014-2015.</a:t>
            </a:r>
          </a:p>
          <a:p>
            <a:r>
              <a:rPr lang="en-US" dirty="0" smtClean="0"/>
              <a:t>Continue collaboration with St. Norbert College, Green Bay School District Equity program, and NWTC SUN committee concerning inclusivity and equity initiatives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Practices for Inclusive Workplace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Members</a:t>
            </a:r>
            <a:r>
              <a:rPr lang="en-US" dirty="0"/>
              <a:t>: Melissa Nash; Van Gruensven, Sheryl; Kristin Aoki; Michael Casbourne; Sousie Lee; Mai Lo Lee;  Anne Buttke; Jennifer Lanter; Grace Vecchie; Kinyada Watts; Gaurav Bansal; </a:t>
            </a:r>
            <a:r>
              <a:rPr lang="en-US" dirty="0" err="1"/>
              <a:t>Yunsun</a:t>
            </a:r>
            <a:r>
              <a:rPr lang="en-US" dirty="0"/>
              <a:t> Huh, Stacie Christian</a:t>
            </a:r>
          </a:p>
        </p:txBody>
      </p:sp>
    </p:spTree>
    <p:extLst>
      <p:ext uri="{BB962C8B-B14F-4D97-AF65-F5344CB8AC3E}">
        <p14:creationId xmlns:p14="http://schemas.microsoft.com/office/powerpoint/2010/main" val="23542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meeting with Chancellor Harden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summation meeting scheduled with Chancellor Harden on </a:t>
            </a:r>
            <a:r>
              <a:rPr lang="en-US" smtClean="0"/>
              <a:t>July 1, 2014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Tentatively, first meeting with Chancellor Miller will be in August,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9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Completed New employee survey</a:t>
            </a:r>
          </a:p>
          <a:p>
            <a:r>
              <a:rPr lang="en-US" sz="2800" dirty="0" smtClean="0"/>
              <a:t>Propose new employee/long-term employee social mixers 2x/year</a:t>
            </a:r>
          </a:p>
          <a:p>
            <a:r>
              <a:rPr lang="en-US" sz="2800" dirty="0" smtClean="0"/>
              <a:t>Updated Community Resource Link with collaboration with AIC</a:t>
            </a:r>
          </a:p>
          <a:p>
            <a:r>
              <a:rPr lang="en-US" sz="2800" dirty="0" smtClean="0"/>
              <a:t>Discussed including inclusivity career development within performance evaluations</a:t>
            </a:r>
          </a:p>
          <a:p>
            <a:r>
              <a:rPr lang="en-US" sz="2800" dirty="0" smtClean="0"/>
              <a:t>Implemented idea for Inclusivity Career Development Training: Three programs completed and plans for 2014/2015 in progress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44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17149"/>
          </a:xfrm>
        </p:spPr>
        <p:txBody>
          <a:bodyPr>
            <a:normAutofit fontScale="90000"/>
          </a:bodyPr>
          <a:lstStyle/>
          <a:p>
            <a:r>
              <a:rPr lang="en-US" dirty="0"/>
              <a:t>Multicultural Student Scholarship/Fellowship Integration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Members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Sue Mattison; Adam </a:t>
            </a:r>
            <a:r>
              <a:rPr lang="en-US" smtClean="0"/>
              <a:t>Parrillo</a:t>
            </a:r>
            <a:r>
              <a:rPr lang="en-US" dirty="0"/>
              <a:t>; </a:t>
            </a:r>
            <a:r>
              <a:rPr lang="en-US" dirty="0" err="1"/>
              <a:t>Minkyu</a:t>
            </a:r>
            <a:r>
              <a:rPr lang="en-US" dirty="0"/>
              <a:t> </a:t>
            </a:r>
            <a:r>
              <a:rPr lang="en-US" dirty="0" smtClean="0"/>
              <a:t>Lee; Deborah Furlong; Derick William; Tori Nelson; Brenda Amenson-Hill; Joanie Dovekas; Elizabeth Hessler; James Rohan; Donald </a:t>
            </a:r>
            <a:r>
              <a:rPr lang="en-US" dirty="0" err="1" smtClean="0"/>
              <a:t>Drewiske</a:t>
            </a:r>
            <a:r>
              <a:rPr lang="en-US" dirty="0" smtClean="0"/>
              <a:t>; Ronald Morris; Nora Kanzenbach; Denise Bartell; Mike Stearney; Shannon Badura; Mike Crum; Mike Casbourne; Tress Blake, Michael Knight; Kim Desotell; Kris Vespia; Stacie Christian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Multicultural/Diversity</a:t>
            </a:r>
          </a:p>
          <a:p>
            <a:r>
              <a:rPr lang="en-US" dirty="0" smtClean="0"/>
              <a:t>Reviewed guidelines of Lawton Scholarship </a:t>
            </a:r>
          </a:p>
          <a:p>
            <a:r>
              <a:rPr lang="en-US" dirty="0" smtClean="0"/>
              <a:t>Reviewed Campus employment research; Equity Scorecard and TOSS study results; data on students turnover; CRM capabilities</a:t>
            </a:r>
          </a:p>
        </p:txBody>
      </p:sp>
    </p:spTree>
    <p:extLst>
      <p:ext uri="{BB962C8B-B14F-4D97-AF65-F5344CB8AC3E}">
        <p14:creationId xmlns:p14="http://schemas.microsoft.com/office/powerpoint/2010/main" val="23367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Easier to locate Scholarship website and more consumer friendly</a:t>
            </a:r>
          </a:p>
          <a:p>
            <a:r>
              <a:rPr lang="en-US" dirty="0" smtClean="0"/>
              <a:t>Discussed new Fellowship to provide more support for students who qualify</a:t>
            </a:r>
          </a:p>
          <a:p>
            <a:r>
              <a:rPr lang="en-US" dirty="0" smtClean="0"/>
              <a:t>Reviewed scholarships including new scholarship/</a:t>
            </a:r>
          </a:p>
          <a:p>
            <a:r>
              <a:rPr lang="en-US" dirty="0" smtClean="0"/>
              <a:t>Clarified special circumstances that challenge diverse students tenure and GPA at UWGB and set strategies for improving retention, including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Send letters to students about Lawton Grants and have one contact person</a:t>
            </a:r>
          </a:p>
          <a:p>
            <a:r>
              <a:rPr lang="en-US" dirty="0" smtClean="0"/>
              <a:t>Hire additional full-time counselor in Counseling and Health Services</a:t>
            </a:r>
          </a:p>
          <a:p>
            <a:r>
              <a:rPr lang="en-US" dirty="0" smtClean="0"/>
              <a:t>Develop additional student employment opportunities</a:t>
            </a:r>
          </a:p>
          <a:p>
            <a:r>
              <a:rPr lang="en-US" dirty="0" smtClean="0"/>
              <a:t>Increase scholarships</a:t>
            </a:r>
          </a:p>
          <a:p>
            <a:r>
              <a:rPr lang="en-US" dirty="0" smtClean="0"/>
              <a:t>Research best practices for working with multicultural student families and recruitment and retention</a:t>
            </a:r>
          </a:p>
        </p:txBody>
      </p:sp>
    </p:spTree>
    <p:extLst>
      <p:ext uri="{BB962C8B-B14F-4D97-AF65-F5344CB8AC3E}">
        <p14:creationId xmlns:p14="http://schemas.microsoft.com/office/powerpoint/2010/main" val="20638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14" y="274638"/>
            <a:ext cx="8229600" cy="169305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Best Practices for Diverse Classroom Environment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Members</a:t>
            </a:r>
            <a:r>
              <a:rPr lang="en-US" dirty="0"/>
              <a:t>: Regan </a:t>
            </a:r>
            <a:r>
              <a:rPr lang="en-US" dirty="0" smtClean="0"/>
              <a:t>Gurung; Kristin Vespia; Denise Bartell; JP Lear; Lis Poupart; Juliet Cole; </a:t>
            </a:r>
            <a:r>
              <a:rPr lang="en-US" dirty="0" err="1" smtClean="0"/>
              <a:t>Illeene</a:t>
            </a:r>
            <a:r>
              <a:rPr lang="en-US" dirty="0" smtClean="0"/>
              <a:t> Cupit; Brent Blahnik; Danielle Washington; Kinyada Watts; Diana </a:t>
            </a:r>
            <a:r>
              <a:rPr lang="en-US" dirty="0" err="1" smtClean="0"/>
              <a:t>Schreck</a:t>
            </a:r>
            <a:r>
              <a:rPr lang="en-US" dirty="0" smtClean="0"/>
              <a:t>; Grace Vecchie; Mai Kou Lor; Lynn </a:t>
            </a:r>
            <a:r>
              <a:rPr lang="en-US" dirty="0" err="1" smtClean="0"/>
              <a:t>Neimi</a:t>
            </a:r>
            <a:r>
              <a:rPr lang="en-US" dirty="0" smtClean="0"/>
              <a:t>; Jennifer Lanter; Brian Wardle, Gail Trimberger; Jolanda Sallmann; Scott Furlong; Stacie Christian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Accomplishments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Inclusivity needs to be a bigger part and more visible of what we do at UWGB by:</a:t>
            </a:r>
          </a:p>
          <a:p>
            <a:r>
              <a:rPr lang="en-US" dirty="0" smtClean="0"/>
              <a:t>Including diverse classroom climate training for new faculty (CATL)</a:t>
            </a:r>
          </a:p>
          <a:p>
            <a:r>
              <a:rPr lang="en-US" dirty="0" smtClean="0"/>
              <a:t>Roll out FUSION model (FNS and SWK) to more departments on campus</a:t>
            </a:r>
          </a:p>
          <a:p>
            <a:r>
              <a:rPr lang="en-US" dirty="0" smtClean="0"/>
              <a:t>Faculty show evidence of how they maintain safe class rooms and reward this in merit and promotion 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dership Report April 2014 (2)">
  <a:themeElements>
    <a:clrScheme name="UWGB 360 1">
      <a:dk1>
        <a:srgbClr val="333333"/>
      </a:dk1>
      <a:lt1>
        <a:srgbClr val="FFFFFF"/>
      </a:lt1>
      <a:dk2>
        <a:srgbClr val="006A4D"/>
      </a:dk2>
      <a:lt2>
        <a:srgbClr val="FCFAD3"/>
      </a:lt2>
      <a:accent1>
        <a:srgbClr val="A41E00"/>
      </a:accent1>
      <a:accent2>
        <a:srgbClr val="5E9F41"/>
      </a:accent2>
      <a:accent3>
        <a:srgbClr val="5A7850"/>
      </a:accent3>
      <a:accent4>
        <a:srgbClr val="646464"/>
      </a:accent4>
      <a:accent5>
        <a:srgbClr val="FAAE5B"/>
      </a:accent5>
      <a:accent6>
        <a:srgbClr val="B3C292"/>
      </a:accent6>
      <a:hlink>
        <a:srgbClr val="CC0000"/>
      </a:hlink>
      <a:folHlink>
        <a:srgbClr val="66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3/field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Leadership Report April 2014 (2)</Template>
  <TotalTime>22</TotalTime>
  <Words>793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Leadership Report April 2014 (2)</vt:lpstr>
      <vt:lpstr>2013-2014 Chancellor’s Council on Diversity and Inclusive Excellence </vt:lpstr>
      <vt:lpstr>Best Practices for Inclusive Workplace</vt:lpstr>
      <vt:lpstr>Accomplishments</vt:lpstr>
      <vt:lpstr>Multicultural Student Scholarship/Fellowship Integration </vt:lpstr>
      <vt:lpstr> Accomplishments</vt:lpstr>
      <vt:lpstr>Next Steps</vt:lpstr>
      <vt:lpstr>More Next Steps</vt:lpstr>
      <vt:lpstr>Best Practices for Diverse Classroom Environment Committee</vt:lpstr>
      <vt:lpstr>Accomplishments</vt:lpstr>
      <vt:lpstr>More accomplishments</vt:lpstr>
      <vt:lpstr>More Accomplishments</vt:lpstr>
      <vt:lpstr>Questions?</vt:lpstr>
      <vt:lpstr>Best Practices for Diverse Student Academic Advising Committee</vt:lpstr>
      <vt:lpstr>Accomplishments</vt:lpstr>
      <vt:lpstr>Leadership/mentor committee</vt:lpstr>
      <vt:lpstr>Team Discussion</vt:lpstr>
      <vt:lpstr>Goal Setting Objective and Review Committee</vt:lpstr>
      <vt:lpstr>Accomplishments</vt:lpstr>
      <vt:lpstr>What is Next?</vt:lpstr>
      <vt:lpstr>Final meeting with Chancellor Harden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2013-2014 Chancellor’s Council on Diversity and Inclusive Excellence</dc:title>
  <dc:creator>Stacie Christian</dc:creator>
  <cp:lastModifiedBy>Rafter, Loretta</cp:lastModifiedBy>
  <cp:revision>4</cp:revision>
  <dcterms:created xsi:type="dcterms:W3CDTF">2014-04-21T13:01:46Z</dcterms:created>
  <dcterms:modified xsi:type="dcterms:W3CDTF">2015-02-09T16:02:55Z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