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20"/>
  </p:notesMasterIdLst>
  <p:handoutMasterIdLst>
    <p:handoutMasterId r:id="rId21"/>
  </p:handoutMasterIdLst>
  <p:sldIdLst>
    <p:sldId id="284" r:id="rId5"/>
    <p:sldId id="266" r:id="rId6"/>
    <p:sldId id="268" r:id="rId7"/>
    <p:sldId id="292" r:id="rId8"/>
    <p:sldId id="285" r:id="rId9"/>
    <p:sldId id="271" r:id="rId10"/>
    <p:sldId id="296" r:id="rId11"/>
    <p:sldId id="288" r:id="rId12"/>
    <p:sldId id="276" r:id="rId13"/>
    <p:sldId id="277" r:id="rId14"/>
    <p:sldId id="290" r:id="rId15"/>
    <p:sldId id="291" r:id="rId16"/>
    <p:sldId id="263" r:id="rId17"/>
    <p:sldId id="265" r:id="rId18"/>
    <p:sldId id="264" r:id="rId19"/>
  </p:sldIdLst>
  <p:sldSz cx="12192000" cy="6858000"/>
  <p:notesSz cx="6858000" cy="9144000"/>
  <p:defaultTextStyle>
    <a:defPPr>
      <a:defRPr kern="0"/>
    </a:def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126"/>
    <a:srgbClr val="2BBC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56" autoAdjust="0"/>
  </p:normalViewPr>
  <p:slideViewPr>
    <p:cSldViewPr snapToGrid="0">
      <p:cViewPr>
        <p:scale>
          <a:sx n="69" d="100"/>
          <a:sy n="69" d="100"/>
        </p:scale>
        <p:origin x="1344" y="372"/>
      </p:cViewPr>
      <p:guideLst/>
    </p:cSldViewPr>
  </p:slideViewPr>
  <p:notesTextViewPr>
    <p:cViewPr>
      <p:scale>
        <a:sx n="1" d="1"/>
        <a:sy n="1" d="1"/>
      </p:scale>
      <p:origin x="0" y="0"/>
    </p:cViewPr>
  </p:notesTextViewPr>
  <p:notesViewPr>
    <p:cSldViewPr snapToGrid="0">
      <p:cViewPr varScale="1">
        <p:scale>
          <a:sx n="64" d="100"/>
          <a:sy n="64" d="100"/>
        </p:scale>
        <p:origin x="3192"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dirty="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31962">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C9149F6-4F9B-4B27-83B1-09A95C407FD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42DEFD1-2D12-4289-9DFE-C9DA319A0535}">
      <dgm:prSet/>
      <dgm:spPr/>
      <dgm:t>
        <a:bodyPr/>
        <a:lstStyle/>
        <a:p>
          <a:r>
            <a:rPr lang="en-US" b="1" dirty="0">
              <a:solidFill>
                <a:srgbClr val="042126"/>
              </a:solidFill>
            </a:rPr>
            <a:t>EAP Services available to employees, household members and dependents</a:t>
          </a:r>
        </a:p>
      </dgm:t>
    </dgm:pt>
    <dgm:pt modelId="{C0913321-01B8-43DA-888A-55A903518876}" type="parTrans" cxnId="{8A61C905-63B9-4EB1-91E7-32DE68B3276C}">
      <dgm:prSet/>
      <dgm:spPr/>
      <dgm:t>
        <a:bodyPr/>
        <a:lstStyle/>
        <a:p>
          <a:endParaRPr lang="en-US" b="1">
            <a:solidFill>
              <a:srgbClr val="042126"/>
            </a:solidFill>
          </a:endParaRPr>
        </a:p>
      </dgm:t>
    </dgm:pt>
    <dgm:pt modelId="{59372501-66B7-4C9F-8DF5-BDA05E10B681}" type="sibTrans" cxnId="{8A61C905-63B9-4EB1-91E7-32DE68B3276C}">
      <dgm:prSet/>
      <dgm:spPr/>
      <dgm:t>
        <a:bodyPr/>
        <a:lstStyle/>
        <a:p>
          <a:endParaRPr lang="en-US" b="1">
            <a:solidFill>
              <a:srgbClr val="042126"/>
            </a:solidFill>
          </a:endParaRPr>
        </a:p>
      </dgm:t>
    </dgm:pt>
    <dgm:pt modelId="{AB08F44F-11A3-4714-B968-D746BB8D878C}">
      <dgm:prSet/>
      <dgm:spPr/>
      <dgm:t>
        <a:bodyPr/>
        <a:lstStyle/>
        <a:p>
          <a:r>
            <a:rPr lang="en-US" b="1">
              <a:solidFill>
                <a:srgbClr val="042126"/>
              </a:solidFill>
            </a:rPr>
            <a:t>Completely Confidential</a:t>
          </a:r>
        </a:p>
      </dgm:t>
    </dgm:pt>
    <dgm:pt modelId="{D313D94D-5282-475B-B486-DDB40FA2CCC0}" type="parTrans" cxnId="{EE240EDB-0F8C-475C-9096-2BD01305FD2F}">
      <dgm:prSet/>
      <dgm:spPr/>
      <dgm:t>
        <a:bodyPr/>
        <a:lstStyle/>
        <a:p>
          <a:endParaRPr lang="en-US" b="1">
            <a:solidFill>
              <a:srgbClr val="042126"/>
            </a:solidFill>
          </a:endParaRPr>
        </a:p>
      </dgm:t>
    </dgm:pt>
    <dgm:pt modelId="{69406489-C853-4B4D-9E84-C186DEABCEB9}" type="sibTrans" cxnId="{EE240EDB-0F8C-475C-9096-2BD01305FD2F}">
      <dgm:prSet/>
      <dgm:spPr/>
      <dgm:t>
        <a:bodyPr/>
        <a:lstStyle/>
        <a:p>
          <a:endParaRPr lang="en-US" b="1">
            <a:solidFill>
              <a:srgbClr val="042126"/>
            </a:solidFill>
          </a:endParaRPr>
        </a:p>
      </dgm:t>
    </dgm:pt>
    <dgm:pt modelId="{A7DCF534-C2ED-4A22-89BE-991E1A927DD8}">
      <dgm:prSet/>
      <dgm:spPr/>
      <dgm:t>
        <a:bodyPr/>
        <a:lstStyle/>
        <a:p>
          <a:r>
            <a:rPr lang="en-US" b="1" dirty="0">
              <a:solidFill>
                <a:srgbClr val="042126"/>
              </a:solidFill>
            </a:rPr>
            <a:t>EAP Counselors available 24/7/365 via 833-539-7285</a:t>
          </a:r>
        </a:p>
      </dgm:t>
    </dgm:pt>
    <dgm:pt modelId="{5D2757E5-0E12-4DCF-80C1-AFB051650DBF}" type="parTrans" cxnId="{A2BF1488-9CFE-42CD-BB42-3D95C69726FA}">
      <dgm:prSet/>
      <dgm:spPr/>
      <dgm:t>
        <a:bodyPr/>
        <a:lstStyle/>
        <a:p>
          <a:endParaRPr lang="en-US" b="1">
            <a:solidFill>
              <a:srgbClr val="042126"/>
            </a:solidFill>
          </a:endParaRPr>
        </a:p>
      </dgm:t>
    </dgm:pt>
    <dgm:pt modelId="{19DD8932-CF14-48E3-B533-D02CD566734A}" type="sibTrans" cxnId="{A2BF1488-9CFE-42CD-BB42-3D95C69726FA}">
      <dgm:prSet/>
      <dgm:spPr/>
      <dgm:t>
        <a:bodyPr/>
        <a:lstStyle/>
        <a:p>
          <a:endParaRPr lang="en-US" b="1">
            <a:solidFill>
              <a:srgbClr val="042126"/>
            </a:solidFill>
          </a:endParaRPr>
        </a:p>
      </dgm:t>
    </dgm:pt>
    <dgm:pt modelId="{C2C52378-4A25-4B2D-9A1D-10BA1850A1B9}">
      <dgm:prSet/>
      <dgm:spPr/>
      <dgm:t>
        <a:bodyPr/>
        <a:lstStyle/>
        <a:p>
          <a:r>
            <a:rPr lang="en-US" b="1" dirty="0">
              <a:solidFill>
                <a:srgbClr val="042126"/>
              </a:solidFill>
            </a:rPr>
            <a:t>Up to 6 in person counseling sessions</a:t>
          </a:r>
        </a:p>
      </dgm:t>
    </dgm:pt>
    <dgm:pt modelId="{9659494E-0C81-4531-BAD3-697AB29A706C}" type="parTrans" cxnId="{039CF16F-D5DD-483A-9BBC-EA73336686AD}">
      <dgm:prSet/>
      <dgm:spPr/>
      <dgm:t>
        <a:bodyPr/>
        <a:lstStyle/>
        <a:p>
          <a:endParaRPr lang="en-US" b="1">
            <a:solidFill>
              <a:srgbClr val="042126"/>
            </a:solidFill>
          </a:endParaRPr>
        </a:p>
      </dgm:t>
    </dgm:pt>
    <dgm:pt modelId="{04373788-7F53-4AB6-99E6-2796AC47FEE7}" type="sibTrans" cxnId="{039CF16F-D5DD-483A-9BBC-EA73336686AD}">
      <dgm:prSet/>
      <dgm:spPr/>
      <dgm:t>
        <a:bodyPr/>
        <a:lstStyle/>
        <a:p>
          <a:endParaRPr lang="en-US" b="1">
            <a:solidFill>
              <a:srgbClr val="042126"/>
            </a:solidFill>
          </a:endParaRPr>
        </a:p>
      </dgm:t>
    </dgm:pt>
    <dgm:pt modelId="{FC7A0447-4343-4A29-A24B-51B3F183FBEE}">
      <dgm:prSet/>
      <dgm:spPr/>
      <dgm:t>
        <a:bodyPr/>
        <a:lstStyle/>
        <a:p>
          <a:r>
            <a:rPr lang="en-US" b="1" dirty="0">
              <a:solidFill>
                <a:srgbClr val="042126"/>
              </a:solidFill>
            </a:rPr>
            <a:t>Management Consultations</a:t>
          </a:r>
        </a:p>
      </dgm:t>
    </dgm:pt>
    <dgm:pt modelId="{955E0957-72FC-4629-9DDA-5D596B952258}" type="parTrans" cxnId="{82D8906C-E41C-41D0-90E1-5A3125B96820}">
      <dgm:prSet/>
      <dgm:spPr/>
      <dgm:t>
        <a:bodyPr/>
        <a:lstStyle/>
        <a:p>
          <a:endParaRPr lang="en-US" b="1">
            <a:solidFill>
              <a:srgbClr val="042126"/>
            </a:solidFill>
          </a:endParaRPr>
        </a:p>
      </dgm:t>
    </dgm:pt>
    <dgm:pt modelId="{0B6A0DC7-836D-42A6-9723-FD7C360293E0}" type="sibTrans" cxnId="{82D8906C-E41C-41D0-90E1-5A3125B96820}">
      <dgm:prSet/>
      <dgm:spPr/>
      <dgm:t>
        <a:bodyPr/>
        <a:lstStyle/>
        <a:p>
          <a:endParaRPr lang="en-US" b="1">
            <a:solidFill>
              <a:srgbClr val="042126"/>
            </a:solidFill>
          </a:endParaRPr>
        </a:p>
      </dgm:t>
    </dgm:pt>
    <dgm:pt modelId="{69447DA4-F8D3-4CE1-8121-06B82E688534}">
      <dgm:prSet/>
      <dgm:spPr/>
      <dgm:t>
        <a:bodyPr/>
        <a:lstStyle/>
        <a:p>
          <a:r>
            <a:rPr lang="en-US" b="1" dirty="0">
              <a:solidFill>
                <a:srgbClr val="042126"/>
              </a:solidFill>
            </a:rPr>
            <a:t>Financial/Legal Consultation and Referral Service</a:t>
          </a:r>
        </a:p>
      </dgm:t>
    </dgm:pt>
    <dgm:pt modelId="{43A16F86-BF17-4E60-8E1A-A74E572B53A6}" type="parTrans" cxnId="{011C0AB4-1A84-4DAD-8ED9-4712B2906661}">
      <dgm:prSet/>
      <dgm:spPr/>
      <dgm:t>
        <a:bodyPr/>
        <a:lstStyle/>
        <a:p>
          <a:endParaRPr lang="en-US" b="1">
            <a:solidFill>
              <a:srgbClr val="042126"/>
            </a:solidFill>
          </a:endParaRPr>
        </a:p>
      </dgm:t>
    </dgm:pt>
    <dgm:pt modelId="{BF86A67A-F04D-4249-A0E2-048C1172EF1E}" type="sibTrans" cxnId="{011C0AB4-1A84-4DAD-8ED9-4712B2906661}">
      <dgm:prSet/>
      <dgm:spPr/>
      <dgm:t>
        <a:bodyPr/>
        <a:lstStyle/>
        <a:p>
          <a:endParaRPr lang="en-US" b="1">
            <a:solidFill>
              <a:srgbClr val="042126"/>
            </a:solidFill>
          </a:endParaRPr>
        </a:p>
      </dgm:t>
    </dgm:pt>
    <dgm:pt modelId="{677AF297-42D4-40C2-B389-4C5889032F1D}">
      <dgm:prSet/>
      <dgm:spPr/>
      <dgm:t>
        <a:bodyPr/>
        <a:lstStyle/>
        <a:p>
          <a:r>
            <a:rPr lang="en-US" b="1" dirty="0">
              <a:solidFill>
                <a:srgbClr val="042126"/>
              </a:solidFill>
            </a:rPr>
            <a:t>Work Life Support &amp; Referral Services</a:t>
          </a:r>
        </a:p>
      </dgm:t>
    </dgm:pt>
    <dgm:pt modelId="{9DAFFD7C-1382-45B1-AAF6-1F7504861C15}" type="parTrans" cxnId="{CF5F848C-8774-4BE5-BE87-C2DD542C968F}">
      <dgm:prSet/>
      <dgm:spPr/>
      <dgm:t>
        <a:bodyPr/>
        <a:lstStyle/>
        <a:p>
          <a:endParaRPr lang="en-US" b="1">
            <a:solidFill>
              <a:srgbClr val="042126"/>
            </a:solidFill>
          </a:endParaRPr>
        </a:p>
      </dgm:t>
    </dgm:pt>
    <dgm:pt modelId="{DE60440B-A4CC-4429-84F9-47C7C4B1821F}" type="sibTrans" cxnId="{CF5F848C-8774-4BE5-BE87-C2DD542C968F}">
      <dgm:prSet/>
      <dgm:spPr/>
      <dgm:t>
        <a:bodyPr/>
        <a:lstStyle/>
        <a:p>
          <a:endParaRPr lang="en-US" b="1">
            <a:solidFill>
              <a:srgbClr val="042126"/>
            </a:solidFill>
          </a:endParaRPr>
        </a:p>
      </dgm:t>
    </dgm:pt>
    <dgm:pt modelId="{1C70F276-1633-4091-B84E-968DA9A072B7}">
      <dgm:prSet/>
      <dgm:spPr/>
      <dgm:t>
        <a:bodyPr/>
        <a:lstStyle/>
        <a:p>
          <a:r>
            <a:rPr lang="en-US" b="1" dirty="0">
              <a:solidFill>
                <a:srgbClr val="042126"/>
              </a:solidFill>
            </a:rPr>
            <a:t>Online tools and Resources - https://sowi.mylifeexpert.com Company code:  SOWI</a:t>
          </a:r>
        </a:p>
      </dgm:t>
    </dgm:pt>
    <dgm:pt modelId="{7AC8A206-58C9-406E-A795-CB33C19ED951}" type="parTrans" cxnId="{5CFA0BDD-F23E-41E9-A988-910172855713}">
      <dgm:prSet/>
      <dgm:spPr/>
      <dgm:t>
        <a:bodyPr/>
        <a:lstStyle/>
        <a:p>
          <a:endParaRPr lang="en-US" b="1">
            <a:solidFill>
              <a:srgbClr val="042126"/>
            </a:solidFill>
          </a:endParaRPr>
        </a:p>
      </dgm:t>
    </dgm:pt>
    <dgm:pt modelId="{4DC6DFE3-D05F-4886-855D-855ECA7864F7}" type="sibTrans" cxnId="{5CFA0BDD-F23E-41E9-A988-910172855713}">
      <dgm:prSet/>
      <dgm:spPr/>
      <dgm:t>
        <a:bodyPr/>
        <a:lstStyle/>
        <a:p>
          <a:endParaRPr lang="en-US" b="1">
            <a:solidFill>
              <a:srgbClr val="042126"/>
            </a:solidFill>
          </a:endParaRPr>
        </a:p>
      </dgm:t>
    </dgm:pt>
    <dgm:pt modelId="{D24D746F-CC7D-4A2A-9EA2-4A7AEF7458BA}" type="pres">
      <dgm:prSet presAssocID="{3C9149F6-4F9B-4B27-83B1-09A95C407FD4}" presName="linear" presStyleCnt="0">
        <dgm:presLayoutVars>
          <dgm:animLvl val="lvl"/>
          <dgm:resizeHandles val="exact"/>
        </dgm:presLayoutVars>
      </dgm:prSet>
      <dgm:spPr/>
    </dgm:pt>
    <dgm:pt modelId="{5252DBB7-62F0-43B8-A13A-70B09CF21B06}" type="pres">
      <dgm:prSet presAssocID="{442DEFD1-2D12-4289-9DFE-C9DA319A0535}" presName="parentText" presStyleLbl="node1" presStyleIdx="0" presStyleCnt="8" custScaleY="204397">
        <dgm:presLayoutVars>
          <dgm:chMax val="0"/>
          <dgm:bulletEnabled val="1"/>
        </dgm:presLayoutVars>
      </dgm:prSet>
      <dgm:spPr/>
    </dgm:pt>
    <dgm:pt modelId="{C34A895B-9115-4DB3-87B9-F3997BB43FD0}" type="pres">
      <dgm:prSet presAssocID="{59372501-66B7-4C9F-8DF5-BDA05E10B681}" presName="spacer" presStyleCnt="0"/>
      <dgm:spPr/>
    </dgm:pt>
    <dgm:pt modelId="{F472CB0F-A95E-4A2B-AE5F-5DAFD2ED1F5A}" type="pres">
      <dgm:prSet presAssocID="{AB08F44F-11A3-4714-B968-D746BB8D878C}" presName="parentText" presStyleLbl="node1" presStyleIdx="1" presStyleCnt="8" custScaleY="187873">
        <dgm:presLayoutVars>
          <dgm:chMax val="0"/>
          <dgm:bulletEnabled val="1"/>
        </dgm:presLayoutVars>
      </dgm:prSet>
      <dgm:spPr/>
    </dgm:pt>
    <dgm:pt modelId="{7520414A-0478-44BF-BE72-88676FF81D0E}" type="pres">
      <dgm:prSet presAssocID="{69406489-C853-4B4D-9E84-C186DEABCEB9}" presName="spacer" presStyleCnt="0"/>
      <dgm:spPr/>
    </dgm:pt>
    <dgm:pt modelId="{A1919614-71FF-418D-A28B-53B42A571FE8}" type="pres">
      <dgm:prSet presAssocID="{A7DCF534-C2ED-4A22-89BE-991E1A927DD8}" presName="parentText" presStyleLbl="node1" presStyleIdx="2" presStyleCnt="8" custScaleY="191867">
        <dgm:presLayoutVars>
          <dgm:chMax val="0"/>
          <dgm:bulletEnabled val="1"/>
        </dgm:presLayoutVars>
      </dgm:prSet>
      <dgm:spPr/>
    </dgm:pt>
    <dgm:pt modelId="{FB2D813E-B757-4003-AC08-8A0F74BAD331}" type="pres">
      <dgm:prSet presAssocID="{19DD8932-CF14-48E3-B533-D02CD566734A}" presName="spacer" presStyleCnt="0"/>
      <dgm:spPr/>
    </dgm:pt>
    <dgm:pt modelId="{B9A6D8FA-71E4-4C44-BD86-A0E1910BCC9B}" type="pres">
      <dgm:prSet presAssocID="{C2C52378-4A25-4B2D-9A1D-10BA1850A1B9}" presName="parentText" presStyleLbl="node1" presStyleIdx="3" presStyleCnt="8" custScaleY="179852">
        <dgm:presLayoutVars>
          <dgm:chMax val="0"/>
          <dgm:bulletEnabled val="1"/>
        </dgm:presLayoutVars>
      </dgm:prSet>
      <dgm:spPr/>
    </dgm:pt>
    <dgm:pt modelId="{18FA668A-27AA-4A13-84DA-2FBF9F4DC977}" type="pres">
      <dgm:prSet presAssocID="{04373788-7F53-4AB6-99E6-2796AC47FEE7}" presName="spacer" presStyleCnt="0"/>
      <dgm:spPr/>
    </dgm:pt>
    <dgm:pt modelId="{4773CBE7-48D9-440E-BCC9-CA1548B8824C}" type="pres">
      <dgm:prSet presAssocID="{FC7A0447-4343-4A29-A24B-51B3F183FBEE}" presName="parentText" presStyleLbl="node1" presStyleIdx="4" presStyleCnt="8" custScaleY="155997">
        <dgm:presLayoutVars>
          <dgm:chMax val="0"/>
          <dgm:bulletEnabled val="1"/>
        </dgm:presLayoutVars>
      </dgm:prSet>
      <dgm:spPr/>
    </dgm:pt>
    <dgm:pt modelId="{057B74C3-66C4-4DA5-BF0B-34806199F08A}" type="pres">
      <dgm:prSet presAssocID="{0B6A0DC7-836D-42A6-9723-FD7C360293E0}" presName="spacer" presStyleCnt="0"/>
      <dgm:spPr/>
    </dgm:pt>
    <dgm:pt modelId="{D8A0729F-C98B-4449-ABEE-F4698B3A547E}" type="pres">
      <dgm:prSet presAssocID="{69447DA4-F8D3-4CE1-8121-06B82E688534}" presName="parentText" presStyleLbl="node1" presStyleIdx="5" presStyleCnt="8" custScaleY="198796">
        <dgm:presLayoutVars>
          <dgm:chMax val="0"/>
          <dgm:bulletEnabled val="1"/>
        </dgm:presLayoutVars>
      </dgm:prSet>
      <dgm:spPr/>
    </dgm:pt>
    <dgm:pt modelId="{125CC5CF-E49B-46E8-95C6-E89BF7505F90}" type="pres">
      <dgm:prSet presAssocID="{BF86A67A-F04D-4249-A0E2-048C1172EF1E}" presName="spacer" presStyleCnt="0"/>
      <dgm:spPr/>
    </dgm:pt>
    <dgm:pt modelId="{D1F435E4-C316-4A9B-9BC5-7D52D2B36A0F}" type="pres">
      <dgm:prSet presAssocID="{677AF297-42D4-40C2-B389-4C5889032F1D}" presName="parentText" presStyleLbl="node1" presStyleIdx="6" presStyleCnt="8" custScaleY="167792">
        <dgm:presLayoutVars>
          <dgm:chMax val="0"/>
          <dgm:bulletEnabled val="1"/>
        </dgm:presLayoutVars>
      </dgm:prSet>
      <dgm:spPr/>
    </dgm:pt>
    <dgm:pt modelId="{913065ED-DE09-4973-8897-CE2A0242A60E}" type="pres">
      <dgm:prSet presAssocID="{DE60440B-A4CC-4429-84F9-47C7C4B1821F}" presName="spacer" presStyleCnt="0"/>
      <dgm:spPr/>
    </dgm:pt>
    <dgm:pt modelId="{4F24F6D2-B8BC-4884-89D4-C95E514A7BB9}" type="pres">
      <dgm:prSet presAssocID="{1C70F276-1633-4091-B84E-968DA9A072B7}" presName="parentText" presStyleLbl="node1" presStyleIdx="7" presStyleCnt="8" custScaleY="206765">
        <dgm:presLayoutVars>
          <dgm:chMax val="0"/>
          <dgm:bulletEnabled val="1"/>
        </dgm:presLayoutVars>
      </dgm:prSet>
      <dgm:spPr/>
    </dgm:pt>
  </dgm:ptLst>
  <dgm:cxnLst>
    <dgm:cxn modelId="{388C9903-A567-4080-9007-133D9794C463}" type="presOf" srcId="{69447DA4-F8D3-4CE1-8121-06B82E688534}" destId="{D8A0729F-C98B-4449-ABEE-F4698B3A547E}" srcOrd="0" destOrd="0" presId="urn:microsoft.com/office/officeart/2005/8/layout/vList2"/>
    <dgm:cxn modelId="{8A61C905-63B9-4EB1-91E7-32DE68B3276C}" srcId="{3C9149F6-4F9B-4B27-83B1-09A95C407FD4}" destId="{442DEFD1-2D12-4289-9DFE-C9DA319A0535}" srcOrd="0" destOrd="0" parTransId="{C0913321-01B8-43DA-888A-55A903518876}" sibTransId="{59372501-66B7-4C9F-8DF5-BDA05E10B681}"/>
    <dgm:cxn modelId="{965A2B0D-B321-4E93-8DD8-080597D7B625}" type="presOf" srcId="{C2C52378-4A25-4B2D-9A1D-10BA1850A1B9}" destId="{B9A6D8FA-71E4-4C44-BD86-A0E1910BCC9B}" srcOrd="0" destOrd="0" presId="urn:microsoft.com/office/officeart/2005/8/layout/vList2"/>
    <dgm:cxn modelId="{5363AE46-9D76-4EFC-8456-4D04FC48E025}" type="presOf" srcId="{3C9149F6-4F9B-4B27-83B1-09A95C407FD4}" destId="{D24D746F-CC7D-4A2A-9EA2-4A7AEF7458BA}" srcOrd="0" destOrd="0" presId="urn:microsoft.com/office/officeart/2005/8/layout/vList2"/>
    <dgm:cxn modelId="{9D66BE49-8B8B-4FCB-B463-A1BE6AADA53D}" type="presOf" srcId="{677AF297-42D4-40C2-B389-4C5889032F1D}" destId="{D1F435E4-C316-4A9B-9BC5-7D52D2B36A0F}" srcOrd="0" destOrd="0" presId="urn:microsoft.com/office/officeart/2005/8/layout/vList2"/>
    <dgm:cxn modelId="{82D8906C-E41C-41D0-90E1-5A3125B96820}" srcId="{3C9149F6-4F9B-4B27-83B1-09A95C407FD4}" destId="{FC7A0447-4343-4A29-A24B-51B3F183FBEE}" srcOrd="4" destOrd="0" parTransId="{955E0957-72FC-4629-9DDA-5D596B952258}" sibTransId="{0B6A0DC7-836D-42A6-9723-FD7C360293E0}"/>
    <dgm:cxn modelId="{039CF16F-D5DD-483A-9BBC-EA73336686AD}" srcId="{3C9149F6-4F9B-4B27-83B1-09A95C407FD4}" destId="{C2C52378-4A25-4B2D-9A1D-10BA1850A1B9}" srcOrd="3" destOrd="0" parTransId="{9659494E-0C81-4531-BAD3-697AB29A706C}" sibTransId="{04373788-7F53-4AB6-99E6-2796AC47FEE7}"/>
    <dgm:cxn modelId="{DB8FC97E-D2E2-4843-A4B3-71C21654C397}" type="presOf" srcId="{A7DCF534-C2ED-4A22-89BE-991E1A927DD8}" destId="{A1919614-71FF-418D-A28B-53B42A571FE8}" srcOrd="0" destOrd="0" presId="urn:microsoft.com/office/officeart/2005/8/layout/vList2"/>
    <dgm:cxn modelId="{A2BF1488-9CFE-42CD-BB42-3D95C69726FA}" srcId="{3C9149F6-4F9B-4B27-83B1-09A95C407FD4}" destId="{A7DCF534-C2ED-4A22-89BE-991E1A927DD8}" srcOrd="2" destOrd="0" parTransId="{5D2757E5-0E12-4DCF-80C1-AFB051650DBF}" sibTransId="{19DD8932-CF14-48E3-B533-D02CD566734A}"/>
    <dgm:cxn modelId="{CF5F848C-8774-4BE5-BE87-C2DD542C968F}" srcId="{3C9149F6-4F9B-4B27-83B1-09A95C407FD4}" destId="{677AF297-42D4-40C2-B389-4C5889032F1D}" srcOrd="6" destOrd="0" parTransId="{9DAFFD7C-1382-45B1-AAF6-1F7504861C15}" sibTransId="{DE60440B-A4CC-4429-84F9-47C7C4B1821F}"/>
    <dgm:cxn modelId="{5FB78E96-0B6D-4744-A452-C6713032F69F}" type="presOf" srcId="{1C70F276-1633-4091-B84E-968DA9A072B7}" destId="{4F24F6D2-B8BC-4884-89D4-C95E514A7BB9}" srcOrd="0" destOrd="0" presId="urn:microsoft.com/office/officeart/2005/8/layout/vList2"/>
    <dgm:cxn modelId="{011C0AB4-1A84-4DAD-8ED9-4712B2906661}" srcId="{3C9149F6-4F9B-4B27-83B1-09A95C407FD4}" destId="{69447DA4-F8D3-4CE1-8121-06B82E688534}" srcOrd="5" destOrd="0" parTransId="{43A16F86-BF17-4E60-8E1A-A74E572B53A6}" sibTransId="{BF86A67A-F04D-4249-A0E2-048C1172EF1E}"/>
    <dgm:cxn modelId="{0C4A5CBF-4A87-4CBA-B049-B75E61F23F25}" type="presOf" srcId="{AB08F44F-11A3-4714-B968-D746BB8D878C}" destId="{F472CB0F-A95E-4A2B-AE5F-5DAFD2ED1F5A}" srcOrd="0" destOrd="0" presId="urn:microsoft.com/office/officeart/2005/8/layout/vList2"/>
    <dgm:cxn modelId="{2A43DCC8-A14F-462D-A47F-D9307289C4BF}" type="presOf" srcId="{442DEFD1-2D12-4289-9DFE-C9DA319A0535}" destId="{5252DBB7-62F0-43B8-A13A-70B09CF21B06}" srcOrd="0" destOrd="0" presId="urn:microsoft.com/office/officeart/2005/8/layout/vList2"/>
    <dgm:cxn modelId="{EE240EDB-0F8C-475C-9096-2BD01305FD2F}" srcId="{3C9149F6-4F9B-4B27-83B1-09A95C407FD4}" destId="{AB08F44F-11A3-4714-B968-D746BB8D878C}" srcOrd="1" destOrd="0" parTransId="{D313D94D-5282-475B-B486-DDB40FA2CCC0}" sibTransId="{69406489-C853-4B4D-9E84-C186DEABCEB9}"/>
    <dgm:cxn modelId="{5CFA0BDD-F23E-41E9-A988-910172855713}" srcId="{3C9149F6-4F9B-4B27-83B1-09A95C407FD4}" destId="{1C70F276-1633-4091-B84E-968DA9A072B7}" srcOrd="7" destOrd="0" parTransId="{7AC8A206-58C9-406E-A795-CB33C19ED951}" sibTransId="{4DC6DFE3-D05F-4886-855D-855ECA7864F7}"/>
    <dgm:cxn modelId="{AD9327F2-1A21-4096-A08E-F5DA20A73032}" type="presOf" srcId="{FC7A0447-4343-4A29-A24B-51B3F183FBEE}" destId="{4773CBE7-48D9-440E-BCC9-CA1548B8824C}" srcOrd="0" destOrd="0" presId="urn:microsoft.com/office/officeart/2005/8/layout/vList2"/>
    <dgm:cxn modelId="{0EC1FBB2-0689-489F-9969-6CFA8EDB4BC4}" type="presParOf" srcId="{D24D746F-CC7D-4A2A-9EA2-4A7AEF7458BA}" destId="{5252DBB7-62F0-43B8-A13A-70B09CF21B06}" srcOrd="0" destOrd="0" presId="urn:microsoft.com/office/officeart/2005/8/layout/vList2"/>
    <dgm:cxn modelId="{623DA18B-B577-4E27-AD34-128942530E57}" type="presParOf" srcId="{D24D746F-CC7D-4A2A-9EA2-4A7AEF7458BA}" destId="{C34A895B-9115-4DB3-87B9-F3997BB43FD0}" srcOrd="1" destOrd="0" presId="urn:microsoft.com/office/officeart/2005/8/layout/vList2"/>
    <dgm:cxn modelId="{34AE0BDD-283E-405F-B2F2-29A4DDCA708C}" type="presParOf" srcId="{D24D746F-CC7D-4A2A-9EA2-4A7AEF7458BA}" destId="{F472CB0F-A95E-4A2B-AE5F-5DAFD2ED1F5A}" srcOrd="2" destOrd="0" presId="urn:microsoft.com/office/officeart/2005/8/layout/vList2"/>
    <dgm:cxn modelId="{A0143822-20BB-4CD5-89FC-AFE7F9399EE2}" type="presParOf" srcId="{D24D746F-CC7D-4A2A-9EA2-4A7AEF7458BA}" destId="{7520414A-0478-44BF-BE72-88676FF81D0E}" srcOrd="3" destOrd="0" presId="urn:microsoft.com/office/officeart/2005/8/layout/vList2"/>
    <dgm:cxn modelId="{D47BB448-214F-4836-AB3A-3EA2D707D33F}" type="presParOf" srcId="{D24D746F-CC7D-4A2A-9EA2-4A7AEF7458BA}" destId="{A1919614-71FF-418D-A28B-53B42A571FE8}" srcOrd="4" destOrd="0" presId="urn:microsoft.com/office/officeart/2005/8/layout/vList2"/>
    <dgm:cxn modelId="{71C0E63F-00B3-4821-9B81-BD0155FE5F89}" type="presParOf" srcId="{D24D746F-CC7D-4A2A-9EA2-4A7AEF7458BA}" destId="{FB2D813E-B757-4003-AC08-8A0F74BAD331}" srcOrd="5" destOrd="0" presId="urn:microsoft.com/office/officeart/2005/8/layout/vList2"/>
    <dgm:cxn modelId="{4D5D789D-152F-4CBB-95D7-E7444D85C71C}" type="presParOf" srcId="{D24D746F-CC7D-4A2A-9EA2-4A7AEF7458BA}" destId="{B9A6D8FA-71E4-4C44-BD86-A0E1910BCC9B}" srcOrd="6" destOrd="0" presId="urn:microsoft.com/office/officeart/2005/8/layout/vList2"/>
    <dgm:cxn modelId="{C9A141B3-B68E-4944-9157-1A5E42103D86}" type="presParOf" srcId="{D24D746F-CC7D-4A2A-9EA2-4A7AEF7458BA}" destId="{18FA668A-27AA-4A13-84DA-2FBF9F4DC977}" srcOrd="7" destOrd="0" presId="urn:microsoft.com/office/officeart/2005/8/layout/vList2"/>
    <dgm:cxn modelId="{CE3E8701-FDA1-46DF-B272-E5A18CF77DA8}" type="presParOf" srcId="{D24D746F-CC7D-4A2A-9EA2-4A7AEF7458BA}" destId="{4773CBE7-48D9-440E-BCC9-CA1548B8824C}" srcOrd="8" destOrd="0" presId="urn:microsoft.com/office/officeart/2005/8/layout/vList2"/>
    <dgm:cxn modelId="{5AE54BE8-F6B6-4F4B-BA5E-0F99CD5811E9}" type="presParOf" srcId="{D24D746F-CC7D-4A2A-9EA2-4A7AEF7458BA}" destId="{057B74C3-66C4-4DA5-BF0B-34806199F08A}" srcOrd="9" destOrd="0" presId="urn:microsoft.com/office/officeart/2005/8/layout/vList2"/>
    <dgm:cxn modelId="{181CE99B-B22B-48D9-B71F-96371F63452A}" type="presParOf" srcId="{D24D746F-CC7D-4A2A-9EA2-4A7AEF7458BA}" destId="{D8A0729F-C98B-4449-ABEE-F4698B3A547E}" srcOrd="10" destOrd="0" presId="urn:microsoft.com/office/officeart/2005/8/layout/vList2"/>
    <dgm:cxn modelId="{F7BEE52F-D182-4DA7-9E66-167E8A5A2A2C}" type="presParOf" srcId="{D24D746F-CC7D-4A2A-9EA2-4A7AEF7458BA}" destId="{125CC5CF-E49B-46E8-95C6-E89BF7505F90}" srcOrd="11" destOrd="0" presId="urn:microsoft.com/office/officeart/2005/8/layout/vList2"/>
    <dgm:cxn modelId="{F4431B07-49B1-455A-BC1C-2D452BD2C068}" type="presParOf" srcId="{D24D746F-CC7D-4A2A-9EA2-4A7AEF7458BA}" destId="{D1F435E4-C316-4A9B-9BC5-7D52D2B36A0F}" srcOrd="12" destOrd="0" presId="urn:microsoft.com/office/officeart/2005/8/layout/vList2"/>
    <dgm:cxn modelId="{0026CB5F-FE38-441E-9C90-C4DAEECF4131}" type="presParOf" srcId="{D24D746F-CC7D-4A2A-9EA2-4A7AEF7458BA}" destId="{913065ED-DE09-4973-8897-CE2A0242A60E}" srcOrd="13" destOrd="0" presId="urn:microsoft.com/office/officeart/2005/8/layout/vList2"/>
    <dgm:cxn modelId="{B580FB3A-F39A-4109-966A-CBD51EE6F762}" type="presParOf" srcId="{D24D746F-CC7D-4A2A-9EA2-4A7AEF7458BA}" destId="{4F24F6D2-B8BC-4884-89D4-C95E514A7BB9}"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566450"/>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566450"/>
        <a:ext cx="1938002" cy="581400"/>
      </dsp:txXfrm>
    </dsp:sp>
    <dsp:sp modelId="{22359DD7-1BFB-4900-BAE6-6084F2F57988}">
      <dsp:nvSpPr>
        <dsp:cNvPr id="0" name=""/>
        <dsp:cNvSpPr/>
      </dsp:nvSpPr>
      <dsp:spPr>
        <a:xfrm>
          <a:off x="1530" y="1296331"/>
          <a:ext cx="1938002" cy="2522063"/>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dirty="0">
            <a:solidFill>
              <a:srgbClr val="042126"/>
            </a:solidFill>
            <a:latin typeface="Arial" panose="020B0604020202020204" pitchFamily="34" charset="0"/>
            <a:cs typeface="Arial" panose="020B0604020202020204" pitchFamily="34" charset="0"/>
          </a:endParaRPr>
        </a:p>
      </dsp:txBody>
      <dsp:txXfrm>
        <a:off x="1530" y="1296331"/>
        <a:ext cx="1938002" cy="2522063"/>
      </dsp:txXfrm>
    </dsp:sp>
    <dsp:sp modelId="{C4F84DEA-2002-4D32-8E80-70EEE05E345A}">
      <dsp:nvSpPr>
        <dsp:cNvPr id="0" name=""/>
        <dsp:cNvSpPr/>
      </dsp:nvSpPr>
      <dsp:spPr>
        <a:xfrm>
          <a:off x="2047533" y="565672"/>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565672"/>
        <a:ext cx="1938002" cy="581400"/>
      </dsp:txXfrm>
    </dsp:sp>
    <dsp:sp modelId="{4FEB85EB-D046-4CDB-8A62-BBCE260C4490}">
      <dsp:nvSpPr>
        <dsp:cNvPr id="0" name=""/>
        <dsp:cNvSpPr/>
      </dsp:nvSpPr>
      <dsp:spPr>
        <a:xfrm>
          <a:off x="2036234" y="1298984"/>
          <a:ext cx="1938002" cy="2525176"/>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298984"/>
        <a:ext cx="1938002" cy="2525176"/>
      </dsp:txXfrm>
    </dsp:sp>
    <dsp:sp modelId="{49B7F8FA-D256-41EF-9327-52A3551D9A60}">
      <dsp:nvSpPr>
        <dsp:cNvPr id="0" name=""/>
        <dsp:cNvSpPr/>
      </dsp:nvSpPr>
      <dsp:spPr>
        <a:xfrm>
          <a:off x="4093536" y="565672"/>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565672"/>
        <a:ext cx="1938002" cy="581400"/>
      </dsp:txXfrm>
    </dsp:sp>
    <dsp:sp modelId="{6B5FE59C-B471-448A-AA7A-B526DCC4D4CA}">
      <dsp:nvSpPr>
        <dsp:cNvPr id="0" name=""/>
        <dsp:cNvSpPr/>
      </dsp:nvSpPr>
      <dsp:spPr>
        <a:xfrm>
          <a:off x="4076869" y="1268063"/>
          <a:ext cx="1938002" cy="2525176"/>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268063"/>
        <a:ext cx="1938002" cy="2525176"/>
      </dsp:txXfrm>
    </dsp:sp>
    <dsp:sp modelId="{4132ECB1-6BEF-4935-AFA3-B2EAA48FDE7E}">
      <dsp:nvSpPr>
        <dsp:cNvPr id="0" name=""/>
        <dsp:cNvSpPr/>
      </dsp:nvSpPr>
      <dsp:spPr>
        <a:xfrm>
          <a:off x="6139538" y="565672"/>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565672"/>
        <a:ext cx="1938002" cy="581400"/>
      </dsp:txXfrm>
    </dsp:sp>
    <dsp:sp modelId="{C42A8BDE-B838-475D-AFDE-17B60D744AB6}">
      <dsp:nvSpPr>
        <dsp:cNvPr id="0" name=""/>
        <dsp:cNvSpPr/>
      </dsp:nvSpPr>
      <dsp:spPr>
        <a:xfrm>
          <a:off x="6139538" y="1268063"/>
          <a:ext cx="1938002" cy="2525176"/>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268063"/>
        <a:ext cx="1938002" cy="2525176"/>
      </dsp:txXfrm>
    </dsp:sp>
    <dsp:sp modelId="{59606EB9-9F10-4D12-A33F-A242FDCC0D0F}">
      <dsp:nvSpPr>
        <dsp:cNvPr id="0" name=""/>
        <dsp:cNvSpPr/>
      </dsp:nvSpPr>
      <dsp:spPr>
        <a:xfrm>
          <a:off x="8185541" y="565672"/>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565672"/>
        <a:ext cx="1938002" cy="581400"/>
      </dsp:txXfrm>
    </dsp:sp>
    <dsp:sp modelId="{C8429E68-36DD-4F6A-A2F4-7CCDADCEFAD1}">
      <dsp:nvSpPr>
        <dsp:cNvPr id="0" name=""/>
        <dsp:cNvSpPr/>
      </dsp:nvSpPr>
      <dsp:spPr>
        <a:xfrm>
          <a:off x="8185541" y="1270505"/>
          <a:ext cx="1938002" cy="2525176"/>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270505"/>
        <a:ext cx="1938002" cy="2525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2DBB7-62F0-43B8-A13A-70B09CF21B06}">
      <dsp:nvSpPr>
        <dsp:cNvPr id="0" name=""/>
        <dsp:cNvSpPr/>
      </dsp:nvSpPr>
      <dsp:spPr>
        <a:xfrm>
          <a:off x="0" y="137659"/>
          <a:ext cx="11410949" cy="6217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042126"/>
              </a:solidFill>
            </a:rPr>
            <a:t>EAP Services available to employees, household members and dependents</a:t>
          </a:r>
        </a:p>
      </dsp:txBody>
      <dsp:txXfrm>
        <a:off x="30353" y="168012"/>
        <a:ext cx="11350243" cy="561069"/>
      </dsp:txXfrm>
    </dsp:sp>
    <dsp:sp modelId="{F472CB0F-A95E-4A2B-AE5F-5DAFD2ED1F5A}">
      <dsp:nvSpPr>
        <dsp:cNvPr id="0" name=""/>
        <dsp:cNvSpPr/>
      </dsp:nvSpPr>
      <dsp:spPr>
        <a:xfrm>
          <a:off x="0" y="796875"/>
          <a:ext cx="11410949" cy="571509"/>
        </a:xfrm>
        <a:prstGeom prst="roundRect">
          <a:avLst/>
        </a:prstGeom>
        <a:solidFill>
          <a:schemeClr val="accent2">
            <a:hueOff val="747919"/>
            <a:satOff val="-744"/>
            <a:lumOff val="2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solidFill>
                <a:srgbClr val="042126"/>
              </a:solidFill>
            </a:rPr>
            <a:t>Completely Confidential</a:t>
          </a:r>
        </a:p>
      </dsp:txBody>
      <dsp:txXfrm>
        <a:off x="27899" y="824774"/>
        <a:ext cx="11355151" cy="515711"/>
      </dsp:txXfrm>
    </dsp:sp>
    <dsp:sp modelId="{A1919614-71FF-418D-A28B-53B42A571FE8}">
      <dsp:nvSpPr>
        <dsp:cNvPr id="0" name=""/>
        <dsp:cNvSpPr/>
      </dsp:nvSpPr>
      <dsp:spPr>
        <a:xfrm>
          <a:off x="0" y="1405824"/>
          <a:ext cx="11410949" cy="583659"/>
        </a:xfrm>
        <a:prstGeom prst="roundRect">
          <a:avLst/>
        </a:prstGeom>
        <a:solidFill>
          <a:schemeClr val="accent2">
            <a:hueOff val="1495838"/>
            <a:satOff val="-1488"/>
            <a:lumOff val="53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042126"/>
              </a:solidFill>
            </a:rPr>
            <a:t>EAP Counselors available 24/7/365 via 833-539-7285</a:t>
          </a:r>
        </a:p>
      </dsp:txBody>
      <dsp:txXfrm>
        <a:off x="28492" y="1434316"/>
        <a:ext cx="11353965" cy="526675"/>
      </dsp:txXfrm>
    </dsp:sp>
    <dsp:sp modelId="{B9A6D8FA-71E4-4C44-BD86-A0E1910BCC9B}">
      <dsp:nvSpPr>
        <dsp:cNvPr id="0" name=""/>
        <dsp:cNvSpPr/>
      </dsp:nvSpPr>
      <dsp:spPr>
        <a:xfrm>
          <a:off x="0" y="2026924"/>
          <a:ext cx="11410949" cy="547109"/>
        </a:xfrm>
        <a:prstGeom prst="roundRect">
          <a:avLst/>
        </a:prstGeom>
        <a:solidFill>
          <a:schemeClr val="accent2">
            <a:hueOff val="2243758"/>
            <a:satOff val="-2232"/>
            <a:lumOff val="80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042126"/>
              </a:solidFill>
            </a:rPr>
            <a:t>Up to 6 in person counseling sessions</a:t>
          </a:r>
        </a:p>
      </dsp:txBody>
      <dsp:txXfrm>
        <a:off x="26708" y="2053632"/>
        <a:ext cx="11357533" cy="493693"/>
      </dsp:txXfrm>
    </dsp:sp>
    <dsp:sp modelId="{4773CBE7-48D9-440E-BCC9-CA1548B8824C}">
      <dsp:nvSpPr>
        <dsp:cNvPr id="0" name=""/>
        <dsp:cNvSpPr/>
      </dsp:nvSpPr>
      <dsp:spPr>
        <a:xfrm>
          <a:off x="0" y="2611473"/>
          <a:ext cx="11410949" cy="474542"/>
        </a:xfrm>
        <a:prstGeom prst="roundRect">
          <a:avLst/>
        </a:prstGeom>
        <a:solidFill>
          <a:schemeClr val="accent2">
            <a:hueOff val="2991677"/>
            <a:satOff val="-2977"/>
            <a:lumOff val="107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042126"/>
              </a:solidFill>
            </a:rPr>
            <a:t>Management Consultations</a:t>
          </a:r>
        </a:p>
      </dsp:txBody>
      <dsp:txXfrm>
        <a:off x="23165" y="2634638"/>
        <a:ext cx="11364619" cy="428212"/>
      </dsp:txXfrm>
    </dsp:sp>
    <dsp:sp modelId="{D8A0729F-C98B-4449-ABEE-F4698B3A547E}">
      <dsp:nvSpPr>
        <dsp:cNvPr id="0" name=""/>
        <dsp:cNvSpPr/>
      </dsp:nvSpPr>
      <dsp:spPr>
        <a:xfrm>
          <a:off x="0" y="3123456"/>
          <a:ext cx="11410949" cy="604737"/>
        </a:xfrm>
        <a:prstGeom prst="roundRect">
          <a:avLst/>
        </a:prstGeom>
        <a:solidFill>
          <a:schemeClr val="accent2">
            <a:hueOff val="3739596"/>
            <a:satOff val="-3721"/>
            <a:lumOff val="134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042126"/>
              </a:solidFill>
            </a:rPr>
            <a:t>Financial/Legal Consultation and Referral Service</a:t>
          </a:r>
        </a:p>
      </dsp:txBody>
      <dsp:txXfrm>
        <a:off x="29521" y="3152977"/>
        <a:ext cx="11351907" cy="545695"/>
      </dsp:txXfrm>
    </dsp:sp>
    <dsp:sp modelId="{D1F435E4-C316-4A9B-9BC5-7D52D2B36A0F}">
      <dsp:nvSpPr>
        <dsp:cNvPr id="0" name=""/>
        <dsp:cNvSpPr/>
      </dsp:nvSpPr>
      <dsp:spPr>
        <a:xfrm>
          <a:off x="0" y="3765634"/>
          <a:ext cx="11410949" cy="510423"/>
        </a:xfrm>
        <a:prstGeom prst="roundRect">
          <a:avLst/>
        </a:prstGeom>
        <a:solidFill>
          <a:schemeClr val="accent2">
            <a:hueOff val="4487515"/>
            <a:satOff val="-4465"/>
            <a:lumOff val="161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042126"/>
              </a:solidFill>
            </a:rPr>
            <a:t>Work Life Support &amp; Referral Services</a:t>
          </a:r>
        </a:p>
      </dsp:txBody>
      <dsp:txXfrm>
        <a:off x="24917" y="3790551"/>
        <a:ext cx="11361115" cy="460589"/>
      </dsp:txXfrm>
    </dsp:sp>
    <dsp:sp modelId="{4F24F6D2-B8BC-4884-89D4-C95E514A7BB9}">
      <dsp:nvSpPr>
        <dsp:cNvPr id="0" name=""/>
        <dsp:cNvSpPr/>
      </dsp:nvSpPr>
      <dsp:spPr>
        <a:xfrm>
          <a:off x="0" y="4313497"/>
          <a:ext cx="11410949" cy="628979"/>
        </a:xfrm>
        <a:prstGeom prst="roundRect">
          <a:avLst/>
        </a:prstGeom>
        <a:solidFill>
          <a:schemeClr val="accent2">
            <a:hueOff val="5235434"/>
            <a:satOff val="-5209"/>
            <a:lumOff val="18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042126"/>
              </a:solidFill>
            </a:rPr>
            <a:t>Online tools and Resources - https://sowi.mylifeexpert.com Company code:  SOWI</a:t>
          </a:r>
        </a:p>
      </dsp:txBody>
      <dsp:txXfrm>
        <a:off x="30704" y="4344201"/>
        <a:ext cx="11349541" cy="567571"/>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4CCF80-4C22-4C22-9CFA-E921C6BAA4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a:extLst>
              <a:ext uri="{FF2B5EF4-FFF2-40B4-BE49-F238E27FC236}">
                <a16:creationId xmlns:a16="http://schemas.microsoft.com/office/drawing/2014/main" id="{574F0F03-89B2-4001-97E6-30079776D3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AE1B34-9FFC-40E7-A5AA-31F598F9ADB3}" type="datetimeFigureOut">
              <a:rPr lang="en-PH" smtClean="0"/>
              <a:t>05/02/2024</a:t>
            </a:fld>
            <a:endParaRPr lang="en-PH"/>
          </a:p>
        </p:txBody>
      </p:sp>
      <p:sp>
        <p:nvSpPr>
          <p:cNvPr id="4" name="Footer Placeholder 3">
            <a:extLst>
              <a:ext uri="{FF2B5EF4-FFF2-40B4-BE49-F238E27FC236}">
                <a16:creationId xmlns:a16="http://schemas.microsoft.com/office/drawing/2014/main" id="{01A56E60-A4E2-4EDC-9FB0-C593402A90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5" name="Slide Number Placeholder 4">
            <a:extLst>
              <a:ext uri="{FF2B5EF4-FFF2-40B4-BE49-F238E27FC236}">
                <a16:creationId xmlns:a16="http://schemas.microsoft.com/office/drawing/2014/main" id="{575046A5-5880-48A6-9478-EFF22C3A89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E18935-DC45-4EA8-A34F-017E411C0A19}" type="slidenum">
              <a:rPr lang="en-PH" smtClean="0"/>
              <a:t>‹#›</a:t>
            </a:fld>
            <a:endParaRPr lang="en-PH"/>
          </a:p>
        </p:txBody>
      </p:sp>
    </p:spTree>
    <p:extLst>
      <p:ext uri="{BB962C8B-B14F-4D97-AF65-F5344CB8AC3E}">
        <p14:creationId xmlns:p14="http://schemas.microsoft.com/office/powerpoint/2010/main" val="2877383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5B2A197F-0E91-47CA-9969-6199DB502C2B}" type="slidenum">
              <a:rPr lang="en-US" smtClean="0"/>
              <a:t>1</a:t>
            </a:fld>
            <a:endParaRPr lang="en-US"/>
          </a:p>
        </p:txBody>
      </p:sp>
    </p:spTree>
    <p:extLst>
      <p:ext uri="{BB962C8B-B14F-4D97-AF65-F5344CB8AC3E}">
        <p14:creationId xmlns:p14="http://schemas.microsoft.com/office/powerpoint/2010/main" val="164262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ea typeface="ＭＳ Ｐゴシック" panose="020B0600070205080204" pitchFamily="34" charset="-128"/>
              </a:rPr>
              <a:t>People need to know what they do matters.   Re read the book Man Search for Meaning by Victor  Frankel.   Which shows that people who help people are more likely to survive and thrive then those who take.</a:t>
            </a:r>
          </a:p>
          <a:p>
            <a:pPr eaLnBrk="1" hangingPunct="1"/>
            <a:r>
              <a:rPr lang="en-US" altLang="en-US" sz="1200" dirty="0">
                <a:ea typeface="ＭＳ Ｐゴシック" panose="020B0600070205080204" pitchFamily="34" charset="-128"/>
              </a:rPr>
              <a:t>Ask participants why their job matters?  Why does saying hello matter?  What meaning does their job have? Or should have?</a:t>
            </a:r>
          </a:p>
          <a:p>
            <a:pPr eaLnBrk="1" hangingPunct="1"/>
            <a:r>
              <a:rPr lang="en-US" altLang="en-US" sz="1200" dirty="0">
                <a:ea typeface="ＭＳ Ｐゴシック" panose="020B0600070205080204" pitchFamily="34" charset="-128"/>
              </a:rPr>
              <a:t>Talk about the difference between a job and a career….. </a:t>
            </a:r>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B2A197F-0E91-47CA-9969-6199DB502C2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81678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ea typeface="ＭＳ Ｐゴシック" panose="020B0600070205080204" pitchFamily="34" charset="-128"/>
              </a:rPr>
              <a:t>Have an honest dialog that maintaining a positive attitude at work will have some challenges.  It is easy to remain positive when things go well – but when they don’t we must remember that we cannot control the stressor – but we can control our response.</a:t>
            </a:r>
          </a:p>
          <a:p>
            <a:endParaRPr lang="en-US" altLang="en-US" sz="1200" dirty="0">
              <a:ea typeface="ＭＳ Ｐゴシック" panose="020B0600070205080204" pitchFamily="34" charset="-128"/>
            </a:endParaRPr>
          </a:p>
          <a:p>
            <a:r>
              <a:rPr lang="en-US" altLang="en-US" sz="1200" dirty="0">
                <a:ea typeface="ＭＳ Ｐゴシック" panose="020B0600070205080204" pitchFamily="34" charset="-128"/>
              </a:rPr>
              <a:t>It is good time to re-introduce and remind the participants of business etiquette today.</a:t>
            </a:r>
          </a:p>
          <a:p>
            <a:endParaRPr lang="en-US" altLang="en-US" sz="1200" dirty="0">
              <a:ea typeface="ＭＳ Ｐゴシック" panose="020B0600070205080204" pitchFamily="34" charset="-128"/>
            </a:endParaRPr>
          </a:p>
          <a:p>
            <a:r>
              <a:rPr lang="en-US" altLang="en-US" sz="1200" dirty="0">
                <a:ea typeface="ＭＳ Ｐゴシック" panose="020B0600070205080204" pitchFamily="34" charset="-128"/>
              </a:rPr>
              <a:t>We have to be prepared and responsible for the good, bad and ugly. Look at when you have handled the stressors well and when you haven't handled them well. Reflect to be able to move forward..</a:t>
            </a:r>
          </a:p>
          <a:p>
            <a:endParaRPr lang="en-US" altLang="en-US" sz="1200" dirty="0">
              <a:ea typeface="ＭＳ Ｐゴシック" panose="020B0600070205080204" pitchFamily="34" charset="-128"/>
            </a:endParaRPr>
          </a:p>
          <a:p>
            <a:endParaRPr lang="en-US" altLang="en-US" sz="1200" dirty="0">
              <a:ea typeface="ＭＳ Ｐゴシック" panose="020B0600070205080204" pitchFamily="34" charset="-128"/>
            </a:endParaRPr>
          </a:p>
          <a:p>
            <a:endParaRPr lang="en-US" dirty="0"/>
          </a:p>
          <a:p>
            <a:endParaRPr lang="en-PH"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B2A197F-0E91-47CA-9969-6199DB502C2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6091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please copy and paste the link into the chat </a:t>
            </a:r>
          </a:p>
        </p:txBody>
      </p:sp>
      <p:sp>
        <p:nvSpPr>
          <p:cNvPr id="4" name="Slide Number Placeholder 3"/>
          <p:cNvSpPr>
            <a:spLocks noGrp="1"/>
          </p:cNvSpPr>
          <p:nvPr>
            <p:ph type="sldNum" sz="quarter" idx="5"/>
          </p:nvPr>
        </p:nvSpPr>
        <p:spPr/>
        <p:txBody>
          <a:bodyPr/>
          <a:lstStyle/>
          <a:p>
            <a:fld id="{5B2A197F-0E91-47CA-9969-6199DB502C2B}" type="slidenum">
              <a:rPr lang="en-US" smtClean="0"/>
              <a:t>14</a:t>
            </a:fld>
            <a:endParaRPr lang="en-US"/>
          </a:p>
        </p:txBody>
      </p:sp>
    </p:spTree>
    <p:extLst>
      <p:ext uri="{BB962C8B-B14F-4D97-AF65-F5344CB8AC3E}">
        <p14:creationId xmlns:p14="http://schemas.microsoft.com/office/powerpoint/2010/main" val="81508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anose="020B0600070205080204" pitchFamily="34" charset="-128"/>
              </a:rPr>
              <a:t>Introduce the topic by saying it is a personal responsibility to create and maintain a positive work environment – you as the trainer, are there to challenge each participant to do what they can do to make a positive work environment.</a:t>
            </a:r>
          </a:p>
          <a:p>
            <a:endParaRPr lang="en-US" dirty="0"/>
          </a:p>
          <a:p>
            <a:endParaRPr lang="en-PH" dirty="0"/>
          </a:p>
        </p:txBody>
      </p:sp>
      <p:sp>
        <p:nvSpPr>
          <p:cNvPr id="4" name="Slide Number Placeholder 3"/>
          <p:cNvSpPr>
            <a:spLocks noGrp="1"/>
          </p:cNvSpPr>
          <p:nvPr>
            <p:ph type="sldNum" sz="quarter" idx="5"/>
          </p:nvPr>
        </p:nvSpPr>
        <p:spPr/>
        <p:txBody>
          <a:bodyPr/>
          <a:lstStyle/>
          <a:p>
            <a:fld id="{5B2A197F-0E91-47CA-9969-6199DB502C2B}" type="slidenum">
              <a:rPr lang="en-US" smtClean="0"/>
              <a:t>2</a:t>
            </a:fld>
            <a:endParaRPr lang="en-US"/>
          </a:p>
        </p:txBody>
      </p:sp>
    </p:spTree>
    <p:extLst>
      <p:ext uri="{BB962C8B-B14F-4D97-AF65-F5344CB8AC3E}">
        <p14:creationId xmlns:p14="http://schemas.microsoft.com/office/powerpoint/2010/main" val="5806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a typeface="ＭＳ Ｐゴシック" panose="020B0600070205080204" pitchFamily="34" charset="-128"/>
              </a:rPr>
              <a:t>Trainer:  This is a brain storming exercise – have the group call out all the things they associate with a NEGATIVE work environment.</a:t>
            </a:r>
          </a:p>
          <a:p>
            <a:endParaRPr lang="en-US" dirty="0"/>
          </a:p>
          <a:p>
            <a:endParaRPr lang="en-PH" dirty="0"/>
          </a:p>
        </p:txBody>
      </p:sp>
      <p:sp>
        <p:nvSpPr>
          <p:cNvPr id="4" name="Slide Number Placeholder 3"/>
          <p:cNvSpPr>
            <a:spLocks noGrp="1"/>
          </p:cNvSpPr>
          <p:nvPr>
            <p:ph type="sldNum" sz="quarter" idx="5"/>
          </p:nvPr>
        </p:nvSpPr>
        <p:spPr/>
        <p:txBody>
          <a:bodyPr/>
          <a:lstStyle/>
          <a:p>
            <a:fld id="{5B2A197F-0E91-47CA-9969-6199DB502C2B}" type="slidenum">
              <a:rPr lang="en-US" smtClean="0"/>
              <a:t>3</a:t>
            </a:fld>
            <a:endParaRPr lang="en-US"/>
          </a:p>
        </p:txBody>
      </p:sp>
    </p:spTree>
    <p:extLst>
      <p:ext uri="{BB962C8B-B14F-4D97-AF65-F5344CB8AC3E}">
        <p14:creationId xmlns:p14="http://schemas.microsoft.com/office/powerpoint/2010/main" val="125133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a typeface="ＭＳ Ｐゴシック" panose="020B0600070205080204" pitchFamily="34" charset="-128"/>
              </a:rPr>
              <a:t>Trainer:  Continue the brain storming exercise – have the group call out all the things they associate with a POSITIVE work environment.  This session is meant to help us get there.</a:t>
            </a:r>
          </a:p>
          <a:p>
            <a:endParaRPr lang="en-US" dirty="0"/>
          </a:p>
          <a:p>
            <a:endParaRPr lang="en-PH" dirty="0"/>
          </a:p>
        </p:txBody>
      </p:sp>
      <p:sp>
        <p:nvSpPr>
          <p:cNvPr id="4" name="Slide Number Placeholder 3"/>
          <p:cNvSpPr>
            <a:spLocks noGrp="1"/>
          </p:cNvSpPr>
          <p:nvPr>
            <p:ph type="sldNum" sz="quarter" idx="5"/>
          </p:nvPr>
        </p:nvSpPr>
        <p:spPr/>
        <p:txBody>
          <a:bodyPr/>
          <a:lstStyle/>
          <a:p>
            <a:fld id="{5B2A197F-0E91-47CA-9969-6199DB502C2B}" type="slidenum">
              <a:rPr lang="en-US" smtClean="0"/>
              <a:t>4</a:t>
            </a:fld>
            <a:endParaRPr lang="en-US"/>
          </a:p>
        </p:txBody>
      </p:sp>
    </p:spTree>
    <p:extLst>
      <p:ext uri="{BB962C8B-B14F-4D97-AF65-F5344CB8AC3E}">
        <p14:creationId xmlns:p14="http://schemas.microsoft.com/office/powerpoint/2010/main" val="393342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Quickly introduce the topics that will be covered today.</a:t>
            </a:r>
          </a:p>
          <a:p>
            <a:endParaRPr lang="en-PH" dirty="0"/>
          </a:p>
          <a:p>
            <a:endParaRPr lang="en-PH" dirty="0"/>
          </a:p>
        </p:txBody>
      </p:sp>
      <p:sp>
        <p:nvSpPr>
          <p:cNvPr id="4" name="Slide Number Placeholder 3"/>
          <p:cNvSpPr>
            <a:spLocks noGrp="1"/>
          </p:cNvSpPr>
          <p:nvPr>
            <p:ph type="sldNum" sz="quarter" idx="5"/>
          </p:nvPr>
        </p:nvSpPr>
        <p:spPr/>
        <p:txBody>
          <a:bodyPr/>
          <a:lstStyle/>
          <a:p>
            <a:fld id="{5B2A197F-0E91-47CA-9969-6199DB502C2B}" type="slidenum">
              <a:rPr lang="en-US" smtClean="0"/>
              <a:t>5</a:t>
            </a:fld>
            <a:endParaRPr lang="en-US"/>
          </a:p>
        </p:txBody>
      </p:sp>
    </p:spTree>
    <p:extLst>
      <p:ext uri="{BB962C8B-B14F-4D97-AF65-F5344CB8AC3E}">
        <p14:creationId xmlns:p14="http://schemas.microsoft.com/office/powerpoint/2010/main" val="2070636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ea typeface="ＭＳ Ｐゴシック" panose="020B0600070205080204" pitchFamily="34" charset="-128"/>
              </a:rPr>
              <a:t>Trust in an integral ingredient in a positive work environment – have a story you can tell about a work environment in which you had to deal with a person you did not trust versus one you did trust. Remember: this is one of the foundations of building a positive work environment so pace yourself there will be more.</a:t>
            </a:r>
          </a:p>
          <a:p>
            <a:pPr eaLnBrk="1" hangingPunct="1">
              <a:spcBef>
                <a:spcPct val="0"/>
              </a:spcBef>
            </a:pPr>
            <a:endParaRPr lang="en-US" altLang="en-US" sz="1200" dirty="0">
              <a:ea typeface="ＭＳ Ｐゴシック" panose="020B0600070205080204" pitchFamily="34" charset="-128"/>
            </a:endParaRPr>
          </a:p>
          <a:p>
            <a:pPr eaLnBrk="1" hangingPunct="1">
              <a:spcBef>
                <a:spcPct val="0"/>
              </a:spcBef>
            </a:pPr>
            <a:r>
              <a:rPr lang="en-US" altLang="en-US" sz="1200" dirty="0">
                <a:ea typeface="ＭＳ Ｐゴシック" panose="020B0600070205080204" pitchFamily="34" charset="-128"/>
              </a:rPr>
              <a:t>Talk about and ask if successful in returning all emails and phone calls…. If not, how can you get there. Credibility and reputation… within 24 hours.</a:t>
            </a:r>
          </a:p>
          <a:p>
            <a:pPr eaLnBrk="1" hangingPunct="1">
              <a:spcBef>
                <a:spcPct val="0"/>
              </a:spcBef>
            </a:pPr>
            <a:endParaRPr lang="en-US" altLang="en-US" sz="1200" dirty="0">
              <a:ea typeface="ＭＳ Ｐゴシック" panose="020B0600070205080204" pitchFamily="34" charset="-128"/>
            </a:endParaRPr>
          </a:p>
          <a:p>
            <a:pPr eaLnBrk="1" hangingPunct="1">
              <a:spcBef>
                <a:spcPct val="0"/>
              </a:spcBef>
            </a:pPr>
            <a:r>
              <a:rPr lang="en-US" altLang="en-US" sz="1200" dirty="0">
                <a:ea typeface="ＭＳ Ｐゴシック" panose="020B0600070205080204" pitchFamily="34" charset="-128"/>
              </a:rPr>
              <a:t>Big part of building trust comes down to organization! Be organized and walk the talk… be reliable. </a:t>
            </a:r>
          </a:p>
          <a:p>
            <a:pPr eaLnBrk="1" hangingPunct="1">
              <a:spcBef>
                <a:spcPct val="0"/>
              </a:spcBef>
            </a:pPr>
            <a:endParaRPr lang="en-US" altLang="en-US" sz="1200" dirty="0">
              <a:ea typeface="ＭＳ Ｐゴシック" panose="020B0600070205080204" pitchFamily="34" charset="-128"/>
            </a:endParaRPr>
          </a:p>
          <a:p>
            <a:pPr eaLnBrk="1" hangingPunct="1">
              <a:spcBef>
                <a:spcPct val="0"/>
              </a:spcBef>
            </a:pPr>
            <a:r>
              <a:rPr lang="en-US" altLang="en-US" sz="1200" dirty="0">
                <a:ea typeface="ＭＳ Ｐゴシック" panose="020B0600070205080204" pitchFamily="34" charset="-128"/>
              </a:rPr>
              <a:t>Ask for other ideas that help colleagues build trust with one another.</a:t>
            </a:r>
          </a:p>
          <a:p>
            <a:pPr eaLnBrk="1" hangingPunct="1">
              <a:spcBef>
                <a:spcPct val="0"/>
              </a:spcBef>
            </a:pPr>
            <a:endParaRPr lang="en-US" altLang="en-US" sz="1200" dirty="0">
              <a:ea typeface="ＭＳ Ｐゴシック" panose="020B0600070205080204" pitchFamily="34" charset="-128"/>
            </a:endParaRPr>
          </a:p>
          <a:p>
            <a:pPr eaLnBrk="1" hangingPunct="1">
              <a:spcBef>
                <a:spcPct val="0"/>
              </a:spcBef>
            </a:pPr>
            <a:r>
              <a:rPr lang="en-US" altLang="en-US" sz="1200" dirty="0">
                <a:ea typeface="ＭＳ Ｐゴシック" panose="020B0600070205080204" pitchFamily="34" charset="-128"/>
              </a:rPr>
              <a:t>Use an example or story…. </a:t>
            </a:r>
          </a:p>
          <a:p>
            <a:pPr eaLnBrk="1" hangingPunct="1">
              <a:spcBef>
                <a:spcPct val="0"/>
              </a:spcBef>
            </a:pPr>
            <a:endParaRPr lang="en-US" altLang="en-US" sz="1200" dirty="0">
              <a:ea typeface="ＭＳ Ｐゴシック" panose="020B0600070205080204" pitchFamily="34" charset="-128"/>
            </a:endParaRPr>
          </a:p>
          <a:p>
            <a:pPr eaLnBrk="1" hangingPunct="1">
              <a:spcBef>
                <a:spcPct val="0"/>
              </a:spcBef>
            </a:pPr>
            <a:r>
              <a:rPr lang="en-US" altLang="en-US" sz="1200" dirty="0">
                <a:ea typeface="ＭＳ Ｐゴシック" panose="020B0600070205080204" pitchFamily="34" charset="-128"/>
              </a:rPr>
              <a:t>Office gossip – remember everyone is a human being with human feelings… gossip can destroy a work environment. </a:t>
            </a:r>
          </a:p>
          <a:p>
            <a:pPr eaLnBrk="1" hangingPunct="1">
              <a:spcBef>
                <a:spcPct val="0"/>
              </a:spcBef>
            </a:pPr>
            <a:r>
              <a:rPr lang="en-US" altLang="en-US" sz="1200" dirty="0">
                <a:ea typeface="ＭＳ Ｐゴシック" panose="020B0600070205080204" pitchFamily="34" charset="-128"/>
              </a:rPr>
              <a:t>Ask yourself – what can you do to be a more trust worthy person.</a:t>
            </a:r>
          </a:p>
          <a:p>
            <a:endParaRPr lang="en-US" dirty="0"/>
          </a:p>
          <a:p>
            <a:endParaRPr lang="en-PH" dirty="0"/>
          </a:p>
        </p:txBody>
      </p:sp>
      <p:sp>
        <p:nvSpPr>
          <p:cNvPr id="4" name="Slide Number Placeholder 3"/>
          <p:cNvSpPr>
            <a:spLocks noGrp="1"/>
          </p:cNvSpPr>
          <p:nvPr>
            <p:ph type="sldNum" sz="quarter" idx="5"/>
          </p:nvPr>
        </p:nvSpPr>
        <p:spPr/>
        <p:txBody>
          <a:bodyPr/>
          <a:lstStyle/>
          <a:p>
            <a:fld id="{5B2A197F-0E91-47CA-9969-6199DB502C2B}" type="slidenum">
              <a:rPr lang="en-US" smtClean="0"/>
              <a:t>6</a:t>
            </a:fld>
            <a:endParaRPr lang="en-US"/>
          </a:p>
        </p:txBody>
      </p:sp>
    </p:spTree>
    <p:extLst>
      <p:ext uri="{BB962C8B-B14F-4D97-AF65-F5344CB8AC3E}">
        <p14:creationId xmlns:p14="http://schemas.microsoft.com/office/powerpoint/2010/main" val="818293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ea typeface="ＭＳ Ｐゴシック" panose="020B0600070205080204" pitchFamily="34" charset="-128"/>
              </a:rPr>
              <a:t>People can manage disappointments if they are honest.  A positive work environment manages realistic expectations.  Ask yourself “what realistically can be done in one business day, week month.”</a:t>
            </a:r>
          </a:p>
          <a:p>
            <a:pPr eaLnBrk="1" hangingPunct="1"/>
            <a:endParaRPr lang="en-US" altLang="en-US" sz="1200" dirty="0">
              <a:ea typeface="ＭＳ Ｐゴシック" panose="020B0600070205080204" pitchFamily="34" charset="-128"/>
            </a:endParaRPr>
          </a:p>
          <a:p>
            <a:pPr eaLnBrk="1" hangingPunct="1"/>
            <a:r>
              <a:rPr lang="en-US" altLang="en-US" sz="1200" dirty="0">
                <a:ea typeface="ＭＳ Ｐゴシック" panose="020B0600070205080204" pitchFamily="34" charset="-128"/>
              </a:rPr>
              <a:t>By people understanding that the workload is reasonable and that we are not after perfection this contributes to a positive work environment even when there is pressure – Acknowledge that we are all working harder today than a year ago,</a:t>
            </a:r>
          </a:p>
          <a:p>
            <a:pPr eaLnBrk="1" hangingPunct="1"/>
            <a:r>
              <a:rPr lang="en-US" altLang="en-US" sz="1200" dirty="0">
                <a:ea typeface="ＭＳ Ｐゴシック" panose="020B0600070205080204" pitchFamily="34" charset="-128"/>
              </a:rPr>
              <a:t>Today's work place does deal with a great deal of disappointment and the feeling that it is not what it used to be…. So we need to acknowledge that and then move on.  The expectations today are greater than ever before</a:t>
            </a:r>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5B2A197F-0E91-47CA-9969-6199DB502C2B}" type="slidenum">
              <a:rPr lang="en-US" smtClean="0"/>
              <a:t>8</a:t>
            </a:fld>
            <a:endParaRPr lang="en-US"/>
          </a:p>
        </p:txBody>
      </p:sp>
    </p:spTree>
    <p:extLst>
      <p:ext uri="{BB962C8B-B14F-4D97-AF65-F5344CB8AC3E}">
        <p14:creationId xmlns:p14="http://schemas.microsoft.com/office/powerpoint/2010/main" val="171470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ea typeface="ＭＳ Ｐゴシック" panose="020B0600070205080204" pitchFamily="34" charset="-128"/>
              </a:rPr>
              <a:t>Trainer:  in preparation, check out this link for the genesis of the positive work environment concept at Zappos:</a:t>
            </a:r>
          </a:p>
          <a:p>
            <a:r>
              <a:rPr lang="en-US" altLang="en-US" sz="1400" dirty="0">
                <a:ea typeface="ＭＳ Ｐゴシック" panose="020B0600070205080204" pitchFamily="34" charset="-128"/>
              </a:rPr>
              <a:t>http://www.chartcourse.com/zappos/</a:t>
            </a:r>
          </a:p>
          <a:p>
            <a:pPr eaLnBrk="1" hangingPunct="1">
              <a:spcBef>
                <a:spcPct val="0"/>
              </a:spcBef>
            </a:pPr>
            <a:endParaRPr lang="en-US" altLang="en-US" sz="1400" dirty="0">
              <a:ea typeface="ＭＳ Ｐゴシック" panose="020B0600070205080204" pitchFamily="34" charset="-128"/>
            </a:endParaRPr>
          </a:p>
          <a:p>
            <a:pPr eaLnBrk="1" hangingPunct="1">
              <a:spcBef>
                <a:spcPct val="0"/>
              </a:spcBef>
            </a:pPr>
            <a:endParaRPr lang="en-US" altLang="en-US" sz="1400" dirty="0">
              <a:ea typeface="ＭＳ Ｐゴシック" panose="020B0600070205080204" pitchFamily="34" charset="-128"/>
            </a:endParaRPr>
          </a:p>
          <a:p>
            <a:pPr eaLnBrk="1" hangingPunct="1">
              <a:spcBef>
                <a:spcPct val="0"/>
              </a:spcBef>
            </a:pPr>
            <a:r>
              <a:rPr lang="en-US" altLang="en-US" sz="1400" dirty="0">
                <a:ea typeface="ＭＳ Ｐゴシック" panose="020B0600070205080204" pitchFamily="34" charset="-128"/>
              </a:rPr>
              <a:t>Shaking it up and doing new and fun things… celebrate the good.  Come up with different solutions and make it individual as we all enjoy different things.. </a:t>
            </a:r>
          </a:p>
          <a:p>
            <a:pPr eaLnBrk="1" hangingPunct="1">
              <a:spcBef>
                <a:spcPct val="0"/>
              </a:spcBef>
            </a:pPr>
            <a:endParaRPr lang="en-US" altLang="en-US" sz="1400" dirty="0">
              <a:ea typeface="ＭＳ Ｐゴシック" panose="020B0600070205080204" pitchFamily="34" charset="-128"/>
            </a:endParaRPr>
          </a:p>
          <a:p>
            <a:pPr eaLnBrk="1" hangingPunct="1">
              <a:spcBef>
                <a:spcPct val="0"/>
              </a:spcBef>
            </a:pPr>
            <a:r>
              <a:rPr lang="en-US" altLang="en-US" sz="1400" dirty="0">
                <a:ea typeface="ＭＳ Ｐゴシック" panose="020B0600070205080204" pitchFamily="34" charset="-128"/>
              </a:rPr>
              <a:t>Idea: wall of – “what did well” or “job well done” being publicized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Attach recognition to “real” accomplishments and goal achievement as negotiated in a performance development plan.  Make sure the recognition meets above the stated requirements.</a:t>
            </a:r>
            <a:br>
              <a:rPr lang="en-US" altLang="en-US" dirty="0">
                <a:ea typeface="ＭＳ Ｐゴシック" panose="020B0600070205080204" pitchFamily="34" charset="-128"/>
              </a:rPr>
            </a:br>
            <a:r>
              <a:rPr lang="en-US" altLang="en-US" dirty="0">
                <a:ea typeface="ＭＳ Ｐゴシック" panose="020B0600070205080204" pitchFamily="34" charset="-128"/>
              </a:rPr>
              <a:t> </a:t>
            </a:r>
          </a:p>
          <a:p>
            <a:r>
              <a:rPr lang="en-US" altLang="en-US" dirty="0">
                <a:ea typeface="ＭＳ Ｐゴシック" panose="020B0600070205080204" pitchFamily="34" charset="-128"/>
              </a:rPr>
              <a:t>Make the recognition random -- with an element of surprise.</a:t>
            </a:r>
            <a:br>
              <a:rPr lang="en-US" altLang="en-US" dirty="0">
                <a:ea typeface="ＭＳ Ｐゴシック" panose="020B0600070205080204" pitchFamily="34" charset="-128"/>
              </a:rPr>
            </a:br>
            <a:r>
              <a:rPr lang="en-US" altLang="en-US" dirty="0">
                <a:ea typeface="ＭＳ Ｐゴシック" panose="020B0600070205080204" pitchFamily="34" charset="-128"/>
              </a:rPr>
              <a:t> </a:t>
            </a:r>
          </a:p>
          <a:p>
            <a:r>
              <a:rPr lang="en-US" altLang="en-US" dirty="0">
                <a:ea typeface="ＭＳ Ｐゴシック" panose="020B0600070205080204" pitchFamily="34" charset="-128"/>
              </a:rPr>
              <a:t>Look for employee reward and recognition activities that build positive morale in the work environment.  i.e. The Pall Corporation, in Ann Arbor, MI, has a “smile team” that meets to schedule random, fun events.  They sponsor ice cream socials, picnics, “the boss” cooks day, etc.</a:t>
            </a:r>
          </a:p>
          <a:p>
            <a:r>
              <a:rPr lang="en-US" altLang="en-US" dirty="0">
                <a:ea typeface="ＭＳ Ｐゴシック" panose="020B0600070205080204" pitchFamily="34" charset="-128"/>
              </a:rPr>
              <a:t>Determine what behaviors your work place wants to recognize.  i.e. recognizing team work, going the extra mile, and years of service.</a:t>
            </a:r>
          </a:p>
          <a:p>
            <a:r>
              <a:rPr lang="en-US" altLang="en-US" dirty="0">
                <a:ea typeface="ＭＳ Ｐゴシック" panose="020B0600070205080204" pitchFamily="34" charset="-128"/>
              </a:rPr>
              <a:t>Identify and communicate the criteria by which the proposed recipients will be judged or assessed, making it clear what employees need to do to qualify for recognition.</a:t>
            </a:r>
          </a:p>
          <a:p>
            <a:r>
              <a:rPr lang="en-US" altLang="en-US" dirty="0">
                <a:ea typeface="ＭＳ Ｐゴシック" panose="020B0600070205080204" pitchFamily="34" charset="-128"/>
              </a:rPr>
              <a:t>Magnify the value of the recognition by: naming the employee publicly, placing employee names in the newsletter, sending out a company-wide e-mail announcement, etc.</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u="sng" dirty="0">
                <a:ea typeface="ＭＳ Ｐゴシック" panose="020B0600070205080204" pitchFamily="34" charset="-128"/>
              </a:rPr>
              <a:t>Avoid employee recognition traps that</a:t>
            </a:r>
            <a:r>
              <a:rPr lang="en-US" altLang="en-US" dirty="0">
                <a:ea typeface="ＭＳ Ｐゴシック" panose="020B0600070205080204" pitchFamily="34" charset="-128"/>
              </a:rPr>
              <a:t>:</a:t>
            </a:r>
          </a:p>
          <a:p>
            <a:r>
              <a:rPr lang="en-US" altLang="en-US" dirty="0">
                <a:ea typeface="ＭＳ Ｐゴシック" panose="020B0600070205080204" pitchFamily="34" charset="-128"/>
              </a:rPr>
              <a:t>Single out one or a few employees</a:t>
            </a:r>
          </a:p>
          <a:p>
            <a:r>
              <a:rPr lang="en-US" altLang="en-US" dirty="0">
                <a:ea typeface="ＭＳ Ｐゴシック" panose="020B0600070205080204" pitchFamily="34" charset="-128"/>
              </a:rPr>
              <a:t>Zap the morale of the many who failed to win</a:t>
            </a:r>
          </a:p>
          <a:p>
            <a:r>
              <a:rPr lang="en-US" altLang="en-US" dirty="0">
                <a:ea typeface="ＭＳ Ｐゴシック" panose="020B0600070205080204" pitchFamily="34" charset="-128"/>
              </a:rPr>
              <a:t>Confuse people who meet the criteria yet were not selected</a:t>
            </a:r>
          </a:p>
          <a:p>
            <a:r>
              <a:rPr lang="en-US" altLang="en-US" dirty="0">
                <a:ea typeface="ＭＳ Ｐゴシック" panose="020B0600070205080204" pitchFamily="34" charset="-128"/>
              </a:rPr>
              <a:t>Seek votes or other personalized, subjective criteria to determine winners</a:t>
            </a:r>
          </a:p>
          <a:p>
            <a:pPr eaLnBrk="1" hangingPunct="1">
              <a:spcBef>
                <a:spcPct val="0"/>
              </a:spcBef>
            </a:pPr>
            <a:endParaRPr lang="en-US" altLang="en-US" sz="1400" dirty="0">
              <a:ea typeface="ＭＳ Ｐゴシック" panose="020B0600070205080204" pitchFamily="34" charset="-128"/>
            </a:endParaRPr>
          </a:p>
          <a:p>
            <a:pPr eaLnBrk="1" hangingPunct="1">
              <a:spcBef>
                <a:spcPct val="0"/>
              </a:spcBef>
            </a:pPr>
            <a:endParaRPr lang="en-US" altLang="en-US" sz="1400" dirty="0">
              <a:ea typeface="ＭＳ Ｐゴシック" panose="020B0600070205080204" pitchFamily="34" charset="-128"/>
            </a:endParaRPr>
          </a:p>
          <a:p>
            <a:endParaRPr lang="en-US" dirty="0"/>
          </a:p>
          <a:p>
            <a:endParaRPr lang="en-PH" dirty="0"/>
          </a:p>
        </p:txBody>
      </p:sp>
      <p:sp>
        <p:nvSpPr>
          <p:cNvPr id="4" name="Slide Number Placeholder 3"/>
          <p:cNvSpPr>
            <a:spLocks noGrp="1"/>
          </p:cNvSpPr>
          <p:nvPr>
            <p:ph type="sldNum" sz="quarter" idx="5"/>
          </p:nvPr>
        </p:nvSpPr>
        <p:spPr/>
        <p:txBody>
          <a:bodyPr/>
          <a:lstStyle/>
          <a:p>
            <a:fld id="{5B2A197F-0E91-47CA-9969-6199DB502C2B}" type="slidenum">
              <a:rPr lang="en-US" smtClean="0"/>
              <a:t>9</a:t>
            </a:fld>
            <a:endParaRPr lang="en-US"/>
          </a:p>
        </p:txBody>
      </p:sp>
    </p:spTree>
    <p:extLst>
      <p:ext uri="{BB962C8B-B14F-4D97-AF65-F5344CB8AC3E}">
        <p14:creationId xmlns:p14="http://schemas.microsoft.com/office/powerpoint/2010/main" val="3107654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400" dirty="0">
                <a:ea typeface="ＭＳ Ｐゴシック" panose="020B0600070205080204" pitchFamily="34" charset="-128"/>
              </a:rPr>
              <a:t>Reference: </a:t>
            </a:r>
            <a:r>
              <a:rPr lang="en-US" altLang="en-US" sz="1400" dirty="0" err="1">
                <a:ea typeface="ＭＳ Ｐゴシック" panose="020B0600070205080204" pitchFamily="34" charset="-128"/>
              </a:rPr>
              <a:t>Marshmellow</a:t>
            </a:r>
            <a:r>
              <a:rPr lang="en-US" altLang="en-US" sz="1400" dirty="0">
                <a:ea typeface="ＭＳ Ｐゴシック" panose="020B0600070205080204" pitchFamily="34" charset="-128"/>
              </a:rPr>
              <a:t>  challenge</a:t>
            </a:r>
          </a:p>
          <a:p>
            <a:pPr eaLnBrk="1" hangingPunct="1"/>
            <a:endParaRPr lang="en-US" altLang="en-US" sz="1400" dirty="0">
              <a:ea typeface="ＭＳ Ｐゴシック" panose="020B0600070205080204" pitchFamily="34" charset="-128"/>
            </a:endParaRPr>
          </a:p>
          <a:p>
            <a:pPr eaLnBrk="1" hangingPunct="1"/>
            <a:r>
              <a:rPr lang="en-US" altLang="en-US" sz="1400" dirty="0">
                <a:ea typeface="ＭＳ Ｐゴシック" panose="020B0600070205080204" pitchFamily="34" charset="-128"/>
              </a:rPr>
              <a:t>Explain the difference between empathy and sympathy.</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Does your team enable you to be such a great team and have such a safe environment that when you make a mistake its ok…. And others support you to move forward?</a:t>
            </a:r>
          </a:p>
          <a:p>
            <a:endParaRPr lang="en-US" dirty="0"/>
          </a:p>
          <a:p>
            <a:endParaRPr lang="en-PH"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B2A197F-0E91-47CA-9969-6199DB502C2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27681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Image_1">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hasCustomPrompt="1"/>
          </p:nvPr>
        </p:nvSpPr>
        <p:spPr>
          <a:xfrm>
            <a:off x="382316" y="5656263"/>
            <a:ext cx="4762500" cy="587519"/>
          </a:xfrm>
          <a:prstGeom prst="rect">
            <a:avLst/>
          </a:prstGeom>
        </p:spPr>
        <p:txBody>
          <a:bodyPr>
            <a:noAutofit/>
          </a:bodyPr>
          <a:lstStyle>
            <a:lvl1pPr marL="0" indent="0">
              <a:buNone/>
              <a:defRPr sz="3200" b="1">
                <a:solidFill>
                  <a:schemeClr val="bg2"/>
                </a:solidFill>
              </a:defRPr>
            </a:lvl1pPr>
            <a:lvl2pPr marL="221761" indent="0">
              <a:buNone/>
              <a:defRPr/>
            </a:lvl2pPr>
          </a:lstStyle>
          <a:p>
            <a:pPr lvl="0"/>
            <a:r>
              <a:rPr lang="en-US"/>
              <a:t>Title</a:t>
            </a:r>
          </a:p>
        </p:txBody>
      </p: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hasCustomPrompt="1"/>
          </p:nvPr>
        </p:nvSpPr>
        <p:spPr>
          <a:xfrm>
            <a:off x="382316" y="6316616"/>
            <a:ext cx="4646884" cy="463511"/>
          </a:xfrm>
          <a:prstGeom prst="rect">
            <a:avLst/>
          </a:prstGeom>
        </p:spPr>
        <p:txBody>
          <a:bodyPr>
            <a:noAutofit/>
          </a:bodyPr>
          <a:lstStyle>
            <a:lvl1pPr marL="0" indent="0">
              <a:buNone/>
              <a:defRPr sz="1800" b="0">
                <a:solidFill>
                  <a:schemeClr val="bg2"/>
                </a:solidFill>
              </a:defRPr>
            </a:lvl1pPr>
            <a:lvl2pPr marL="221761" indent="0">
              <a:buNone/>
              <a:defRPr/>
            </a:lvl2pPr>
          </a:lstStyle>
          <a:p>
            <a:r>
              <a:rPr lang="en-US"/>
              <a:t>Subtitle </a:t>
            </a:r>
            <a:r>
              <a:rPr lang="en-US">
                <a:solidFill>
                  <a:srgbClr val="2BBC2B"/>
                </a:solidFill>
              </a:rPr>
              <a:t> |  </a:t>
            </a:r>
            <a:r>
              <a:rPr lang="en-US"/>
              <a:t>Date</a:t>
            </a:r>
          </a:p>
        </p:txBody>
      </p:sp>
      <p:pic>
        <p:nvPicPr>
          <p:cNvPr id="2" name="Picture Placeholder 5" descr="A person and a baby looking at a tablet&#10;&#10;Description automatically generated with medium confidence">
            <a:extLst>
              <a:ext uri="{FF2B5EF4-FFF2-40B4-BE49-F238E27FC236}">
                <a16:creationId xmlns:a16="http://schemas.microsoft.com/office/drawing/2014/main" id="{CAD76CD4-C329-556C-E914-0F61935B512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5" name="Picture 4" descr="A picture containing font, graphics, graphic design, logo&#10;&#10;Description automatically generated">
            <a:extLst>
              <a:ext uri="{FF2B5EF4-FFF2-40B4-BE49-F238E27FC236}">
                <a16:creationId xmlns:a16="http://schemas.microsoft.com/office/drawing/2014/main" id="{783D5B2F-BEE0-8663-5FE4-58E75326F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4" name="TextBox 3">
            <a:extLst>
              <a:ext uri="{FF2B5EF4-FFF2-40B4-BE49-F238E27FC236}">
                <a16:creationId xmlns:a16="http://schemas.microsoft.com/office/drawing/2014/main" id="{F40B7CC5-A7CB-7520-9D73-79082E3C1F3D}"/>
              </a:ext>
            </a:extLst>
          </p:cNvPr>
          <p:cNvSpPr txBox="1"/>
          <p:nvPr/>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6" name="Picture Placeholder 5" descr="A person and a baby looking at a tablet&#10;&#10;Description automatically generated with medium confidence">
            <a:extLst>
              <a:ext uri="{FF2B5EF4-FFF2-40B4-BE49-F238E27FC236}">
                <a16:creationId xmlns:a16="http://schemas.microsoft.com/office/drawing/2014/main" id="{EA1863A7-2F94-06C6-AA1A-3C60E4BD310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7" name="Picture 6" descr="A picture containing font, graphics, graphic design, logo&#10;&#10;Description automatically generated">
            <a:extLst>
              <a:ext uri="{FF2B5EF4-FFF2-40B4-BE49-F238E27FC236}">
                <a16:creationId xmlns:a16="http://schemas.microsoft.com/office/drawing/2014/main" id="{0F312AFC-309F-DF04-23D8-E830A16E1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8" name="TextBox 7">
            <a:extLst>
              <a:ext uri="{FF2B5EF4-FFF2-40B4-BE49-F238E27FC236}">
                <a16:creationId xmlns:a16="http://schemas.microsoft.com/office/drawing/2014/main" id="{50003E2A-DDE1-C706-51FF-964B4E26166D}"/>
              </a:ext>
            </a:extLst>
          </p:cNvPr>
          <p:cNvSpPr txBox="1"/>
          <p:nvPr userDrawn="1"/>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006463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pic>
        <p:nvPicPr>
          <p:cNvPr id="2" name="Picture Placeholder 4" descr="Man taking adhesive note from a glass wall in an office">
            <a:extLst>
              <a:ext uri="{FF2B5EF4-FFF2-40B4-BE49-F238E27FC236}">
                <a16:creationId xmlns:a16="http://schemas.microsoft.com/office/drawing/2014/main" id="{C4205E02-318A-739F-35D7-96BC258B39D9}"/>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Placeholder 4" descr="Man taking adhesive note from a glass wall in an office">
            <a:extLst>
              <a:ext uri="{FF2B5EF4-FFF2-40B4-BE49-F238E27FC236}">
                <a16:creationId xmlns:a16="http://schemas.microsoft.com/office/drawing/2014/main" id="{914D5FD6-4C81-3B96-40C6-62785D59B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pic>
        <p:nvPicPr>
          <p:cNvPr id="7" name="Picture Placeholder 23" descr="A person and a doctor looking at a tablet&#10;&#10;Description automatically generated with low confidence">
            <a:extLst>
              <a:ext uri="{FF2B5EF4-FFF2-40B4-BE49-F238E27FC236}">
                <a16:creationId xmlns:a16="http://schemas.microsoft.com/office/drawing/2014/main" id="{B356DB53-CA0A-DF45-118F-5C6C2B8277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Placeholder 23" descr="A person and a doctor looking at a tablet&#10;&#10;Description automatically generated with low confidence">
            <a:extLst>
              <a:ext uri="{FF2B5EF4-FFF2-40B4-BE49-F238E27FC236}">
                <a16:creationId xmlns:a16="http://schemas.microsoft.com/office/drawing/2014/main" id="{6931190B-1751-095C-AB68-FEAE0BBCDA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8" name="Rectangle 7">
            <a:extLst>
              <a:ext uri="{FF2B5EF4-FFF2-40B4-BE49-F238E27FC236}">
                <a16:creationId xmlns:a16="http://schemas.microsoft.com/office/drawing/2014/main" id="{3AF861FE-87BA-245D-5659-6CCA6912D694}"/>
              </a:ext>
            </a:extLst>
          </p:cNvPr>
          <p:cNvSpPr/>
          <p:nvPr userDrawn="1"/>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2" name="Picture 1" descr="A picture containing person, clothing, smile, human face&#10;&#10;Description automatically generated">
            <a:extLst>
              <a:ext uri="{FF2B5EF4-FFF2-40B4-BE49-F238E27FC236}">
                <a16:creationId xmlns:a16="http://schemas.microsoft.com/office/drawing/2014/main" id="{6C90AE67-EA40-FEC2-6BB3-765ABA1B7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9" name="Picture 8" descr="A picture containing person, clothing, smile, human face&#10;&#10;Description automatically generated">
            <a:extLst>
              <a:ext uri="{FF2B5EF4-FFF2-40B4-BE49-F238E27FC236}">
                <a16:creationId xmlns:a16="http://schemas.microsoft.com/office/drawing/2014/main" id="{2BB37B91-3A8E-0A65-69A1-B60B3F5C1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2" name="Picture 1" descr="Medium shot of people wearing scrubs&#10;&#10;Description automatically generated with low confidence">
            <a:extLst>
              <a:ext uri="{FF2B5EF4-FFF2-40B4-BE49-F238E27FC236}">
                <a16:creationId xmlns:a16="http://schemas.microsoft.com/office/drawing/2014/main" id="{5688C07C-52C9-C98D-4B67-0B8DE8D35A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8" name="Picture 7" descr="Medium shot of people wearing scrubs&#10;&#10;Description automatically generated with low confidence">
            <a:extLst>
              <a:ext uri="{FF2B5EF4-FFF2-40B4-BE49-F238E27FC236}">
                <a16:creationId xmlns:a16="http://schemas.microsoft.com/office/drawing/2014/main" id="{FAE7E722-A6F4-A890-FE01-6525C54FE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 t="-2759" r="9448" b="2154"/>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690996"/>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2689434376"/>
              </p:ext>
            </p:extLst>
          </p:nvPr>
        </p:nvGraphicFramePr>
        <p:xfrm>
          <a:off x="850900" y="1615352"/>
          <a:ext cx="10125075" cy="3835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328924"/>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313246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328924"/>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313246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328924"/>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313246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328924"/>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313246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328924"/>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313246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Light Image">
    <p:bg>
      <p:bgPr>
        <a:solidFill>
          <a:schemeClr val="tx2">
            <a:alpha val="25000"/>
          </a:schemeClr>
        </a:solidFill>
        <a:effectLst/>
      </p:bgPr>
    </p:bg>
    <p:spTree>
      <p:nvGrpSpPr>
        <p:cNvPr id="1" name=""/>
        <p:cNvGrpSpPr/>
        <p:nvPr/>
      </p:nvGrpSpPr>
      <p:grpSpPr>
        <a:xfrm>
          <a:off x="0" y="0"/>
          <a:ext cx="0" cy="0"/>
          <a:chOff x="0" y="0"/>
          <a:chExt cx="0" cy="0"/>
        </a:xfrm>
      </p:grpSpPr>
      <p:pic>
        <p:nvPicPr>
          <p:cNvPr id="5" name="Picture 4" descr="A picture containing font, graphics, graphic design, logo&#10;&#10;Description automatically generated">
            <a:extLst>
              <a:ext uri="{FF2B5EF4-FFF2-40B4-BE49-F238E27FC236}">
                <a16:creationId xmlns:a16="http://schemas.microsoft.com/office/drawing/2014/main" id="{1A225E34-463A-36D0-2609-5BA85E085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457265"/>
            <a:ext cx="4762500" cy="888935"/>
          </a:xfrm>
          <a:prstGeom prst="rect">
            <a:avLst/>
          </a:prstGeom>
        </p:spPr>
        <p:txBody>
          <a:bodyPr>
            <a:noAutofit/>
          </a:bodyPr>
          <a:lstStyle>
            <a:lvl1pPr marL="0" indent="0">
              <a:buNone/>
              <a:defRPr sz="3200" b="0">
                <a:solidFill>
                  <a:schemeClr val="bg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bg2"/>
                </a:solidFill>
              </a:defRPr>
            </a:lvl1pPr>
            <a:lvl2pPr marL="221761" indent="0">
              <a:buNone/>
              <a:defRPr/>
            </a:lvl2pPr>
          </a:lstStyle>
          <a:p>
            <a:pPr lvl="0"/>
            <a:r>
              <a:rPr lang="en-US"/>
              <a:t>Click to edit Master text styles</a:t>
            </a:r>
          </a:p>
        </p:txBody>
      </p:sp>
      <p:pic>
        <p:nvPicPr>
          <p:cNvPr id="2" name="Picture 1" descr="A picture containing human face, clothing, person, smile&#10;&#10;Description automatically generated">
            <a:extLst>
              <a:ext uri="{FF2B5EF4-FFF2-40B4-BE49-F238E27FC236}">
                <a16:creationId xmlns:a16="http://schemas.microsoft.com/office/drawing/2014/main" id="{4B1D662D-5CE4-28C1-AE38-98F5CE59F512}"/>
              </a:ext>
            </a:extLst>
          </p:cNvPr>
          <p:cNvPicPr>
            <a:picLocks noChangeAspect="1"/>
          </p:cNvPicPr>
          <p:nvPr/>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6" name="TextBox 5">
            <a:extLst>
              <a:ext uri="{FF2B5EF4-FFF2-40B4-BE49-F238E27FC236}">
                <a16:creationId xmlns:a16="http://schemas.microsoft.com/office/drawing/2014/main" id="{62D9BE64-E36B-453E-A917-E13B48622D3A}"/>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picture containing font, graphics, graphic design, logo&#10;&#10;Description automatically generated">
            <a:extLst>
              <a:ext uri="{FF2B5EF4-FFF2-40B4-BE49-F238E27FC236}">
                <a16:creationId xmlns:a16="http://schemas.microsoft.com/office/drawing/2014/main" id="{FB141FF8-6832-FAD9-1020-062755B20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cxnSp>
        <p:nvCxnSpPr>
          <p:cNvPr id="7" name="Straight Connector 6">
            <a:extLst>
              <a:ext uri="{FF2B5EF4-FFF2-40B4-BE49-F238E27FC236}">
                <a16:creationId xmlns:a16="http://schemas.microsoft.com/office/drawing/2014/main" id="{0582F3BD-FF64-3473-C4B3-BF120D752D01}"/>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human face, clothing, person, smile&#10;&#10;Description automatically generated">
            <a:extLst>
              <a:ext uri="{FF2B5EF4-FFF2-40B4-BE49-F238E27FC236}">
                <a16:creationId xmlns:a16="http://schemas.microsoft.com/office/drawing/2014/main" id="{7500B9AB-D644-A979-8C96-C5A6304CB0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9" name="TextBox 8">
            <a:extLst>
              <a:ext uri="{FF2B5EF4-FFF2-40B4-BE49-F238E27FC236}">
                <a16:creationId xmlns:a16="http://schemas.microsoft.com/office/drawing/2014/main" id="{106AE112-2C26-E83B-E906-6F519A4F435B}"/>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89238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2926">
          <p15:clr>
            <a:srgbClr val="FBAE40"/>
          </p15:clr>
        </p15:guide>
        <p15:guide id="3" pos="5086">
          <p15:clr>
            <a:srgbClr val="FBAE40"/>
          </p15:clr>
        </p15:guide>
        <p15:guide id="4" orient="horz" pos="35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 font, graphics, screenshot&#10;&#10;Description automatically generated">
            <a:extLst>
              <a:ext uri="{FF2B5EF4-FFF2-40B4-BE49-F238E27FC236}">
                <a16:creationId xmlns:a16="http://schemas.microsoft.com/office/drawing/2014/main" id="{50F38980-6A39-15C9-159C-AD9D47739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4" name="Picture 3" descr="A picture containing text, font, graphics, screenshot&#10;&#10;Description automatically generated">
            <a:extLst>
              <a:ext uri="{FF2B5EF4-FFF2-40B4-BE49-F238E27FC236}">
                <a16:creationId xmlns:a16="http://schemas.microsoft.com/office/drawing/2014/main" id="{1BB9D671-1FD3-3E00-00A8-64C074559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3" name="Picture 2" descr="A green text on a black background&#10;&#10;Description automatically generated with low confidence">
            <a:extLst>
              <a:ext uri="{FF2B5EF4-FFF2-40B4-BE49-F238E27FC236}">
                <a16:creationId xmlns:a16="http://schemas.microsoft.com/office/drawing/2014/main" id="{43E3126E-794B-18B6-97B3-643DB1D3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green text on a black background&#10;&#10;Description automatically generated with low confidence">
            <a:extLst>
              <a:ext uri="{FF2B5EF4-FFF2-40B4-BE49-F238E27FC236}">
                <a16:creationId xmlns:a16="http://schemas.microsoft.com/office/drawing/2014/main" id="{CCD0D612-E364-017B-94C2-3BCCAFF59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Image_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ont, graphics, graphic design, logo&#10;&#10;Description automatically generated">
            <a:extLst>
              <a:ext uri="{FF2B5EF4-FFF2-40B4-BE49-F238E27FC236}">
                <a16:creationId xmlns:a16="http://schemas.microsoft.com/office/drawing/2014/main" id="{C9690CAD-D503-075B-1958-2CD2BAAD5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sp>
        <p:nvSpPr>
          <p:cNvPr id="4" name="Text Placeholder 2">
            <a:extLst>
              <a:ext uri="{FF2B5EF4-FFF2-40B4-BE49-F238E27FC236}">
                <a16:creationId xmlns:a16="http://schemas.microsoft.com/office/drawing/2014/main" id="{0FF7BAD1-21C1-3878-17FA-58CC71D48038}"/>
              </a:ext>
            </a:extLst>
          </p:cNvPr>
          <p:cNvSpPr>
            <a:spLocks noGrp="1"/>
          </p:cNvSpPr>
          <p:nvPr>
            <p:ph type="body" sz="quarter" idx="10"/>
          </p:nvPr>
        </p:nvSpPr>
        <p:spPr>
          <a:xfrm>
            <a:off x="830626" y="3088901"/>
            <a:ext cx="4171211" cy="1714008"/>
          </a:xfrm>
          <a:prstGeom prst="rect">
            <a:avLst/>
          </a:prstGeom>
        </p:spPr>
        <p:txBody>
          <a:bodyPr>
            <a:noAutofit/>
          </a:bodyPr>
          <a:lstStyle>
            <a:lvl1pPr marL="0" indent="0" algn="ctr">
              <a:buNone/>
              <a:defRPr sz="3200" b="1">
                <a:solidFill>
                  <a:schemeClr val="bg2"/>
                </a:solidFill>
              </a:defRPr>
            </a:lvl1pPr>
            <a:lvl2pPr marL="221761" indent="0">
              <a:buNone/>
              <a:defRPr/>
            </a:lvl2pPr>
          </a:lstStyle>
          <a:p>
            <a:pPr lvl="0"/>
            <a:r>
              <a:rPr lang="en-US"/>
              <a:t>Click to edit Master text styles</a:t>
            </a:r>
          </a:p>
        </p:txBody>
      </p:sp>
      <p:pic>
        <p:nvPicPr>
          <p:cNvPr id="5" name="Picture 4" descr="A person looking at a tablet&#10;&#10;Description automatically generated with medium confidence">
            <a:extLst>
              <a:ext uri="{FF2B5EF4-FFF2-40B4-BE49-F238E27FC236}">
                <a16:creationId xmlns:a16="http://schemas.microsoft.com/office/drawing/2014/main" id="{4DA75AF9-88FD-05DE-DC27-17E74FC98C6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6" name="Straight Connector 5">
            <a:extLst>
              <a:ext uri="{FF2B5EF4-FFF2-40B4-BE49-F238E27FC236}">
                <a16:creationId xmlns:a16="http://schemas.microsoft.com/office/drawing/2014/main" id="{53A8C2CC-6915-7155-1926-D7E3D6D77C1C}"/>
              </a:ext>
            </a:extLst>
          </p:cNvPr>
          <p:cNvCxnSpPr>
            <a:cxnSpLocks/>
          </p:cNvCxnSpPr>
          <p:nvPr/>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4039D-C218-559B-9CFC-970985602792}"/>
              </a:ext>
            </a:extLst>
          </p:cNvPr>
          <p:cNvCxnSpPr>
            <a:cxnSpLocks/>
          </p:cNvCxnSpPr>
          <p:nvPr/>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1207D17-1B0A-C4FC-E70C-729ABC8A9197}"/>
              </a:ext>
            </a:extLst>
          </p:cNvPr>
          <p:cNvSpPr>
            <a:spLocks noGrp="1"/>
          </p:cNvSpPr>
          <p:nvPr>
            <p:ph type="body" sz="quarter" idx="11" hasCustomPrompt="1"/>
          </p:nvPr>
        </p:nvSpPr>
        <p:spPr>
          <a:xfrm>
            <a:off x="1066800" y="5754255"/>
            <a:ext cx="3657600" cy="283233"/>
          </a:xfrm>
          <a:prstGeom prst="rect">
            <a:avLst/>
          </a:prstGeom>
        </p:spPr>
        <p:txBody>
          <a:bodyPr>
            <a:noAutofit/>
          </a:bodyPr>
          <a:lstStyle>
            <a:lvl1pPr marL="0" indent="0" algn="ctr">
              <a:buNone/>
              <a:defRPr sz="1800" b="0">
                <a:solidFill>
                  <a:srgbClr val="2BBC2B"/>
                </a:solidFill>
              </a:defRPr>
            </a:lvl1pPr>
            <a:lvl2pPr marL="221761" indent="0">
              <a:buNone/>
              <a:defRPr/>
            </a:lvl2pPr>
          </a:lstStyle>
          <a:p>
            <a:r>
              <a:rPr lang="en-US"/>
              <a:t>Date</a:t>
            </a:r>
          </a:p>
        </p:txBody>
      </p:sp>
      <p:sp>
        <p:nvSpPr>
          <p:cNvPr id="8" name="TextBox 7">
            <a:extLst>
              <a:ext uri="{FF2B5EF4-FFF2-40B4-BE49-F238E27FC236}">
                <a16:creationId xmlns:a16="http://schemas.microsoft.com/office/drawing/2014/main" id="{BC852697-1B7F-D2F2-A6E0-1C6F77E41F4E}"/>
              </a:ext>
            </a:extLst>
          </p:cNvPr>
          <p:cNvSpPr txBox="1"/>
          <p:nvPr/>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pic>
        <p:nvPicPr>
          <p:cNvPr id="2" name="Picture 1" descr="A picture containing font, graphics, graphic design, logo&#10;&#10;Description automatically generated">
            <a:extLst>
              <a:ext uri="{FF2B5EF4-FFF2-40B4-BE49-F238E27FC236}">
                <a16:creationId xmlns:a16="http://schemas.microsoft.com/office/drawing/2014/main" id="{16403949-7844-4676-5505-288271662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pic>
        <p:nvPicPr>
          <p:cNvPr id="10" name="Picture 9" descr="A person looking at a tablet&#10;&#10;Description automatically generated with medium confidence">
            <a:extLst>
              <a:ext uri="{FF2B5EF4-FFF2-40B4-BE49-F238E27FC236}">
                <a16:creationId xmlns:a16="http://schemas.microsoft.com/office/drawing/2014/main" id="{11BCEA16-B836-044C-9F40-2807D074EEAA}"/>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11" name="Straight Connector 10">
            <a:extLst>
              <a:ext uri="{FF2B5EF4-FFF2-40B4-BE49-F238E27FC236}">
                <a16:creationId xmlns:a16="http://schemas.microsoft.com/office/drawing/2014/main" id="{3CE4C24A-2CE7-DEE4-81CE-02E3905F2755}"/>
              </a:ext>
            </a:extLst>
          </p:cNvPr>
          <p:cNvCxnSpPr>
            <a:cxnSpLocks/>
          </p:cNvCxnSpPr>
          <p:nvPr userDrawn="1"/>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877DD4-4289-9993-EC34-22B3F87F2606}"/>
              </a:ext>
            </a:extLst>
          </p:cNvPr>
          <p:cNvCxnSpPr>
            <a:cxnSpLocks/>
          </p:cNvCxnSpPr>
          <p:nvPr userDrawn="1"/>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3FF441-FBA5-4AE5-6C50-E1D9808D915B}"/>
              </a:ext>
            </a:extLst>
          </p:cNvPr>
          <p:cNvSpPr txBox="1"/>
          <p:nvPr userDrawn="1"/>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spTree>
    <p:extLst>
      <p:ext uri="{BB962C8B-B14F-4D97-AF65-F5344CB8AC3E}">
        <p14:creationId xmlns:p14="http://schemas.microsoft.com/office/powerpoint/2010/main" val="18966579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6" pos="3672" userDrawn="1">
          <p15:clr>
            <a:srgbClr val="FBAE40"/>
          </p15:clr>
        </p15:guide>
        <p15:guide id="7" userDrawn="1">
          <p15:clr>
            <a:srgbClr val="FBAE40"/>
          </p15:clr>
        </p15:guide>
        <p15:guide id="8" pos="18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hyperlink" Target="https://app.smartsheet.com/b/form/dacb2d9b38564db4afb5ab8426d91ad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5CCEC5-E023-16F1-E7A2-0D535D84C55C}"/>
              </a:ext>
            </a:extLst>
          </p:cNvPr>
          <p:cNvSpPr>
            <a:spLocks noGrp="1"/>
          </p:cNvSpPr>
          <p:nvPr>
            <p:ph type="body" sz="quarter" idx="10"/>
          </p:nvPr>
        </p:nvSpPr>
        <p:spPr>
          <a:xfrm>
            <a:off x="975665" y="3608409"/>
            <a:ext cx="5228366" cy="460000"/>
          </a:xfrm>
        </p:spPr>
        <p:txBody>
          <a:bodyPr/>
          <a:lstStyle/>
          <a:p>
            <a:pPr>
              <a:spcBef>
                <a:spcPts val="0"/>
              </a:spcBef>
            </a:pPr>
            <a:r>
              <a:rPr lang="en-US" sz="2400" b="1" dirty="0"/>
              <a:t>RESILIENCY:</a:t>
            </a:r>
            <a:br>
              <a:rPr lang="en-US" sz="2300" dirty="0"/>
            </a:br>
            <a:r>
              <a:rPr lang="en-US" sz="2000" dirty="0"/>
              <a:t>LOOKING BACK TO MOVE FORWARD </a:t>
            </a:r>
            <a:endParaRPr lang="en-US" sz="2000" i="1" dirty="0"/>
          </a:p>
        </p:txBody>
      </p:sp>
      <p:pic>
        <p:nvPicPr>
          <p:cNvPr id="6" name="Picture 5">
            <a:extLst>
              <a:ext uri="{FF2B5EF4-FFF2-40B4-BE49-F238E27FC236}">
                <a16:creationId xmlns:a16="http://schemas.microsoft.com/office/drawing/2014/main" id="{2E1C5F0A-C5A3-46BE-0068-0682E5D50E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609" y="4832133"/>
            <a:ext cx="1278385" cy="1278385"/>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69BC1FA8-D7E3-AD7E-7A7C-A8CADBF50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019" y="4925626"/>
            <a:ext cx="3242592" cy="1091397"/>
          </a:xfrm>
          <a:prstGeom prst="rect">
            <a:avLst/>
          </a:prstGeom>
        </p:spPr>
      </p:pic>
    </p:spTree>
    <p:extLst>
      <p:ext uri="{BB962C8B-B14F-4D97-AF65-F5344CB8AC3E}">
        <p14:creationId xmlns:p14="http://schemas.microsoft.com/office/powerpoint/2010/main" val="3520921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355740" y="1330190"/>
            <a:ext cx="11303000" cy="4746760"/>
          </a:xfrm>
        </p:spPr>
        <p:txBody>
          <a:bodyPr>
            <a:normAutofit fontScale="92500" lnSpcReduction="10000"/>
          </a:bodyPr>
          <a:lstStyle/>
          <a:p>
            <a:pPr marL="285750" indent="-285750">
              <a:spcBef>
                <a:spcPts val="600"/>
              </a:spcBef>
              <a:spcAft>
                <a:spcPts val="600"/>
              </a:spcAft>
              <a:buClr>
                <a:srgbClr val="2BBC2B"/>
              </a:buClr>
              <a:buSzPct val="100000"/>
              <a:buFont typeface="Arial" panose="020B0604020202020204" pitchFamily="34" charset="0"/>
              <a:buChar char="•"/>
            </a:pPr>
            <a:r>
              <a:rPr lang="en-US" sz="1500" u="sng" dirty="0">
                <a:solidFill>
                  <a:schemeClr val="tx2"/>
                </a:solidFill>
                <a:latin typeface="Raleway SemiBold" panose="020B0604020202020204" charset="0"/>
                <a:cs typeface="Arial" pitchFamily="34" charset="0"/>
              </a:rPr>
              <a:t>Practice self-awareness</a:t>
            </a:r>
          </a:p>
          <a:p>
            <a:pPr marL="742950" lvl="1" indent="-285750">
              <a:spcBef>
                <a:spcPts val="600"/>
              </a:spcBef>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Be mindful to focus on the positive events while accepting the negative </a:t>
            </a:r>
          </a:p>
          <a:p>
            <a:pPr marL="285750" indent="-285750">
              <a:spcBef>
                <a:spcPts val="600"/>
              </a:spcBef>
              <a:spcAft>
                <a:spcPts val="600"/>
              </a:spcAft>
              <a:buClr>
                <a:srgbClr val="2BBC2B"/>
              </a:buClr>
              <a:buSzPct val="100000"/>
              <a:buFont typeface="Arial" panose="020B0604020202020204" pitchFamily="34" charset="0"/>
              <a:buChar char="•"/>
            </a:pPr>
            <a:r>
              <a:rPr lang="en-US" sz="1500" u="sng" dirty="0">
                <a:solidFill>
                  <a:schemeClr val="tx2"/>
                </a:solidFill>
                <a:latin typeface="Raleway SemiBold" panose="020B0604020202020204" charset="0"/>
                <a:cs typeface="Arial" pitchFamily="34" charset="0"/>
              </a:rPr>
              <a:t>Join a positive community</a:t>
            </a:r>
          </a:p>
          <a:p>
            <a:pPr marL="742950" lvl="1" indent="-285750">
              <a:spcBef>
                <a:spcPts val="600"/>
              </a:spcBef>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Find like-minded individuals who celebrate and lift you up</a:t>
            </a:r>
          </a:p>
          <a:p>
            <a:pPr marL="285750" indent="-285750">
              <a:spcBef>
                <a:spcPts val="600"/>
              </a:spcBef>
              <a:spcAft>
                <a:spcPts val="600"/>
              </a:spcAft>
              <a:buClr>
                <a:srgbClr val="2BBC2B"/>
              </a:buClr>
              <a:buSzPct val="100000"/>
              <a:buFont typeface="Arial" panose="020B0604020202020204" pitchFamily="34" charset="0"/>
              <a:buChar char="•"/>
            </a:pPr>
            <a:r>
              <a:rPr lang="en-US" sz="1500" u="sng" dirty="0">
                <a:solidFill>
                  <a:schemeClr val="tx2"/>
                </a:solidFill>
                <a:latin typeface="Raleway SemiBold" panose="020B0604020202020204" charset="0"/>
                <a:cs typeface="Arial" pitchFamily="34" charset="0"/>
              </a:rPr>
              <a:t>Get support</a:t>
            </a:r>
          </a:p>
          <a:p>
            <a:pPr marL="742950" lvl="1" indent="-285750">
              <a:spcBef>
                <a:spcPts val="600"/>
              </a:spcBef>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Acknowledge the past few years and the impact it had on you</a:t>
            </a:r>
          </a:p>
          <a:p>
            <a:pPr marL="285750" indent="-285750">
              <a:spcBef>
                <a:spcPts val="600"/>
              </a:spcBef>
              <a:spcAft>
                <a:spcPts val="600"/>
              </a:spcAft>
              <a:buClr>
                <a:srgbClr val="2BBC2B"/>
              </a:buClr>
              <a:buSzPct val="100000"/>
              <a:buFont typeface="Arial" panose="020B0604020202020204" pitchFamily="34" charset="0"/>
              <a:buChar char="•"/>
            </a:pPr>
            <a:r>
              <a:rPr lang="en-US" sz="1500" u="sng" dirty="0">
                <a:solidFill>
                  <a:schemeClr val="tx2"/>
                </a:solidFill>
                <a:latin typeface="Raleway SemiBold" panose="020B0604020202020204" charset="0"/>
                <a:cs typeface="Arial" pitchFamily="34" charset="0"/>
              </a:rPr>
              <a:t>Seek the positive</a:t>
            </a:r>
          </a:p>
          <a:p>
            <a:pPr marL="742950" lvl="1" indent="-285750">
              <a:spcBef>
                <a:spcPts val="600"/>
              </a:spcBef>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Embrace gratitude journals and express gratitude toward others daily</a:t>
            </a:r>
          </a:p>
          <a:p>
            <a:pPr marL="285750" indent="-285750">
              <a:spcBef>
                <a:spcPts val="600"/>
              </a:spcBef>
              <a:spcAft>
                <a:spcPts val="600"/>
              </a:spcAft>
              <a:buClr>
                <a:schemeClr val="tx2"/>
              </a:buClr>
              <a:buSzPct val="100000"/>
              <a:buFont typeface="Arial" panose="020B0604020202020204" pitchFamily="34" charset="0"/>
              <a:buChar char="•"/>
            </a:pPr>
            <a:endParaRPr lang="en-US" sz="1500" dirty="0">
              <a:solidFill>
                <a:schemeClr val="tx2"/>
              </a:solidFill>
              <a:latin typeface="Raleway SemiBold" panose="020B0604020202020204" charset="0"/>
              <a:cs typeface="Arial" pitchFamily="34" charset="0"/>
            </a:endParaRPr>
          </a:p>
          <a:p>
            <a:pPr marL="285750" indent="-285750">
              <a:spcBef>
                <a:spcPts val="600"/>
              </a:spcBef>
              <a:spcAft>
                <a:spcPts val="600"/>
              </a:spcAft>
              <a:buClr>
                <a:srgbClr val="2BBC2B"/>
              </a:buClr>
              <a:buSzPct val="100000"/>
              <a:buFont typeface="Arial" panose="020B0604020202020204" pitchFamily="34" charset="0"/>
              <a:buChar char="•"/>
            </a:pPr>
            <a:r>
              <a:rPr lang="en-US" sz="1500" u="sng" dirty="0">
                <a:solidFill>
                  <a:schemeClr val="tx2"/>
                </a:solidFill>
                <a:latin typeface="Raleway SemiBold" panose="020B0604020202020204" charset="0"/>
                <a:cs typeface="Arial" pitchFamily="34" charset="0"/>
              </a:rPr>
              <a:t>Avoid Toxic Positivity</a:t>
            </a:r>
            <a:r>
              <a:rPr lang="en-US" sz="1500" dirty="0">
                <a:solidFill>
                  <a:schemeClr val="tx2"/>
                </a:solidFill>
                <a:latin typeface="Raleway SemiBold" panose="020B0604020202020204" charset="0"/>
                <a:cs typeface="Arial" pitchFamily="34" charset="0"/>
              </a:rPr>
              <a:t>: Do not pretend or hide your emotions.</a:t>
            </a:r>
          </a:p>
          <a:p>
            <a:pPr marL="742950" lvl="1" indent="-285750">
              <a:spcBef>
                <a:spcPts val="600"/>
              </a:spcBef>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Everything is not alright</a:t>
            </a:r>
          </a:p>
          <a:p>
            <a:pPr marL="742950" lvl="1" indent="-285750">
              <a:spcBef>
                <a:spcPts val="600"/>
              </a:spcBef>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We all are exhausted</a:t>
            </a:r>
          </a:p>
          <a:p>
            <a:pPr marL="742950" lvl="1" indent="-285750">
              <a:spcBef>
                <a:spcPts val="600"/>
              </a:spcBef>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Perky facades are not the answer</a:t>
            </a:r>
          </a:p>
          <a:p>
            <a:pPr marL="285750" indent="-285750">
              <a:spcBef>
                <a:spcPts val="600"/>
              </a:spcBef>
              <a:spcAft>
                <a:spcPts val="600"/>
              </a:spcAft>
              <a:buClr>
                <a:schemeClr val="tx2"/>
              </a:buClr>
              <a:buSzPct val="100000"/>
              <a:buFont typeface="Arial" panose="020B0604020202020204" pitchFamily="34" charset="0"/>
              <a:buChar char="•"/>
            </a:pPr>
            <a:endParaRPr lang="en-US" sz="1500" dirty="0">
              <a:solidFill>
                <a:schemeClr val="tx2"/>
              </a:solidFill>
              <a:latin typeface="Raleway SemiBold" panose="020B0604020202020204" charset="0"/>
              <a:cs typeface="Arial" pitchFamily="34" charset="0"/>
            </a:endParaRP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a:xfrm>
            <a:off x="277585" y="403753"/>
            <a:ext cx="11410949" cy="521093"/>
          </a:xfrm>
        </p:spPr>
        <p:txBody>
          <a:bodyPr/>
          <a:lstStyle/>
          <a:p>
            <a:pPr lvl="0"/>
            <a:r>
              <a:rPr lang="en-US" sz="4000" b="1" dirty="0">
                <a:solidFill>
                  <a:schemeClr val="tx2"/>
                </a:solidFill>
                <a:latin typeface="+mj-lt"/>
                <a:cs typeface="Arial" pitchFamily="34" charset="0"/>
              </a:rPr>
              <a:t>Goals: Authentic Positivity </a:t>
            </a:r>
            <a:endParaRPr lang="en-US" noProof="0" dirty="0"/>
          </a:p>
        </p:txBody>
      </p:sp>
    </p:spTree>
    <p:extLst>
      <p:ext uri="{BB962C8B-B14F-4D97-AF65-F5344CB8AC3E}">
        <p14:creationId xmlns:p14="http://schemas.microsoft.com/office/powerpoint/2010/main" val="93637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p:txBody>
          <a:bodyPr/>
          <a:lstStyle/>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What does it look like?</a:t>
            </a:r>
          </a:p>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What does it feel like?</a:t>
            </a:r>
          </a:p>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What does it sound like?</a:t>
            </a:r>
          </a:p>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What positive impact have you learned?</a:t>
            </a: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p:txBody>
          <a:bodyPr/>
          <a:lstStyle/>
          <a:p>
            <a:pPr marL="0" marR="0" lvl="0" indent="0" algn="l" defTabSz="914377" rtl="0" eaLnBrk="1" fontAlgn="auto" latinLnBrk="0" hangingPunct="1">
              <a:lnSpc>
                <a:spcPct val="85000"/>
              </a:lnSpc>
              <a:spcBef>
                <a:spcPct val="0"/>
              </a:spcBef>
              <a:spcAft>
                <a:spcPts val="0"/>
              </a:spcAft>
              <a:buClrTx/>
              <a:buSzTx/>
              <a:buFontTx/>
              <a:buNone/>
              <a:tabLst/>
              <a:defRPr/>
            </a:pPr>
            <a:r>
              <a:rPr lang="en-US" sz="4000" b="1" dirty="0">
                <a:solidFill>
                  <a:srgbClr val="042126"/>
                </a:solidFill>
                <a:latin typeface="+mj-lt"/>
                <a:cs typeface="Arial" pitchFamily="34" charset="0"/>
              </a:rPr>
              <a:t>Recognize Your Potential Future...</a:t>
            </a:r>
            <a:endParaRPr kumimoji="0" lang="en-US" sz="4000" b="1" i="0" u="none" strike="noStrike" kern="1200" cap="none" spc="-133" normalizeH="0" baseline="0" noProof="0" dirty="0">
              <a:ln>
                <a:noFill/>
              </a:ln>
              <a:solidFill>
                <a:srgbClr val="042126"/>
              </a:solidFill>
              <a:effectLst/>
              <a:uLnTx/>
              <a:uFillTx/>
              <a:latin typeface="Arial" panose="020B0604020202020204"/>
              <a:ea typeface="+mj-ea"/>
              <a:cs typeface="+mj-cs"/>
            </a:endParaRPr>
          </a:p>
        </p:txBody>
      </p:sp>
    </p:spTree>
    <p:extLst>
      <p:ext uri="{BB962C8B-B14F-4D97-AF65-F5344CB8AC3E}">
        <p14:creationId xmlns:p14="http://schemas.microsoft.com/office/powerpoint/2010/main" val="360457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355740" y="1330190"/>
            <a:ext cx="6931751" cy="4746760"/>
          </a:xfrm>
        </p:spPr>
        <p:txBody>
          <a:bodyPr/>
          <a:lstStyle/>
          <a:p>
            <a:pPr marL="0" lvl="0" indent="0">
              <a:spcBef>
                <a:spcPts val="600"/>
              </a:spcBef>
              <a:spcAft>
                <a:spcPts val="600"/>
              </a:spcAft>
              <a:buClr>
                <a:schemeClr val="tx2"/>
              </a:buClr>
              <a:buNone/>
            </a:pPr>
            <a:endParaRPr lang="en-US" sz="1800" dirty="0">
              <a:solidFill>
                <a:schemeClr val="tx2"/>
              </a:solidFill>
            </a:endParaRPr>
          </a:p>
          <a:p>
            <a:pPr marL="0" lvl="0" indent="0">
              <a:spcBef>
                <a:spcPts val="600"/>
              </a:spcBef>
              <a:spcAft>
                <a:spcPts val="600"/>
              </a:spcAft>
              <a:buClr>
                <a:schemeClr val="tx2"/>
              </a:buClr>
              <a:buNone/>
            </a:pPr>
            <a:endParaRPr lang="en-US" sz="1800" dirty="0">
              <a:solidFill>
                <a:schemeClr val="tx2"/>
              </a:solidFill>
            </a:endParaRPr>
          </a:p>
          <a:p>
            <a:pPr marL="0" lvl="0" indent="0">
              <a:spcBef>
                <a:spcPts val="600"/>
              </a:spcBef>
              <a:spcAft>
                <a:spcPts val="600"/>
              </a:spcAft>
              <a:buClr>
                <a:schemeClr val="tx2"/>
              </a:buClr>
              <a:buNone/>
            </a:pPr>
            <a:r>
              <a:rPr lang="en-US" sz="1800" dirty="0">
                <a:solidFill>
                  <a:schemeClr val="tx2"/>
                </a:solidFill>
              </a:rPr>
              <a:t>"Post-traumatic growth could take five different forms: finding personal strength, gaining appreciation, forming deeper relationships, discovering more meaning in life, and seeing new possibilities.“</a:t>
            </a:r>
          </a:p>
          <a:p>
            <a:pPr marL="0" lvl="0" indent="0">
              <a:spcBef>
                <a:spcPts val="600"/>
              </a:spcBef>
              <a:spcAft>
                <a:spcPts val="600"/>
              </a:spcAft>
              <a:buClr>
                <a:schemeClr val="tx2"/>
              </a:buClr>
              <a:buNone/>
            </a:pPr>
            <a:r>
              <a:rPr lang="en-US" sz="1800" dirty="0">
                <a:solidFill>
                  <a:schemeClr val="tx2"/>
                </a:solidFill>
              </a:rPr>
              <a:t>— Sheryl Sandberg</a:t>
            </a:r>
          </a:p>
          <a:p>
            <a:pPr marL="0" lvl="0" indent="0">
              <a:spcBef>
                <a:spcPts val="600"/>
              </a:spcBef>
              <a:spcAft>
                <a:spcPts val="600"/>
              </a:spcAft>
              <a:buClr>
                <a:schemeClr val="tx2"/>
              </a:buClr>
              <a:buNone/>
            </a:pPr>
            <a:endParaRPr lang="en-US" sz="1800" dirty="0">
              <a:solidFill>
                <a:schemeClr val="tx2"/>
              </a:solidFill>
            </a:endParaRPr>
          </a:p>
          <a:p>
            <a:pPr marL="0" lvl="0" indent="0">
              <a:spcBef>
                <a:spcPts val="600"/>
              </a:spcBef>
              <a:spcAft>
                <a:spcPts val="600"/>
              </a:spcAft>
              <a:buClr>
                <a:schemeClr val="tx2"/>
              </a:buClr>
              <a:buNone/>
            </a:pPr>
            <a:r>
              <a:rPr lang="en-US" sz="1800" dirty="0">
                <a:solidFill>
                  <a:schemeClr val="tx2"/>
                </a:solidFill>
              </a:rPr>
              <a:t>"Perseverance is not a long race; it is many short races one after the other."</a:t>
            </a: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a:xfrm>
            <a:off x="76700" y="664299"/>
            <a:ext cx="6201385" cy="521093"/>
          </a:xfrm>
        </p:spPr>
        <p:txBody>
          <a:bodyPr/>
          <a:lstStyle/>
          <a:p>
            <a:pPr marL="0" marR="0" lvl="0" indent="0" algn="r" defTabSz="914377" rtl="0" eaLnBrk="1" fontAlgn="auto" latinLnBrk="0" hangingPunct="1">
              <a:lnSpc>
                <a:spcPct val="85000"/>
              </a:lnSpc>
              <a:spcBef>
                <a:spcPct val="0"/>
              </a:spcBef>
              <a:spcAft>
                <a:spcPts val="0"/>
              </a:spcAft>
              <a:buClrTx/>
              <a:buSzTx/>
              <a:buFontTx/>
              <a:buNone/>
              <a:tabLst/>
              <a:defRPr/>
            </a:pPr>
            <a:r>
              <a:rPr lang="en-US" sz="4000" dirty="0">
                <a:solidFill>
                  <a:srgbClr val="042126"/>
                </a:solidFill>
                <a:latin typeface="Raleway SemiBold" pitchFamily="2" charset="0"/>
              </a:rPr>
              <a:t>Focus on Perseverance &amp; Persistence</a:t>
            </a:r>
            <a:endParaRPr kumimoji="0" lang="en-US" sz="4000" b="1" i="0" u="none" strike="noStrike" kern="1200" cap="none" spc="-133" normalizeH="0" baseline="0" noProof="0" dirty="0">
              <a:ln>
                <a:noFill/>
              </a:ln>
              <a:solidFill>
                <a:srgbClr val="042126"/>
              </a:solidFill>
              <a:effectLst/>
              <a:uLnTx/>
              <a:uFillTx/>
              <a:latin typeface="Raleway SemiBold" pitchFamily="2" charset="0"/>
              <a:cs typeface="+mj-cs"/>
            </a:endParaRPr>
          </a:p>
        </p:txBody>
      </p:sp>
      <p:sp>
        <p:nvSpPr>
          <p:cNvPr id="5" name="Rectangle 4">
            <a:extLst>
              <a:ext uri="{FF2B5EF4-FFF2-40B4-BE49-F238E27FC236}">
                <a16:creationId xmlns:a16="http://schemas.microsoft.com/office/drawing/2014/main" id="{86C4F859-AC49-8BE6-E6CE-CA1EA85A8AFB}"/>
              </a:ext>
            </a:extLst>
          </p:cNvPr>
          <p:cNvSpPr/>
          <p:nvPr/>
        </p:nvSpPr>
        <p:spPr>
          <a:xfrm>
            <a:off x="8607358" y="363329"/>
            <a:ext cx="3228901" cy="5053798"/>
          </a:xfrm>
          <a:prstGeom prst="rect">
            <a:avLst/>
          </a:prstGeom>
          <a:ln>
            <a:solidFill>
              <a:srgbClr val="2BBC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6477BA-1F64-9B06-FFBC-95641581421F}"/>
              </a:ext>
            </a:extLst>
          </p:cNvPr>
          <p:cNvPicPr>
            <a:picLocks noChangeAspect="1"/>
          </p:cNvPicPr>
          <p:nvPr/>
        </p:nvPicPr>
        <p:blipFill>
          <a:blip r:embed="rId3"/>
          <a:stretch>
            <a:fillRect/>
          </a:stretch>
        </p:blipFill>
        <p:spPr>
          <a:xfrm>
            <a:off x="8927989" y="-19205"/>
            <a:ext cx="3275154" cy="5173095"/>
          </a:xfrm>
          <a:prstGeom prst="rect">
            <a:avLst/>
          </a:prstGeom>
        </p:spPr>
      </p:pic>
    </p:spTree>
    <p:extLst>
      <p:ext uri="{BB962C8B-B14F-4D97-AF65-F5344CB8AC3E}">
        <p14:creationId xmlns:p14="http://schemas.microsoft.com/office/powerpoint/2010/main" val="187221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A3ABE6-C439-3647-0F07-C4732D77A918}"/>
              </a:ext>
            </a:extLst>
          </p:cNvPr>
          <p:cNvSpPr>
            <a:spLocks noGrp="1"/>
          </p:cNvSpPr>
          <p:nvPr>
            <p:ph type="title"/>
          </p:nvPr>
        </p:nvSpPr>
        <p:spPr>
          <a:xfrm>
            <a:off x="277585" y="403753"/>
            <a:ext cx="11410949" cy="521093"/>
          </a:xfrm>
        </p:spPr>
        <p:txBody>
          <a:bodyPr/>
          <a:lstStyle/>
          <a:p>
            <a:r>
              <a:rPr lang="en-US" dirty="0">
                <a:solidFill>
                  <a:srgbClr val="042126"/>
                </a:solidFill>
              </a:rPr>
              <a:t>Your EAP Benefits</a:t>
            </a:r>
          </a:p>
        </p:txBody>
      </p:sp>
      <p:graphicFrame>
        <p:nvGraphicFramePr>
          <p:cNvPr id="5" name="Text Placeholder 2">
            <a:extLst>
              <a:ext uri="{FF2B5EF4-FFF2-40B4-BE49-F238E27FC236}">
                <a16:creationId xmlns:a16="http://schemas.microsoft.com/office/drawing/2014/main" id="{F4832575-9F95-2137-272E-73ED04EE91CC}"/>
              </a:ext>
            </a:extLst>
          </p:cNvPr>
          <p:cNvGraphicFramePr/>
          <p:nvPr>
            <p:extLst>
              <p:ext uri="{D42A27DB-BD31-4B8C-83A1-F6EECF244321}">
                <p14:modId xmlns:p14="http://schemas.microsoft.com/office/powerpoint/2010/main" val="2498093471"/>
              </p:ext>
            </p:extLst>
          </p:nvPr>
        </p:nvGraphicFramePr>
        <p:xfrm>
          <a:off x="277584" y="1236066"/>
          <a:ext cx="11410949" cy="5080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544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98D0-2A3B-E20C-9A9D-4B9A8238BC52}"/>
              </a:ext>
            </a:extLst>
          </p:cNvPr>
          <p:cNvSpPr>
            <a:spLocks noGrp="1"/>
          </p:cNvSpPr>
          <p:nvPr>
            <p:ph type="title"/>
          </p:nvPr>
        </p:nvSpPr>
        <p:spPr/>
        <p:txBody>
          <a:bodyPr/>
          <a:lstStyle/>
          <a:p>
            <a:r>
              <a:rPr lang="en-US" dirty="0">
                <a:solidFill>
                  <a:srgbClr val="042126"/>
                </a:solidFill>
              </a:rPr>
              <a:t>We want to hear your feedback!</a:t>
            </a:r>
          </a:p>
        </p:txBody>
      </p:sp>
      <p:sp>
        <p:nvSpPr>
          <p:cNvPr id="11" name="Title 1">
            <a:extLst>
              <a:ext uri="{FF2B5EF4-FFF2-40B4-BE49-F238E27FC236}">
                <a16:creationId xmlns:a16="http://schemas.microsoft.com/office/drawing/2014/main" id="{B0CEA1AB-45F2-010A-01F0-78659EDC9EBB}"/>
              </a:ext>
            </a:extLst>
          </p:cNvPr>
          <p:cNvSpPr txBox="1">
            <a:spLocks/>
          </p:cNvSpPr>
          <p:nvPr/>
        </p:nvSpPr>
        <p:spPr>
          <a:xfrm>
            <a:off x="266699" y="1372270"/>
            <a:ext cx="11410949" cy="798629"/>
          </a:xfrm>
          <a:prstGeom prst="rect">
            <a:avLst/>
          </a:prstGeom>
        </p:spPr>
        <p:txBody>
          <a:bodyPr vert="horz" lIns="91440" tIns="45720" rIns="91440" bIns="45720" rtlCol="0" anchor="ctr">
            <a:normAutofit/>
          </a:bodyPr>
          <a:lstStyle>
            <a:lvl1pPr algn="l" defTabSz="499116"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a:lstStyle>
          <a:p>
            <a:pPr algn="ctr"/>
            <a:r>
              <a:rPr lang="en-US" sz="3000" dirty="0">
                <a:solidFill>
                  <a:schemeClr val="tx2"/>
                </a:solidFill>
                <a:latin typeface="+mn-lt"/>
              </a:rPr>
              <a:t>Please complete a training evaluation. Thank you!</a:t>
            </a:r>
            <a:endParaRPr lang="en-US" sz="3000" dirty="0">
              <a:solidFill>
                <a:srgbClr val="FFFFFF"/>
              </a:solidFill>
              <a:latin typeface="+mn-lt"/>
              <a:cs typeface="+mj-cs"/>
            </a:endParaRPr>
          </a:p>
        </p:txBody>
      </p:sp>
      <p:pic>
        <p:nvPicPr>
          <p:cNvPr id="12" name="Picture 11">
            <a:extLst>
              <a:ext uri="{FF2B5EF4-FFF2-40B4-BE49-F238E27FC236}">
                <a16:creationId xmlns:a16="http://schemas.microsoft.com/office/drawing/2014/main" id="{4AC762B3-B9E7-3CD8-252F-045B502A700B}"/>
              </a:ext>
            </a:extLst>
          </p:cNvPr>
          <p:cNvPicPr>
            <a:picLocks noChangeAspect="1"/>
          </p:cNvPicPr>
          <p:nvPr/>
        </p:nvPicPr>
        <p:blipFill>
          <a:blip r:embed="rId3"/>
          <a:stretch>
            <a:fillRect/>
          </a:stretch>
        </p:blipFill>
        <p:spPr>
          <a:xfrm>
            <a:off x="4312879" y="2475448"/>
            <a:ext cx="3318588" cy="29276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TextBox 12">
            <a:extLst>
              <a:ext uri="{FF2B5EF4-FFF2-40B4-BE49-F238E27FC236}">
                <a16:creationId xmlns:a16="http://schemas.microsoft.com/office/drawing/2014/main" id="{25535071-486D-85CE-DA4C-3BC3679CA23A}"/>
              </a:ext>
            </a:extLst>
          </p:cNvPr>
          <p:cNvSpPr txBox="1"/>
          <p:nvPr/>
        </p:nvSpPr>
        <p:spPr>
          <a:xfrm>
            <a:off x="3002702" y="5901572"/>
            <a:ext cx="5938942" cy="276999"/>
          </a:xfrm>
          <a:prstGeom prst="rect">
            <a:avLst/>
          </a:prstGeom>
          <a:noFill/>
        </p:spPr>
        <p:txBody>
          <a:bodyPr wrap="square" rtlCol="0">
            <a:spAutoFit/>
          </a:bodyPr>
          <a:lstStyle/>
          <a:p>
            <a:pPr marL="0" marR="0">
              <a:spcBef>
                <a:spcPts val="0"/>
              </a:spcBef>
              <a:spcAft>
                <a:spcPts val="0"/>
              </a:spcAft>
            </a:pPr>
            <a:r>
              <a:rPr lang="en-US" sz="1200" dirty="0">
                <a:solidFill>
                  <a:srgbClr val="0070C0"/>
                </a:solidFill>
                <a:latin typeface="Raleway SemiBold" panose="020B060402020202020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https://app.smartsheet.com/b/form/dacb2d9b38564db4afb5ab8426d91ad6</a:t>
            </a:r>
            <a:endParaRPr lang="en-US" sz="1200" dirty="0">
              <a:solidFill>
                <a:srgbClr val="0070C0"/>
              </a:solidFill>
              <a:latin typeface="Raleway SemiBold" panose="020B060402020202020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05980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3721009-D724-99FF-10BB-617D275E38E3}"/>
              </a:ext>
            </a:extLst>
          </p:cNvPr>
          <p:cNvSpPr>
            <a:spLocks noGrp="1"/>
          </p:cNvSpPr>
          <p:nvPr>
            <p:ph type="body" sz="quarter" idx="10"/>
          </p:nvPr>
        </p:nvSpPr>
        <p:spPr>
          <a:xfrm>
            <a:off x="1010389" y="3692369"/>
            <a:ext cx="4762500" cy="823165"/>
          </a:xfrm>
        </p:spPr>
        <p:txBody>
          <a:bodyPr>
            <a:normAutofit/>
          </a:bodyPr>
          <a:lstStyle/>
          <a:p>
            <a:r>
              <a:rPr lang="en-US" dirty="0"/>
              <a:t>Questions?</a:t>
            </a:r>
          </a:p>
        </p:txBody>
      </p:sp>
      <p:sp>
        <p:nvSpPr>
          <p:cNvPr id="8" name="Text Placeholder 2">
            <a:extLst>
              <a:ext uri="{FF2B5EF4-FFF2-40B4-BE49-F238E27FC236}">
                <a16:creationId xmlns:a16="http://schemas.microsoft.com/office/drawing/2014/main" id="{A0F6E236-4C7B-AC38-9159-F094A326DF2C}"/>
              </a:ext>
            </a:extLst>
          </p:cNvPr>
          <p:cNvSpPr>
            <a:spLocks noGrp="1"/>
          </p:cNvSpPr>
          <p:nvPr>
            <p:ph type="body" sz="quarter" idx="11"/>
          </p:nvPr>
        </p:nvSpPr>
        <p:spPr>
          <a:xfrm>
            <a:off x="1010388" y="4622837"/>
            <a:ext cx="4914161" cy="663538"/>
          </a:xfrm>
        </p:spPr>
        <p:txBody>
          <a:bodyPr>
            <a:noAutofit/>
          </a:bodyPr>
          <a:lstStyle/>
          <a:p>
            <a:r>
              <a:rPr lang="en-US" sz="1800" b="1" dirty="0">
                <a:latin typeface="Raleway SemiBold" pitchFamily="2" charset="0"/>
              </a:rPr>
              <a:t>Resiliency: Looking Back to Move Forward </a:t>
            </a:r>
            <a:endParaRPr lang="en-US" b="1" dirty="0">
              <a:latin typeface="Raleway SemiBold" pitchFamily="2" charset="0"/>
            </a:endParaRPr>
          </a:p>
        </p:txBody>
      </p:sp>
    </p:spTree>
    <p:extLst>
      <p:ext uri="{BB962C8B-B14F-4D97-AF65-F5344CB8AC3E}">
        <p14:creationId xmlns:p14="http://schemas.microsoft.com/office/powerpoint/2010/main" val="2070856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355740" y="1330190"/>
            <a:ext cx="6739541" cy="4746760"/>
          </a:xfrm>
        </p:spPr>
        <p:txBody>
          <a:bodyPr>
            <a:normAutofit/>
          </a:bodyPr>
          <a:lstStyle/>
          <a:p>
            <a:pPr marL="0" indent="0">
              <a:spcBef>
                <a:spcPts val="600"/>
              </a:spcBef>
              <a:spcAft>
                <a:spcPts val="600"/>
              </a:spcAft>
              <a:buClr>
                <a:schemeClr val="tx2"/>
              </a:buClr>
              <a:buSzPct val="100000"/>
              <a:buNone/>
            </a:pPr>
            <a:r>
              <a:rPr lang="en-US" sz="1800" dirty="0">
                <a:solidFill>
                  <a:schemeClr val="tx2"/>
                </a:solidFill>
                <a:latin typeface="Raleway SemiBold" panose="020B0604020202020204" charset="0"/>
                <a:cs typeface="Arial" pitchFamily="34" charset="0"/>
              </a:rPr>
              <a:t>The capacity to recover quickly from difficulties; toughness.</a:t>
            </a:r>
          </a:p>
          <a:p>
            <a:pPr marL="0" indent="0">
              <a:spcBef>
                <a:spcPts val="600"/>
              </a:spcBef>
              <a:spcAft>
                <a:spcPts val="600"/>
              </a:spcAft>
              <a:buClr>
                <a:schemeClr val="tx2"/>
              </a:buClr>
              <a:buSzPct val="100000"/>
              <a:buNone/>
            </a:pPr>
            <a:endParaRPr lang="en-US" sz="1800" dirty="0">
              <a:solidFill>
                <a:schemeClr val="tx2"/>
              </a:solidFill>
              <a:latin typeface="Raleway SemiBold" panose="020B0604020202020204" charset="0"/>
              <a:cs typeface="Arial" pitchFamily="34" charset="0"/>
            </a:endParaRPr>
          </a:p>
          <a:p>
            <a:pPr marL="0" indent="0">
              <a:spcBef>
                <a:spcPts val="600"/>
              </a:spcBef>
              <a:spcAft>
                <a:spcPts val="600"/>
              </a:spcAft>
              <a:buClr>
                <a:schemeClr val="tx2"/>
              </a:buClr>
              <a:buSzPct val="100000"/>
              <a:buNone/>
            </a:pPr>
            <a:r>
              <a:rPr lang="en-US" sz="1800" dirty="0">
                <a:solidFill>
                  <a:schemeClr val="tx2"/>
                </a:solidFill>
                <a:latin typeface="Raleway SemiBold" panose="020B0604020202020204" charset="0"/>
                <a:cs typeface="Arial" pitchFamily="34" charset="0"/>
              </a:rPr>
              <a:t>What has been your proudest moment of resiliency since the pandemic began &amp; why?</a:t>
            </a:r>
          </a:p>
        </p:txBody>
      </p:sp>
      <p:sp>
        <p:nvSpPr>
          <p:cNvPr id="4" name="TextBox 3">
            <a:extLst>
              <a:ext uri="{FF2B5EF4-FFF2-40B4-BE49-F238E27FC236}">
                <a16:creationId xmlns:a16="http://schemas.microsoft.com/office/drawing/2014/main" id="{3E7F84B7-0268-F38E-10F4-B6643C559A5F}"/>
              </a:ext>
            </a:extLst>
          </p:cNvPr>
          <p:cNvSpPr txBox="1"/>
          <p:nvPr/>
        </p:nvSpPr>
        <p:spPr>
          <a:xfrm>
            <a:off x="141790" y="365131"/>
            <a:ext cx="2578260" cy="646331"/>
          </a:xfrm>
          <a:prstGeom prst="rect">
            <a:avLst/>
          </a:prstGeom>
          <a:noFill/>
        </p:spPr>
        <p:txBody>
          <a:bodyPr wrap="square">
            <a:spAutoFit/>
          </a:bodyPr>
          <a:lstStyle/>
          <a:p>
            <a:r>
              <a:rPr lang="en-US" sz="3600" b="1" dirty="0">
                <a:solidFill>
                  <a:schemeClr val="tx2"/>
                </a:solidFill>
                <a:latin typeface="+mj-lt"/>
                <a:cs typeface="Arial" pitchFamily="34" charset="0"/>
              </a:rPr>
              <a:t>Resiliency</a:t>
            </a:r>
            <a:endParaRPr lang="en-US" sz="3600" dirty="0"/>
          </a:p>
        </p:txBody>
      </p:sp>
      <p:sp>
        <p:nvSpPr>
          <p:cNvPr id="6" name="Rectangle 5">
            <a:extLst>
              <a:ext uri="{FF2B5EF4-FFF2-40B4-BE49-F238E27FC236}">
                <a16:creationId xmlns:a16="http://schemas.microsoft.com/office/drawing/2014/main" id="{71285E7E-96E1-14CA-2B1E-5F9841E2F9D8}"/>
              </a:ext>
            </a:extLst>
          </p:cNvPr>
          <p:cNvSpPr/>
          <p:nvPr/>
        </p:nvSpPr>
        <p:spPr>
          <a:xfrm>
            <a:off x="8831484" y="-1"/>
            <a:ext cx="3360516" cy="6220691"/>
          </a:xfrm>
          <a:prstGeom prst="rect">
            <a:avLst/>
          </a:prstGeom>
          <a:ln>
            <a:solidFill>
              <a:srgbClr val="2BBC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CF09B7D-2E6C-B2E7-C89D-92C5B22DA8C7}"/>
              </a:ext>
            </a:extLst>
          </p:cNvPr>
          <p:cNvPicPr>
            <a:picLocks noChangeAspect="1"/>
          </p:cNvPicPr>
          <p:nvPr/>
        </p:nvPicPr>
        <p:blipFill>
          <a:blip r:embed="rId3"/>
          <a:stretch>
            <a:fillRect/>
          </a:stretch>
        </p:blipFill>
        <p:spPr>
          <a:xfrm>
            <a:off x="8190536" y="365131"/>
            <a:ext cx="3645724" cy="5495850"/>
          </a:xfrm>
          <a:prstGeom prst="rect">
            <a:avLst/>
          </a:prstGeom>
        </p:spPr>
      </p:pic>
    </p:spTree>
    <p:extLst>
      <p:ext uri="{BB962C8B-B14F-4D97-AF65-F5344CB8AC3E}">
        <p14:creationId xmlns:p14="http://schemas.microsoft.com/office/powerpoint/2010/main" val="128234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355740" y="1330190"/>
            <a:ext cx="11303000" cy="4746760"/>
          </a:xfrm>
        </p:spPr>
        <p:txBody>
          <a:bodyPr/>
          <a:lstStyle/>
          <a:p>
            <a:pPr marL="285750" indent="-285750">
              <a:spcBef>
                <a:spcPts val="6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After decades of warning, a global pandemic arrived in 2020 – the Novel "New" Coronavirus</a:t>
            </a:r>
          </a:p>
          <a:p>
            <a:pPr marL="285750" indent="-285750">
              <a:spcBef>
                <a:spcPts val="6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How did your own behaviors change in early 2020?</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Washed groceries</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Stored paper goods</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Disinfected everything while wearing rubber gloves</a:t>
            </a:r>
          </a:p>
          <a:p>
            <a:pPr marL="285750" indent="-285750">
              <a:spcBef>
                <a:spcPts val="6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How did society change in early 2020?</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Our worst fears were realized</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Civil unrest picked up</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Covid continues</a:t>
            </a: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a:xfrm>
            <a:off x="277585" y="403753"/>
            <a:ext cx="11410949" cy="521093"/>
          </a:xfrm>
        </p:spPr>
        <p:txBody>
          <a:bodyPr/>
          <a:lstStyle/>
          <a:p>
            <a:r>
              <a:rPr lang="en-US" sz="4000" b="1" dirty="0">
                <a:solidFill>
                  <a:schemeClr val="tx2"/>
                </a:solidFill>
                <a:latin typeface="+mj-lt"/>
                <a:cs typeface="Arial" pitchFamily="34" charset="0"/>
              </a:rPr>
              <a:t>Spring 2020 – The Early COVID Era</a:t>
            </a:r>
            <a:endParaRPr lang="en-US" dirty="0"/>
          </a:p>
        </p:txBody>
      </p:sp>
    </p:spTree>
    <p:extLst>
      <p:ext uri="{BB962C8B-B14F-4D97-AF65-F5344CB8AC3E}">
        <p14:creationId xmlns:p14="http://schemas.microsoft.com/office/powerpoint/2010/main" val="384890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355740" y="1330190"/>
            <a:ext cx="11303000" cy="4746760"/>
          </a:xfrm>
        </p:spPr>
        <p:txBody>
          <a:bodyPr/>
          <a:lstStyle/>
          <a:p>
            <a:pPr>
              <a:spcBef>
                <a:spcPts val="600"/>
              </a:spcBef>
              <a:spcAft>
                <a:spcPts val="600"/>
              </a:spcAft>
              <a:buClr>
                <a:schemeClr val="tx2"/>
              </a:buClr>
              <a:buSzPct val="100000"/>
            </a:pPr>
            <a:r>
              <a:rPr lang="en-US" sz="1500" dirty="0">
                <a:solidFill>
                  <a:schemeClr val="tx2"/>
                </a:solidFill>
                <a:latin typeface="Raleway SemiBold" panose="020B0604020202020204" charset="0"/>
                <a:cs typeface="Arial" pitchFamily="34" charset="0"/>
              </a:rPr>
              <a:t>Take a moment to reflect on how quickly you:</a:t>
            </a:r>
          </a:p>
          <a:p>
            <a:pPr marL="285750" indent="-285750">
              <a:spcBef>
                <a:spcPts val="6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Pivoted to working from home</a:t>
            </a:r>
          </a:p>
          <a:p>
            <a:pPr marL="285750" indent="-285750">
              <a:spcBef>
                <a:spcPts val="6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Adapted to new technologies… fast!</a:t>
            </a:r>
          </a:p>
          <a:p>
            <a:pPr marL="285750" indent="-285750">
              <a:spcBef>
                <a:spcPts val="6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Readjusted your family's schedule</a:t>
            </a:r>
          </a:p>
          <a:p>
            <a:pPr marL="285750" indent="-285750">
              <a:spcBef>
                <a:spcPts val="6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Lifechanging behaviors</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Face coverings</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Social distancing</a:t>
            </a:r>
          </a:p>
          <a:p>
            <a:pPr marL="742950" lvl="1" indent="-285750">
              <a:spcBef>
                <a:spcPts val="600"/>
              </a:spcBef>
              <a:spcAft>
                <a:spcPts val="600"/>
              </a:spcAft>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Outdoor socialization</a:t>
            </a: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a:xfrm>
            <a:off x="247791" y="520503"/>
            <a:ext cx="11410949" cy="521093"/>
          </a:xfrm>
        </p:spPr>
        <p:txBody>
          <a:bodyPr/>
          <a:lstStyle/>
          <a:p>
            <a:r>
              <a:rPr lang="en-US" sz="3200" b="1" dirty="0">
                <a:solidFill>
                  <a:schemeClr val="tx2"/>
                </a:solidFill>
                <a:latin typeface="+mj-lt"/>
                <a:cs typeface="Arial" pitchFamily="34" charset="0"/>
              </a:rPr>
              <a:t>The Whole World Changed in the Blink of An Eye...</a:t>
            </a:r>
            <a:endParaRPr lang="en-US" sz="3200" dirty="0"/>
          </a:p>
        </p:txBody>
      </p:sp>
    </p:spTree>
    <p:extLst>
      <p:ext uri="{BB962C8B-B14F-4D97-AF65-F5344CB8AC3E}">
        <p14:creationId xmlns:p14="http://schemas.microsoft.com/office/powerpoint/2010/main" val="348176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355600" y="1330325"/>
            <a:ext cx="5111750" cy="4746625"/>
          </a:xfrm>
        </p:spPr>
        <p:txBody>
          <a:bodyPr>
            <a:normAutofit/>
          </a:bodyPr>
          <a:lstStyle/>
          <a:p>
            <a:pPr marL="0" indent="0">
              <a:spcBef>
                <a:spcPts val="600"/>
              </a:spcBef>
              <a:spcAft>
                <a:spcPts val="600"/>
              </a:spcAft>
              <a:buClr>
                <a:schemeClr val="tx2"/>
              </a:buClr>
              <a:buSzPct val="100000"/>
              <a:buNone/>
            </a:pPr>
            <a:r>
              <a:rPr lang="en-US" sz="1800" dirty="0">
                <a:solidFill>
                  <a:schemeClr val="tx2"/>
                </a:solidFill>
                <a:latin typeface="Raleway SemiBold" panose="020B0604020202020204" charset="0"/>
                <a:cs typeface="Arial" pitchFamily="34" charset="0"/>
              </a:rPr>
              <a:t>We wake up to alerts and headlines about:</a:t>
            </a:r>
          </a:p>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Natural disasters</a:t>
            </a:r>
          </a:p>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War &amp; terrorism</a:t>
            </a:r>
          </a:p>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Mass shootings</a:t>
            </a:r>
          </a:p>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Police brutality</a:t>
            </a:r>
          </a:p>
          <a:p>
            <a:pPr marL="285750" indent="-285750">
              <a:spcBef>
                <a:spcPts val="600"/>
              </a:spcBef>
              <a:spcAft>
                <a:spcPts val="600"/>
              </a:spcAft>
              <a:buClr>
                <a:srgbClr val="2BBC2B"/>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Hate crimes</a:t>
            </a: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a:xfrm>
            <a:off x="277585" y="403753"/>
            <a:ext cx="11410949" cy="521093"/>
          </a:xfrm>
        </p:spPr>
        <p:txBody>
          <a:bodyPr/>
          <a:lstStyle/>
          <a:p>
            <a:r>
              <a:rPr lang="en-US" sz="4000" b="1" dirty="0">
                <a:solidFill>
                  <a:schemeClr val="tx2"/>
                </a:solidFill>
                <a:latin typeface="+mj-lt"/>
                <a:cs typeface="Arial" pitchFamily="34" charset="0"/>
              </a:rPr>
              <a:t>A World in Crisis Greets You Every Morning...</a:t>
            </a:r>
            <a:endParaRPr lang="en-US" dirty="0"/>
          </a:p>
        </p:txBody>
      </p:sp>
    </p:spTree>
    <p:extLst>
      <p:ext uri="{BB962C8B-B14F-4D97-AF65-F5344CB8AC3E}">
        <p14:creationId xmlns:p14="http://schemas.microsoft.com/office/powerpoint/2010/main" val="2817651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355740" y="1330190"/>
            <a:ext cx="6488405" cy="4746760"/>
          </a:xfrm>
        </p:spPr>
        <p:txBody>
          <a:bodyPr>
            <a:normAutofit/>
          </a:bodyPr>
          <a:lstStyle/>
          <a:p>
            <a:pPr>
              <a:spcBef>
                <a:spcPts val="600"/>
              </a:spcBef>
              <a:spcAft>
                <a:spcPts val="600"/>
              </a:spcAft>
            </a:pPr>
            <a:r>
              <a:rPr lang="en-US" sz="1800" dirty="0">
                <a:solidFill>
                  <a:srgbClr val="042126"/>
                </a:solidFill>
                <a:latin typeface="Raleway SemiBold" pitchFamily="2" charset="0"/>
              </a:rPr>
              <a:t>Sleep deprivation</a:t>
            </a:r>
          </a:p>
          <a:p>
            <a:pPr>
              <a:spcBef>
                <a:spcPts val="600"/>
              </a:spcBef>
              <a:spcAft>
                <a:spcPts val="600"/>
              </a:spcAft>
            </a:pPr>
            <a:r>
              <a:rPr lang="en-US" sz="1800" dirty="0">
                <a:solidFill>
                  <a:srgbClr val="042126"/>
                </a:solidFill>
                <a:latin typeface="Raleway SemiBold" pitchFamily="2" charset="0"/>
              </a:rPr>
              <a:t>"Zoom" Fatigue</a:t>
            </a:r>
          </a:p>
          <a:p>
            <a:pPr>
              <a:spcBef>
                <a:spcPts val="600"/>
              </a:spcBef>
              <a:spcAft>
                <a:spcPts val="600"/>
              </a:spcAft>
            </a:pPr>
            <a:r>
              <a:rPr lang="en-US" sz="1800" dirty="0">
                <a:solidFill>
                  <a:srgbClr val="042126"/>
                </a:solidFill>
                <a:latin typeface="Raleway SemiBold" pitchFamily="2" charset="0"/>
              </a:rPr>
              <a:t>Constantly having to readjust to external circumstances</a:t>
            </a:r>
          </a:p>
          <a:p>
            <a:pPr>
              <a:spcBef>
                <a:spcPts val="600"/>
              </a:spcBef>
              <a:spcAft>
                <a:spcPts val="600"/>
              </a:spcAft>
            </a:pPr>
            <a:r>
              <a:rPr lang="en-US" sz="1800" dirty="0">
                <a:solidFill>
                  <a:srgbClr val="042126"/>
                </a:solidFill>
                <a:latin typeface="Raleway SemiBold" pitchFamily="2" charset="0"/>
              </a:rPr>
              <a:t>Conflict fatigue</a:t>
            </a:r>
          </a:p>
          <a:p>
            <a:pPr>
              <a:spcBef>
                <a:spcPts val="600"/>
              </a:spcBef>
              <a:spcAft>
                <a:spcPts val="600"/>
              </a:spcAft>
            </a:pPr>
            <a:r>
              <a:rPr lang="en-US" sz="1800" dirty="0">
                <a:solidFill>
                  <a:srgbClr val="042126"/>
                </a:solidFill>
                <a:latin typeface="Raleway SemiBold" pitchFamily="2" charset="0"/>
              </a:rPr>
              <a:t>Compassion fatigue</a:t>
            </a:r>
          </a:p>
          <a:p>
            <a:pPr>
              <a:spcBef>
                <a:spcPts val="600"/>
              </a:spcBef>
              <a:spcAft>
                <a:spcPts val="600"/>
              </a:spcAft>
            </a:pPr>
            <a:endParaRPr lang="en-US" sz="1800" dirty="0">
              <a:solidFill>
                <a:srgbClr val="042126"/>
              </a:solidFill>
              <a:latin typeface="Raleway SemiBold" pitchFamily="2" charset="0"/>
            </a:endParaRPr>
          </a:p>
          <a:p>
            <a:pPr marL="0" indent="0">
              <a:spcBef>
                <a:spcPts val="600"/>
              </a:spcBef>
              <a:spcAft>
                <a:spcPts val="600"/>
              </a:spcAft>
              <a:buNone/>
            </a:pPr>
            <a:r>
              <a:rPr lang="en-US" sz="1800" dirty="0">
                <a:solidFill>
                  <a:srgbClr val="042126"/>
                </a:solidFill>
                <a:latin typeface="Raleway SemiBold" pitchFamily="2" charset="0"/>
              </a:rPr>
              <a:t>Discussion: </a:t>
            </a:r>
          </a:p>
          <a:p>
            <a:pPr>
              <a:spcBef>
                <a:spcPts val="600"/>
              </a:spcBef>
              <a:spcAft>
                <a:spcPts val="600"/>
              </a:spcAft>
            </a:pPr>
            <a:r>
              <a:rPr lang="en-US" sz="1800" dirty="0">
                <a:solidFill>
                  <a:srgbClr val="042126"/>
                </a:solidFill>
                <a:latin typeface="Raleway SemiBold" pitchFamily="2" charset="0"/>
              </a:rPr>
              <a:t>Which of the above affected you the most?</a:t>
            </a:r>
          </a:p>
          <a:p>
            <a:pPr>
              <a:spcBef>
                <a:spcPts val="600"/>
              </a:spcBef>
              <a:spcAft>
                <a:spcPts val="600"/>
              </a:spcAft>
            </a:pPr>
            <a:r>
              <a:rPr lang="en-US" sz="1800" dirty="0">
                <a:solidFill>
                  <a:srgbClr val="042126"/>
                </a:solidFill>
                <a:latin typeface="Raleway SemiBold" pitchFamily="2" charset="0"/>
              </a:rPr>
              <a:t>Over the last 3 years, what were you able to manage the best? What do you wish you handled better? Why? </a:t>
            </a: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p:txBody>
          <a:bodyPr/>
          <a:lstStyle/>
          <a:p>
            <a:r>
              <a:rPr lang="en-US" sz="3200" b="1" dirty="0">
                <a:solidFill>
                  <a:schemeClr val="tx2"/>
                </a:solidFill>
              </a:rPr>
              <a:t>The Pandemic Made Us EXHAUSTED From... </a:t>
            </a:r>
            <a:endParaRPr lang="en-US" sz="3200" b="1" dirty="0"/>
          </a:p>
        </p:txBody>
      </p:sp>
      <p:sp>
        <p:nvSpPr>
          <p:cNvPr id="5" name="Rectangle 4">
            <a:extLst>
              <a:ext uri="{FF2B5EF4-FFF2-40B4-BE49-F238E27FC236}">
                <a16:creationId xmlns:a16="http://schemas.microsoft.com/office/drawing/2014/main" id="{BBA805A2-E13D-3E5C-7BDA-6C0256A82B80}"/>
              </a:ext>
            </a:extLst>
          </p:cNvPr>
          <p:cNvSpPr/>
          <p:nvPr/>
        </p:nvSpPr>
        <p:spPr>
          <a:xfrm>
            <a:off x="9545782" y="0"/>
            <a:ext cx="2646218" cy="4599709"/>
          </a:xfrm>
          <a:prstGeom prst="rect">
            <a:avLst/>
          </a:prstGeom>
          <a:ln>
            <a:solidFill>
              <a:srgbClr val="2BBC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095574-45B8-8E7E-5E3A-BF9C1A6E7603}"/>
              </a:ext>
            </a:extLst>
          </p:cNvPr>
          <p:cNvPicPr>
            <a:picLocks noChangeAspect="1"/>
          </p:cNvPicPr>
          <p:nvPr/>
        </p:nvPicPr>
        <p:blipFill>
          <a:blip r:embed="rId3"/>
          <a:stretch>
            <a:fillRect/>
          </a:stretch>
        </p:blipFill>
        <p:spPr>
          <a:xfrm>
            <a:off x="7151219" y="1146518"/>
            <a:ext cx="3717672" cy="4351131"/>
          </a:xfrm>
          <a:prstGeom prst="rect">
            <a:avLst/>
          </a:prstGeom>
        </p:spPr>
      </p:pic>
    </p:spTree>
    <p:extLst>
      <p:ext uri="{BB962C8B-B14F-4D97-AF65-F5344CB8AC3E}">
        <p14:creationId xmlns:p14="http://schemas.microsoft.com/office/powerpoint/2010/main" val="143533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150E9-CD3E-FDDB-C54F-64F1AFA7BFEC}"/>
              </a:ext>
            </a:extLst>
          </p:cNvPr>
          <p:cNvSpPr>
            <a:spLocks noGrp="1"/>
          </p:cNvSpPr>
          <p:nvPr>
            <p:ph type="body" sz="quarter" idx="12"/>
          </p:nvPr>
        </p:nvSpPr>
        <p:spPr/>
        <p:txBody>
          <a:bodyPr>
            <a:normAutofit fontScale="40000" lnSpcReduction="20000"/>
          </a:bodyPr>
          <a:lstStyle/>
          <a:p>
            <a:r>
              <a:rPr lang="en-US" sz="6600" dirty="0"/>
              <a:t>For the past few years, we've all found ourselves wondering...</a:t>
            </a:r>
            <a:br>
              <a:rPr lang="en-US" sz="6600" dirty="0"/>
            </a:br>
            <a:br>
              <a:rPr lang="en-US" sz="6600" dirty="0"/>
            </a:br>
            <a:r>
              <a:rPr lang="en-US" sz="6600" dirty="0"/>
              <a:t>"When will this all go back to 'normal' already?"</a:t>
            </a:r>
            <a:endParaRPr lang="en-US" dirty="0"/>
          </a:p>
        </p:txBody>
      </p:sp>
    </p:spTree>
    <p:extLst>
      <p:ext uri="{BB962C8B-B14F-4D97-AF65-F5344CB8AC3E}">
        <p14:creationId xmlns:p14="http://schemas.microsoft.com/office/powerpoint/2010/main" val="193375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277585" y="1427094"/>
            <a:ext cx="11410949" cy="4746760"/>
          </a:xfrm>
        </p:spPr>
        <p:txBody>
          <a:bodyPr/>
          <a:lstStyle/>
          <a:p>
            <a:pPr marL="285750" indent="-285750">
              <a:spcBef>
                <a:spcPts val="600"/>
              </a:spcBef>
              <a:spcAft>
                <a:spcPts val="600"/>
              </a:spcAft>
              <a:buClr>
                <a:srgbClr val="2BBC2B"/>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Great readjustment</a:t>
            </a:r>
          </a:p>
          <a:p>
            <a:pPr marL="742950" lvl="1" indent="-285750">
              <a:spcBef>
                <a:spcPts val="600"/>
              </a:spcBef>
              <a:spcAft>
                <a:spcPts val="600"/>
              </a:spcAft>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Not expecting for this to last</a:t>
            </a:r>
          </a:p>
          <a:p>
            <a:pPr marL="285750" indent="-285750">
              <a:spcBef>
                <a:spcPts val="600"/>
              </a:spcBef>
              <a:spcAft>
                <a:spcPts val="600"/>
              </a:spcAft>
              <a:buClr>
                <a:srgbClr val="2BBC2B"/>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Great resignation</a:t>
            </a:r>
          </a:p>
          <a:p>
            <a:pPr marL="742950" lvl="1" indent="-285750">
              <a:spcBef>
                <a:spcPts val="600"/>
              </a:spcBef>
              <a:spcAft>
                <a:spcPts val="600"/>
              </a:spcAft>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“Soul searching” &amp; finding a new work/life balance</a:t>
            </a:r>
          </a:p>
          <a:p>
            <a:pPr marL="285750" indent="-285750">
              <a:spcBef>
                <a:spcPts val="600"/>
              </a:spcBef>
              <a:spcAft>
                <a:spcPts val="600"/>
              </a:spcAft>
              <a:buClr>
                <a:srgbClr val="2BBC2B"/>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Great regrets</a:t>
            </a:r>
          </a:p>
          <a:p>
            <a:pPr marL="742950" lvl="1" indent="-285750">
              <a:spcBef>
                <a:spcPts val="600"/>
              </a:spcBef>
              <a:spcAft>
                <a:spcPts val="600"/>
              </a:spcAft>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Maybe should not have made that change</a:t>
            </a:r>
          </a:p>
          <a:p>
            <a:pPr marL="285750" indent="-285750">
              <a:spcBef>
                <a:spcPts val="600"/>
              </a:spcBef>
              <a:spcAft>
                <a:spcPts val="600"/>
              </a:spcAft>
              <a:buClr>
                <a:srgbClr val="2BBC2B"/>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Quiet quitting</a:t>
            </a:r>
          </a:p>
          <a:p>
            <a:pPr marL="742950" lvl="1" indent="-285750">
              <a:spcBef>
                <a:spcPts val="600"/>
              </a:spcBef>
              <a:spcAft>
                <a:spcPts val="600"/>
              </a:spcAft>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There's more to life than work</a:t>
            </a:r>
          </a:p>
          <a:p>
            <a:pPr marL="285750" indent="-285750">
              <a:spcBef>
                <a:spcPts val="600"/>
              </a:spcBef>
              <a:spcAft>
                <a:spcPts val="600"/>
              </a:spcAft>
              <a:buClr>
                <a:srgbClr val="2BBC2B"/>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Quiet firing</a:t>
            </a:r>
          </a:p>
          <a:p>
            <a:pPr marL="742950" lvl="1" indent="-285750">
              <a:spcBef>
                <a:spcPts val="600"/>
              </a:spcBef>
              <a:spcAft>
                <a:spcPts val="600"/>
              </a:spcAft>
              <a:buClr>
                <a:srgbClr val="2BBC2B"/>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Recession are layoffs are looming</a:t>
            </a:r>
          </a:p>
          <a:p>
            <a:pPr marL="285750" indent="-285750">
              <a:spcBef>
                <a:spcPts val="600"/>
              </a:spcBef>
              <a:spcAft>
                <a:spcPts val="600"/>
              </a:spcAft>
              <a:buClr>
                <a:schemeClr val="tx2"/>
              </a:buClr>
              <a:buSzPct val="100000"/>
              <a:buFont typeface="Arial" panose="020B0604020202020204" pitchFamily="34" charset="0"/>
              <a:buChar char="•"/>
            </a:pPr>
            <a:endParaRPr lang="en-US" sz="1500" dirty="0">
              <a:solidFill>
                <a:schemeClr val="tx2"/>
              </a:solidFill>
              <a:latin typeface="Raleway SemiBold" panose="020B0604020202020204" charset="0"/>
              <a:cs typeface="Arial" pitchFamily="34" charset="0"/>
            </a:endParaRP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p:txBody>
          <a:bodyPr/>
          <a:lstStyle/>
          <a:p>
            <a:r>
              <a:rPr lang="en-US" sz="4000" b="1" dirty="0">
                <a:solidFill>
                  <a:srgbClr val="042126"/>
                </a:solidFill>
                <a:latin typeface="+mj-lt"/>
                <a:cs typeface="Arial" pitchFamily="34" charset="0"/>
              </a:rPr>
              <a:t>Present Day – What Have We Learned?</a:t>
            </a:r>
            <a:endParaRPr lang="en-US" dirty="0">
              <a:solidFill>
                <a:srgbClr val="042126"/>
              </a:solidFill>
            </a:endParaRPr>
          </a:p>
        </p:txBody>
      </p:sp>
    </p:spTree>
    <p:extLst>
      <p:ext uri="{BB962C8B-B14F-4D97-AF65-F5344CB8AC3E}">
        <p14:creationId xmlns:p14="http://schemas.microsoft.com/office/powerpoint/2010/main" val="792948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5345B-2206-50E4-C917-E718BA77166D}"/>
              </a:ext>
            </a:extLst>
          </p:cNvPr>
          <p:cNvSpPr>
            <a:spLocks noGrp="1"/>
          </p:cNvSpPr>
          <p:nvPr>
            <p:ph type="body" sz="quarter" idx="13"/>
          </p:nvPr>
        </p:nvSpPr>
        <p:spPr>
          <a:xfrm>
            <a:off x="667104" y="1357899"/>
            <a:ext cx="11021430" cy="4746760"/>
          </a:xfrm>
        </p:spPr>
        <p:txBody>
          <a:bodyPr>
            <a:normAutofit lnSpcReduction="10000"/>
          </a:bodyPr>
          <a:lstStyle/>
          <a:p>
            <a:pPr>
              <a:spcBef>
                <a:spcPts val="600"/>
              </a:spcBef>
              <a:spcAft>
                <a:spcPts val="600"/>
              </a:spcAft>
              <a:buClr>
                <a:schemeClr val="tx2"/>
              </a:buClr>
              <a:buSzPct val="100000"/>
            </a:pPr>
            <a:r>
              <a:rPr lang="en-US" sz="1800" dirty="0">
                <a:solidFill>
                  <a:schemeClr val="tx2"/>
                </a:solidFill>
                <a:latin typeface="Raleway SemiBold" panose="020B0604020202020204" charset="0"/>
                <a:cs typeface="Arial" pitchFamily="34" charset="0"/>
              </a:rPr>
              <a:t>Change is Inevitable. Growth is Optional.</a:t>
            </a:r>
          </a:p>
          <a:p>
            <a:pPr marL="285750" indent="-285750">
              <a:spcBef>
                <a:spcPts val="600"/>
              </a:spcBef>
              <a:spcAft>
                <a:spcPts val="600"/>
              </a:spcAft>
              <a:buClr>
                <a:schemeClr val="tx2"/>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The world will continue to change in our lifetimes</a:t>
            </a:r>
          </a:p>
          <a:p>
            <a:pPr marL="285750" indent="-285750">
              <a:spcBef>
                <a:spcPts val="600"/>
              </a:spcBef>
              <a:spcAft>
                <a:spcPts val="600"/>
              </a:spcAft>
              <a:buClr>
                <a:schemeClr val="tx2"/>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We have the power to accept change, adapt and grow</a:t>
            </a:r>
          </a:p>
          <a:p>
            <a:pPr marL="285750" indent="-285750">
              <a:spcBef>
                <a:spcPts val="600"/>
              </a:spcBef>
              <a:spcAft>
                <a:spcPts val="600"/>
              </a:spcAft>
              <a:buClr>
                <a:schemeClr val="tx2"/>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Be prepared for change; not a matter of “if” but “when”</a:t>
            </a:r>
          </a:p>
          <a:p>
            <a:pPr marL="285750" indent="-285750">
              <a:spcBef>
                <a:spcPts val="600"/>
              </a:spcBef>
              <a:spcAft>
                <a:spcPts val="600"/>
              </a:spcAft>
              <a:buClr>
                <a:schemeClr val="tx2"/>
              </a:buClr>
              <a:buSzPct val="100000"/>
              <a:buFont typeface="Arial" panose="020B0604020202020204" pitchFamily="34" charset="0"/>
              <a:buChar char="•"/>
            </a:pPr>
            <a:endParaRPr lang="en-US" sz="1800" dirty="0">
              <a:solidFill>
                <a:schemeClr val="tx2"/>
              </a:solidFill>
              <a:latin typeface="Raleway SemiBold" panose="020B0604020202020204" charset="0"/>
              <a:cs typeface="Arial" pitchFamily="34" charset="0"/>
            </a:endParaRPr>
          </a:p>
          <a:p>
            <a:pPr>
              <a:spcBef>
                <a:spcPts val="600"/>
              </a:spcBef>
              <a:spcAft>
                <a:spcPts val="600"/>
              </a:spcAft>
              <a:buClr>
                <a:schemeClr val="tx2"/>
              </a:buClr>
              <a:buSzPct val="100000"/>
            </a:pPr>
            <a:r>
              <a:rPr lang="en-US" sz="1800" dirty="0">
                <a:solidFill>
                  <a:schemeClr val="tx2"/>
                </a:solidFill>
                <a:latin typeface="Raleway SemiBold" panose="020B0604020202020204" charset="0"/>
                <a:cs typeface="Arial" pitchFamily="34" charset="0"/>
              </a:rPr>
              <a:t>Black Swans vs Grey Rhinos</a:t>
            </a:r>
          </a:p>
          <a:p>
            <a:pPr marL="285750" indent="-285750">
              <a:spcBef>
                <a:spcPts val="600"/>
              </a:spcBef>
              <a:spcAft>
                <a:spcPts val="600"/>
              </a:spcAft>
              <a:buClr>
                <a:schemeClr val="tx2"/>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Black Swan events can't be predicted and have a profound impact</a:t>
            </a:r>
          </a:p>
          <a:p>
            <a:pPr marL="285750" indent="-285750">
              <a:spcBef>
                <a:spcPts val="600"/>
              </a:spcBef>
              <a:spcAft>
                <a:spcPts val="600"/>
              </a:spcAft>
              <a:buClr>
                <a:schemeClr val="tx2"/>
              </a:buClr>
              <a:buSzPct val="100000"/>
              <a:buFont typeface="Arial" panose="020B0604020202020204" pitchFamily="34" charset="0"/>
              <a:buChar char="•"/>
            </a:pPr>
            <a:r>
              <a:rPr lang="en-US" sz="1800" dirty="0">
                <a:solidFill>
                  <a:schemeClr val="tx2"/>
                </a:solidFill>
                <a:latin typeface="Raleway SemiBold" panose="020B0604020202020204" charset="0"/>
                <a:cs typeface="Arial" pitchFamily="34" charset="0"/>
              </a:rPr>
              <a:t>Grey Rhino events are major indicators of future danger that are ignored until it is too late</a:t>
            </a:r>
          </a:p>
          <a:p>
            <a:pPr marL="285750" indent="-285750">
              <a:spcBef>
                <a:spcPts val="600"/>
              </a:spcBef>
              <a:spcAft>
                <a:spcPts val="600"/>
              </a:spcAft>
              <a:buClr>
                <a:schemeClr val="tx2"/>
              </a:buClr>
              <a:buSzPct val="100000"/>
              <a:buFont typeface="Arial" panose="020B0604020202020204" pitchFamily="34" charset="0"/>
              <a:buChar char="•"/>
            </a:pPr>
            <a:endParaRPr lang="en-US" sz="1800" dirty="0">
              <a:solidFill>
                <a:schemeClr val="tx2"/>
              </a:solidFill>
              <a:latin typeface="Raleway SemiBold" panose="020B0604020202020204" charset="0"/>
              <a:cs typeface="Arial" pitchFamily="34" charset="0"/>
            </a:endParaRPr>
          </a:p>
          <a:p>
            <a:pPr marL="0" indent="0">
              <a:spcBef>
                <a:spcPts val="600"/>
              </a:spcBef>
              <a:spcAft>
                <a:spcPts val="600"/>
              </a:spcAft>
              <a:buClr>
                <a:schemeClr val="tx2"/>
              </a:buClr>
              <a:buSzPct val="100000"/>
              <a:buNone/>
            </a:pPr>
            <a:r>
              <a:rPr lang="en-US" sz="1800" i="1" dirty="0">
                <a:solidFill>
                  <a:schemeClr val="tx2"/>
                </a:solidFill>
                <a:latin typeface="Raleway SemiBold" panose="020B0604020202020204" charset="0"/>
                <a:cs typeface="Arial" pitchFamily="34" charset="0"/>
              </a:rPr>
              <a:t>Do you think the past few years were a Black Swan or Grey Rhino? Why?</a:t>
            </a:r>
          </a:p>
          <a:p>
            <a:pPr marL="285750" indent="-285750">
              <a:spcBef>
                <a:spcPts val="600"/>
              </a:spcBef>
              <a:spcAft>
                <a:spcPts val="600"/>
              </a:spcAft>
              <a:buClr>
                <a:schemeClr val="tx2"/>
              </a:buClr>
              <a:buSzPct val="100000"/>
              <a:buFont typeface="Arial" panose="020B0604020202020204" pitchFamily="34" charset="0"/>
              <a:buChar char="•"/>
            </a:pPr>
            <a:endParaRPr lang="en-US" sz="1800" dirty="0">
              <a:solidFill>
                <a:schemeClr val="tx2"/>
              </a:solidFill>
              <a:latin typeface="Raleway SemiBold" panose="020B0604020202020204" charset="0"/>
              <a:cs typeface="Arial" pitchFamily="34" charset="0"/>
            </a:endParaRPr>
          </a:p>
          <a:p>
            <a:pPr marL="285750" indent="-285750">
              <a:spcBef>
                <a:spcPts val="600"/>
              </a:spcBef>
              <a:spcAft>
                <a:spcPts val="600"/>
              </a:spcAft>
              <a:buClr>
                <a:schemeClr val="tx2"/>
              </a:buClr>
              <a:buSzPct val="100000"/>
              <a:buFont typeface="Arial" panose="020B0604020202020204" pitchFamily="34" charset="0"/>
              <a:buChar char="•"/>
            </a:pPr>
            <a:endParaRPr lang="en-US" sz="1800" dirty="0">
              <a:solidFill>
                <a:schemeClr val="tx2"/>
              </a:solidFill>
              <a:latin typeface="Raleway SemiBold" panose="020B0604020202020204" charset="0"/>
              <a:cs typeface="Arial" pitchFamily="34" charset="0"/>
            </a:endParaRPr>
          </a:p>
        </p:txBody>
      </p:sp>
      <p:sp>
        <p:nvSpPr>
          <p:cNvPr id="3" name="Title 2">
            <a:extLst>
              <a:ext uri="{FF2B5EF4-FFF2-40B4-BE49-F238E27FC236}">
                <a16:creationId xmlns:a16="http://schemas.microsoft.com/office/drawing/2014/main" id="{B07F8E6F-757F-B95D-E2C1-92F78F47B5FD}"/>
              </a:ext>
            </a:extLst>
          </p:cNvPr>
          <p:cNvSpPr>
            <a:spLocks noGrp="1"/>
          </p:cNvSpPr>
          <p:nvPr>
            <p:ph type="title"/>
          </p:nvPr>
        </p:nvSpPr>
        <p:spPr/>
        <p:txBody>
          <a:bodyPr/>
          <a:lstStyle/>
          <a:p>
            <a:r>
              <a:rPr lang="en-US" sz="4000" b="1" dirty="0">
                <a:solidFill>
                  <a:schemeClr val="tx2"/>
                </a:solidFill>
                <a:latin typeface="+mj-lt"/>
                <a:cs typeface="Arial" pitchFamily="34" charset="0"/>
              </a:rPr>
              <a:t>The Future – What Comes Next?</a:t>
            </a:r>
            <a:endParaRPr lang="en-US" dirty="0"/>
          </a:p>
        </p:txBody>
      </p:sp>
    </p:spTree>
    <p:extLst>
      <p:ext uri="{BB962C8B-B14F-4D97-AF65-F5344CB8AC3E}">
        <p14:creationId xmlns:p14="http://schemas.microsoft.com/office/powerpoint/2010/main" val="3498543914"/>
      </p:ext>
    </p:extLst>
  </p:cSld>
  <p:clrMapOvr>
    <a:masterClrMapping/>
  </p:clrMapOvr>
</p:sld>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a30ee2-1caf-47ed-b0bd-3ae54742cbde" xsi:nil="true"/>
    <lcf76f155ced4ddcb4097134ff3c332f xmlns="8249b341-fd8d-4f11-a3f4-f93b81cf4a2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B2D5FAC1B0F474EA0A4CE63B594478E" ma:contentTypeVersion="19" ma:contentTypeDescription="Create a new document." ma:contentTypeScope="" ma:versionID="c6427c97abe691c65b3ac26120b5e96f">
  <xsd:schema xmlns:xsd="http://www.w3.org/2001/XMLSchema" xmlns:xs="http://www.w3.org/2001/XMLSchema" xmlns:p="http://schemas.microsoft.com/office/2006/metadata/properties" xmlns:ns2="09a30ee2-1caf-47ed-b0bd-3ae54742cbde" xmlns:ns3="8249b341-fd8d-4f11-a3f4-f93b81cf4a24" targetNamespace="http://schemas.microsoft.com/office/2006/metadata/properties" ma:root="true" ma:fieldsID="18dd73614437a36e76a70f2a89dd7fa1" ns2:_="" ns3:_="">
    <xsd:import namespace="09a30ee2-1caf-47ed-b0bd-3ae54742cbde"/>
    <xsd:import namespace="8249b341-fd8d-4f11-a3f4-f93b81cf4a2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2:TaxCatchAll"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30ee2-1caf-47ed-b0bd-3ae54742cb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bdbdee4-ea4c-4eb9-858c-ebf5aa578337}" ma:internalName="TaxCatchAll" ma:showField="CatchAllData" ma:web="09a30ee2-1caf-47ed-b0bd-3ae54742cbd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49b341-fd8d-4f11-a3f4-f93b81cf4a2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d22940-c0c7-498d-893f-2f337843c1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A8B8C9-078F-4B9F-92F8-BEF9EDC91EC9}">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dcmitype/"/>
    <ds:schemaRef ds:uri="ef86a5ef-2828-4a7c-932f-1c1996fe7922"/>
    <ds:schemaRef ds:uri="http://purl.org/dc/terms/"/>
    <ds:schemaRef ds:uri="http://schemas.microsoft.com/office/infopath/2007/PartnerControls"/>
    <ds:schemaRef ds:uri="http://www.w3.org/XML/1998/namespace"/>
    <ds:schemaRef ds:uri="09a30ee2-1caf-47ed-b0bd-3ae54742cbde"/>
    <ds:schemaRef ds:uri="8249b341-fd8d-4f11-a3f4-f93b81cf4a24"/>
  </ds:schemaRefs>
</ds:datastoreItem>
</file>

<file path=customXml/itemProps2.xml><?xml version="1.0" encoding="utf-8"?>
<ds:datastoreItem xmlns:ds="http://schemas.openxmlformats.org/officeDocument/2006/customXml" ds:itemID="{F8375C78-998C-4CBA-B1CD-EF3F278712BE}">
  <ds:schemaRefs>
    <ds:schemaRef ds:uri="http://schemas.microsoft.com/sharepoint/v3/contenttype/forms"/>
  </ds:schemaRefs>
</ds:datastoreItem>
</file>

<file path=customXml/itemProps3.xml><?xml version="1.0" encoding="utf-8"?>
<ds:datastoreItem xmlns:ds="http://schemas.openxmlformats.org/officeDocument/2006/customXml" ds:itemID="{CFFE3E89-8AA6-4539-B0AB-A645ED0F86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30ee2-1caf-47ed-b0bd-3ae54742cbde"/>
    <ds:schemaRef ds:uri="8249b341-fd8d-4f11-a3f4-f93b81cf4a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AcentraTheme1</Template>
  <TotalTime>521</TotalTime>
  <Words>1639</Words>
  <Application>Microsoft Office PowerPoint</Application>
  <PresentationFormat>Widescreen</PresentationFormat>
  <Paragraphs>174</Paragraphs>
  <Slides>15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ＭＳ Ｐゴシック</vt:lpstr>
      <vt:lpstr>Arial</vt:lpstr>
      <vt:lpstr>Avenir Next LT Pro</vt:lpstr>
      <vt:lpstr>Calibri</vt:lpstr>
      <vt:lpstr>Courier New</vt:lpstr>
      <vt:lpstr>Helvetica Neue Medium</vt:lpstr>
      <vt:lpstr>Lato</vt:lpstr>
      <vt:lpstr>Raleway SemiBold</vt:lpstr>
      <vt:lpstr>System Font Regular</vt:lpstr>
      <vt:lpstr>Wingdings 3</vt:lpstr>
      <vt:lpstr>Acentra Health</vt:lpstr>
      <vt:lpstr>PowerPoint Presentation</vt:lpstr>
      <vt:lpstr>PowerPoint Presentation</vt:lpstr>
      <vt:lpstr>Spring 2020 – The Early COVID Era</vt:lpstr>
      <vt:lpstr>The Whole World Changed in the Blink of An Eye...</vt:lpstr>
      <vt:lpstr>A World in Crisis Greets You Every Morning...</vt:lpstr>
      <vt:lpstr>The Pandemic Made Us EXHAUSTED From... </vt:lpstr>
      <vt:lpstr>PowerPoint Presentation</vt:lpstr>
      <vt:lpstr>Present Day – What Have We Learned?</vt:lpstr>
      <vt:lpstr>The Future – What Comes Next?</vt:lpstr>
      <vt:lpstr>Goals: Authentic Positivity </vt:lpstr>
      <vt:lpstr>Recognize Your Potential Future...</vt:lpstr>
      <vt:lpstr>Focus on Perseverance &amp; Persistence</vt:lpstr>
      <vt:lpstr>Your EAP Benefits</vt:lpstr>
      <vt:lpstr>We want to hear your 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Larreshia</cp:lastModifiedBy>
  <cp:revision>189</cp:revision>
  <dcterms:created xsi:type="dcterms:W3CDTF">2023-06-01T17:40:03Z</dcterms:created>
  <dcterms:modified xsi:type="dcterms:W3CDTF">2024-02-05T16:05:09Z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0x010100BB2D5FAC1B0F474EA0A4CE63B594478E</vt:lpwstr>
  </property>
</Properties>
</file>