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6"/>
  </p:notesMasterIdLst>
  <p:sldIdLst>
    <p:sldId id="257" r:id="rId5"/>
  </p:sldIdLst>
  <p:sldSz cx="43891200" cy="43891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 userDrawn="1">
          <p15:clr>
            <a:srgbClr val="A4A3A4"/>
          </p15:clr>
        </p15:guide>
        <p15:guide id="2" pos="10080" userDrawn="1">
          <p15:clr>
            <a:srgbClr val="A4A3A4"/>
          </p15:clr>
        </p15:guide>
        <p15:guide id="3" pos="10656" userDrawn="1">
          <p15:clr>
            <a:srgbClr val="A4A3A4"/>
          </p15:clr>
        </p15:guide>
        <p15:guide id="4" pos="288" userDrawn="1">
          <p15:clr>
            <a:srgbClr val="A4A3A4"/>
          </p15:clr>
        </p15:guide>
        <p15:guide id="5" pos="17904" userDrawn="1">
          <p15:clr>
            <a:srgbClr val="A4A3A4"/>
          </p15:clr>
        </p15:guide>
        <p15:guide id="6" pos="18456" userDrawn="1">
          <p15:clr>
            <a:srgbClr val="A4A3A4"/>
          </p15:clr>
        </p15:guide>
        <p15:guide id="7" pos="27384" userDrawn="1">
          <p15:clr>
            <a:srgbClr val="A4A3A4"/>
          </p15:clr>
        </p15:guide>
        <p15:guide id="8" orient="horz" pos="3936" userDrawn="1">
          <p15:clr>
            <a:srgbClr val="A4A3A4"/>
          </p15:clr>
        </p15:guide>
        <p15:guide id="9" orient="horz" pos="3552" userDrawn="1">
          <p15:clr>
            <a:srgbClr val="A4A3A4"/>
          </p15:clr>
        </p15:guide>
        <p15:guide id="10" pos="1152" userDrawn="1">
          <p15:clr>
            <a:srgbClr val="A4A3A4"/>
          </p15:clr>
        </p15:guide>
        <p15:guide id="11" pos="265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F9343D-E102-7A08-31B7-F8131075159E}" name="Webster, Bobbie" initials="WB" userId="S::websterb@uwgb.edu::7517533b-6412-44ce-a6e0-237ace947a51" providerId="AD"/>
  <p188:author id="{F8AF8375-B3B1-48BD-92AE-6077E3BB09A7}" name="Laplant, Andrew" initials="LA" userId="S::laplanta@uwgb.edu::004d1aac-4a66-4ed7-a5e9-5c9adb8c03cc" providerId="AD"/>
  <p188:author id="{3E9D3AA5-8D9E-FE6F-6970-DA7A2C8401D2}" name="Meinhardt, Daniel" initials="MD" userId="S::meinhada@uwgb.edu::62e533f4-7eb8-4fdc-bccd-e6623128d466" providerId="AD"/>
  <p188:author id="{464EC3AA-7AFB-8AAC-2DAF-6B285E7EFC27}" name="Howe, Robert" initials="HR" userId="S::hower@uwgb.edu::278c5ec4-b033-4048-be70-3f298c49d43e" providerId="AD"/>
  <p188:author id="{9C3142FF-D6CF-9D2D-432F-5F1AC88753A6}" name="Wolf, Amy" initials="WA" userId="S::wolfa@uwgb.edu::1b0dec68-512f-4fce-a19e-f9dcd667cef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9A8733-83C6-4EDA-9F20-E74974FDD343}" v="26" dt="2022-09-01T02:10:12.2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7704" y="-356"/>
      </p:cViewPr>
      <p:guideLst>
        <p:guide orient="horz" pos="432"/>
        <p:guide pos="10080"/>
        <p:guide pos="10656"/>
        <p:guide pos="288"/>
        <p:guide pos="17904"/>
        <p:guide pos="18456"/>
        <p:guide pos="27384"/>
        <p:guide orient="horz" pos="3936"/>
        <p:guide orient="horz" pos="3552"/>
        <p:guide pos="1152"/>
        <p:guide pos="265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13" Type="http://schemas.microsoft.com/office/2018/10/relationships/authors" Target="author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bster, Bobbie" userId="7517533b-6412-44ce-a6e0-237ace947a51" providerId="ADAL" clId="{75C4047C-010A-4785-B027-A5F84D9957F1}"/>
    <pc:docChg chg="undo custSel modSld">
      <pc:chgData name="Webster, Bobbie" userId="7517533b-6412-44ce-a6e0-237ace947a51" providerId="ADAL" clId="{75C4047C-010A-4785-B027-A5F84D9957F1}" dt="2022-09-01T02:24:28.481" v="209" actId="403"/>
      <pc:docMkLst>
        <pc:docMk/>
      </pc:docMkLst>
      <pc:sldChg chg="delSp modSp mod delCm modCm">
        <pc:chgData name="Webster, Bobbie" userId="7517533b-6412-44ce-a6e0-237ace947a51" providerId="ADAL" clId="{75C4047C-010A-4785-B027-A5F84D9957F1}" dt="2022-09-01T02:24:28.481" v="209" actId="403"/>
        <pc:sldMkLst>
          <pc:docMk/>
          <pc:sldMk cId="326043365" sldId="257"/>
        </pc:sldMkLst>
        <pc:spChg chg="mod">
          <ac:chgData name="Webster, Bobbie" userId="7517533b-6412-44ce-a6e0-237ace947a51" providerId="ADAL" clId="{75C4047C-010A-4785-B027-A5F84D9957F1}" dt="2022-09-01T02:23:30.980" v="207" actId="1036"/>
          <ac:spMkLst>
            <pc:docMk/>
            <pc:sldMk cId="326043365" sldId="257"/>
            <ac:spMk id="15" creationId="{471A3617-2FC9-1117-DC87-47469EFA3262}"/>
          </ac:spMkLst>
        </pc:spChg>
        <pc:spChg chg="mod">
          <ac:chgData name="Webster, Bobbie" userId="7517533b-6412-44ce-a6e0-237ace947a51" providerId="ADAL" clId="{75C4047C-010A-4785-B027-A5F84D9957F1}" dt="2022-09-01T01:57:01.868" v="14" actId="1037"/>
          <ac:spMkLst>
            <pc:docMk/>
            <pc:sldMk cId="326043365" sldId="257"/>
            <ac:spMk id="24" creationId="{13159129-ADFD-C0CB-6057-CFD14AABBE5A}"/>
          </ac:spMkLst>
        </pc:spChg>
        <pc:spChg chg="mod">
          <ac:chgData name="Webster, Bobbie" userId="7517533b-6412-44ce-a6e0-237ace947a51" providerId="ADAL" clId="{75C4047C-010A-4785-B027-A5F84D9957F1}" dt="2022-09-01T02:22:57.623" v="198" actId="21"/>
          <ac:spMkLst>
            <pc:docMk/>
            <pc:sldMk cId="326043365" sldId="257"/>
            <ac:spMk id="29" creationId="{349DF320-EDD2-FFA8-3C71-C13E67793B75}"/>
          </ac:spMkLst>
        </pc:spChg>
        <pc:spChg chg="mod">
          <ac:chgData name="Webster, Bobbie" userId="7517533b-6412-44ce-a6e0-237ace947a51" providerId="ADAL" clId="{75C4047C-010A-4785-B027-A5F84D9957F1}" dt="2022-09-01T02:18:15.572" v="136" actId="20577"/>
          <ac:spMkLst>
            <pc:docMk/>
            <pc:sldMk cId="326043365" sldId="257"/>
            <ac:spMk id="32" creationId="{06776622-8ED2-4880-A0BC-12DC627EB6DA}"/>
          </ac:spMkLst>
        </pc:spChg>
        <pc:spChg chg="mod">
          <ac:chgData name="Webster, Bobbie" userId="7517533b-6412-44ce-a6e0-237ace947a51" providerId="ADAL" clId="{75C4047C-010A-4785-B027-A5F84D9957F1}" dt="2022-09-01T02:16:24.689" v="110" actId="255"/>
          <ac:spMkLst>
            <pc:docMk/>
            <pc:sldMk cId="326043365" sldId="257"/>
            <ac:spMk id="35" creationId="{38C8470D-4D7D-1818-1B7D-FE43296B0A9E}"/>
          </ac:spMkLst>
        </pc:spChg>
        <pc:spChg chg="mod">
          <ac:chgData name="Webster, Bobbie" userId="7517533b-6412-44ce-a6e0-237ace947a51" providerId="ADAL" clId="{75C4047C-010A-4785-B027-A5F84D9957F1}" dt="2022-09-01T02:24:28.481" v="209" actId="403"/>
          <ac:spMkLst>
            <pc:docMk/>
            <pc:sldMk cId="326043365" sldId="257"/>
            <ac:spMk id="36" creationId="{4630C32E-6843-0735-151C-0A369B8A9581}"/>
          </ac:spMkLst>
        </pc:spChg>
        <pc:spChg chg="mod">
          <ac:chgData name="Webster, Bobbie" userId="7517533b-6412-44ce-a6e0-237ace947a51" providerId="ADAL" clId="{75C4047C-010A-4785-B027-A5F84D9957F1}" dt="2022-09-01T02:20:30.633" v="140" actId="20577"/>
          <ac:spMkLst>
            <pc:docMk/>
            <pc:sldMk cId="326043365" sldId="257"/>
            <ac:spMk id="37" creationId="{621B6F55-A792-4493-9A83-99451965271D}"/>
          </ac:spMkLst>
        </pc:spChg>
        <pc:spChg chg="mod">
          <ac:chgData name="Webster, Bobbie" userId="7517533b-6412-44ce-a6e0-237ace947a51" providerId="ADAL" clId="{75C4047C-010A-4785-B027-A5F84D9957F1}" dt="2022-09-01T02:17:04.766" v="112" actId="255"/>
          <ac:spMkLst>
            <pc:docMk/>
            <pc:sldMk cId="326043365" sldId="257"/>
            <ac:spMk id="43" creationId="{8C273C20-3193-4321-89A0-A178EFF3F6BF}"/>
          </ac:spMkLst>
        </pc:spChg>
        <pc:spChg chg="mod">
          <ac:chgData name="Webster, Bobbie" userId="7517533b-6412-44ce-a6e0-237ace947a51" providerId="ADAL" clId="{75C4047C-010A-4785-B027-A5F84D9957F1}" dt="2022-09-01T02:21:50.793" v="188" actId="1036"/>
          <ac:spMkLst>
            <pc:docMk/>
            <pc:sldMk cId="326043365" sldId="257"/>
            <ac:spMk id="48" creationId="{1E241013-6CA8-4896-B464-706A8A14AE97}"/>
          </ac:spMkLst>
        </pc:spChg>
        <pc:spChg chg="mod">
          <ac:chgData name="Webster, Bobbie" userId="7517533b-6412-44ce-a6e0-237ace947a51" providerId="ADAL" clId="{75C4047C-010A-4785-B027-A5F84D9957F1}" dt="2022-09-01T01:55:16.068" v="11" actId="2085"/>
          <ac:spMkLst>
            <pc:docMk/>
            <pc:sldMk cId="326043365" sldId="257"/>
            <ac:spMk id="51" creationId="{429EB208-FC48-4E5F-A003-40550EE4845A}"/>
          </ac:spMkLst>
        </pc:spChg>
        <pc:spChg chg="mod">
          <ac:chgData name="Webster, Bobbie" userId="7517533b-6412-44ce-a6e0-237ace947a51" providerId="ADAL" clId="{75C4047C-010A-4785-B027-A5F84D9957F1}" dt="2022-09-01T02:21:44.965" v="183" actId="1036"/>
          <ac:spMkLst>
            <pc:docMk/>
            <pc:sldMk cId="326043365" sldId="257"/>
            <ac:spMk id="53" creationId="{14730D3F-1374-442E-AC3B-E1EF33F5229A}"/>
          </ac:spMkLst>
        </pc:spChg>
        <pc:spChg chg="mod">
          <ac:chgData name="Webster, Bobbie" userId="7517533b-6412-44ce-a6e0-237ace947a51" providerId="ADAL" clId="{75C4047C-010A-4785-B027-A5F84D9957F1}" dt="2022-09-01T02:16:45.251" v="111" actId="255"/>
          <ac:spMkLst>
            <pc:docMk/>
            <pc:sldMk cId="326043365" sldId="257"/>
            <ac:spMk id="58" creationId="{E48126CD-5EF5-4421-AA9D-04B5E22A7F5A}"/>
          </ac:spMkLst>
        </pc:spChg>
        <pc:spChg chg="mod">
          <ac:chgData name="Webster, Bobbie" userId="7517533b-6412-44ce-a6e0-237ace947a51" providerId="ADAL" clId="{75C4047C-010A-4785-B027-A5F84D9957F1}" dt="2022-09-01T02:18:36.669" v="137" actId="255"/>
          <ac:spMkLst>
            <pc:docMk/>
            <pc:sldMk cId="326043365" sldId="257"/>
            <ac:spMk id="63" creationId="{1F3166E9-68B9-4D59-B892-BF5AC78894BD}"/>
          </ac:spMkLst>
        </pc:spChg>
        <pc:spChg chg="del mod">
          <ac:chgData name="Webster, Bobbie" userId="7517533b-6412-44ce-a6e0-237ace947a51" providerId="ADAL" clId="{75C4047C-010A-4785-B027-A5F84D9957F1}" dt="2022-09-01T01:52:04.487" v="1" actId="478"/>
          <ac:spMkLst>
            <pc:docMk/>
            <pc:sldMk cId="326043365" sldId="257"/>
            <ac:spMk id="67" creationId="{5007150D-5F92-4A1A-9FE9-26C3E12E07F2}"/>
          </ac:spMkLst>
        </pc:spChg>
        <pc:spChg chg="mod">
          <ac:chgData name="Webster, Bobbie" userId="7517533b-6412-44ce-a6e0-237ace947a51" providerId="ADAL" clId="{75C4047C-010A-4785-B027-A5F84D9957F1}" dt="2022-09-01T02:17:12.369" v="124" actId="1038"/>
          <ac:spMkLst>
            <pc:docMk/>
            <pc:sldMk cId="326043365" sldId="257"/>
            <ac:spMk id="75" creationId="{84284BF6-CF79-4806-AF5E-BC1D53EC9A41}"/>
          </ac:spMkLst>
        </pc:spChg>
        <pc:spChg chg="mod">
          <ac:chgData name="Webster, Bobbie" userId="7517533b-6412-44ce-a6e0-237ace947a51" providerId="ADAL" clId="{75C4047C-010A-4785-B027-A5F84D9957F1}" dt="2022-09-01T02:17:29.750" v="125" actId="255"/>
          <ac:spMkLst>
            <pc:docMk/>
            <pc:sldMk cId="326043365" sldId="257"/>
            <ac:spMk id="77" creationId="{A96FFC67-48BB-47EA-BBF9-DE1E710D8A44}"/>
          </ac:spMkLst>
        </pc:spChg>
        <pc:spChg chg="mod">
          <ac:chgData name="Webster, Bobbie" userId="7517533b-6412-44ce-a6e0-237ace947a51" providerId="ADAL" clId="{75C4047C-010A-4785-B027-A5F84D9957F1}" dt="2022-09-01T02:14:50.704" v="97" actId="1036"/>
          <ac:spMkLst>
            <pc:docMk/>
            <pc:sldMk cId="326043365" sldId="257"/>
            <ac:spMk id="79" creationId="{4B6D0576-57D9-42EF-9EC8-0F639B14EE67}"/>
          </ac:spMkLst>
        </pc:spChg>
        <pc:spChg chg="mod">
          <ac:chgData name="Webster, Bobbie" userId="7517533b-6412-44ce-a6e0-237ace947a51" providerId="ADAL" clId="{75C4047C-010A-4785-B027-A5F84D9957F1}" dt="2022-09-01T02:12:29.546" v="58" actId="1038"/>
          <ac:spMkLst>
            <pc:docMk/>
            <pc:sldMk cId="326043365" sldId="257"/>
            <ac:spMk id="89" creationId="{70CEA28F-0831-4DCF-B767-3D50C4E0D251}"/>
          </ac:spMkLst>
        </pc:spChg>
        <pc:spChg chg="mod">
          <ac:chgData name="Webster, Bobbie" userId="7517533b-6412-44ce-a6e0-237ace947a51" providerId="ADAL" clId="{75C4047C-010A-4785-B027-A5F84D9957F1}" dt="2022-09-01T02:24:21.372" v="208" actId="403"/>
          <ac:spMkLst>
            <pc:docMk/>
            <pc:sldMk cId="326043365" sldId="257"/>
            <ac:spMk id="92" creationId="{93AA9BAF-A542-4888-8152-8DD70B9C8653}"/>
          </ac:spMkLst>
        </pc:spChg>
        <pc:spChg chg="mod">
          <ac:chgData name="Webster, Bobbie" userId="7517533b-6412-44ce-a6e0-237ace947a51" providerId="ADAL" clId="{75C4047C-010A-4785-B027-A5F84D9957F1}" dt="2022-09-01T02:19:33.301" v="138" actId="255"/>
          <ac:spMkLst>
            <pc:docMk/>
            <pc:sldMk cId="326043365" sldId="257"/>
            <ac:spMk id="101" creationId="{62CE1A47-3403-475E-ADBF-FFEBEA343383}"/>
          </ac:spMkLst>
        </pc:spChg>
        <pc:spChg chg="mod">
          <ac:chgData name="Webster, Bobbie" userId="7517533b-6412-44ce-a6e0-237ace947a51" providerId="ADAL" clId="{75C4047C-010A-4785-B027-A5F84D9957F1}" dt="2022-09-01T02:19:52" v="139" actId="255"/>
          <ac:spMkLst>
            <pc:docMk/>
            <pc:sldMk cId="326043365" sldId="257"/>
            <ac:spMk id="107" creationId="{7180E3FE-553C-4C62-87D0-0060151B02DC}"/>
          </ac:spMkLst>
        </pc:spChg>
        <pc:spChg chg="mod">
          <ac:chgData name="Webster, Bobbie" userId="7517533b-6412-44ce-a6e0-237ace947a51" providerId="ADAL" clId="{75C4047C-010A-4785-B027-A5F84D9957F1}" dt="2022-09-01T02:23:16.344" v="201" actId="1036"/>
          <ac:spMkLst>
            <pc:docMk/>
            <pc:sldMk cId="326043365" sldId="257"/>
            <ac:spMk id="113" creationId="{C2731923-D53F-47EE-8C4C-429EE5054D4D}"/>
          </ac:spMkLst>
        </pc:spChg>
        <pc:grpChg chg="mod">
          <ac:chgData name="Webster, Bobbie" userId="7517533b-6412-44ce-a6e0-237ace947a51" providerId="ADAL" clId="{75C4047C-010A-4785-B027-A5F84D9957F1}" dt="2022-09-01T02:21:31.348" v="175" actId="1076"/>
          <ac:grpSpMkLst>
            <pc:docMk/>
            <pc:sldMk cId="326043365" sldId="257"/>
            <ac:grpSpMk id="111" creationId="{96E0BD14-64BD-490C-84BE-E61CCFDA63EA}"/>
          </ac:grpSpMkLst>
        </pc:grpChg>
        <pc:grpChg chg="mod">
          <ac:chgData name="Webster, Bobbie" userId="7517533b-6412-44ce-a6e0-237ace947a51" providerId="ADAL" clId="{75C4047C-010A-4785-B027-A5F84D9957F1}" dt="2022-09-01T02:23:28.680" v="205" actId="1036"/>
          <ac:grpSpMkLst>
            <pc:docMk/>
            <pc:sldMk cId="326043365" sldId="257"/>
            <ac:grpSpMk id="114" creationId="{E7AD0030-147A-4C00-8D9B-DF927963978B}"/>
          </ac:grpSpMkLst>
        </pc:grpChg>
        <pc:picChg chg="del mod">
          <ac:chgData name="Webster, Bobbie" userId="7517533b-6412-44ce-a6e0-237ace947a51" providerId="ADAL" clId="{75C4047C-010A-4785-B027-A5F84D9957F1}" dt="2022-09-01T01:52:12.644" v="6" actId="478"/>
          <ac:picMkLst>
            <pc:docMk/>
            <pc:sldMk cId="326043365" sldId="257"/>
            <ac:picMk id="17" creationId="{9629BC9D-17DB-44C7-AD45-F841364A36D6}"/>
          </ac:picMkLst>
        </pc:picChg>
        <pc:picChg chg="del mod">
          <ac:chgData name="Webster, Bobbie" userId="7517533b-6412-44ce-a6e0-237ace947a51" providerId="ADAL" clId="{75C4047C-010A-4785-B027-A5F84D9957F1}" dt="2022-09-01T01:52:17.284" v="8" actId="478"/>
          <ac:picMkLst>
            <pc:docMk/>
            <pc:sldMk cId="326043365" sldId="257"/>
            <ac:picMk id="20" creationId="{60735B0B-04E4-B2F3-1F65-F9AAA30FF070}"/>
          </ac:picMkLst>
        </pc:picChg>
        <pc:picChg chg="del mod">
          <ac:chgData name="Webster, Bobbie" userId="7517533b-6412-44ce-a6e0-237ace947a51" providerId="ADAL" clId="{75C4047C-010A-4785-B027-A5F84D9957F1}" dt="2022-09-01T01:52:09.861" v="4" actId="478"/>
          <ac:picMkLst>
            <pc:docMk/>
            <pc:sldMk cId="326043365" sldId="257"/>
            <ac:picMk id="47" creationId="{F6179A53-179E-4D38-A688-15FA232F9B01}"/>
          </ac:picMkLst>
        </pc:picChg>
        <pc:picChg chg="del mod">
          <ac:chgData name="Webster, Bobbie" userId="7517533b-6412-44ce-a6e0-237ace947a51" providerId="ADAL" clId="{75C4047C-010A-4785-B027-A5F84D9957F1}" dt="2022-09-01T01:52:09.861" v="4" actId="478"/>
          <ac:picMkLst>
            <pc:docMk/>
            <pc:sldMk cId="326043365" sldId="257"/>
            <ac:picMk id="49" creationId="{595687CD-FD0B-41BC-9B78-EC2531927706}"/>
          </ac:picMkLst>
        </pc:picChg>
        <pc:picChg chg="del mod">
          <ac:chgData name="Webster, Bobbie" userId="7517533b-6412-44ce-a6e0-237ace947a51" providerId="ADAL" clId="{75C4047C-010A-4785-B027-A5F84D9957F1}" dt="2022-09-01T01:52:17.284" v="8" actId="478"/>
          <ac:picMkLst>
            <pc:docMk/>
            <pc:sldMk cId="326043365" sldId="257"/>
            <ac:picMk id="70" creationId="{C496A174-2368-4E06-9C80-AF2C8B67D5D6}"/>
          </ac:picMkLst>
        </pc:picChg>
        <pc:picChg chg="del">
          <ac:chgData name="Webster, Bobbie" userId="7517533b-6412-44ce-a6e0-237ace947a51" providerId="ADAL" clId="{75C4047C-010A-4785-B027-A5F84D9957F1}" dt="2022-09-01T01:52:09.861" v="4" actId="478"/>
          <ac:picMkLst>
            <pc:docMk/>
            <pc:sldMk cId="326043365" sldId="257"/>
            <ac:picMk id="1026" creationId="{AE7F97BE-DB15-4081-BC53-34C2EB884346}"/>
          </ac:picMkLst>
        </pc:picChg>
      </pc:sldChg>
    </pc:docChg>
  </pc:docChgLst>
  <pc:docChgLst>
    <pc:chgData name="Webster, Bobbie" userId="S::websterb@uwgb.edu::7517533b-6412-44ce-a6e0-237ace947a51" providerId="AD" clId="Web-{CF9A8733-83C6-4EDA-9F20-E74974FDD343}"/>
    <pc:docChg chg="modSld">
      <pc:chgData name="Webster, Bobbie" userId="S::websterb@uwgb.edu::7517533b-6412-44ce-a6e0-237ace947a51" providerId="AD" clId="Web-{CF9A8733-83C6-4EDA-9F20-E74974FDD343}" dt="2022-09-01T02:10:08.446" v="11" actId="20577"/>
      <pc:docMkLst>
        <pc:docMk/>
      </pc:docMkLst>
      <pc:sldChg chg="modSp">
        <pc:chgData name="Webster, Bobbie" userId="S::websterb@uwgb.edu::7517533b-6412-44ce-a6e0-237ace947a51" providerId="AD" clId="Web-{CF9A8733-83C6-4EDA-9F20-E74974FDD343}" dt="2022-09-01T02:10:08.446" v="11" actId="20577"/>
        <pc:sldMkLst>
          <pc:docMk/>
          <pc:sldMk cId="326043365" sldId="257"/>
        </pc:sldMkLst>
        <pc:spChg chg="mod">
          <ac:chgData name="Webster, Bobbie" userId="S::websterb@uwgb.edu::7517533b-6412-44ce-a6e0-237ace947a51" providerId="AD" clId="Web-{CF9A8733-83C6-4EDA-9F20-E74974FDD343}" dt="2022-09-01T02:09:45.914" v="3" actId="20577"/>
          <ac:spMkLst>
            <pc:docMk/>
            <pc:sldMk cId="326043365" sldId="257"/>
            <ac:spMk id="8" creationId="{DA7939F7-842E-719B-1994-E1CE48C43182}"/>
          </ac:spMkLst>
        </pc:spChg>
        <pc:spChg chg="mod">
          <ac:chgData name="Webster, Bobbie" userId="S::websterb@uwgb.edu::7517533b-6412-44ce-a6e0-237ace947a51" providerId="AD" clId="Web-{CF9A8733-83C6-4EDA-9F20-E74974FDD343}" dt="2022-09-01T02:10:08.446" v="11" actId="20577"/>
          <ac:spMkLst>
            <pc:docMk/>
            <pc:sldMk cId="326043365" sldId="257"/>
            <ac:spMk id="43" creationId="{8C273C20-3193-4321-89A0-A178EFF3F6B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10E1F1-6526-4394-95CF-76802232F0E5}" type="datetimeFigureOut">
              <a:rPr lang="en-US" smtClean="0"/>
              <a:t>8/31/2022</a:t>
            </a:fld>
            <a:endParaRPr lang="en-US"/>
          </a:p>
        </p:txBody>
      </p:sp>
      <p:sp>
        <p:nvSpPr>
          <p:cNvPr id="4" name="Slide Image Placeholder 3"/>
          <p:cNvSpPr>
            <a:spLocks noGrp="1" noRot="1" noChangeAspect="1"/>
          </p:cNvSpPr>
          <p:nvPr>
            <p:ph type="sldImg" idx="2"/>
          </p:nvPr>
        </p:nvSpPr>
        <p:spPr>
          <a:xfrm>
            <a:off x="1885950" y="1143000"/>
            <a:ext cx="30861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4BEA7-1F53-48AB-8F1D-3B9F64431CA2}" type="slidenum">
              <a:rPr lang="en-US" smtClean="0"/>
              <a:t>‹#›</a:t>
            </a:fld>
            <a:endParaRPr lang="en-US"/>
          </a:p>
        </p:txBody>
      </p:sp>
    </p:spTree>
    <p:extLst>
      <p:ext uri="{BB962C8B-B14F-4D97-AF65-F5344CB8AC3E}">
        <p14:creationId xmlns:p14="http://schemas.microsoft.com/office/powerpoint/2010/main" val="1123056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24BEA7-1F53-48AB-8F1D-3B9F64431CA2}" type="slidenum">
              <a:rPr lang="en-US" smtClean="0"/>
              <a:t>1</a:t>
            </a:fld>
            <a:endParaRPr lang="en-US"/>
          </a:p>
        </p:txBody>
      </p:sp>
    </p:spTree>
    <p:extLst>
      <p:ext uri="{BB962C8B-B14F-4D97-AF65-F5344CB8AC3E}">
        <p14:creationId xmlns:p14="http://schemas.microsoft.com/office/powerpoint/2010/main" val="3404681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7183123"/>
            <a:ext cx="37307520" cy="15280640"/>
          </a:xfrm>
        </p:spPr>
        <p:txBody>
          <a:bodyPr anchor="b"/>
          <a:lstStyle>
            <a:lvl1pPr algn="ctr">
              <a:defRPr sz="28800"/>
            </a:lvl1pPr>
          </a:lstStyle>
          <a:p>
            <a:r>
              <a:rPr lang="en-US"/>
              <a:t>Click to edit Master title style</a:t>
            </a:r>
          </a:p>
        </p:txBody>
      </p:sp>
      <p:sp>
        <p:nvSpPr>
          <p:cNvPr id="3" name="Subtitle 2"/>
          <p:cNvSpPr>
            <a:spLocks noGrp="1"/>
          </p:cNvSpPr>
          <p:nvPr>
            <p:ph type="subTitle" idx="1"/>
          </p:nvPr>
        </p:nvSpPr>
        <p:spPr>
          <a:xfrm>
            <a:off x="5486400" y="23053043"/>
            <a:ext cx="32918400" cy="10596877"/>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p>
        </p:txBody>
      </p:sp>
      <p:sp>
        <p:nvSpPr>
          <p:cNvPr id="4" name="Date Placeholder 3"/>
          <p:cNvSpPr>
            <a:spLocks noGrp="1"/>
          </p:cNvSpPr>
          <p:nvPr>
            <p:ph type="dt" sz="half" idx="10"/>
          </p:nvPr>
        </p:nvSpPr>
        <p:spPr/>
        <p:txBody>
          <a:bodyPr/>
          <a:lstStyle/>
          <a:p>
            <a:fld id="{FB9C965A-A9E1-47B6-A51A-01F84D4D34A9}"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5422E7-0A18-4014-9164-F2555388A017}" type="slidenum">
              <a:rPr lang="en-US" smtClean="0"/>
              <a:t>‹#›</a:t>
            </a:fld>
            <a:endParaRPr lang="en-US"/>
          </a:p>
        </p:txBody>
      </p:sp>
    </p:spTree>
    <p:extLst>
      <p:ext uri="{BB962C8B-B14F-4D97-AF65-F5344CB8AC3E}">
        <p14:creationId xmlns:p14="http://schemas.microsoft.com/office/powerpoint/2010/main" val="4254351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9C965A-A9E1-47B6-A51A-01F84D4D34A9}"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5422E7-0A18-4014-9164-F2555388A017}" type="slidenum">
              <a:rPr lang="en-US" smtClean="0"/>
              <a:t>‹#›</a:t>
            </a:fld>
            <a:endParaRPr lang="en-US"/>
          </a:p>
        </p:txBody>
      </p:sp>
    </p:spTree>
    <p:extLst>
      <p:ext uri="{BB962C8B-B14F-4D97-AF65-F5344CB8AC3E}">
        <p14:creationId xmlns:p14="http://schemas.microsoft.com/office/powerpoint/2010/main" val="584268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2336800"/>
            <a:ext cx="9464040" cy="3719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2" y="2336800"/>
            <a:ext cx="27843480" cy="3719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9C965A-A9E1-47B6-A51A-01F84D4D34A9}"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5422E7-0A18-4014-9164-F2555388A017}" type="slidenum">
              <a:rPr lang="en-US" smtClean="0"/>
              <a:t>‹#›</a:t>
            </a:fld>
            <a:endParaRPr lang="en-US"/>
          </a:p>
        </p:txBody>
      </p:sp>
    </p:spTree>
    <p:extLst>
      <p:ext uri="{BB962C8B-B14F-4D97-AF65-F5344CB8AC3E}">
        <p14:creationId xmlns:p14="http://schemas.microsoft.com/office/powerpoint/2010/main" val="3063354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9C965A-A9E1-47B6-A51A-01F84D4D34A9}"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5422E7-0A18-4014-9164-F2555388A017}" type="slidenum">
              <a:rPr lang="en-US" smtClean="0"/>
              <a:t>‹#›</a:t>
            </a:fld>
            <a:endParaRPr lang="en-US"/>
          </a:p>
        </p:txBody>
      </p:sp>
    </p:spTree>
    <p:extLst>
      <p:ext uri="{BB962C8B-B14F-4D97-AF65-F5344CB8AC3E}">
        <p14:creationId xmlns:p14="http://schemas.microsoft.com/office/powerpoint/2010/main" val="85834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10942333"/>
            <a:ext cx="37856160" cy="18257517"/>
          </a:xfrm>
        </p:spPr>
        <p:txBody>
          <a:bodyPr anchor="b"/>
          <a:lstStyle>
            <a:lvl1pPr>
              <a:defRPr sz="28800"/>
            </a:lvl1pPr>
          </a:lstStyle>
          <a:p>
            <a:r>
              <a:rPr lang="en-US"/>
              <a:t>Click to edit Master title style</a:t>
            </a:r>
          </a:p>
        </p:txBody>
      </p:sp>
      <p:sp>
        <p:nvSpPr>
          <p:cNvPr id="3" name="Text Placeholder 2"/>
          <p:cNvSpPr>
            <a:spLocks noGrp="1"/>
          </p:cNvSpPr>
          <p:nvPr>
            <p:ph type="body" idx="1"/>
          </p:nvPr>
        </p:nvSpPr>
        <p:spPr>
          <a:xfrm>
            <a:off x="2994662" y="29372573"/>
            <a:ext cx="37856160" cy="9601197"/>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9C965A-A9E1-47B6-A51A-01F84D4D34A9}"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5422E7-0A18-4014-9164-F2555388A017}" type="slidenum">
              <a:rPr lang="en-US" smtClean="0"/>
              <a:t>‹#›</a:t>
            </a:fld>
            <a:endParaRPr lang="en-US"/>
          </a:p>
        </p:txBody>
      </p:sp>
    </p:spTree>
    <p:extLst>
      <p:ext uri="{BB962C8B-B14F-4D97-AF65-F5344CB8AC3E}">
        <p14:creationId xmlns:p14="http://schemas.microsoft.com/office/powerpoint/2010/main" val="3443959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11684000"/>
            <a:ext cx="18653760" cy="27848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11684000"/>
            <a:ext cx="18653760" cy="27848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9C965A-A9E1-47B6-A51A-01F84D4D34A9}" type="datetimeFigureOut">
              <a:rPr lang="en-US" smtClean="0"/>
              <a:t>8/31/2022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5422E7-0A18-4014-9164-F2555388A017}" type="slidenum">
              <a:rPr lang="en-US" smtClean="0"/>
              <a:t>‹#›</a:t>
            </a:fld>
            <a:endParaRPr lang="en-US"/>
          </a:p>
        </p:txBody>
      </p:sp>
    </p:spTree>
    <p:extLst>
      <p:ext uri="{BB962C8B-B14F-4D97-AF65-F5344CB8AC3E}">
        <p14:creationId xmlns:p14="http://schemas.microsoft.com/office/powerpoint/2010/main" val="2673051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336810"/>
            <a:ext cx="37856160" cy="8483603"/>
          </a:xfrm>
        </p:spPr>
        <p:txBody>
          <a:bodyPr/>
          <a:lstStyle/>
          <a:p>
            <a:r>
              <a:rPr lang="en-US"/>
              <a:t>Click to edit Master title style</a:t>
            </a:r>
          </a:p>
        </p:txBody>
      </p:sp>
      <p:sp>
        <p:nvSpPr>
          <p:cNvPr id="3" name="Text Placeholder 2"/>
          <p:cNvSpPr>
            <a:spLocks noGrp="1"/>
          </p:cNvSpPr>
          <p:nvPr>
            <p:ph type="body" idx="1"/>
          </p:nvPr>
        </p:nvSpPr>
        <p:spPr>
          <a:xfrm>
            <a:off x="3023242" y="10759443"/>
            <a:ext cx="18568032" cy="5273037"/>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6032480"/>
            <a:ext cx="18568032" cy="235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2" y="10759443"/>
            <a:ext cx="18659477" cy="5273037"/>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6032480"/>
            <a:ext cx="18659477" cy="235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9C965A-A9E1-47B6-A51A-01F84D4D34A9}" type="datetimeFigureOut">
              <a:rPr lang="en-US" smtClean="0"/>
              <a:t>8/31/2022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5422E7-0A18-4014-9164-F2555388A017}" type="slidenum">
              <a:rPr lang="en-US" smtClean="0"/>
              <a:t>‹#›</a:t>
            </a:fld>
            <a:endParaRPr lang="en-US"/>
          </a:p>
        </p:txBody>
      </p:sp>
    </p:spTree>
    <p:extLst>
      <p:ext uri="{BB962C8B-B14F-4D97-AF65-F5344CB8AC3E}">
        <p14:creationId xmlns:p14="http://schemas.microsoft.com/office/powerpoint/2010/main" val="3467516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9C965A-A9E1-47B6-A51A-01F84D4D34A9}" type="datetimeFigureOut">
              <a:rPr lang="en-US" smtClean="0"/>
              <a:t>8/31/2022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5422E7-0A18-4014-9164-F2555388A017}" type="slidenum">
              <a:rPr lang="en-US" smtClean="0"/>
              <a:t>‹#›</a:t>
            </a:fld>
            <a:endParaRPr lang="en-US"/>
          </a:p>
        </p:txBody>
      </p:sp>
    </p:spTree>
    <p:extLst>
      <p:ext uri="{BB962C8B-B14F-4D97-AF65-F5344CB8AC3E}">
        <p14:creationId xmlns:p14="http://schemas.microsoft.com/office/powerpoint/2010/main" val="72666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9C965A-A9E1-47B6-A51A-01F84D4D34A9}" type="datetimeFigureOut">
              <a:rPr lang="en-US" smtClean="0"/>
              <a:t>8/31/2022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5422E7-0A18-4014-9164-F2555388A017}" type="slidenum">
              <a:rPr lang="en-US" smtClean="0"/>
              <a:t>‹#›</a:t>
            </a:fld>
            <a:endParaRPr lang="en-US"/>
          </a:p>
        </p:txBody>
      </p:sp>
    </p:spTree>
    <p:extLst>
      <p:ext uri="{BB962C8B-B14F-4D97-AF65-F5344CB8AC3E}">
        <p14:creationId xmlns:p14="http://schemas.microsoft.com/office/powerpoint/2010/main" val="1566494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926080"/>
            <a:ext cx="14156054" cy="10241280"/>
          </a:xfrm>
        </p:spPr>
        <p:txBody>
          <a:bodyPr anchor="b"/>
          <a:lstStyle>
            <a:lvl1pPr>
              <a:defRPr sz="15360"/>
            </a:lvl1pPr>
          </a:lstStyle>
          <a:p>
            <a:r>
              <a:rPr lang="en-US"/>
              <a:t>Click to edit Master title style</a:t>
            </a:r>
          </a:p>
        </p:txBody>
      </p:sp>
      <p:sp>
        <p:nvSpPr>
          <p:cNvPr id="3" name="Content Placeholder 2"/>
          <p:cNvSpPr>
            <a:spLocks noGrp="1"/>
          </p:cNvSpPr>
          <p:nvPr>
            <p:ph idx="1"/>
          </p:nvPr>
        </p:nvSpPr>
        <p:spPr>
          <a:xfrm>
            <a:off x="18659477" y="6319530"/>
            <a:ext cx="22219920" cy="311912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7" y="13167360"/>
            <a:ext cx="14156054" cy="24394163"/>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FB9C965A-A9E1-47B6-A51A-01F84D4D34A9}" type="datetimeFigureOut">
              <a:rPr lang="en-US" smtClean="0"/>
              <a:t>8/31/2022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5422E7-0A18-4014-9164-F2555388A017}" type="slidenum">
              <a:rPr lang="en-US" smtClean="0"/>
              <a:t>‹#›</a:t>
            </a:fld>
            <a:endParaRPr lang="en-US"/>
          </a:p>
        </p:txBody>
      </p:sp>
    </p:spTree>
    <p:extLst>
      <p:ext uri="{BB962C8B-B14F-4D97-AF65-F5344CB8AC3E}">
        <p14:creationId xmlns:p14="http://schemas.microsoft.com/office/powerpoint/2010/main" val="79603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926080"/>
            <a:ext cx="14156054" cy="10241280"/>
          </a:xfrm>
        </p:spPr>
        <p:txBody>
          <a:bodyPr anchor="b"/>
          <a:lstStyle>
            <a:lvl1pPr>
              <a:defRPr sz="15360"/>
            </a:lvl1pPr>
          </a:lstStyle>
          <a:p>
            <a:r>
              <a:rPr lang="en-US"/>
              <a:t>Click to edit Master title style</a:t>
            </a:r>
          </a:p>
        </p:txBody>
      </p:sp>
      <p:sp>
        <p:nvSpPr>
          <p:cNvPr id="3" name="Picture Placeholder 2"/>
          <p:cNvSpPr>
            <a:spLocks noGrp="1" noChangeAspect="1"/>
          </p:cNvSpPr>
          <p:nvPr>
            <p:ph type="pic" idx="1"/>
          </p:nvPr>
        </p:nvSpPr>
        <p:spPr>
          <a:xfrm>
            <a:off x="18659477" y="6319530"/>
            <a:ext cx="22219920" cy="311912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p>
        </p:txBody>
      </p:sp>
      <p:sp>
        <p:nvSpPr>
          <p:cNvPr id="4" name="Text Placeholder 3"/>
          <p:cNvSpPr>
            <a:spLocks noGrp="1"/>
          </p:cNvSpPr>
          <p:nvPr>
            <p:ph type="body" sz="half" idx="2"/>
          </p:nvPr>
        </p:nvSpPr>
        <p:spPr>
          <a:xfrm>
            <a:off x="3023237" y="13167360"/>
            <a:ext cx="14156054" cy="24394163"/>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FB9C965A-A9E1-47B6-A51A-01F84D4D34A9}" type="datetimeFigureOut">
              <a:rPr lang="en-US" smtClean="0"/>
              <a:t>8/31/2022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5422E7-0A18-4014-9164-F2555388A017}" type="slidenum">
              <a:rPr lang="en-US" smtClean="0"/>
              <a:t>‹#›</a:t>
            </a:fld>
            <a:endParaRPr lang="en-US"/>
          </a:p>
        </p:txBody>
      </p:sp>
    </p:spTree>
    <p:extLst>
      <p:ext uri="{BB962C8B-B14F-4D97-AF65-F5344CB8AC3E}">
        <p14:creationId xmlns:p14="http://schemas.microsoft.com/office/powerpoint/2010/main" val="3528747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2336810"/>
            <a:ext cx="37856160" cy="848360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17520" y="11684000"/>
            <a:ext cx="37856160" cy="27848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40680650"/>
            <a:ext cx="9875520" cy="2336800"/>
          </a:xfrm>
          <a:prstGeom prst="rect">
            <a:avLst/>
          </a:prstGeom>
        </p:spPr>
        <p:txBody>
          <a:bodyPr vert="horz" lIns="91440" tIns="45720" rIns="91440" bIns="45720" rtlCol="0" anchor="ctr"/>
          <a:lstStyle>
            <a:lvl1pPr algn="l">
              <a:defRPr sz="5760">
                <a:solidFill>
                  <a:schemeClr val="tx1">
                    <a:tint val="75000"/>
                  </a:schemeClr>
                </a:solidFill>
              </a:defRPr>
            </a:lvl1pPr>
          </a:lstStyle>
          <a:p>
            <a:fld id="{FB9C965A-A9E1-47B6-A51A-01F84D4D34A9}" type="datetimeFigureOut">
              <a:rPr lang="en-US" smtClean="0"/>
              <a:t>8/31/2022</a:t>
            </a:fld>
            <a:endParaRPr lang="en-US"/>
          </a:p>
        </p:txBody>
      </p:sp>
      <p:sp>
        <p:nvSpPr>
          <p:cNvPr id="5" name="Footer Placeholder 4"/>
          <p:cNvSpPr>
            <a:spLocks noGrp="1"/>
          </p:cNvSpPr>
          <p:nvPr>
            <p:ph type="ftr" sz="quarter" idx="3"/>
          </p:nvPr>
        </p:nvSpPr>
        <p:spPr>
          <a:xfrm>
            <a:off x="14538960" y="40680650"/>
            <a:ext cx="14813280" cy="23368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40680650"/>
            <a:ext cx="9875520" cy="2336800"/>
          </a:xfrm>
          <a:prstGeom prst="rect">
            <a:avLst/>
          </a:prstGeom>
        </p:spPr>
        <p:txBody>
          <a:bodyPr vert="horz" lIns="91440" tIns="45720" rIns="91440" bIns="45720" rtlCol="0" anchor="ctr"/>
          <a:lstStyle>
            <a:lvl1pPr algn="r">
              <a:defRPr sz="5760">
                <a:solidFill>
                  <a:schemeClr val="tx1">
                    <a:tint val="75000"/>
                  </a:schemeClr>
                </a:solidFill>
              </a:defRPr>
            </a:lvl1pPr>
          </a:lstStyle>
          <a:p>
            <a:fld id="{135422E7-0A18-4014-9164-F2555388A017}" type="slidenum">
              <a:rPr lang="en-US" smtClean="0"/>
              <a:t>‹#›</a:t>
            </a:fld>
            <a:endParaRPr lang="en-US"/>
          </a:p>
        </p:txBody>
      </p:sp>
    </p:spTree>
    <p:extLst>
      <p:ext uri="{BB962C8B-B14F-4D97-AF65-F5344CB8AC3E}">
        <p14:creationId xmlns:p14="http://schemas.microsoft.com/office/powerpoint/2010/main" val="39682019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jpeg"/><Relationship Id="rId3" Type="http://schemas.openxmlformats.org/officeDocument/2006/relationships/image" Target="../media/image1.png"/><Relationship Id="rId21" Type="http://schemas.openxmlformats.org/officeDocument/2006/relationships/image" Target="../media/image19.jpe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5.jpeg"/><Relationship Id="rId25" Type="http://schemas.openxmlformats.org/officeDocument/2006/relationships/image" Target="../media/image23.jpe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jpeg"/><Relationship Id="rId5" Type="http://schemas.openxmlformats.org/officeDocument/2006/relationships/image" Target="../media/image3.jpeg"/><Relationship Id="rId15" Type="http://schemas.openxmlformats.org/officeDocument/2006/relationships/image" Target="../media/image13.jpeg"/><Relationship Id="rId23" Type="http://schemas.openxmlformats.org/officeDocument/2006/relationships/image" Target="../media/image21.jpeg"/><Relationship Id="rId28" Type="http://schemas.openxmlformats.org/officeDocument/2006/relationships/image" Target="../media/image26.jpeg"/><Relationship Id="rId10" Type="http://schemas.openxmlformats.org/officeDocument/2006/relationships/image" Target="../media/image8.png"/><Relationship Id="rId19" Type="http://schemas.openxmlformats.org/officeDocument/2006/relationships/image" Target="../media/image17.jpe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DE05F5-DB69-75AD-6749-762F890EF386}"/>
              </a:ext>
            </a:extLst>
          </p:cNvPr>
          <p:cNvSpPr txBox="1">
            <a:spLocks/>
          </p:cNvSpPr>
          <p:nvPr/>
        </p:nvSpPr>
        <p:spPr>
          <a:xfrm>
            <a:off x="0" y="1283237"/>
            <a:ext cx="43891200" cy="3542483"/>
          </a:xfrm>
          <a:prstGeom prst="rect">
            <a:avLst/>
          </a:prstGeom>
          <a:solidFill>
            <a:schemeClr val="accent1">
              <a:lumMod val="75000"/>
            </a:schemeClr>
          </a:solidFill>
        </p:spPr>
        <p:txBody>
          <a:bodyPr vert="horz" lIns="91440" tIns="45720" rIns="91440" bIns="45720" rtlCol="0" anchor="ctr">
            <a:normAutofit/>
          </a:bodyPr>
          <a:lstStyle>
            <a:lvl1pPr algn="l" defTabSz="4389026" rtl="0" eaLnBrk="1" latinLnBrk="0" hangingPunct="1">
              <a:lnSpc>
                <a:spcPct val="90000"/>
              </a:lnSpc>
              <a:spcBef>
                <a:spcPct val="0"/>
              </a:spcBef>
              <a:buNone/>
              <a:defRPr sz="21120" kern="1200">
                <a:solidFill>
                  <a:schemeClr val="tx1"/>
                </a:solidFill>
                <a:latin typeface="+mj-lt"/>
                <a:ea typeface="+mj-ea"/>
                <a:cs typeface="+mj-cs"/>
              </a:defRPr>
            </a:lvl1pPr>
          </a:lstStyle>
          <a:p>
            <a:pPr algn="ctr"/>
            <a:r>
              <a:rPr lang="en-US" sz="9600" b="1" dirty="0" err="1">
                <a:solidFill>
                  <a:schemeClr val="bg1"/>
                </a:solidFill>
                <a:latin typeface="Calibri"/>
                <a:cs typeface="Calibri"/>
              </a:rPr>
              <a:t>Wequiock</a:t>
            </a:r>
            <a:r>
              <a:rPr lang="en-US" sz="9600" b="1" dirty="0">
                <a:solidFill>
                  <a:schemeClr val="bg1"/>
                </a:solidFill>
                <a:latin typeface="Calibri"/>
                <a:cs typeface="Calibri"/>
              </a:rPr>
              <a:t> Creek Natural Area: </a:t>
            </a:r>
            <a:br>
              <a:rPr lang="en-US" sz="9600" b="1" dirty="0">
                <a:latin typeface="Calibri" panose="020F0502020204030204" pitchFamily="34" charset="0"/>
                <a:cs typeface="Calibri" panose="020F0502020204030204" pitchFamily="34" charset="0"/>
              </a:rPr>
            </a:br>
            <a:r>
              <a:rPr lang="en-US" sz="9600" b="1" dirty="0">
                <a:solidFill>
                  <a:schemeClr val="bg1"/>
                </a:solidFill>
                <a:latin typeface="Calibri"/>
                <a:cs typeface="Calibri"/>
              </a:rPr>
              <a:t>Reciprocal relationships with restoration and protection efforts</a:t>
            </a:r>
            <a:br>
              <a:rPr lang="en-US" sz="9600" b="1" dirty="0">
                <a:solidFill>
                  <a:schemeClr val="bg1"/>
                </a:solidFill>
                <a:latin typeface="Calibri"/>
                <a:cs typeface="Calibri"/>
              </a:rPr>
            </a:br>
            <a:r>
              <a:rPr lang="en-US" sz="2800" b="1" dirty="0">
                <a:solidFill>
                  <a:schemeClr val="bg1"/>
                </a:solidFill>
                <a:latin typeface="Calibri"/>
                <a:cs typeface="Calibri"/>
              </a:rPr>
              <a:t>Stephanie Dodge, Andrew </a:t>
            </a:r>
            <a:r>
              <a:rPr lang="en-US" sz="2800" b="1" dirty="0" err="1">
                <a:solidFill>
                  <a:schemeClr val="bg1"/>
                </a:solidFill>
                <a:latin typeface="Calibri"/>
                <a:cs typeface="Calibri"/>
              </a:rPr>
              <a:t>LaPlant</a:t>
            </a:r>
            <a:r>
              <a:rPr lang="en-US" sz="2800" b="1" dirty="0">
                <a:solidFill>
                  <a:schemeClr val="bg1"/>
                </a:solidFill>
                <a:latin typeface="Calibri"/>
                <a:cs typeface="Calibri"/>
              </a:rPr>
              <a:t>, Bobbie Webster</a:t>
            </a:r>
            <a:endParaRPr lang="en-US" sz="2800">
              <a:solidFill>
                <a:schemeClr val="bg1"/>
              </a:solidFill>
              <a:cs typeface="Calibri Light"/>
            </a:endParaRPr>
          </a:p>
        </p:txBody>
      </p:sp>
      <p:pic>
        <p:nvPicPr>
          <p:cNvPr id="19" name="Picture 18">
            <a:extLst>
              <a:ext uri="{FF2B5EF4-FFF2-40B4-BE49-F238E27FC236}">
                <a16:creationId xmlns:a16="http://schemas.microsoft.com/office/drawing/2014/main" id="{CCCEF1E6-0A95-43F9-ADCB-43BA25405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80967" y="2121543"/>
            <a:ext cx="2616592" cy="1828800"/>
          </a:xfrm>
          <a:prstGeom prst="rect">
            <a:avLst/>
          </a:prstGeom>
        </p:spPr>
      </p:pic>
      <p:sp>
        <p:nvSpPr>
          <p:cNvPr id="18" name="TextBox 17">
            <a:extLst>
              <a:ext uri="{FF2B5EF4-FFF2-40B4-BE49-F238E27FC236}">
                <a16:creationId xmlns:a16="http://schemas.microsoft.com/office/drawing/2014/main" id="{2CDC5C7A-C2E2-4C83-AA64-94C503F680B8}"/>
              </a:ext>
            </a:extLst>
          </p:cNvPr>
          <p:cNvSpPr txBox="1"/>
          <p:nvPr/>
        </p:nvSpPr>
        <p:spPr>
          <a:xfrm>
            <a:off x="475551" y="5638336"/>
            <a:ext cx="15517587" cy="646331"/>
          </a:xfrm>
          <a:prstGeom prst="rect">
            <a:avLst/>
          </a:prstGeom>
          <a:solidFill>
            <a:schemeClr val="accent1">
              <a:lumMod val="75000"/>
            </a:schemeClr>
          </a:solidFill>
        </p:spPr>
        <p:txBody>
          <a:bodyPr wrap="square" rtlCol="0">
            <a:spAutoFit/>
          </a:bodyPr>
          <a:lstStyle/>
          <a:p>
            <a:r>
              <a:rPr lang="en-US" sz="3600" b="1">
                <a:solidFill>
                  <a:schemeClr val="bg1"/>
                </a:solidFill>
              </a:rPr>
              <a:t>ECOLOGICAL &amp; CULTURAL SIGNIFICANCE</a:t>
            </a:r>
          </a:p>
        </p:txBody>
      </p:sp>
      <p:sp>
        <p:nvSpPr>
          <p:cNvPr id="22" name="TextBox 21">
            <a:extLst>
              <a:ext uri="{FF2B5EF4-FFF2-40B4-BE49-F238E27FC236}">
                <a16:creationId xmlns:a16="http://schemas.microsoft.com/office/drawing/2014/main" id="{0A6DC0AE-D4C2-4B3B-BAA7-6DF28CF780C8}"/>
              </a:ext>
            </a:extLst>
          </p:cNvPr>
          <p:cNvSpPr txBox="1"/>
          <p:nvPr/>
        </p:nvSpPr>
        <p:spPr>
          <a:xfrm>
            <a:off x="468629" y="22070096"/>
            <a:ext cx="15553246" cy="646331"/>
          </a:xfrm>
          <a:prstGeom prst="rect">
            <a:avLst/>
          </a:prstGeom>
          <a:solidFill>
            <a:schemeClr val="accent1">
              <a:lumMod val="75000"/>
            </a:schemeClr>
          </a:solidFill>
        </p:spPr>
        <p:txBody>
          <a:bodyPr wrap="square" lIns="91440" tIns="45720" rIns="91440" bIns="45720" rtlCol="0" anchor="t">
            <a:spAutoFit/>
          </a:bodyPr>
          <a:lstStyle/>
          <a:p>
            <a:r>
              <a:rPr lang="en-US" sz="3600" b="1" dirty="0">
                <a:solidFill>
                  <a:schemeClr val="bg1"/>
                </a:solidFill>
              </a:rPr>
              <a:t>CREATION STORY OF WEQUIOCK CREEK NATURAL AREA</a:t>
            </a:r>
          </a:p>
        </p:txBody>
      </p:sp>
      <p:sp>
        <p:nvSpPr>
          <p:cNvPr id="23" name="TextBox 22">
            <a:extLst>
              <a:ext uri="{FF2B5EF4-FFF2-40B4-BE49-F238E27FC236}">
                <a16:creationId xmlns:a16="http://schemas.microsoft.com/office/drawing/2014/main" id="{C2C6BB7E-0633-4AD7-93E6-444E85DE108C}"/>
              </a:ext>
            </a:extLst>
          </p:cNvPr>
          <p:cNvSpPr txBox="1"/>
          <p:nvPr/>
        </p:nvSpPr>
        <p:spPr>
          <a:xfrm>
            <a:off x="480086" y="36570391"/>
            <a:ext cx="15521914" cy="584775"/>
          </a:xfrm>
          <a:prstGeom prst="rect">
            <a:avLst/>
          </a:prstGeom>
          <a:solidFill>
            <a:schemeClr val="accent1">
              <a:lumMod val="75000"/>
            </a:schemeClr>
          </a:solidFill>
        </p:spPr>
        <p:txBody>
          <a:bodyPr wrap="square" lIns="91440" tIns="45720" rIns="91440" bIns="45720" rtlCol="0" anchor="t">
            <a:spAutoFit/>
          </a:bodyPr>
          <a:lstStyle/>
          <a:p>
            <a:r>
              <a:rPr lang="en-US" sz="3200" b="1">
                <a:solidFill>
                  <a:schemeClr val="bg1"/>
                </a:solidFill>
              </a:rPr>
              <a:t>RESTORATION ACHIEVEMENTS</a:t>
            </a:r>
          </a:p>
        </p:txBody>
      </p:sp>
      <p:sp>
        <p:nvSpPr>
          <p:cNvPr id="2" name="TextBox 1">
            <a:extLst>
              <a:ext uri="{FF2B5EF4-FFF2-40B4-BE49-F238E27FC236}">
                <a16:creationId xmlns:a16="http://schemas.microsoft.com/office/drawing/2014/main" id="{36A4EC16-1C12-EDD1-F53B-6E731692D50D}"/>
              </a:ext>
            </a:extLst>
          </p:cNvPr>
          <p:cNvSpPr txBox="1"/>
          <p:nvPr/>
        </p:nvSpPr>
        <p:spPr>
          <a:xfrm>
            <a:off x="29302203" y="5635182"/>
            <a:ext cx="14169897" cy="649224"/>
          </a:xfrm>
          <a:prstGeom prst="rect">
            <a:avLst/>
          </a:prstGeom>
          <a:solidFill>
            <a:schemeClr val="accent1">
              <a:lumMod val="75000"/>
            </a:schemeClr>
          </a:solidFill>
        </p:spPr>
        <p:txBody>
          <a:bodyPr wrap="square" lIns="91440" tIns="45720" rIns="91440" bIns="45720" rtlCol="0" anchor="t">
            <a:spAutoFit/>
          </a:bodyPr>
          <a:lstStyle/>
          <a:p>
            <a:r>
              <a:rPr lang="en-US" sz="3200" b="1">
                <a:solidFill>
                  <a:schemeClr val="bg1"/>
                </a:solidFill>
              </a:rPr>
              <a:t>PRELIMINARY RESULTS</a:t>
            </a:r>
          </a:p>
        </p:txBody>
      </p:sp>
      <p:sp>
        <p:nvSpPr>
          <p:cNvPr id="7" name="TextBox 6">
            <a:extLst>
              <a:ext uri="{FF2B5EF4-FFF2-40B4-BE49-F238E27FC236}">
                <a16:creationId xmlns:a16="http://schemas.microsoft.com/office/drawing/2014/main" id="{7F7A682A-C541-28A4-A5EB-88B092B113AE}"/>
              </a:ext>
            </a:extLst>
          </p:cNvPr>
          <p:cNvSpPr txBox="1"/>
          <p:nvPr/>
        </p:nvSpPr>
        <p:spPr>
          <a:xfrm>
            <a:off x="29649378" y="12829732"/>
            <a:ext cx="14078335" cy="381642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ea typeface="Calibri"/>
                <a:cs typeface="Calibri"/>
              </a:rPr>
              <a:t>Biota and habitat</a:t>
            </a:r>
            <a:endParaRPr lang="en-US" sz="2400" b="1" dirty="0">
              <a:ea typeface="Calibri"/>
              <a:cs typeface="Calibri"/>
            </a:endParaRPr>
          </a:p>
          <a:p>
            <a:pPr marL="342900" indent="-342900">
              <a:buFont typeface="Arial" panose="020B0604020202020204" pitchFamily="34" charset="0"/>
              <a:buChar char="•"/>
            </a:pPr>
            <a:r>
              <a:rPr lang="en-US" sz="2400" dirty="0">
                <a:ea typeface="Calibri"/>
                <a:cs typeface="Calibri"/>
              </a:rPr>
              <a:t>84 plant species documented on over 132 1 m</a:t>
            </a:r>
            <a:r>
              <a:rPr lang="en-US" sz="2400" baseline="30000" dirty="0">
                <a:ea typeface="Calibri"/>
                <a:cs typeface="Calibri"/>
              </a:rPr>
              <a:t>2</a:t>
            </a:r>
            <a:r>
              <a:rPr lang="en-US" sz="2400" dirty="0">
                <a:ea typeface="Calibri"/>
                <a:cs typeface="Calibri"/>
              </a:rPr>
              <a:t> plots and meander surveys.</a:t>
            </a:r>
            <a:endParaRPr lang="en-US" sz="2400" dirty="0">
              <a:cs typeface="Calibri"/>
            </a:endParaRPr>
          </a:p>
          <a:p>
            <a:pPr marL="342900" indent="-342900">
              <a:buFont typeface="Arial" panose="020B0604020202020204" pitchFamily="34" charset="0"/>
              <a:buChar char="•"/>
            </a:pPr>
            <a:r>
              <a:rPr lang="en-US" sz="2400" dirty="0">
                <a:ea typeface="Calibri"/>
                <a:cs typeface="Calibri"/>
              </a:rPr>
              <a:t>At least 5 bat species detected (2 state threatened 1 state special concern) (Boulanger 2020, Paplham 2022).</a:t>
            </a:r>
          </a:p>
          <a:p>
            <a:pPr marL="342900" indent="-342900">
              <a:buFont typeface="Arial" panose="020B0604020202020204" pitchFamily="34" charset="0"/>
              <a:buChar char="•"/>
            </a:pPr>
            <a:r>
              <a:rPr lang="en-US" sz="2400" dirty="0">
                <a:ea typeface="Calibri"/>
                <a:cs typeface="Calibri"/>
              </a:rPr>
              <a:t>8 bumblebee (</a:t>
            </a:r>
            <a:r>
              <a:rPr lang="en-US" sz="2400" i="1" dirty="0">
                <a:ea typeface="Calibri"/>
                <a:cs typeface="Calibri"/>
              </a:rPr>
              <a:t>Bombus</a:t>
            </a:r>
            <a:r>
              <a:rPr lang="en-US" sz="2400" dirty="0">
                <a:ea typeface="Calibri"/>
                <a:cs typeface="Calibri"/>
              </a:rPr>
              <a:t>) species recorded, including 1 federally endangered bee (</a:t>
            </a:r>
            <a:r>
              <a:rPr lang="en-US" sz="2400" i="1" dirty="0">
                <a:ea typeface="Calibri"/>
                <a:cs typeface="Calibri"/>
              </a:rPr>
              <a:t>Bombus affinis</a:t>
            </a:r>
            <a:r>
              <a:rPr lang="en-US" sz="2400" dirty="0">
                <a:ea typeface="Calibri"/>
                <a:cs typeface="Calibri"/>
              </a:rPr>
              <a:t>) (Wolf 2022).</a:t>
            </a:r>
          </a:p>
          <a:p>
            <a:pPr marL="342900" indent="-342900">
              <a:buFont typeface="Arial" panose="020B0604020202020204" pitchFamily="34" charset="0"/>
              <a:buChar char="•"/>
            </a:pPr>
            <a:r>
              <a:rPr lang="en-US" sz="2400" dirty="0">
                <a:ea typeface="Calibri"/>
                <a:cs typeface="Calibri"/>
              </a:rPr>
              <a:t>At least 12 butterfly species identified, including monarch butterfly (</a:t>
            </a:r>
            <a:r>
              <a:rPr lang="en-US" sz="2400" i="1" dirty="0"/>
              <a:t>Danaus plexippus</a:t>
            </a:r>
            <a:r>
              <a:rPr lang="en-US" sz="2400" dirty="0">
                <a:ea typeface="Calibri"/>
                <a:cs typeface="Calibri"/>
              </a:rPr>
              <a:t>).</a:t>
            </a:r>
          </a:p>
          <a:p>
            <a:pPr marL="342900" indent="-342900">
              <a:buFont typeface="Arial" panose="020B0604020202020204" pitchFamily="34" charset="0"/>
              <a:buChar char="•"/>
            </a:pPr>
            <a:r>
              <a:rPr lang="en-US" sz="2400" dirty="0">
                <a:ea typeface="Calibri"/>
                <a:cs typeface="Calibri"/>
              </a:rPr>
              <a:t>51 bird species recorded using the site since late June 2022.</a:t>
            </a:r>
          </a:p>
          <a:p>
            <a:pPr marL="342900" indent="-342900">
              <a:buFont typeface="Arial" panose="020B0604020202020204" pitchFamily="34" charset="0"/>
              <a:buChar char="•"/>
            </a:pPr>
            <a:r>
              <a:rPr lang="en-US" sz="2400" dirty="0">
                <a:ea typeface="Calibri"/>
                <a:cs typeface="Calibri"/>
              </a:rPr>
              <a:t>13 mammal species documented since early 2022.</a:t>
            </a:r>
          </a:p>
          <a:p>
            <a:pPr marL="342900" indent="-342900">
              <a:buFont typeface="Arial" panose="020B0604020202020204" pitchFamily="34" charset="0"/>
              <a:buChar char="•"/>
            </a:pPr>
            <a:r>
              <a:rPr lang="en-US" sz="2400" dirty="0">
                <a:ea typeface="Calibri"/>
                <a:cs typeface="Calibri"/>
              </a:rPr>
              <a:t>12 aquatic macroinvertebrate species recorded.</a:t>
            </a:r>
          </a:p>
          <a:p>
            <a:pPr marL="342900" indent="-342900">
              <a:buFont typeface="Arial" panose="020B0604020202020204" pitchFamily="34" charset="0"/>
              <a:buChar char="•"/>
            </a:pPr>
            <a:r>
              <a:rPr lang="en-US" sz="2400" dirty="0">
                <a:cs typeface="Calibri"/>
              </a:rPr>
              <a:t>At least 3 frog species and 1 turtle species recorded.</a:t>
            </a:r>
            <a:endParaRPr lang="en-US" dirty="0">
              <a:cs typeface="Calibri"/>
            </a:endParaRPr>
          </a:p>
          <a:p>
            <a:endParaRPr lang="en-US" dirty="0">
              <a:cs typeface="Calibri"/>
            </a:endParaRPr>
          </a:p>
        </p:txBody>
      </p:sp>
      <p:sp>
        <p:nvSpPr>
          <p:cNvPr id="8" name="TextBox 7">
            <a:extLst>
              <a:ext uri="{FF2B5EF4-FFF2-40B4-BE49-F238E27FC236}">
                <a16:creationId xmlns:a16="http://schemas.microsoft.com/office/drawing/2014/main" id="{DA7939F7-842E-719B-1994-E1CE48C43182}"/>
              </a:ext>
            </a:extLst>
          </p:cNvPr>
          <p:cNvSpPr txBox="1"/>
          <p:nvPr/>
        </p:nvSpPr>
        <p:spPr>
          <a:xfrm>
            <a:off x="475161" y="22740861"/>
            <a:ext cx="15718728" cy="1244218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effectLst/>
                <a:ea typeface="Calibri" panose="020F0502020204030204" pitchFamily="34" charset="0"/>
                <a:cs typeface="Times New Roman"/>
              </a:rPr>
              <a:t>Time immemorial</a:t>
            </a:r>
          </a:p>
          <a:p>
            <a:pPr marL="342900" indent="-342900">
              <a:buFont typeface="Arial"/>
              <a:buChar char="•"/>
            </a:pPr>
            <a:r>
              <a:rPr lang="en-US" sz="2400" dirty="0">
                <a:effectLst/>
                <a:latin typeface="Calibri"/>
                <a:ea typeface="Calibri" panose="020F0502020204030204" pitchFamily="34" charset="0"/>
                <a:cs typeface="Calibri"/>
              </a:rPr>
              <a:t>Ho-Chunk Nation and Menominee Nation both </a:t>
            </a:r>
            <a:br>
              <a:rPr lang="en-US" sz="2400" dirty="0">
                <a:effectLst/>
                <a:latin typeface="Calibri" panose="020F0502020204030204" pitchFamily="34" charset="0"/>
                <a:ea typeface="Calibri" panose="020F0502020204030204" pitchFamily="34" charset="0"/>
                <a:cs typeface="Calibri" panose="020F0502020204030204" pitchFamily="34" charset="0"/>
              </a:rPr>
            </a:br>
            <a:r>
              <a:rPr lang="en-US" sz="2400" dirty="0">
                <a:effectLst/>
                <a:latin typeface="Calibri"/>
                <a:ea typeface="Calibri" panose="020F0502020204030204" pitchFamily="34" charset="0"/>
                <a:cs typeface="Calibri"/>
              </a:rPr>
              <a:t>hold ancestral land claims deriving from creation </a:t>
            </a:r>
            <a:br>
              <a:rPr lang="en-US" sz="2400" dirty="0">
                <a:effectLst/>
                <a:latin typeface="Calibri" panose="020F0502020204030204" pitchFamily="34" charset="0"/>
                <a:ea typeface="Calibri" panose="020F0502020204030204" pitchFamily="34" charset="0"/>
                <a:cs typeface="Calibri" panose="020F0502020204030204" pitchFamily="34" charset="0"/>
              </a:rPr>
            </a:br>
            <a:r>
              <a:rPr lang="en-US" sz="2400" dirty="0">
                <a:effectLst/>
                <a:latin typeface="Calibri"/>
                <a:ea typeface="Calibri" panose="020F0502020204030204" pitchFamily="34" charset="0"/>
                <a:cs typeface="Calibri"/>
              </a:rPr>
              <a:t>stories that take place along the banks of Green Bay.</a:t>
            </a:r>
            <a:endParaRPr lang="en-US" sz="2400" dirty="0">
              <a:latin typeface="Calibri"/>
              <a:ea typeface="Calibri" panose="020F0502020204030204" pitchFamily="34" charset="0"/>
              <a:cs typeface="Calibri"/>
            </a:endParaRPr>
          </a:p>
          <a:p>
            <a:pPr marL="342900" indent="-342900">
              <a:buFont typeface="Arial"/>
              <a:buChar char="•"/>
            </a:pPr>
            <a:r>
              <a:rPr lang="en-US" sz="2400" dirty="0">
                <a:effectLst/>
                <a:latin typeface="Calibri"/>
                <a:ea typeface="Calibri" panose="020F0502020204030204" pitchFamily="34" charset="0"/>
                <a:cs typeface="Calibri"/>
              </a:rPr>
              <a:t>Potawatomi nations also have settlements in the</a:t>
            </a:r>
          </a:p>
          <a:p>
            <a:r>
              <a:rPr lang="en-US" sz="2400" dirty="0">
                <a:latin typeface="Calibri"/>
                <a:ea typeface="Calibri" panose="020F0502020204030204" pitchFamily="34" charset="0"/>
                <a:cs typeface="Calibri"/>
              </a:rPr>
              <a:t>     </a:t>
            </a:r>
            <a:r>
              <a:rPr lang="en-US" sz="2400" dirty="0">
                <a:effectLst/>
                <a:latin typeface="Calibri"/>
                <a:ea typeface="Calibri" panose="020F0502020204030204" pitchFamily="34" charset="0"/>
                <a:cs typeface="Calibri"/>
              </a:rPr>
              <a:t>the area that </a:t>
            </a:r>
            <a:r>
              <a:rPr lang="en-US" sz="2400" dirty="0">
                <a:latin typeface="Calibri"/>
                <a:ea typeface="Calibri" panose="020F0502020204030204" pitchFamily="34" charset="0"/>
                <a:cs typeface="Calibri"/>
              </a:rPr>
              <a:t>have</a:t>
            </a:r>
            <a:r>
              <a:rPr lang="en-US" sz="2400" dirty="0">
                <a:effectLst/>
                <a:latin typeface="Calibri"/>
                <a:ea typeface="Calibri" panose="020F0502020204030204" pitchFamily="34" charset="0"/>
                <a:cs typeface="Calibri"/>
              </a:rPr>
              <a:t> been documented by archaeologists.</a:t>
            </a:r>
            <a:r>
              <a:rPr lang="en-US" sz="2400" dirty="0">
                <a:latin typeface="Calibri"/>
                <a:ea typeface="Calibri" panose="020F0502020204030204" pitchFamily="34" charset="0"/>
                <a:cs typeface="Calibri"/>
              </a:rPr>
              <a:t> </a:t>
            </a:r>
            <a:endParaRPr lang="en-US" sz="2400" dirty="0">
              <a:effectLst/>
              <a:latin typeface="Calibri"/>
              <a:ea typeface="Calibri" panose="020F0502020204030204" pitchFamily="34" charset="0"/>
              <a:cs typeface="Calibri"/>
            </a:endParaRPr>
          </a:p>
          <a:p>
            <a:endParaRPr lang="en-US" sz="3200" b="1" dirty="0">
              <a:cs typeface="Calibri"/>
            </a:endParaRPr>
          </a:p>
          <a:p>
            <a:r>
              <a:rPr lang="en-US" sz="3600" b="1" dirty="0">
                <a:cs typeface="Calibri"/>
              </a:rPr>
              <a:t>Settlement</a:t>
            </a:r>
          </a:p>
          <a:p>
            <a:pPr marL="342900" indent="-342900">
              <a:buFont typeface="Arial" panose="020B0604020202020204" pitchFamily="34" charset="0"/>
              <a:buChar char="•"/>
            </a:pPr>
            <a:r>
              <a:rPr lang="en-US" sz="2400" dirty="0">
                <a:effectLst/>
                <a:ea typeface="Calibri" panose="020F0502020204030204" pitchFamily="34" charset="0"/>
                <a:cs typeface="Times New Roman"/>
              </a:rPr>
              <a:t>Oneida Nation relocated to the area in the 1800s and</a:t>
            </a:r>
          </a:p>
          <a:p>
            <a:r>
              <a:rPr lang="en-US" sz="2400" dirty="0">
                <a:ea typeface="Calibri" panose="020F0502020204030204" pitchFamily="34" charset="0"/>
                <a:cs typeface="Times New Roman"/>
              </a:rPr>
              <a:t>     </a:t>
            </a:r>
            <a:r>
              <a:rPr lang="en-US" sz="2400" dirty="0">
                <a:effectLst/>
                <a:ea typeface="Calibri" panose="020F0502020204030204" pitchFamily="34" charset="0"/>
                <a:cs typeface="Times New Roman"/>
              </a:rPr>
              <a:t> is a growing presence in the Green Bay area.</a:t>
            </a:r>
            <a:r>
              <a:rPr lang="en-US" sz="2400" dirty="0">
                <a:ea typeface="Calibri" panose="020F0502020204030204" pitchFamily="34" charset="0"/>
                <a:cs typeface="Calibri"/>
              </a:rPr>
              <a:t> </a:t>
            </a:r>
            <a:endParaRPr lang="en-US" sz="2400" dirty="0">
              <a:latin typeface="Calibri"/>
              <a:ea typeface="Calibri" panose="020F0502020204030204" pitchFamily="34" charset="0"/>
              <a:cs typeface="Times New Roman" panose="02020603050405020304" pitchFamily="18" charset="0"/>
            </a:endParaRPr>
          </a:p>
          <a:p>
            <a:pPr marL="342900" indent="-342900">
              <a:buFont typeface="Arial"/>
              <a:buChar char="•"/>
            </a:pPr>
            <a:r>
              <a:rPr lang="en-US" sz="2400" dirty="0">
                <a:latin typeface="Calibri"/>
                <a:ea typeface="Calibri" panose="020F0502020204030204" pitchFamily="34" charset="0"/>
                <a:cs typeface="Times New Roman"/>
              </a:rPr>
              <a:t>R</a:t>
            </a:r>
            <a:r>
              <a:rPr lang="en-US" sz="2400" dirty="0">
                <a:effectLst/>
                <a:latin typeface="Calibri"/>
                <a:ea typeface="Calibri" panose="020F0502020204030204" pitchFamily="34" charset="0"/>
                <a:cs typeface="Times New Roman"/>
              </a:rPr>
              <a:t>ecently</a:t>
            </a:r>
            <a:r>
              <a:rPr lang="en-US" sz="2400" dirty="0">
                <a:latin typeface="Calibri"/>
                <a:ea typeface="Calibri" panose="020F0502020204030204" pitchFamily="34" charset="0"/>
                <a:cs typeface="Times New Roman"/>
              </a:rPr>
              <a:t> </a:t>
            </a:r>
            <a:r>
              <a:rPr lang="en-US" sz="2400" dirty="0">
                <a:effectLst/>
                <a:latin typeface="Calibri"/>
                <a:ea typeface="Calibri" panose="020F0502020204030204" pitchFamily="34" charset="0"/>
                <a:cs typeface="Times New Roman"/>
              </a:rPr>
              <a:t>(the late 1800s) the site was settled by</a:t>
            </a:r>
            <a:r>
              <a:rPr lang="en-US" sz="2400" dirty="0">
                <a:latin typeface="Calibri"/>
                <a:ea typeface="Calibri" panose="020F0502020204030204" pitchFamily="34" charset="0"/>
                <a:cs typeface="Times New Roman"/>
              </a:rPr>
              <a:t> </a:t>
            </a:r>
            <a:endParaRPr lang="en-US" sz="2400" dirty="0">
              <a:effectLst/>
              <a:latin typeface="Calibri"/>
              <a:ea typeface="Calibri" panose="020F0502020204030204" pitchFamily="34" charset="0"/>
              <a:cs typeface="Times New Roman" panose="02020603050405020304" pitchFamily="18" charset="0"/>
            </a:endParaRPr>
          </a:p>
          <a:p>
            <a:r>
              <a:rPr lang="en-US" sz="2400" dirty="0">
                <a:latin typeface="Calibri"/>
                <a:ea typeface="Calibri" panose="020F0502020204030204" pitchFamily="34" charset="0"/>
                <a:cs typeface="Times New Roman"/>
              </a:rPr>
              <a:t>     </a:t>
            </a:r>
            <a:r>
              <a:rPr lang="en-US" sz="2400" dirty="0">
                <a:effectLst/>
                <a:latin typeface="Calibri"/>
                <a:ea typeface="Calibri" panose="020F0502020204030204" pitchFamily="34" charset="0"/>
                <a:cs typeface="Times New Roman"/>
              </a:rPr>
              <a:t>European colonists and was grazed and cropped for decades.</a:t>
            </a:r>
            <a:endParaRPr lang="en-US" sz="2400" dirty="0">
              <a:effectLst/>
              <a:latin typeface="Calibri"/>
              <a:ea typeface="Calibri" panose="020F0502020204030204" pitchFamily="34" charset="0"/>
              <a:cs typeface="Times New Roman" panose="02020603050405020304" pitchFamily="18" charset="0"/>
            </a:endParaRPr>
          </a:p>
          <a:p>
            <a:br>
              <a:rPr lang="en-US" sz="2400" dirty="0"/>
            </a:br>
            <a:r>
              <a:rPr lang="en-US" sz="3200" b="1" dirty="0">
                <a:effectLst/>
                <a:latin typeface="Calibri"/>
                <a:ea typeface="Calibri" panose="020F0502020204030204" pitchFamily="34" charset="0"/>
                <a:cs typeface="Times New Roman"/>
              </a:rPr>
              <a:t>Urban </a:t>
            </a:r>
            <a:r>
              <a:rPr lang="en-US" sz="3200" b="1" dirty="0">
                <a:latin typeface="Calibri"/>
                <a:ea typeface="Calibri" panose="020F0502020204030204" pitchFamily="34" charset="0"/>
                <a:cs typeface="Times New Roman"/>
              </a:rPr>
              <a:t>sprawl</a:t>
            </a:r>
            <a:endParaRPr lang="en-US" sz="3200" b="1" dirty="0">
              <a:latin typeface="Calibri"/>
              <a:ea typeface="+mn-lt"/>
              <a:cs typeface="+mn-lt"/>
            </a:endParaRPr>
          </a:p>
          <a:p>
            <a:pPr marL="342900" indent="-342900">
              <a:buSzPct val="102000"/>
              <a:buFont typeface="Arial" panose="020B0604020202020204" pitchFamily="34" charset="0"/>
              <a:buChar char="•"/>
            </a:pPr>
            <a:r>
              <a:rPr lang="en-US" sz="2400" dirty="0">
                <a:effectLst/>
                <a:latin typeface="Calibri"/>
                <a:ea typeface="Calibri" panose="020F0502020204030204" pitchFamily="34" charset="0"/>
                <a:cs typeface="Times New Roman"/>
              </a:rPr>
              <a:t>Most recently (since the early 2000s), a real estate development group owned most of the </a:t>
            </a:r>
            <a:r>
              <a:rPr lang="en-US" sz="2400" dirty="0">
                <a:latin typeface="Calibri"/>
                <a:ea typeface="Calibri" panose="020F0502020204030204" pitchFamily="34" charset="0"/>
                <a:cs typeface="Times New Roman"/>
              </a:rPr>
              <a:t>land</a:t>
            </a:r>
            <a:r>
              <a:rPr lang="en-US" sz="2400" dirty="0">
                <a:effectLst/>
                <a:latin typeface="Calibri"/>
                <a:ea typeface="Calibri" panose="020F0502020204030204" pitchFamily="34" charset="0"/>
                <a:cs typeface="Times New Roman"/>
              </a:rPr>
              <a:t> and it was platted for housing development.</a:t>
            </a:r>
            <a:r>
              <a:rPr lang="en-US" sz="2400" dirty="0">
                <a:latin typeface="Calibri"/>
                <a:ea typeface="Calibri" panose="020F0502020204030204" pitchFamily="34" charset="0"/>
                <a:cs typeface="Times New Roman"/>
              </a:rPr>
              <a:t> </a:t>
            </a:r>
          </a:p>
          <a:p>
            <a:br>
              <a:rPr lang="en-US" sz="2400" b="1" dirty="0">
                <a:latin typeface="Calibri" panose="020F0502020204030204" pitchFamily="34" charset="0"/>
                <a:ea typeface="Calibri" panose="020F0502020204030204" pitchFamily="34" charset="0"/>
                <a:cs typeface="Times New Roman" panose="02020603050405020304" pitchFamily="18" charset="0"/>
              </a:rPr>
            </a:br>
            <a:r>
              <a:rPr lang="en-US" sz="3200" b="1" dirty="0">
                <a:effectLst/>
                <a:latin typeface="Calibri"/>
                <a:ea typeface="Calibri" panose="020F0502020204030204" pitchFamily="34" charset="0"/>
                <a:cs typeface="Times New Roman"/>
              </a:rPr>
              <a:t>Local government leadership</a:t>
            </a:r>
          </a:p>
          <a:p>
            <a:pPr marL="342900" indent="-342900">
              <a:lnSpc>
                <a:spcPct val="107000"/>
              </a:lnSpc>
              <a:buFont typeface="Symbol" panose="05050102010706020507" pitchFamily="18" charset="2"/>
              <a:buChar char=""/>
            </a:pPr>
            <a:r>
              <a:rPr lang="en-US" sz="2400" dirty="0">
                <a:effectLst/>
                <a:latin typeface="Calibri"/>
                <a:ea typeface="Calibri" panose="020F0502020204030204" pitchFamily="34" charset="0"/>
                <a:cs typeface="Times New Roman"/>
              </a:rPr>
              <a:t>Combined factors kept </a:t>
            </a:r>
            <a:r>
              <a:rPr lang="en-US" sz="2400" dirty="0">
                <a:latin typeface="Calibri"/>
                <a:ea typeface="Calibri" panose="020F0502020204030204" pitchFamily="34" charset="0"/>
                <a:cs typeface="Times New Roman"/>
              </a:rPr>
              <a:t>this land</a:t>
            </a:r>
            <a:r>
              <a:rPr lang="en-US" sz="2400" dirty="0">
                <a:effectLst/>
                <a:latin typeface="Calibri"/>
                <a:ea typeface="Calibri" panose="020F0502020204030204" pitchFamily="34" charset="0"/>
                <a:cs typeface="Times New Roman"/>
              </a:rPr>
              <a:t> undeveloped, including the </a:t>
            </a:r>
            <a:r>
              <a:rPr lang="en-US" sz="2400" dirty="0">
                <a:latin typeface="Calibri"/>
                <a:ea typeface="Calibri" panose="020F0502020204030204" pitchFamily="34" charset="0"/>
                <a:cs typeface="Times New Roman"/>
              </a:rPr>
              <a:t>global financial crisis of 2007-</a:t>
            </a:r>
            <a:r>
              <a:rPr lang="en-US" sz="2400" dirty="0">
                <a:effectLst/>
                <a:latin typeface="Calibri"/>
                <a:ea typeface="Calibri" panose="020F0502020204030204" pitchFamily="34" charset="0"/>
                <a:cs typeface="Times New Roman"/>
              </a:rPr>
              <a:t>2008 and the Town of Scott </a:t>
            </a:r>
            <a:r>
              <a:rPr lang="en-US" sz="2400" dirty="0">
                <a:latin typeface="Calibri"/>
                <a:ea typeface="Calibri" panose="020F0502020204030204" pitchFamily="34" charset="0"/>
                <a:cs typeface="Times New Roman"/>
              </a:rPr>
              <a:t>steadfastly upholding</a:t>
            </a:r>
            <a:r>
              <a:rPr lang="en-US" sz="2400" dirty="0">
                <a:effectLst/>
                <a:latin typeface="Calibri"/>
                <a:ea typeface="Calibri" panose="020F0502020204030204" pitchFamily="34" charset="0"/>
                <a:cs typeface="Times New Roman"/>
              </a:rPr>
              <a:t> rules and procedures related to streambank setbacks and city water </a:t>
            </a:r>
            <a:r>
              <a:rPr lang="en-US" sz="2400" dirty="0">
                <a:latin typeface="Calibri"/>
                <a:ea typeface="Calibri" panose="020F0502020204030204" pitchFamily="34" charset="0"/>
                <a:cs typeface="Times New Roman"/>
              </a:rPr>
              <a:t>expansion</a:t>
            </a:r>
            <a:r>
              <a:rPr lang="en-US" sz="2400" dirty="0">
                <a:effectLst/>
                <a:latin typeface="Calibri"/>
                <a:ea typeface="Calibri" panose="020F0502020204030204" pitchFamily="34" charset="0"/>
                <a:cs typeface="Times New Roman"/>
              </a:rPr>
              <a:t>.</a:t>
            </a:r>
            <a:r>
              <a:rPr lang="en-US" sz="2400" dirty="0">
                <a:latin typeface="Calibri"/>
                <a:ea typeface="Calibri" panose="020F0502020204030204" pitchFamily="34" charset="0"/>
                <a:cs typeface="Times New Roman"/>
              </a:rPr>
              <a:t> </a:t>
            </a:r>
            <a:endParaRPr lang="en-US" sz="2400" dirty="0">
              <a:effectLst/>
              <a:latin typeface="Calibri"/>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sz="2400" dirty="0">
                <a:effectLst/>
                <a:latin typeface="Calibri"/>
                <a:ea typeface="Calibri" panose="020F0502020204030204" pitchFamily="34" charset="0"/>
                <a:cs typeface="Times New Roman"/>
              </a:rPr>
              <a:t>Officials from the Town of Scott</a:t>
            </a:r>
            <a:r>
              <a:rPr lang="en-US" sz="2400" dirty="0">
                <a:latin typeface="Calibri"/>
                <a:ea typeface="Calibri" panose="020F0502020204030204" pitchFamily="34" charset="0"/>
                <a:cs typeface="Times New Roman"/>
              </a:rPr>
              <a:t> </a:t>
            </a:r>
            <a:r>
              <a:rPr lang="en-US" sz="2400" dirty="0">
                <a:effectLst/>
                <a:latin typeface="Calibri"/>
                <a:ea typeface="Calibri" panose="020F0502020204030204" pitchFamily="34" charset="0"/>
                <a:cs typeface="Times New Roman"/>
              </a:rPr>
              <a:t>have maintained a relationship with local First Nations contacts and UW Green Bay</a:t>
            </a:r>
            <a:r>
              <a:rPr lang="en-US" sz="2400" dirty="0">
                <a:latin typeface="Calibri"/>
                <a:ea typeface="Calibri" panose="020F0502020204030204" pitchFamily="34" charset="0"/>
                <a:cs typeface="Times New Roman"/>
              </a:rPr>
              <a:t> </a:t>
            </a:r>
            <a:r>
              <a:rPr lang="en-US" sz="2400" dirty="0">
                <a:latin typeface="Calibri"/>
                <a:ea typeface="Calibri" panose="020F0502020204030204" pitchFamily="34" charset="0"/>
                <a:cs typeface="Calibri"/>
              </a:rPr>
              <a:t>for well over a decade</a:t>
            </a:r>
            <a:r>
              <a:rPr lang="en-US" sz="2400" dirty="0">
                <a:effectLst/>
                <a:latin typeface="Calibri"/>
                <a:ea typeface="Calibri" panose="020F0502020204030204" pitchFamily="34" charset="0"/>
                <a:cs typeface="Times New Roman"/>
              </a:rPr>
              <a:t>. In addition to committing to these relationships, they have strived to honor and address the ecological and archaeological significance of land in the town </a:t>
            </a:r>
            <a:r>
              <a:rPr lang="en-US" sz="2400" dirty="0">
                <a:latin typeface="Calibri"/>
                <a:ea typeface="Calibri" panose="020F0502020204030204" pitchFamily="34" charset="0"/>
                <a:cs typeface="Times New Roman"/>
              </a:rPr>
              <a:t>by developing special </a:t>
            </a:r>
            <a:r>
              <a:rPr lang="en-US" sz="2400" dirty="0">
                <a:effectLst/>
                <a:latin typeface="Calibri"/>
                <a:ea typeface="Calibri" panose="020F0502020204030204" pitchFamily="34" charset="0"/>
                <a:cs typeface="Times New Roman"/>
              </a:rPr>
              <a:t>planning documents and ordinances.</a:t>
            </a:r>
          </a:p>
          <a:p>
            <a:pPr marR="0" lvl="0">
              <a:lnSpc>
                <a:spcPct val="107000"/>
              </a:lnSpc>
              <a:spcBef>
                <a:spcPts val="0"/>
              </a:spcBef>
              <a:spcAft>
                <a:spcPts val="0"/>
              </a:spcAft>
            </a:pP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07000"/>
              </a:lnSpc>
              <a:spcBef>
                <a:spcPts val="0"/>
              </a:spcBef>
              <a:spcAft>
                <a:spcPts val="0"/>
              </a:spcAft>
            </a:pPr>
            <a:r>
              <a:rPr lang="en-US" sz="3600" b="1" dirty="0">
                <a:effectLst/>
                <a:latin typeface="Calibri"/>
                <a:ea typeface="Times New Roman" panose="02020603050405020304" pitchFamily="18" charset="0"/>
                <a:cs typeface="Times New Roman"/>
              </a:rPr>
              <a:t>Partnerships</a:t>
            </a:r>
            <a:endParaRPr lang="en-US" sz="3600" b="1" dirty="0">
              <a:effectLst/>
              <a:latin typeface="Times New Roman"/>
              <a:ea typeface="Calibri" panose="020F0502020204030204" pitchFamily="34" charset="0"/>
              <a:cs typeface="Times New Roman"/>
            </a:endParaRPr>
          </a:p>
          <a:p>
            <a:pPr marL="342900" indent="-342900">
              <a:lnSpc>
                <a:spcPct val="107000"/>
              </a:lnSpc>
              <a:spcAft>
                <a:spcPts val="800"/>
              </a:spcAft>
              <a:buFont typeface="Symbol" panose="05050102010706020507" pitchFamily="18" charset="2"/>
              <a:buChar char=""/>
            </a:pPr>
            <a:r>
              <a:rPr lang="en-US" sz="2400" dirty="0">
                <a:effectLst/>
                <a:latin typeface="Calibri"/>
                <a:ea typeface="Calibri" panose="020F0502020204030204" pitchFamily="34" charset="0"/>
                <a:cs typeface="Times New Roman"/>
              </a:rPr>
              <a:t>After decades of farming and grazing, </a:t>
            </a:r>
            <a:r>
              <a:rPr lang="en-US" sz="2400" dirty="0">
                <a:latin typeface="Calibri"/>
                <a:ea typeface="Calibri" panose="020F0502020204030204" pitchFamily="34" charset="0"/>
                <a:cs typeface="Times New Roman"/>
              </a:rPr>
              <a:t>this</a:t>
            </a:r>
            <a:r>
              <a:rPr lang="en-US" sz="2400" dirty="0">
                <a:effectLst/>
                <a:latin typeface="Calibri"/>
                <a:ea typeface="Calibri" panose="020F0502020204030204" pitchFamily="34" charset="0"/>
                <a:cs typeface="Times New Roman"/>
              </a:rPr>
              <a:t> land was purchased by </a:t>
            </a:r>
            <a:r>
              <a:rPr lang="en-US" sz="2400" dirty="0">
                <a:latin typeface="Calibri"/>
                <a:ea typeface="Calibri" panose="020F0502020204030204" pitchFamily="34" charset="0"/>
                <a:cs typeface="Times New Roman"/>
              </a:rPr>
              <a:t>the Northeast Wisconsin</a:t>
            </a:r>
            <a:r>
              <a:rPr lang="en-US" sz="2400" dirty="0">
                <a:effectLst/>
                <a:latin typeface="Calibri"/>
                <a:ea typeface="Calibri" panose="020F0502020204030204" pitchFamily="34" charset="0"/>
                <a:cs typeface="Times New Roman"/>
              </a:rPr>
              <a:t> </a:t>
            </a:r>
            <a:r>
              <a:rPr lang="en-US" sz="2400" dirty="0">
                <a:latin typeface="Calibri"/>
                <a:ea typeface="Calibri" panose="020F0502020204030204" pitchFamily="34" charset="0"/>
                <a:cs typeface="Times New Roman"/>
              </a:rPr>
              <a:t>Land Trust </a:t>
            </a:r>
            <a:r>
              <a:rPr lang="en-US" sz="2400" dirty="0">
                <a:effectLst/>
                <a:latin typeface="Calibri"/>
                <a:ea typeface="Calibri" panose="020F0502020204030204" pitchFamily="34" charset="0"/>
                <a:cs typeface="Times New Roman"/>
              </a:rPr>
              <a:t>and </a:t>
            </a:r>
            <a:r>
              <a:rPr lang="en-US" sz="2400" dirty="0">
                <a:latin typeface="Calibri"/>
                <a:ea typeface="Calibri" panose="020F0502020204030204" pitchFamily="34" charset="0"/>
                <a:cs typeface="Times New Roman"/>
              </a:rPr>
              <a:t>Town</a:t>
            </a:r>
            <a:r>
              <a:rPr lang="en-US" sz="2400" dirty="0">
                <a:effectLst/>
                <a:latin typeface="Calibri"/>
                <a:ea typeface="Calibri" panose="020F0502020204030204" pitchFamily="34" charset="0"/>
                <a:cs typeface="Times New Roman"/>
              </a:rPr>
              <a:t> of Scott in 2019</a:t>
            </a:r>
            <a:r>
              <a:rPr lang="en-US" sz="2400" dirty="0">
                <a:latin typeface="Calibri"/>
                <a:ea typeface="Calibri" panose="020F0502020204030204" pitchFamily="34" charset="0"/>
                <a:cs typeface="Times New Roman"/>
              </a:rPr>
              <a:t>,</a:t>
            </a:r>
            <a:r>
              <a:rPr lang="en-US" sz="2400" dirty="0">
                <a:effectLst/>
                <a:latin typeface="Calibri"/>
                <a:ea typeface="Calibri" panose="020F0502020204030204" pitchFamily="34" charset="0"/>
                <a:cs typeface="Times New Roman"/>
              </a:rPr>
              <a:t> in partnership with the </a:t>
            </a:r>
            <a:r>
              <a:rPr lang="en-US" sz="2400" dirty="0" err="1">
                <a:effectLst/>
                <a:latin typeface="Calibri"/>
                <a:ea typeface="Calibri" panose="020F0502020204030204" pitchFamily="34" charset="0"/>
                <a:cs typeface="Times New Roman"/>
              </a:rPr>
              <a:t>Cofrin</a:t>
            </a:r>
            <a:r>
              <a:rPr lang="en-US" sz="2400" dirty="0">
                <a:effectLst/>
                <a:latin typeface="Calibri"/>
                <a:ea typeface="Calibri" panose="020F0502020204030204" pitchFamily="34" charset="0"/>
                <a:cs typeface="Times New Roman"/>
              </a:rPr>
              <a:t> Center for Biodiversity at UW-Green Bay.</a:t>
            </a:r>
            <a:endParaRPr lang="en-US" sz="2400" dirty="0">
              <a:latin typeface="Calibri"/>
              <a:ea typeface="Calibri" panose="020F0502020204030204" pitchFamily="34" charset="0"/>
              <a:cs typeface="Times New Roman"/>
            </a:endParaRPr>
          </a:p>
          <a:p>
            <a:pPr marL="342900" indent="-342900">
              <a:lnSpc>
                <a:spcPct val="107000"/>
              </a:lnSpc>
              <a:spcAft>
                <a:spcPts val="800"/>
              </a:spcAft>
              <a:buFont typeface="Symbol" panose="05050102010706020507" pitchFamily="18" charset="2"/>
              <a:buChar char=""/>
            </a:pPr>
            <a:r>
              <a:rPr lang="en-US" sz="2400" dirty="0">
                <a:effectLst/>
                <a:latin typeface="Calibri"/>
                <a:ea typeface="Calibri" panose="020F0502020204030204" pitchFamily="34" charset="0"/>
                <a:cs typeface="Times New Roman"/>
              </a:rPr>
              <a:t>Because of the ecological, archaeological, cultural, and community significance of this place, the partnership was able to compete for funding for the acquisition from several sources including a National Coastal Wetland Conservation Grant from the US Fish and Wildlife Service, and several others.</a:t>
            </a:r>
            <a:r>
              <a:rPr lang="en-US" sz="2400" dirty="0">
                <a:latin typeface="Calibri"/>
                <a:ea typeface="Calibri" panose="020F0502020204030204" pitchFamily="34" charset="0"/>
                <a:cs typeface="Times New Roman"/>
              </a:rPr>
              <a:t> </a:t>
            </a:r>
            <a:endParaRPr lang="en-US" sz="2400" dirty="0">
              <a:latin typeface="Calibri"/>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7B76363-8336-B3C5-8832-7D6761479588}"/>
              </a:ext>
            </a:extLst>
          </p:cNvPr>
          <p:cNvSpPr txBox="1"/>
          <p:nvPr/>
        </p:nvSpPr>
        <p:spPr>
          <a:xfrm>
            <a:off x="29314781" y="16479362"/>
            <a:ext cx="14157319" cy="584775"/>
          </a:xfrm>
          <a:prstGeom prst="rect">
            <a:avLst/>
          </a:prstGeom>
          <a:solidFill>
            <a:schemeClr val="accent1">
              <a:lumMod val="75000"/>
            </a:schemeClr>
          </a:solidFill>
        </p:spPr>
        <p:txBody>
          <a:bodyPr wrap="square" lIns="91440" tIns="45720" rIns="91440" bIns="45720" rtlCol="0" anchor="t">
            <a:spAutoFit/>
          </a:bodyPr>
          <a:lstStyle/>
          <a:p>
            <a:r>
              <a:rPr lang="en-US" sz="3200" b="1">
                <a:solidFill>
                  <a:schemeClr val="bg1"/>
                </a:solidFill>
                <a:ea typeface="Calibri"/>
                <a:cs typeface="Calibri"/>
              </a:rPr>
              <a:t>FUTURE</a:t>
            </a:r>
            <a:endParaRPr lang="en-US" sz="3200" b="1">
              <a:solidFill>
                <a:schemeClr val="bg1"/>
              </a:solidFill>
            </a:endParaRPr>
          </a:p>
        </p:txBody>
      </p:sp>
      <p:grpSp>
        <p:nvGrpSpPr>
          <p:cNvPr id="62" name="Group 61">
            <a:extLst>
              <a:ext uri="{FF2B5EF4-FFF2-40B4-BE49-F238E27FC236}">
                <a16:creationId xmlns:a16="http://schemas.microsoft.com/office/drawing/2014/main" id="{FCECB346-7FC0-4DF0-B299-A33BA53C6F2E}"/>
              </a:ext>
            </a:extLst>
          </p:cNvPr>
          <p:cNvGrpSpPr/>
          <p:nvPr/>
        </p:nvGrpSpPr>
        <p:grpSpPr>
          <a:xfrm>
            <a:off x="1125555" y="35122309"/>
            <a:ext cx="14289505" cy="1314441"/>
            <a:chOff x="1209100" y="34447556"/>
            <a:chExt cx="10976969" cy="1038395"/>
          </a:xfrm>
        </p:grpSpPr>
        <p:pic>
          <p:nvPicPr>
            <p:cNvPr id="26" name="Picture 25">
              <a:extLst>
                <a:ext uri="{FF2B5EF4-FFF2-40B4-BE49-F238E27FC236}">
                  <a16:creationId xmlns:a16="http://schemas.microsoft.com/office/drawing/2014/main" id="{AEC5C72F-8400-49FF-B05E-A3CE7AF23FE7}"/>
                </a:ext>
              </a:extLst>
            </p:cNvPr>
            <p:cNvPicPr>
              <a:picLocks noChangeAspect="1"/>
            </p:cNvPicPr>
            <p:nvPr/>
          </p:nvPicPr>
          <p:blipFill>
            <a:blip r:embed="rId4"/>
            <a:stretch>
              <a:fillRect/>
            </a:stretch>
          </p:blipFill>
          <p:spPr>
            <a:xfrm>
              <a:off x="11583126" y="34447556"/>
              <a:ext cx="602943" cy="979781"/>
            </a:xfrm>
            <a:prstGeom prst="rect">
              <a:avLst/>
            </a:prstGeom>
          </p:spPr>
        </p:pic>
        <p:grpSp>
          <p:nvGrpSpPr>
            <p:cNvPr id="61" name="Group 60">
              <a:extLst>
                <a:ext uri="{FF2B5EF4-FFF2-40B4-BE49-F238E27FC236}">
                  <a16:creationId xmlns:a16="http://schemas.microsoft.com/office/drawing/2014/main" id="{0F2E56C5-0868-4AD4-90C1-50C9483CFFE3}"/>
                </a:ext>
              </a:extLst>
            </p:cNvPr>
            <p:cNvGrpSpPr/>
            <p:nvPr/>
          </p:nvGrpSpPr>
          <p:grpSpPr>
            <a:xfrm>
              <a:off x="1209100" y="34716774"/>
              <a:ext cx="9920094" cy="769177"/>
              <a:chOff x="1209100" y="34716774"/>
              <a:chExt cx="9920094" cy="769177"/>
            </a:xfrm>
          </p:grpSpPr>
          <p:pic>
            <p:nvPicPr>
              <p:cNvPr id="10" name="Picture 9">
                <a:extLst>
                  <a:ext uri="{FF2B5EF4-FFF2-40B4-BE49-F238E27FC236}">
                    <a16:creationId xmlns:a16="http://schemas.microsoft.com/office/drawing/2014/main" id="{2C3A3874-0034-46B4-9EFB-D636EB166D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6002" y="34717549"/>
                <a:ext cx="895171" cy="722460"/>
              </a:xfrm>
              <a:prstGeom prst="rect">
                <a:avLst/>
              </a:prstGeom>
            </p:spPr>
          </p:pic>
          <p:pic>
            <p:nvPicPr>
              <p:cNvPr id="11" name="Picture 10">
                <a:extLst>
                  <a:ext uri="{FF2B5EF4-FFF2-40B4-BE49-F238E27FC236}">
                    <a16:creationId xmlns:a16="http://schemas.microsoft.com/office/drawing/2014/main" id="{5FD91C4B-C283-47AB-88F6-4710D7502A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9100" y="34719385"/>
                <a:ext cx="895171" cy="686651"/>
              </a:xfrm>
              <a:prstGeom prst="rect">
                <a:avLst/>
              </a:prstGeom>
            </p:spPr>
          </p:pic>
          <p:pic>
            <p:nvPicPr>
              <p:cNvPr id="12" name="Picture 11">
                <a:extLst>
                  <a:ext uri="{FF2B5EF4-FFF2-40B4-BE49-F238E27FC236}">
                    <a16:creationId xmlns:a16="http://schemas.microsoft.com/office/drawing/2014/main" id="{7E65C116-4A0A-44F2-8C01-DFE111BDCB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24101" y="34909724"/>
                <a:ext cx="2305093" cy="338108"/>
              </a:xfrm>
              <a:prstGeom prst="rect">
                <a:avLst/>
              </a:prstGeom>
            </p:spPr>
          </p:pic>
          <p:pic>
            <p:nvPicPr>
              <p:cNvPr id="13" name="Picture 12">
                <a:extLst>
                  <a:ext uri="{FF2B5EF4-FFF2-40B4-BE49-F238E27FC236}">
                    <a16:creationId xmlns:a16="http://schemas.microsoft.com/office/drawing/2014/main" id="{526200E8-B8CE-46EE-862D-07AAD4ECE4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7206" y="34833112"/>
                <a:ext cx="1271972" cy="442271"/>
              </a:xfrm>
              <a:prstGeom prst="rect">
                <a:avLst/>
              </a:prstGeom>
            </p:spPr>
          </p:pic>
          <p:pic>
            <p:nvPicPr>
              <p:cNvPr id="25" name="Picture 24">
                <a:extLst>
                  <a:ext uri="{FF2B5EF4-FFF2-40B4-BE49-F238E27FC236}">
                    <a16:creationId xmlns:a16="http://schemas.microsoft.com/office/drawing/2014/main" id="{B315C1CA-D855-4563-B478-0482CD6A36F5}"/>
                  </a:ext>
                </a:extLst>
              </p:cNvPr>
              <p:cNvPicPr/>
              <p:nvPr/>
            </p:nvPicPr>
            <p:blipFill>
              <a:blip r:embed="rId9">
                <a:extLst>
                  <a:ext uri="{28A0092B-C50C-407E-A947-70E740481C1C}">
                    <a14:useLocalDpi xmlns:a14="http://schemas.microsoft.com/office/drawing/2010/main" val="0"/>
                  </a:ext>
                </a:extLst>
              </a:blip>
              <a:stretch>
                <a:fillRect/>
              </a:stretch>
            </p:blipFill>
            <p:spPr>
              <a:xfrm>
                <a:off x="7725412" y="34740308"/>
                <a:ext cx="721180" cy="627877"/>
              </a:xfrm>
              <a:prstGeom prst="rect">
                <a:avLst/>
              </a:prstGeom>
            </p:spPr>
          </p:pic>
          <p:pic>
            <p:nvPicPr>
              <p:cNvPr id="27" name="Picture 2" descr="Image result for us fish and wildlife">
                <a:extLst>
                  <a:ext uri="{FF2B5EF4-FFF2-40B4-BE49-F238E27FC236}">
                    <a16:creationId xmlns:a16="http://schemas.microsoft.com/office/drawing/2014/main" id="{609019E5-AFD5-474C-A657-7C58C2EDA77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4829" y="34716774"/>
                <a:ext cx="644112" cy="76917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71CDCB23-6EB6-48D2-9B96-1517AC2D56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55601" y="34736065"/>
                <a:ext cx="988616" cy="685440"/>
              </a:xfrm>
              <a:prstGeom prst="rect">
                <a:avLst/>
              </a:prstGeom>
            </p:spPr>
          </p:pic>
        </p:grpSp>
      </p:grpSp>
      <p:sp>
        <p:nvSpPr>
          <p:cNvPr id="15" name="TextBox 14">
            <a:extLst>
              <a:ext uri="{FF2B5EF4-FFF2-40B4-BE49-F238E27FC236}">
                <a16:creationId xmlns:a16="http://schemas.microsoft.com/office/drawing/2014/main" id="{471A3617-2FC9-1117-DC87-47469EFA3262}"/>
              </a:ext>
            </a:extLst>
          </p:cNvPr>
          <p:cNvSpPr txBox="1"/>
          <p:nvPr/>
        </p:nvSpPr>
        <p:spPr>
          <a:xfrm>
            <a:off x="29229677" y="40203700"/>
            <a:ext cx="14175749" cy="584775"/>
          </a:xfrm>
          <a:prstGeom prst="rect">
            <a:avLst/>
          </a:prstGeom>
          <a:solidFill>
            <a:schemeClr val="accent1">
              <a:lumMod val="75000"/>
            </a:schemeClr>
          </a:solidFill>
        </p:spPr>
        <p:txBody>
          <a:bodyPr wrap="square" lIns="91440" tIns="45720" rIns="91440" bIns="45720" rtlCol="0" anchor="t">
            <a:spAutoFit/>
          </a:bodyPr>
          <a:lstStyle/>
          <a:p>
            <a:r>
              <a:rPr lang="en-US" sz="3200" b="1">
                <a:solidFill>
                  <a:schemeClr val="bg1"/>
                </a:solidFill>
                <a:cs typeface="Calibri"/>
              </a:rPr>
              <a:t>CONTACT US</a:t>
            </a:r>
            <a:endParaRPr lang="en-US" sz="3200" b="1">
              <a:solidFill>
                <a:schemeClr val="bg1"/>
              </a:solidFill>
            </a:endParaRPr>
          </a:p>
        </p:txBody>
      </p:sp>
      <p:sp>
        <p:nvSpPr>
          <p:cNvPr id="33" name="TextBox 32">
            <a:extLst>
              <a:ext uri="{FF2B5EF4-FFF2-40B4-BE49-F238E27FC236}">
                <a16:creationId xmlns:a16="http://schemas.microsoft.com/office/drawing/2014/main" id="{AEE69FB2-0D5C-F95B-6786-EE2E8A2896D4}"/>
              </a:ext>
            </a:extLst>
          </p:cNvPr>
          <p:cNvSpPr txBox="1"/>
          <p:nvPr/>
        </p:nvSpPr>
        <p:spPr>
          <a:xfrm>
            <a:off x="16932455" y="25930483"/>
            <a:ext cx="11507404" cy="646331"/>
          </a:xfrm>
          <a:prstGeom prst="rect">
            <a:avLst/>
          </a:prstGeom>
          <a:solidFill>
            <a:schemeClr val="accent1">
              <a:lumMod val="75000"/>
            </a:schemeClr>
          </a:solidFill>
        </p:spPr>
        <p:txBody>
          <a:bodyPr wrap="square" lIns="91440" tIns="45720" rIns="91440" bIns="45720" rtlCol="0" anchor="t">
            <a:spAutoFit/>
          </a:bodyPr>
          <a:lstStyle/>
          <a:p>
            <a:r>
              <a:rPr lang="en-US" sz="3600" b="1">
                <a:solidFill>
                  <a:schemeClr val="bg1"/>
                </a:solidFill>
                <a:cs typeface="Calibri"/>
              </a:rPr>
              <a:t>ANNUAL TOBACCO BLESSING</a:t>
            </a:r>
          </a:p>
        </p:txBody>
      </p:sp>
      <p:sp>
        <p:nvSpPr>
          <p:cNvPr id="24" name="TextBox 23">
            <a:extLst>
              <a:ext uri="{FF2B5EF4-FFF2-40B4-BE49-F238E27FC236}">
                <a16:creationId xmlns:a16="http://schemas.microsoft.com/office/drawing/2014/main" id="{13159129-ADFD-C0CB-6057-CFD14AABBE5A}"/>
              </a:ext>
            </a:extLst>
          </p:cNvPr>
          <p:cNvSpPr txBox="1"/>
          <p:nvPr/>
        </p:nvSpPr>
        <p:spPr>
          <a:xfrm>
            <a:off x="29332823" y="34385694"/>
            <a:ext cx="13872298" cy="585030"/>
          </a:xfrm>
          <a:prstGeom prst="rect">
            <a:avLst/>
          </a:prstGeom>
          <a:solidFill>
            <a:schemeClr val="accent1">
              <a:lumMod val="75000"/>
            </a:schemeClr>
          </a:solidFill>
        </p:spPr>
        <p:txBody>
          <a:bodyPr wrap="square" lIns="91440" tIns="45720" rIns="91440" bIns="45720" rtlCol="0" anchor="t">
            <a:spAutoFit/>
          </a:bodyPr>
          <a:lstStyle/>
          <a:p>
            <a:r>
              <a:rPr lang="en-US" sz="3200" b="1">
                <a:solidFill>
                  <a:schemeClr val="bg1"/>
                </a:solidFill>
                <a:cs typeface="Calibri"/>
              </a:rPr>
              <a:t>SOURCES</a:t>
            </a:r>
          </a:p>
        </p:txBody>
      </p:sp>
      <p:sp>
        <p:nvSpPr>
          <p:cNvPr id="29" name="TextBox 28">
            <a:extLst>
              <a:ext uri="{FF2B5EF4-FFF2-40B4-BE49-F238E27FC236}">
                <a16:creationId xmlns:a16="http://schemas.microsoft.com/office/drawing/2014/main" id="{349DF320-EDD2-FFA8-3C71-C13E67793B75}"/>
              </a:ext>
            </a:extLst>
          </p:cNvPr>
          <p:cNvSpPr txBox="1"/>
          <p:nvPr/>
        </p:nvSpPr>
        <p:spPr>
          <a:xfrm>
            <a:off x="29340548" y="34937606"/>
            <a:ext cx="1400875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Calibri"/>
              </a:rPr>
              <a:t>Boulanger, N. 2020. </a:t>
            </a:r>
            <a:r>
              <a:rPr lang="en-US" sz="2400" i="1" dirty="0">
                <a:cs typeface="Calibri"/>
              </a:rPr>
              <a:t>A survey of resident bats at the </a:t>
            </a:r>
            <a:r>
              <a:rPr lang="en-US" sz="2400" i="1" dirty="0" err="1">
                <a:cs typeface="Calibri"/>
              </a:rPr>
              <a:t>Wequiock</a:t>
            </a:r>
            <a:r>
              <a:rPr lang="en-US" sz="2400" i="1" dirty="0">
                <a:cs typeface="Calibri"/>
              </a:rPr>
              <a:t> Creek Natural Area in Brown County, WI</a:t>
            </a:r>
            <a:r>
              <a:rPr lang="en-US" sz="2400" dirty="0">
                <a:cs typeface="Calibri"/>
              </a:rPr>
              <a:t>. Master </a:t>
            </a:r>
            <a:br>
              <a:rPr lang="en-US" sz="2400" dirty="0">
                <a:cs typeface="Calibri"/>
              </a:rPr>
            </a:br>
            <a:r>
              <a:rPr lang="en-US" sz="2400" dirty="0">
                <a:cs typeface="Calibri"/>
              </a:rPr>
              <a:t>        of Science thesis. The University of Wisconsin-Green Bay.</a:t>
            </a:r>
            <a:br>
              <a:rPr lang="en-US" sz="2400" dirty="0">
                <a:cs typeface="Calibri"/>
              </a:rPr>
            </a:br>
            <a:r>
              <a:rPr lang="en-US" sz="2400" dirty="0">
                <a:cs typeface="Calibri"/>
              </a:rPr>
              <a:t>Dorney, C., Dorney, J. 1989. </a:t>
            </a:r>
            <a:r>
              <a:rPr lang="en-US" sz="2400" b="0" i="0" dirty="0">
                <a:effectLst/>
              </a:rPr>
              <a:t>An Unusual Oak Savanna in Northeastern Wisconsin: The Effect of Indian-Caused </a:t>
            </a:r>
            <a:br>
              <a:rPr lang="en-US" sz="2400" dirty="0">
                <a:cs typeface="Calibri"/>
              </a:rPr>
            </a:br>
            <a:r>
              <a:rPr lang="en-US" sz="2400" dirty="0"/>
              <a:t>        </a:t>
            </a:r>
            <a:r>
              <a:rPr lang="en-US" sz="2400" b="0" i="0" dirty="0">
                <a:effectLst/>
              </a:rPr>
              <a:t>Fire. American Midland Naturalist</a:t>
            </a:r>
            <a:r>
              <a:rPr lang="en-US" sz="2400" dirty="0"/>
              <a:t>: (</a:t>
            </a:r>
            <a:r>
              <a:rPr lang="en-US" sz="2400" b="0" i="0" dirty="0">
                <a:effectLst/>
              </a:rPr>
              <a:t>122) 1</a:t>
            </a:r>
            <a:r>
              <a:rPr lang="en-US" sz="2400" dirty="0"/>
              <a:t> </a:t>
            </a:r>
            <a:r>
              <a:rPr lang="en-US" sz="2400" b="0" i="0" dirty="0">
                <a:effectLst/>
              </a:rPr>
              <a:t> pp. </a:t>
            </a:r>
            <a:r>
              <a:rPr lang="en-US" sz="2400" dirty="0"/>
              <a:t>103-113.</a:t>
            </a:r>
            <a:endParaRPr lang="en-US" sz="2400" dirty="0">
              <a:cs typeface="Calibri"/>
            </a:endParaRPr>
          </a:p>
          <a:p>
            <a:r>
              <a:rPr lang="en-US" sz="2400" dirty="0">
                <a:cs typeface="Calibri"/>
              </a:rPr>
              <a:t>Overstreet, David. 2021. </a:t>
            </a:r>
            <a:r>
              <a:rPr lang="en-US" sz="2400" dirty="0">
                <a:ea typeface="+mn-lt"/>
                <a:cs typeface="+mn-lt"/>
              </a:rPr>
              <a:t>Documentation of Archaeological Sites and Properties-A Baseline Study of the               </a:t>
            </a:r>
            <a:br>
              <a:rPr lang="en-US" sz="2400" dirty="0">
                <a:ea typeface="+mn-lt"/>
                <a:cs typeface="+mn-lt"/>
              </a:rPr>
            </a:br>
            <a:r>
              <a:rPr lang="en-US" sz="2400" dirty="0">
                <a:ea typeface="+mn-lt"/>
                <a:cs typeface="+mn-lt"/>
              </a:rPr>
              <a:t>         Environs Associated with the Wequiock and </a:t>
            </a:r>
            <a:r>
              <a:rPr lang="en-US" sz="2400" dirty="0" err="1">
                <a:ea typeface="+mn-lt"/>
                <a:cs typeface="+mn-lt"/>
              </a:rPr>
              <a:t>Savoch</a:t>
            </a:r>
            <a:r>
              <a:rPr lang="en-US" sz="2400" dirty="0">
                <a:ea typeface="+mn-lt"/>
                <a:cs typeface="+mn-lt"/>
              </a:rPr>
              <a:t> Land Acquisition Parcels</a:t>
            </a:r>
          </a:p>
          <a:p>
            <a:r>
              <a:rPr lang="en-US" sz="2400" dirty="0">
                <a:ea typeface="+mn-lt"/>
                <a:cs typeface="+mn-lt"/>
              </a:rPr>
              <a:t>Paplham, H. August 2022. personal communication. </a:t>
            </a:r>
          </a:p>
          <a:p>
            <a:r>
              <a:rPr lang="en-US" sz="2400" dirty="0">
                <a:ea typeface="+mn-lt"/>
                <a:cs typeface="+mn-lt"/>
              </a:rPr>
              <a:t>Wolf, A. August 2022. personal communication.</a:t>
            </a:r>
            <a:endParaRPr lang="en-US" dirty="0">
              <a:cs typeface="Calibri"/>
            </a:endParaRPr>
          </a:p>
        </p:txBody>
      </p:sp>
      <p:sp>
        <p:nvSpPr>
          <p:cNvPr id="40" name="TextBox 39">
            <a:extLst>
              <a:ext uri="{FF2B5EF4-FFF2-40B4-BE49-F238E27FC236}">
                <a16:creationId xmlns:a16="http://schemas.microsoft.com/office/drawing/2014/main" id="{F58A60FE-8AE6-442B-A57E-D10F0142CA12}"/>
              </a:ext>
            </a:extLst>
          </p:cNvPr>
          <p:cNvSpPr txBox="1"/>
          <p:nvPr/>
        </p:nvSpPr>
        <p:spPr>
          <a:xfrm>
            <a:off x="524251" y="12445156"/>
            <a:ext cx="5058505" cy="2943626"/>
          </a:xfrm>
          <a:prstGeom prst="rect">
            <a:avLst/>
          </a:prstGeom>
          <a:noFill/>
        </p:spPr>
        <p:txBody>
          <a:bodyPr wrap="square" lIns="91440" tIns="45720" rIns="91440" bIns="45720" rtlCol="0" anchor="t">
            <a:spAutoFit/>
          </a:bodyPr>
          <a:lstStyle/>
          <a:p>
            <a:pPr marL="342900" indent="-342900">
              <a:lnSpc>
                <a:spcPct val="107000"/>
              </a:lnSpc>
              <a:buFont typeface="Symbol" panose="05050102010706020507" pitchFamily="18" charset="2"/>
              <a:buChar char=""/>
            </a:pPr>
            <a:r>
              <a:rPr lang="en-US" sz="2400" b="1" dirty="0">
                <a:latin typeface="Calibri"/>
                <a:ea typeface="Calibri" panose="020F0502020204030204" pitchFamily="34" charset="0"/>
                <a:cs typeface="Times New Roman"/>
              </a:rPr>
              <a:t>Important habitat </a:t>
            </a:r>
            <a:r>
              <a:rPr lang="en-US" sz="2400" b="1" dirty="0">
                <a:effectLst/>
                <a:latin typeface="Calibri"/>
                <a:ea typeface="Calibri" panose="020F0502020204030204" pitchFamily="34" charset="0"/>
                <a:cs typeface="Times New Roman"/>
              </a:rPr>
              <a:t>for:</a:t>
            </a:r>
            <a:r>
              <a:rPr lang="en-US" sz="2400" b="1" dirty="0">
                <a:latin typeface="Calibri"/>
                <a:ea typeface="Calibri" panose="020F0502020204030204" pitchFamily="34" charset="0"/>
                <a:cs typeface="Times New Roman"/>
              </a:rPr>
              <a:t> </a:t>
            </a:r>
            <a:endParaRPr lang="en-US" sz="2400" b="1" dirty="0">
              <a:effectLst/>
              <a:latin typeface="Calibri"/>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2400" dirty="0">
                <a:effectLst/>
                <a:latin typeface="Calibri"/>
                <a:ea typeface="Calibri" panose="020F0502020204030204" pitchFamily="34" charset="0"/>
                <a:cs typeface="Times New Roman"/>
              </a:rPr>
              <a:t>small mammals.</a:t>
            </a:r>
            <a:endParaRPr lang="en-US" sz="2400" dirty="0">
              <a:cs typeface="Times New Roman"/>
            </a:endParaRPr>
          </a:p>
          <a:p>
            <a:pPr marL="742950" marR="0" lvl="1" indent="-285750">
              <a:lnSpc>
                <a:spcPct val="107000"/>
              </a:lnSpc>
              <a:spcBef>
                <a:spcPts val="0"/>
              </a:spcBef>
              <a:spcAft>
                <a:spcPts val="0"/>
              </a:spcAft>
              <a:buFont typeface="Courier New" panose="02070309020205020404" pitchFamily="49" charset="0"/>
              <a:buChar char="o"/>
            </a:pPr>
            <a:r>
              <a:rPr lang="en-US" sz="2400" dirty="0">
                <a:latin typeface="Calibri"/>
                <a:ea typeface="Calibri" panose="020F0502020204030204" pitchFamily="34" charset="0"/>
                <a:cs typeface="Times New Roman"/>
              </a:rPr>
              <a:t>anurans.</a:t>
            </a:r>
            <a:endParaRPr lang="en-US" sz="2400" dirty="0">
              <a:effectLst/>
              <a:latin typeface="Calibri"/>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US" sz="2400" dirty="0">
                <a:effectLst/>
                <a:latin typeface="Calibri"/>
                <a:ea typeface="Calibri" panose="020F0502020204030204" pitchFamily="34" charset="0"/>
                <a:cs typeface="Times New Roman"/>
              </a:rPr>
              <a:t>fish, including river redhorse (</a:t>
            </a:r>
            <a:r>
              <a:rPr lang="en-US" sz="2400" i="1" dirty="0" err="1">
                <a:effectLst/>
                <a:latin typeface="Calibri"/>
                <a:ea typeface="Calibri" panose="020F0502020204030204" pitchFamily="34" charset="0"/>
                <a:cs typeface="Times New Roman"/>
              </a:rPr>
              <a:t>Moxos</a:t>
            </a:r>
            <a:r>
              <a:rPr lang="en-US" sz="2400" i="1" dirty="0" err="1">
                <a:effectLst/>
              </a:rPr>
              <a:t>toma</a:t>
            </a:r>
            <a:r>
              <a:rPr lang="en-US" sz="2400" i="1" dirty="0">
                <a:effectLst/>
              </a:rPr>
              <a:t> carinatum</a:t>
            </a:r>
            <a:r>
              <a:rPr lang="en-US" sz="2400" dirty="0">
                <a:effectLst/>
                <a:latin typeface="Calibri"/>
                <a:ea typeface="Calibri" panose="020F0502020204030204" pitchFamily="34" charset="0"/>
                <a:cs typeface="Times New Roman"/>
              </a:rPr>
              <a:t>) and perch (</a:t>
            </a:r>
            <a:r>
              <a:rPr lang="en-US" sz="2400" i="1" dirty="0" err="1">
                <a:effectLst/>
                <a:latin typeface="Calibri"/>
                <a:ea typeface="Calibri" panose="020F0502020204030204" pitchFamily="34" charset="0"/>
                <a:cs typeface="Times New Roman"/>
              </a:rPr>
              <a:t>Perca</a:t>
            </a:r>
            <a:r>
              <a:rPr lang="en-US" sz="2400" i="1" dirty="0">
                <a:effectLst/>
                <a:latin typeface="Calibri"/>
                <a:ea typeface="Calibri" panose="020F0502020204030204" pitchFamily="34" charset="0"/>
                <a:cs typeface="Times New Roman"/>
              </a:rPr>
              <a:t> </a:t>
            </a:r>
            <a:r>
              <a:rPr lang="en-US" sz="2400" i="1" dirty="0" err="1">
                <a:effectLst/>
                <a:latin typeface="Calibri"/>
                <a:ea typeface="Calibri" panose="020F0502020204030204" pitchFamily="34" charset="0"/>
                <a:cs typeface="Times New Roman"/>
              </a:rPr>
              <a:t>flave</a:t>
            </a:r>
            <a:r>
              <a:rPr lang="en-US" sz="2400" i="1" dirty="0" err="1">
                <a:effectLst/>
              </a:rPr>
              <a:t>scens</a:t>
            </a:r>
            <a:r>
              <a:rPr lang="en-US" sz="2400" dirty="0">
                <a:latin typeface="Calibri"/>
                <a:cs typeface="Times New Roman"/>
              </a:rPr>
              <a:t>).</a:t>
            </a:r>
          </a:p>
          <a:p>
            <a:pPr marL="742950" lvl="1" indent="-285750">
              <a:lnSpc>
                <a:spcPct val="107000"/>
              </a:lnSpc>
              <a:spcAft>
                <a:spcPts val="800"/>
              </a:spcAft>
              <a:buFont typeface="Courier New" panose="02070309020205020404" pitchFamily="49" charset="0"/>
              <a:buChar char="o"/>
            </a:pPr>
            <a:r>
              <a:rPr lang="en-US" sz="2400" dirty="0">
                <a:latin typeface="Calibri"/>
                <a:cs typeface="Times New Roman"/>
              </a:rPr>
              <a:t>macroinvertebrates.</a:t>
            </a:r>
            <a:endParaRPr lang="en-US" sz="2400" dirty="0">
              <a:cs typeface="Calibri" panose="020F0502020204030204"/>
            </a:endParaRPr>
          </a:p>
        </p:txBody>
      </p:sp>
      <p:grpSp>
        <p:nvGrpSpPr>
          <p:cNvPr id="56" name="Group 55">
            <a:extLst>
              <a:ext uri="{FF2B5EF4-FFF2-40B4-BE49-F238E27FC236}">
                <a16:creationId xmlns:a16="http://schemas.microsoft.com/office/drawing/2014/main" id="{06510A21-A932-436C-8D34-624B1B7CDCC9}"/>
              </a:ext>
            </a:extLst>
          </p:cNvPr>
          <p:cNvGrpSpPr/>
          <p:nvPr/>
        </p:nvGrpSpPr>
        <p:grpSpPr>
          <a:xfrm>
            <a:off x="16969199" y="37691755"/>
            <a:ext cx="11103900" cy="5791544"/>
            <a:chOff x="17106122" y="39032381"/>
            <a:chExt cx="9144000" cy="4769304"/>
          </a:xfrm>
        </p:grpSpPr>
        <p:sp>
          <p:nvSpPr>
            <p:cNvPr id="32" name="TextBox 31">
              <a:extLst>
                <a:ext uri="{FF2B5EF4-FFF2-40B4-BE49-F238E27FC236}">
                  <a16:creationId xmlns:a16="http://schemas.microsoft.com/office/drawing/2014/main" id="{06776622-8ED2-4880-A0BC-12DC627EB6DA}"/>
                </a:ext>
              </a:extLst>
            </p:cNvPr>
            <p:cNvSpPr txBox="1"/>
            <p:nvPr/>
          </p:nvSpPr>
          <p:spPr>
            <a:xfrm>
              <a:off x="17106122" y="43370816"/>
              <a:ext cx="9144000" cy="430869"/>
            </a:xfrm>
            <a:prstGeom prst="rect">
              <a:avLst/>
            </a:prstGeom>
            <a:noFill/>
          </p:spPr>
          <p:txBody>
            <a:bodyPr wrap="square" rtlCol="0">
              <a:spAutoFit/>
            </a:bodyPr>
            <a:lstStyle/>
            <a:p>
              <a:r>
                <a:rPr lang="en-US" sz="1400" dirty="0"/>
                <a:t>Menominee Indian High School students, UWGB First Nations Ph.D. Candidate Stephanie Dodge, Oneida Nation High School Singers, at the 2022 Tobacco Blessing</a:t>
              </a:r>
            </a:p>
          </p:txBody>
        </p:sp>
        <p:pic>
          <p:nvPicPr>
            <p:cNvPr id="31" name="Picture 30">
              <a:extLst>
                <a:ext uri="{FF2B5EF4-FFF2-40B4-BE49-F238E27FC236}">
                  <a16:creationId xmlns:a16="http://schemas.microsoft.com/office/drawing/2014/main" id="{DEBCF791-82F1-4785-90D2-BF7BACE20D61}"/>
                </a:ext>
              </a:extLst>
            </p:cNvPr>
            <p:cNvPicPr>
              <a:picLocks noChangeAspect="1"/>
            </p:cNvPicPr>
            <p:nvPr/>
          </p:nvPicPr>
          <p:blipFill rotWithShape="1">
            <a:blip r:embed="rId12">
              <a:extLst>
                <a:ext uri="{28A0092B-C50C-407E-A947-70E740481C1C}">
                  <a14:useLocalDpi xmlns:a14="http://schemas.microsoft.com/office/drawing/2010/main" val="0"/>
                </a:ext>
              </a:extLst>
            </a:blip>
            <a:srcRect t="25689" b="3733"/>
            <a:stretch/>
          </p:blipFill>
          <p:spPr>
            <a:xfrm>
              <a:off x="17106122" y="39032381"/>
              <a:ext cx="9144000" cy="4302533"/>
            </a:xfrm>
            <a:prstGeom prst="rect">
              <a:avLst/>
            </a:prstGeom>
            <a:ln w="19050">
              <a:solidFill>
                <a:schemeClr val="tx1"/>
              </a:solidFill>
            </a:ln>
          </p:spPr>
        </p:pic>
        <p:sp>
          <p:nvSpPr>
            <p:cNvPr id="42" name="TextBox 41">
              <a:extLst>
                <a:ext uri="{FF2B5EF4-FFF2-40B4-BE49-F238E27FC236}">
                  <a16:creationId xmlns:a16="http://schemas.microsoft.com/office/drawing/2014/main" id="{A891F94E-C66E-47A7-A2C5-8C44F1AF5593}"/>
                </a:ext>
              </a:extLst>
            </p:cNvPr>
            <p:cNvSpPr txBox="1"/>
            <p:nvPr/>
          </p:nvSpPr>
          <p:spPr>
            <a:xfrm>
              <a:off x="24594656" y="43131120"/>
              <a:ext cx="1655466" cy="209098"/>
            </a:xfrm>
            <a:prstGeom prst="rect">
              <a:avLst/>
            </a:prstGeom>
            <a:noFill/>
            <a:ln w="19050">
              <a:noFill/>
            </a:ln>
          </p:spPr>
          <p:txBody>
            <a:bodyPr wrap="square" rtlCol="0">
              <a:spAutoFit/>
            </a:bodyPr>
            <a:lstStyle/>
            <a:p>
              <a:r>
                <a:rPr lang="en-US" sz="1050">
                  <a:solidFill>
                    <a:schemeClr val="bg1"/>
                  </a:solidFill>
                </a:rPr>
                <a:t>Photo credit: Dr. Dan Meinhardt</a:t>
              </a:r>
            </a:p>
          </p:txBody>
        </p:sp>
      </p:grpSp>
      <p:sp>
        <p:nvSpPr>
          <p:cNvPr id="44" name="TextBox 43">
            <a:extLst>
              <a:ext uri="{FF2B5EF4-FFF2-40B4-BE49-F238E27FC236}">
                <a16:creationId xmlns:a16="http://schemas.microsoft.com/office/drawing/2014/main" id="{5260C40A-1F86-443F-8D2E-92CDAB9B316C}"/>
              </a:ext>
            </a:extLst>
          </p:cNvPr>
          <p:cNvSpPr txBox="1"/>
          <p:nvPr/>
        </p:nvSpPr>
        <p:spPr>
          <a:xfrm>
            <a:off x="16932455" y="10184834"/>
            <a:ext cx="11490145" cy="646331"/>
          </a:xfrm>
          <a:prstGeom prst="rect">
            <a:avLst/>
          </a:prstGeom>
          <a:solidFill>
            <a:schemeClr val="accent1">
              <a:lumMod val="75000"/>
            </a:schemeClr>
          </a:solidFill>
        </p:spPr>
        <p:txBody>
          <a:bodyPr wrap="square" rtlCol="0">
            <a:spAutoFit/>
          </a:bodyPr>
          <a:lstStyle/>
          <a:p>
            <a:r>
              <a:rPr lang="en-US" sz="3600" b="1">
                <a:solidFill>
                  <a:schemeClr val="bg1"/>
                </a:solidFill>
              </a:rPr>
              <a:t>WEQUIOCK CREEK NATURAL AREA</a:t>
            </a:r>
          </a:p>
        </p:txBody>
      </p:sp>
      <mc:AlternateContent xmlns:mc="http://schemas.openxmlformats.org/markup-compatibility/2006" xmlns:a14="http://schemas.microsoft.com/office/drawing/2010/main">
        <mc:Choice Requires="a14">
          <p:sp>
            <p:nvSpPr>
              <p:cNvPr id="51" name="TextBox 30">
                <a:extLst>
                  <a:ext uri="{FF2B5EF4-FFF2-40B4-BE49-F238E27FC236}">
                    <a16:creationId xmlns:a16="http://schemas.microsoft.com/office/drawing/2014/main" id="{429EB208-FC48-4E5F-A003-40550EE4845A}"/>
                  </a:ext>
                </a:extLst>
              </p:cNvPr>
              <p:cNvSpPr txBox="1"/>
              <p:nvPr/>
            </p:nvSpPr>
            <p:spPr>
              <a:xfrm>
                <a:off x="474689" y="9038298"/>
                <a:ext cx="9756780" cy="3367973"/>
              </a:xfrm>
              <a:prstGeom prst="rect">
                <a:avLst/>
              </a:prstGeom>
              <a:noFill/>
              <a:ln>
                <a:noFill/>
              </a:ln>
            </p:spPr>
            <p:txBody>
              <a:bodyPr wrap="square" lIns="91440" tIns="45720" rIns="91440" bIns="45720" rtlCol="0" anchor="t">
                <a:spAutoFit/>
              </a:bodyPr>
              <a:lstStyle/>
              <a:p>
                <a:pPr marL="0" marR="0">
                  <a:lnSpc>
                    <a:spcPct val="107000"/>
                  </a:lnSpc>
                  <a:spcBef>
                    <a:spcPts val="0"/>
                  </a:spcBef>
                  <a:spcAft>
                    <a:spcPts val="0"/>
                  </a:spcAft>
                </a:pPr>
                <a:r>
                  <a:rPr lang="en-US" sz="3200" b="1" dirty="0">
                    <a:effectLst/>
                    <a:latin typeface="Calibri"/>
                    <a:ea typeface="Times New Roman" panose="02020603050405020304" pitchFamily="18" charset="0"/>
                    <a:cs typeface="Times New Roman"/>
                  </a:rPr>
                  <a:t>Key habitat and connectivity</a:t>
                </a:r>
                <a:endParaRPr lang="en-US" sz="3200" dirty="0">
                  <a:effectLst/>
                  <a:latin typeface="Times New Roman"/>
                  <a:ea typeface="Calibri" panose="020F0502020204030204" pitchFamily="34" charset="0"/>
                  <a:cs typeface="Times New Roman"/>
                </a:endParaRPr>
              </a:p>
              <a:p>
                <a:pPr marL="342900" indent="-342900">
                  <a:lnSpc>
                    <a:spcPct val="107000"/>
                  </a:lnSpc>
                  <a:buFont typeface="Symbol" panose="05050102010706020507" pitchFamily="18" charset="2"/>
                  <a:buChar char=""/>
                </a:pPr>
                <a:r>
                  <a:rPr lang="en-US" sz="2400" dirty="0">
                    <a:latin typeface="Calibri"/>
                    <a:ea typeface="Calibri" panose="020F0502020204030204" pitchFamily="34" charset="0"/>
                    <a:cs typeface="Times New Roman"/>
                  </a:rPr>
                  <a:t>Includes old</a:t>
                </a:r>
                <a:r>
                  <a:rPr lang="en-US" sz="2400" dirty="0">
                    <a:effectLst/>
                    <a:latin typeface="Calibri"/>
                    <a:ea typeface="Calibri" panose="020F0502020204030204" pitchFamily="34" charset="0"/>
                    <a:cs typeface="Times New Roman"/>
                  </a:rPr>
                  <a:t> fields lined by small remnants of oak savanna; southern dry-mesic forest on steep slopes; and southern hardwood swamp along the creek.</a:t>
                </a:r>
                <a:r>
                  <a:rPr lang="en-US" sz="2400" dirty="0">
                    <a:latin typeface="Calibri"/>
                    <a:ea typeface="Calibri" panose="020F0502020204030204" pitchFamily="34" charset="0"/>
                    <a:cs typeface="Times New Roman"/>
                  </a:rPr>
                  <a:t> </a:t>
                </a:r>
                <a:endParaRPr lang="en-US" sz="2400" dirty="0">
                  <a:effectLst/>
                  <a:latin typeface="Calibri"/>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14:m>
                  <m:oMath xmlns:m="http://schemas.openxmlformats.org/officeDocument/2006/math">
                    <m:f>
                      <m:fPr>
                        <m:type m:val="skw"/>
                        <m:ctrlPr>
                          <a:rPr lang="en-US" sz="2000" i="1" smtClean="0">
                            <a:effectLst/>
                            <a:latin typeface="Cambria Math" panose="02040503050406030204" pitchFamily="18" charset="0"/>
                            <a:cs typeface="Times New Roman"/>
                          </a:rPr>
                        </m:ctrlPr>
                      </m:fPr>
                      <m:num>
                        <m:r>
                          <a:rPr lang="en-US" sz="2000" b="0" i="1" smtClean="0">
                            <a:effectLst/>
                            <a:latin typeface="Cambria Math" panose="02040503050406030204" pitchFamily="18" charset="0"/>
                            <a:cs typeface="Times New Roman"/>
                          </a:rPr>
                          <m:t>1</m:t>
                        </m:r>
                      </m:num>
                      <m:den>
                        <m:r>
                          <a:rPr lang="en-US" sz="2000" b="0" i="1" smtClean="0">
                            <a:effectLst/>
                            <a:latin typeface="Cambria Math" panose="02040503050406030204" pitchFamily="18" charset="0"/>
                            <a:cs typeface="Times New Roman"/>
                          </a:rPr>
                          <m:t>2</m:t>
                        </m:r>
                      </m:den>
                    </m:f>
                  </m:oMath>
                </a14:m>
                <a:r>
                  <a:rPr lang="en-US" sz="2400" dirty="0">
                    <a:effectLst/>
                    <a:latin typeface="Calibri"/>
                    <a:ea typeface="Calibri" panose="020F0502020204030204" pitchFamily="34" charset="0"/>
                    <a:cs typeface="Times New Roman"/>
                  </a:rPr>
                  <a:t> mile upstream from the mouth of Wequiock Creek and </a:t>
                </a:r>
                <a14:m>
                  <m:oMath xmlns:m="http://schemas.openxmlformats.org/officeDocument/2006/math">
                    <m:f>
                      <m:fPr>
                        <m:type m:val="skw"/>
                        <m:ctrlPr>
                          <a:rPr lang="en-US" sz="2000" b="0" i="1" smtClean="0">
                            <a:effectLst/>
                            <a:latin typeface="Cambria Math" panose="02040503050406030204" pitchFamily="18" charset="0"/>
                            <a:cs typeface="Times New Roman"/>
                          </a:rPr>
                        </m:ctrlPr>
                      </m:fPr>
                      <m:num>
                        <m:r>
                          <a:rPr lang="en-US" sz="2000" b="0" i="1" smtClean="0">
                            <a:effectLst/>
                            <a:latin typeface="Cambria Math" panose="02040503050406030204" pitchFamily="18" charset="0"/>
                            <a:cs typeface="Times New Roman"/>
                          </a:rPr>
                          <m:t>1</m:t>
                        </m:r>
                      </m:num>
                      <m:den>
                        <m:r>
                          <a:rPr lang="en-US" sz="2000" b="0" i="1" smtClean="0">
                            <a:effectLst/>
                            <a:latin typeface="Cambria Math" panose="02040503050406030204" pitchFamily="18" charset="0"/>
                            <a:cs typeface="Times New Roman"/>
                          </a:rPr>
                          <m:t>3 </m:t>
                        </m:r>
                      </m:den>
                    </m:f>
                  </m:oMath>
                </a14:m>
                <a:r>
                  <a:rPr lang="en-US" sz="2400" dirty="0">
                    <a:effectLst/>
                    <a:latin typeface="Calibri"/>
                    <a:ea typeface="Calibri" panose="020F0502020204030204" pitchFamily="34" charset="0"/>
                    <a:cs typeface="Times New Roman"/>
                  </a:rPr>
                  <a:t>mile downstream of Wequiock Falls</a:t>
                </a:r>
                <a:r>
                  <a:rPr lang="en-US" sz="2400" dirty="0">
                    <a:latin typeface="Calibri"/>
                    <a:ea typeface="Calibri" panose="020F0502020204030204" pitchFamily="34" charset="0"/>
                    <a:cs typeface="Times New Roman"/>
                  </a:rPr>
                  <a:t> flowing over</a:t>
                </a:r>
                <a:r>
                  <a:rPr lang="en-US" sz="2400" dirty="0">
                    <a:effectLst/>
                    <a:latin typeface="Calibri"/>
                    <a:ea typeface="Calibri" panose="020F0502020204030204" pitchFamily="34" charset="0"/>
                    <a:cs typeface="Times New Roman"/>
                  </a:rPr>
                  <a:t> Niagara Escarpment.</a:t>
                </a:r>
                <a:r>
                  <a:rPr lang="en-US" sz="2400" dirty="0">
                    <a:latin typeface="Calibri"/>
                    <a:ea typeface="Calibri" panose="020F0502020204030204" pitchFamily="34" charset="0"/>
                    <a:cs typeface="Times New Roman"/>
                  </a:rPr>
                  <a:t>  </a:t>
                </a:r>
                <a:endParaRPr lang="en-US" sz="2400" dirty="0">
                  <a:effectLst/>
                  <a:latin typeface="Calibri"/>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400" dirty="0">
                    <a:effectLst/>
                    <a:latin typeface="Calibri"/>
                    <a:ea typeface="Calibri" panose="020F0502020204030204" pitchFamily="34" charset="0"/>
                    <a:cs typeface="Times New Roman"/>
                  </a:rPr>
                  <a:t>Set in a matrix of farmland and rapidly urbanizing suburban lands adjacent to an important coastal wetland complex.</a:t>
                </a:r>
              </a:p>
            </p:txBody>
          </p:sp>
        </mc:Choice>
        <mc:Fallback xmlns="">
          <p:sp>
            <p:nvSpPr>
              <p:cNvPr id="51" name="TextBox 30">
                <a:extLst>
                  <a:ext uri="{FF2B5EF4-FFF2-40B4-BE49-F238E27FC236}">
                    <a16:creationId xmlns:a16="http://schemas.microsoft.com/office/drawing/2014/main" id="{429EB208-FC48-4E5F-A003-40550EE4845A}"/>
                  </a:ext>
                </a:extLst>
              </p:cNvPr>
              <p:cNvSpPr txBox="1">
                <a:spLocks noRot="1" noChangeAspect="1" noMove="1" noResize="1" noEditPoints="1" noAdjustHandles="1" noChangeArrowheads="1" noChangeShapeType="1" noTextEdit="1"/>
              </p:cNvSpPr>
              <p:nvPr/>
            </p:nvSpPr>
            <p:spPr>
              <a:xfrm>
                <a:off x="474689" y="9038298"/>
                <a:ext cx="9756780" cy="3367973"/>
              </a:xfrm>
              <a:prstGeom prst="rect">
                <a:avLst/>
              </a:prstGeom>
              <a:blipFill>
                <a:blip r:embed="rId13"/>
                <a:stretch>
                  <a:fillRect l="-1625" t="-1993" r="-1250" b="-3261"/>
                </a:stretch>
              </a:blipFill>
              <a:ln>
                <a:noFill/>
              </a:ln>
            </p:spPr>
            <p:txBody>
              <a:bodyPr/>
              <a:lstStyle/>
              <a:p>
                <a:r>
                  <a:rPr lang="en-US">
                    <a:noFill/>
                  </a:rPr>
                  <a:t> </a:t>
                </a:r>
              </a:p>
            </p:txBody>
          </p:sp>
        </mc:Fallback>
      </mc:AlternateContent>
      <p:sp>
        <p:nvSpPr>
          <p:cNvPr id="52" name="TextBox 31">
            <a:extLst>
              <a:ext uri="{FF2B5EF4-FFF2-40B4-BE49-F238E27FC236}">
                <a16:creationId xmlns:a16="http://schemas.microsoft.com/office/drawing/2014/main" id="{5E161828-CD40-4E2E-9344-CE802798283C}"/>
              </a:ext>
            </a:extLst>
          </p:cNvPr>
          <p:cNvSpPr txBox="1"/>
          <p:nvPr/>
        </p:nvSpPr>
        <p:spPr>
          <a:xfrm>
            <a:off x="6770382" y="17840901"/>
            <a:ext cx="9251493" cy="2682145"/>
          </a:xfrm>
          <a:prstGeom prst="rect">
            <a:avLst/>
          </a:prstGeom>
          <a:noFill/>
        </p:spPr>
        <p:txBody>
          <a:bodyPr wrap="square" lIns="91440" tIns="45720" rIns="91440" bIns="45720" rtlCol="0" anchor="t">
            <a:spAutoFit/>
          </a:bodyPr>
          <a:lstStyle/>
          <a:p>
            <a:pPr marL="0" marR="0">
              <a:lnSpc>
                <a:spcPct val="107000"/>
              </a:lnSpc>
              <a:spcBef>
                <a:spcPts val="0"/>
              </a:spcBef>
              <a:spcAft>
                <a:spcPts val="800"/>
              </a:spcAft>
            </a:pPr>
            <a:r>
              <a:rPr lang="en-US" sz="3200" b="1" dirty="0">
                <a:effectLst/>
                <a:latin typeface="Calibri"/>
                <a:ea typeface="Times New Roman" panose="02020603050405020304" pitchFamily="18" charset="0"/>
                <a:cs typeface="Times New Roman"/>
              </a:rPr>
              <a:t>Protects coastal wetlands and intact floodplain</a:t>
            </a:r>
            <a:endParaRPr lang="en-US" sz="3200" dirty="0">
              <a:effectLst/>
              <a:latin typeface="Times New Roman"/>
              <a:ea typeface="Calibri" panose="020F0502020204030204" pitchFamily="34" charset="0"/>
              <a:cs typeface="Times New Roman"/>
            </a:endParaRPr>
          </a:p>
          <a:p>
            <a:pPr marL="342900" indent="-342900">
              <a:lnSpc>
                <a:spcPct val="107000"/>
              </a:lnSpc>
              <a:buFont typeface="Symbol" panose="05050102010706020507" pitchFamily="18" charset="2"/>
              <a:buChar char=""/>
            </a:pPr>
            <a:r>
              <a:rPr lang="en-US" sz="2400" dirty="0">
                <a:latin typeface="Calibri"/>
                <a:ea typeface="Calibri" panose="020F0502020204030204" pitchFamily="34" charset="0"/>
                <a:cs typeface="Times New Roman"/>
              </a:rPr>
              <a:t>P</a:t>
            </a:r>
            <a:r>
              <a:rPr lang="en-US" sz="2400" dirty="0">
                <a:effectLst/>
                <a:latin typeface="Calibri"/>
                <a:ea typeface="Calibri" panose="020F0502020204030204" pitchFamily="34" charset="0"/>
                <a:cs typeface="Times New Roman"/>
              </a:rPr>
              <a:t>rotects over 50 acres of </a:t>
            </a:r>
            <a:r>
              <a:rPr lang="en-US" sz="2400" dirty="0">
                <a:latin typeface="Calibri"/>
                <a:ea typeface="Calibri" panose="020F0502020204030204" pitchFamily="34" charset="0"/>
                <a:cs typeface="Times New Roman"/>
              </a:rPr>
              <a:t>declining </a:t>
            </a:r>
            <a:r>
              <a:rPr lang="en-US" sz="2400" dirty="0">
                <a:effectLst/>
                <a:latin typeface="Calibri"/>
                <a:ea typeface="Calibri" panose="020F0502020204030204" pitchFamily="34" charset="0"/>
                <a:cs typeface="Times New Roman"/>
              </a:rPr>
              <a:t>coastal wetland habitats, including palustrine emergent wetland, palustrine forested/shrub.</a:t>
            </a:r>
            <a:r>
              <a:rPr lang="en-US" sz="2400" dirty="0">
                <a:latin typeface="Calibri"/>
                <a:ea typeface="Calibri" panose="020F0502020204030204" pitchFamily="34" charset="0"/>
                <a:cs typeface="Times New Roman"/>
              </a:rPr>
              <a:t> </a:t>
            </a:r>
            <a:endParaRPr lang="en-US" sz="2400" dirty="0">
              <a:effectLst/>
              <a:latin typeface="Calibri"/>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US" sz="2400" dirty="0">
                <a:ea typeface="+mn-lt"/>
                <a:cs typeface="+mn-lt"/>
              </a:rPr>
              <a:t>Protects a uniquely undisturbed stream corridor that meanders freely within a relatively undisturbed floodplain.</a:t>
            </a:r>
            <a:endParaRPr lang="en-US" sz="2400" dirty="0">
              <a:effectLst/>
              <a:latin typeface="Calibri"/>
              <a:ea typeface="Calibri" panose="020F0502020204030204" pitchFamily="34" charset="0"/>
              <a:cs typeface="Times New Roman"/>
            </a:endParaRPr>
          </a:p>
          <a:p>
            <a:endParaRPr lang="en-US"/>
          </a:p>
        </p:txBody>
      </p:sp>
      <p:sp>
        <p:nvSpPr>
          <p:cNvPr id="55" name="TextBox 38">
            <a:extLst>
              <a:ext uri="{FF2B5EF4-FFF2-40B4-BE49-F238E27FC236}">
                <a16:creationId xmlns:a16="http://schemas.microsoft.com/office/drawing/2014/main" id="{0D27ABAE-26C0-4024-860E-A1DD4DD661DD}"/>
              </a:ext>
            </a:extLst>
          </p:cNvPr>
          <p:cNvSpPr txBox="1"/>
          <p:nvPr/>
        </p:nvSpPr>
        <p:spPr>
          <a:xfrm>
            <a:off x="479511" y="6330084"/>
            <a:ext cx="15714378" cy="2872133"/>
          </a:xfrm>
          <a:prstGeom prst="rect">
            <a:avLst/>
          </a:prstGeom>
          <a:noFill/>
        </p:spPr>
        <p:txBody>
          <a:bodyPr wrap="square" lIns="91440" tIns="45720" rIns="91440" bIns="45720" rtlCol="0" anchor="t">
            <a:spAutoFit/>
          </a:bodyPr>
          <a:lstStyle/>
          <a:p>
            <a:pPr marL="0" marR="0">
              <a:lnSpc>
                <a:spcPct val="107000"/>
              </a:lnSpc>
              <a:spcBef>
                <a:spcPts val="0"/>
              </a:spcBef>
              <a:spcAft>
                <a:spcPts val="0"/>
              </a:spcAft>
            </a:pPr>
            <a:r>
              <a:rPr lang="en-US" sz="3200" b="1" dirty="0">
                <a:effectLst/>
                <a:latin typeface="Calibri"/>
                <a:ea typeface="Times New Roman" panose="02020603050405020304" pitchFamily="18" charset="0"/>
                <a:cs typeface="Times New Roman"/>
              </a:rPr>
              <a:t>This land</a:t>
            </a:r>
            <a:endParaRPr lang="en-US" sz="3200" dirty="0">
              <a:effectLst/>
              <a:latin typeface="Times New Roman"/>
              <a:ea typeface="Calibri" panose="020F0502020204030204" pitchFamily="34" charset="0"/>
              <a:cs typeface="Times New Roman"/>
            </a:endParaRPr>
          </a:p>
          <a:p>
            <a:pPr marL="342900" indent="-342900">
              <a:lnSpc>
                <a:spcPct val="107000"/>
              </a:lnSpc>
              <a:buFont typeface="Symbol" panose="05050102010706020507" pitchFamily="18" charset="2"/>
              <a:buChar char=""/>
            </a:pPr>
            <a:r>
              <a:rPr lang="en-US" sz="2400" dirty="0">
                <a:latin typeface="Calibri"/>
                <a:ea typeface="Times New Roman" panose="02020603050405020304" pitchFamily="18" charset="0"/>
                <a:cs typeface="Times New Roman"/>
              </a:rPr>
              <a:t>Is </a:t>
            </a:r>
            <a:r>
              <a:rPr lang="en-US" sz="2400" dirty="0">
                <a:effectLst/>
                <a:latin typeface="Calibri"/>
                <a:ea typeface="Times New Roman" panose="02020603050405020304" pitchFamily="18" charset="0"/>
                <a:cs typeface="Times New Roman"/>
              </a:rPr>
              <a:t>ancestral homelands</a:t>
            </a:r>
            <a:r>
              <a:rPr lang="en-US" sz="2400" dirty="0">
                <a:effectLst/>
                <a:latin typeface="Calibri"/>
                <a:ea typeface="Calibri" panose="020F0502020204030204" pitchFamily="34" charset="0"/>
                <a:cs typeface="Times New Roman"/>
              </a:rPr>
              <a:t> of Ho-Chunk, Menominee, and Potawatomi people who stewarded this land for millennia</a:t>
            </a:r>
            <a:r>
              <a:rPr lang="en-US" sz="2400" dirty="0">
                <a:latin typeface="Calibri"/>
                <a:ea typeface="Calibri" panose="020F0502020204030204" pitchFamily="34" charset="0"/>
                <a:cs typeface="Times New Roman"/>
              </a:rPr>
              <a:t>. </a:t>
            </a:r>
            <a:endParaRPr lang="en-US" sz="2400" dirty="0">
              <a:effectLst/>
              <a:latin typeface="Calibri"/>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sz="2400" dirty="0">
                <a:latin typeface="Calibri"/>
                <a:ea typeface="Calibri" panose="020F0502020204030204" pitchFamily="34" charset="0"/>
                <a:cs typeface="Times New Roman"/>
              </a:rPr>
              <a:t>I</a:t>
            </a:r>
            <a:r>
              <a:rPr lang="en-US" sz="2400" dirty="0">
                <a:effectLst/>
                <a:latin typeface="Calibri"/>
                <a:ea typeface="Calibri" panose="020F0502020204030204" pitchFamily="34" charset="0"/>
                <a:cs typeface="Times New Roman"/>
              </a:rPr>
              <a:t>s also important to Oneida people who have since settled in </a:t>
            </a:r>
            <a:r>
              <a:rPr lang="en-US" sz="2400" dirty="0">
                <a:latin typeface="Calibri"/>
                <a:ea typeface="Calibri" panose="020F0502020204030204" pitchFamily="34" charset="0"/>
                <a:cs typeface="Times New Roman"/>
              </a:rPr>
              <a:t>the Green Bay area. </a:t>
            </a:r>
            <a:endParaRPr lang="en-US" sz="2400" dirty="0">
              <a:effectLst/>
              <a:latin typeface="Calibri"/>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latin typeface="Calibri"/>
                <a:ea typeface="Calibri" panose="020F0502020204030204" pitchFamily="34" charset="0"/>
                <a:cs typeface="Times New Roman"/>
              </a:rPr>
              <a:t>Contains culturally and archaeologically significant </a:t>
            </a:r>
            <a:r>
              <a:rPr lang="en-US" sz="2400" dirty="0">
                <a:effectLst/>
                <a:latin typeface="Calibri"/>
                <a:ea typeface="Calibri" panose="020F0502020204030204" pitchFamily="34" charset="0"/>
                <a:cs typeface="Times New Roman"/>
              </a:rPr>
              <a:t>sites.</a:t>
            </a:r>
          </a:p>
          <a:p>
            <a:pPr marL="342900" indent="-342900">
              <a:lnSpc>
                <a:spcPct val="107000"/>
              </a:lnSpc>
              <a:buFont typeface="Symbol" panose="05050102010706020507" pitchFamily="18" charset="2"/>
              <a:buChar char=""/>
            </a:pPr>
            <a:r>
              <a:rPr lang="en-US" sz="2400" dirty="0">
                <a:ea typeface="+mn-lt"/>
                <a:cs typeface="+mn-lt"/>
              </a:rPr>
              <a:t>Is part of a 450+ acre corridor of undeveloped or restored green space between the east shore of Green Bay and the middle </a:t>
            </a:r>
            <a:r>
              <a:rPr lang="en-US" sz="2400" dirty="0" err="1">
                <a:ea typeface="+mn-lt"/>
                <a:cs typeface="+mn-lt"/>
              </a:rPr>
              <a:t>Wequiock</a:t>
            </a:r>
            <a:r>
              <a:rPr lang="en-US" sz="2400" dirty="0">
                <a:ea typeface="+mn-lt"/>
                <a:cs typeface="+mn-lt"/>
              </a:rPr>
              <a:t> Creek watershed</a:t>
            </a:r>
            <a:endParaRPr lang="en-US" sz="2400" dirty="0">
              <a:cs typeface="Times New Roman"/>
            </a:endParaRPr>
          </a:p>
          <a:p>
            <a:endParaRPr lang="en-US" dirty="0">
              <a:cs typeface="Calibri" panose="020F0502020204030204"/>
            </a:endParaRPr>
          </a:p>
        </p:txBody>
      </p:sp>
      <p:pic>
        <p:nvPicPr>
          <p:cNvPr id="57" name="Picture 56">
            <a:extLst>
              <a:ext uri="{FF2B5EF4-FFF2-40B4-BE49-F238E27FC236}">
                <a16:creationId xmlns:a16="http://schemas.microsoft.com/office/drawing/2014/main" id="{D80CBDD8-2D2D-4B90-AB5D-9161368AA0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53512" y="1869920"/>
            <a:ext cx="2170339" cy="2391645"/>
          </a:xfrm>
          <a:prstGeom prst="rect">
            <a:avLst/>
          </a:prstGeom>
        </p:spPr>
      </p:pic>
      <p:sp>
        <p:nvSpPr>
          <p:cNvPr id="64" name="TextBox 63">
            <a:extLst>
              <a:ext uri="{FF2B5EF4-FFF2-40B4-BE49-F238E27FC236}">
                <a16:creationId xmlns:a16="http://schemas.microsoft.com/office/drawing/2014/main" id="{B57CF5E4-3D5A-467E-A104-07DBC8AE975C}"/>
              </a:ext>
            </a:extLst>
          </p:cNvPr>
          <p:cNvSpPr txBox="1"/>
          <p:nvPr/>
        </p:nvSpPr>
        <p:spPr>
          <a:xfrm>
            <a:off x="16960837" y="26626139"/>
            <a:ext cx="8101503" cy="1655518"/>
          </a:xfrm>
          <a:prstGeom prst="rect">
            <a:avLst/>
          </a:prstGeom>
          <a:noFill/>
        </p:spPr>
        <p:txBody>
          <a:bodyPr wrap="square" rtlCol="0">
            <a:spAutoFit/>
          </a:bodyPr>
          <a:lstStyle/>
          <a:p>
            <a:pPr marL="0" marR="0">
              <a:lnSpc>
                <a:spcPct val="107000"/>
              </a:lnSpc>
              <a:spcBef>
                <a:spcPts val="0"/>
              </a:spcBef>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It is customary with many Indigenous cultures to offer tobacco prior to disturbing the land and/or water.  </a:t>
            </a:r>
            <a:br>
              <a:rPr lang="en-US" sz="2400">
                <a:effectLst/>
                <a:latin typeface="Calibri" panose="020F0502020204030204" pitchFamily="34" charset="0"/>
                <a:ea typeface="Calibri" panose="020F0502020204030204" pitchFamily="34" charset="0"/>
                <a:cs typeface="Times New Roman" panose="02020603050405020304" pitchFamily="18" charset="0"/>
              </a:rPr>
            </a:br>
            <a:br>
              <a:rPr lang="en-US" sz="2400">
                <a:effectLst/>
                <a:latin typeface="Calibri" panose="020F0502020204030204" pitchFamily="34" charset="0"/>
                <a:ea typeface="Calibri" panose="020F0502020204030204" pitchFamily="34" charset="0"/>
                <a:cs typeface="Times New Roman" panose="02020603050405020304" pitchFamily="18" charset="0"/>
              </a:rPr>
            </a:b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5" name="TextBox 64">
            <a:extLst>
              <a:ext uri="{FF2B5EF4-FFF2-40B4-BE49-F238E27FC236}">
                <a16:creationId xmlns:a16="http://schemas.microsoft.com/office/drawing/2014/main" id="{6A79655B-585B-42D7-9FAF-297F4997E1D3}"/>
              </a:ext>
            </a:extLst>
          </p:cNvPr>
          <p:cNvSpPr txBox="1"/>
          <p:nvPr/>
        </p:nvSpPr>
        <p:spPr>
          <a:xfrm>
            <a:off x="16927239" y="27814955"/>
            <a:ext cx="8135102" cy="2445862"/>
          </a:xfrm>
          <a:prstGeom prst="rect">
            <a:avLst/>
          </a:prstGeom>
          <a:noFill/>
        </p:spPr>
        <p:txBody>
          <a:bodyPr wrap="square" rtlCol="0">
            <a:spAutoFit/>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In alignment with this cultural practice, the UWGB Center for Biodiversity and UW Sea Grant hosted the first Wequiock Creek Tobacco Blessing in 2021, formally requesting the presence of the area First Nation communities’ Tribal Historic Preservation Officers, who also have legal standing as interested parties in this project.</a:t>
            </a:r>
          </a:p>
        </p:txBody>
      </p:sp>
      <p:sp>
        <p:nvSpPr>
          <p:cNvPr id="66" name="TextBox 65">
            <a:extLst>
              <a:ext uri="{FF2B5EF4-FFF2-40B4-BE49-F238E27FC236}">
                <a16:creationId xmlns:a16="http://schemas.microsoft.com/office/drawing/2014/main" id="{F9D52277-B05A-495D-8AB3-9C193280A25C}"/>
              </a:ext>
            </a:extLst>
          </p:cNvPr>
          <p:cNvSpPr txBox="1"/>
          <p:nvPr/>
        </p:nvSpPr>
        <p:spPr>
          <a:xfrm>
            <a:off x="16949687" y="30571725"/>
            <a:ext cx="8112653" cy="1655518"/>
          </a:xfrm>
          <a:prstGeom prst="rect">
            <a:avLst/>
          </a:prstGeom>
          <a:noFill/>
        </p:spPr>
        <p:txBody>
          <a:bodyPr wrap="square" rtlCol="0">
            <a:spAutoFit/>
          </a:bodyPr>
          <a:lstStyle/>
          <a:p>
            <a:pPr marL="0" marR="0">
              <a:lnSpc>
                <a:spcPct val="107000"/>
              </a:lnSpc>
              <a:spcBef>
                <a:spcPts val="0"/>
              </a:spcBef>
              <a:spcAft>
                <a:spcPts val="800"/>
              </a:spcAft>
            </a:pPr>
            <a:r>
              <a:rPr lang="en-US" sz="2400">
                <a:effectLst/>
                <a:latin typeface="Calibri" panose="020F0502020204030204" pitchFamily="34" charset="0"/>
                <a:ea typeface="Calibri" panose="020F0502020204030204" pitchFamily="34" charset="0"/>
                <a:cs typeface="Times New Roman" panose="02020603050405020304" pitchFamily="18" charset="0"/>
              </a:rPr>
              <a:t>This land and water hold a great significance for First Nations peoples and honoring the history, ancestry, and ongoing relationship with this place is an important component of the restoration work.</a:t>
            </a:r>
          </a:p>
        </p:txBody>
      </p:sp>
      <p:sp>
        <p:nvSpPr>
          <p:cNvPr id="68" name="TextBox 67">
            <a:extLst>
              <a:ext uri="{FF2B5EF4-FFF2-40B4-BE49-F238E27FC236}">
                <a16:creationId xmlns:a16="http://schemas.microsoft.com/office/drawing/2014/main" id="{3D1D74E3-7F45-4CBD-B9D3-1B6C9686EB3E}"/>
              </a:ext>
            </a:extLst>
          </p:cNvPr>
          <p:cNvSpPr txBox="1"/>
          <p:nvPr/>
        </p:nvSpPr>
        <p:spPr>
          <a:xfrm>
            <a:off x="16948947" y="32555282"/>
            <a:ext cx="11452045" cy="5022080"/>
          </a:xfrm>
          <a:prstGeom prst="rect">
            <a:avLst/>
          </a:prstGeom>
          <a:noFill/>
        </p:spPr>
        <p:txBody>
          <a:bodyPr wrap="square" lIns="91440" tIns="45720" rIns="91440" bIns="45720" rtlCol="0" anchor="t">
            <a:spAutoFit/>
          </a:bodyPr>
          <a:lstStyle/>
          <a:p>
            <a:pPr>
              <a:lnSpc>
                <a:spcPct val="107000"/>
              </a:lnSpc>
              <a:spcAft>
                <a:spcPts val="800"/>
              </a:spcAft>
            </a:pPr>
            <a:r>
              <a:rPr lang="en-US" sz="2400" dirty="0">
                <a:effectLst/>
                <a:latin typeface="Calibri"/>
                <a:ea typeface="Calibri" panose="020F0502020204030204" pitchFamily="34" charset="0"/>
                <a:cs typeface="Times New Roman"/>
              </a:rPr>
              <a:t>We are working with area First Nations to ensure cultural sensitivity is respected, honored, and valued as we conduct ecological restoration work. This is part of building ongoing relationships with the nations to foster land back practices and ensure First Nations people continue to have oversight of the management of the Wequiock Creek Natural Area.</a:t>
            </a:r>
            <a:r>
              <a:rPr lang="en-US" sz="2400" dirty="0">
                <a:latin typeface="Calibri"/>
                <a:ea typeface="Calibri" panose="020F0502020204030204" pitchFamily="34" charset="0"/>
                <a:cs typeface="Times New Roman"/>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a:ea typeface="Calibri" panose="020F0502020204030204" pitchFamily="34" charset="0"/>
                <a:cs typeface="Times New Roman"/>
              </a:rPr>
              <a:t>               </a:t>
            </a:r>
          </a:p>
          <a:p>
            <a:pPr>
              <a:lnSpc>
                <a:spcPct val="107000"/>
              </a:lnSpc>
              <a:spcAft>
                <a:spcPts val="800"/>
              </a:spcAft>
            </a:pPr>
            <a:r>
              <a:rPr lang="en-US" sz="2400" dirty="0">
                <a:effectLst/>
                <a:latin typeface="Calibri"/>
                <a:ea typeface="Calibri" panose="020F0502020204030204" pitchFamily="34" charset="0"/>
                <a:cs typeface="Times New Roman"/>
              </a:rPr>
              <a:t>The tobacco blessing has been designated an annual event to help foster ongoing reciprocal relationships with First Nation communities and all of creation for future generations. In 2022 the event grew with the invitation of students from Menominee Indian High School and Oneida Nation High School Singers who blessed us with a water song and other longhouse songs. Both events were honored with words from elders from many of the nations invited along with a prayer for the work that will take place in the year to come.</a:t>
            </a:r>
            <a:r>
              <a:rPr lang="en-US" sz="2400" dirty="0">
                <a:latin typeface="Calibri"/>
                <a:ea typeface="Calibri" panose="020F0502020204030204" pitchFamily="34" charset="0"/>
                <a:cs typeface="Times New Roman"/>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3220F9A-8B44-324A-9AF3-1D1E9CB416BB}"/>
              </a:ext>
            </a:extLst>
          </p:cNvPr>
          <p:cNvSpPr txBox="1"/>
          <p:nvPr/>
        </p:nvSpPr>
        <p:spPr>
          <a:xfrm>
            <a:off x="26059473" y="26644417"/>
            <a:ext cx="2052341" cy="253916"/>
          </a:xfrm>
          <a:prstGeom prst="rect">
            <a:avLst/>
          </a:prstGeom>
          <a:noFill/>
          <a:ln w="19050">
            <a:noFill/>
          </a:ln>
        </p:spPr>
        <p:txBody>
          <a:bodyPr wrap="square" lIns="91440" tIns="45720" rIns="91440" bIns="45720" rtlCol="0" anchor="t">
            <a:spAutoFit/>
          </a:bodyPr>
          <a:lstStyle/>
          <a:p>
            <a:r>
              <a:rPr lang="en-US" sz="1050">
                <a:solidFill>
                  <a:schemeClr val="bg1"/>
                </a:solidFill>
              </a:rPr>
              <a:t>Photo credit: Dr. Dan Meinhardt</a:t>
            </a:r>
            <a:endParaRPr lang="en-US" sz="1050">
              <a:solidFill>
                <a:schemeClr val="bg1"/>
              </a:solidFill>
              <a:cs typeface="Calibri" panose="020F0502020204030204"/>
            </a:endParaRPr>
          </a:p>
        </p:txBody>
      </p:sp>
      <p:sp>
        <p:nvSpPr>
          <p:cNvPr id="5" name="TextBox 4">
            <a:extLst>
              <a:ext uri="{FF2B5EF4-FFF2-40B4-BE49-F238E27FC236}">
                <a16:creationId xmlns:a16="http://schemas.microsoft.com/office/drawing/2014/main" id="{716BFD48-8C8F-093B-2983-3BE6BC5902BE}"/>
              </a:ext>
            </a:extLst>
          </p:cNvPr>
          <p:cNvSpPr txBox="1"/>
          <p:nvPr/>
        </p:nvSpPr>
        <p:spPr>
          <a:xfrm>
            <a:off x="40850899" y="26368371"/>
            <a:ext cx="2052341" cy="253916"/>
          </a:xfrm>
          <a:prstGeom prst="rect">
            <a:avLst/>
          </a:prstGeom>
          <a:noFill/>
          <a:ln w="19050">
            <a:noFill/>
          </a:ln>
        </p:spPr>
        <p:txBody>
          <a:bodyPr wrap="square" lIns="91440" tIns="45720" rIns="91440" bIns="45720" rtlCol="0" anchor="t">
            <a:spAutoFit/>
          </a:bodyPr>
          <a:lstStyle/>
          <a:p>
            <a:r>
              <a:rPr lang="en-US" sz="1050">
                <a:solidFill>
                  <a:schemeClr val="bg1"/>
                </a:solidFill>
              </a:rPr>
              <a:t>Photo credit: Dr. Dan Meinhardt</a:t>
            </a:r>
            <a:endParaRPr lang="en-US" sz="1050">
              <a:solidFill>
                <a:schemeClr val="bg1"/>
              </a:solidFill>
              <a:cs typeface="Calibri" panose="020F0502020204030204"/>
            </a:endParaRPr>
          </a:p>
        </p:txBody>
      </p:sp>
      <p:sp>
        <p:nvSpPr>
          <p:cNvPr id="80" name="TextBox 79">
            <a:extLst>
              <a:ext uri="{FF2B5EF4-FFF2-40B4-BE49-F238E27FC236}">
                <a16:creationId xmlns:a16="http://schemas.microsoft.com/office/drawing/2014/main" id="{49FC92D2-1857-4C87-AA04-E21F406EC30B}"/>
              </a:ext>
            </a:extLst>
          </p:cNvPr>
          <p:cNvSpPr txBox="1"/>
          <p:nvPr/>
        </p:nvSpPr>
        <p:spPr>
          <a:xfrm>
            <a:off x="16886281" y="5635182"/>
            <a:ext cx="11490145" cy="584775"/>
          </a:xfrm>
          <a:prstGeom prst="rect">
            <a:avLst/>
          </a:prstGeom>
          <a:solidFill>
            <a:schemeClr val="accent1">
              <a:lumMod val="75000"/>
            </a:schemeClr>
          </a:solidFill>
        </p:spPr>
        <p:txBody>
          <a:bodyPr wrap="square" rtlCol="0">
            <a:spAutoFit/>
          </a:bodyPr>
          <a:lstStyle/>
          <a:p>
            <a:r>
              <a:rPr lang="en-US" sz="3200" b="1">
                <a:solidFill>
                  <a:schemeClr val="bg1"/>
                </a:solidFill>
              </a:rPr>
              <a:t>UW-GREEN BAY LAND ACKNOWLEDGMENT</a:t>
            </a:r>
          </a:p>
        </p:txBody>
      </p:sp>
      <p:sp>
        <p:nvSpPr>
          <p:cNvPr id="72" name="TextBox 71">
            <a:extLst>
              <a:ext uri="{FF2B5EF4-FFF2-40B4-BE49-F238E27FC236}">
                <a16:creationId xmlns:a16="http://schemas.microsoft.com/office/drawing/2014/main" id="{CB26BACD-2CE7-4BB1-A4AC-5A8BB5EC536D}"/>
              </a:ext>
            </a:extLst>
          </p:cNvPr>
          <p:cNvSpPr txBox="1"/>
          <p:nvPr/>
        </p:nvSpPr>
        <p:spPr>
          <a:xfrm>
            <a:off x="16981604" y="6274297"/>
            <a:ext cx="11419677" cy="4062651"/>
          </a:xfrm>
          <a:prstGeom prst="rect">
            <a:avLst/>
          </a:prstGeom>
          <a:noFill/>
        </p:spPr>
        <p:txBody>
          <a:bodyPr wrap="square" rtlCol="0">
            <a:spAutoFit/>
          </a:bodyPr>
          <a:lstStyle/>
          <a:p>
            <a:pPr algn="l" fontAlgn="base"/>
            <a:r>
              <a:rPr lang="en-US" sz="2400" b="0" i="0">
                <a:solidFill>
                  <a:srgbClr val="292F33"/>
                </a:solidFill>
                <a:effectLst/>
              </a:rPr>
              <a:t>We at the University of Wisconsin-Green Bay acknowledge the First Nations people who are the original inhabitants of the region. The Ho-Chunk Nation and the Menominee Nation are the original First People of Wisconsin and both Nations have ancient historical and spiritual connections to the land that our institution now resides upon.</a:t>
            </a:r>
            <a:br>
              <a:rPr lang="en-US" sz="2400"/>
            </a:br>
            <a:br>
              <a:rPr lang="en-US" sz="2400"/>
            </a:br>
            <a:r>
              <a:rPr lang="en-US" sz="2400" b="0" i="0">
                <a:solidFill>
                  <a:srgbClr val="292F33"/>
                </a:solidFill>
                <a:effectLst/>
              </a:rPr>
              <a:t>Today, Wisconsin is home to 12 First Nations communities including the Oneida Nation of Wisconsin, Forest County Potawatomi, Ojibwe Nation communities, Stockbridge-Munsee Community Band of Mohican Indians, and the </a:t>
            </a:r>
            <a:r>
              <a:rPr lang="en-US" sz="2400" b="0" i="0" err="1">
                <a:solidFill>
                  <a:srgbClr val="292F33"/>
                </a:solidFill>
                <a:effectLst/>
              </a:rPr>
              <a:t>Brothertown</a:t>
            </a:r>
            <a:r>
              <a:rPr lang="en-US" sz="2400" b="0" i="0">
                <a:solidFill>
                  <a:srgbClr val="292F33"/>
                </a:solidFill>
                <a:effectLst/>
              </a:rPr>
              <a:t> Indian Nation.</a:t>
            </a:r>
          </a:p>
          <a:p>
            <a:pPr algn="l" fontAlgn="base"/>
            <a:endParaRPr lang="en-US" sz="2400" b="0" i="0">
              <a:solidFill>
                <a:srgbClr val="292F33"/>
              </a:solidFill>
              <a:effectLst/>
            </a:endParaRPr>
          </a:p>
          <a:p>
            <a:pPr algn="l" fontAlgn="base"/>
            <a:r>
              <a:rPr lang="en-US" sz="2400" b="0" i="0">
                <a:solidFill>
                  <a:srgbClr val="292F33"/>
                </a:solidFill>
                <a:effectLst/>
              </a:rPr>
              <a:t>We acknowledge the First Nations Peoples of Wisconsin.</a:t>
            </a:r>
          </a:p>
          <a:p>
            <a:endParaRPr lang="en-US"/>
          </a:p>
        </p:txBody>
      </p:sp>
      <p:grpSp>
        <p:nvGrpSpPr>
          <p:cNvPr id="86" name="Group 85">
            <a:extLst>
              <a:ext uri="{FF2B5EF4-FFF2-40B4-BE49-F238E27FC236}">
                <a16:creationId xmlns:a16="http://schemas.microsoft.com/office/drawing/2014/main" id="{9B3F11C6-FC1F-44CF-BC77-20D0742693CD}"/>
              </a:ext>
            </a:extLst>
          </p:cNvPr>
          <p:cNvGrpSpPr/>
          <p:nvPr/>
        </p:nvGrpSpPr>
        <p:grpSpPr>
          <a:xfrm>
            <a:off x="25062340" y="26706110"/>
            <a:ext cx="3056741" cy="4581969"/>
            <a:chOff x="25067556" y="27363447"/>
            <a:chExt cx="3056741" cy="4581969"/>
          </a:xfrm>
        </p:grpSpPr>
        <p:pic>
          <p:nvPicPr>
            <p:cNvPr id="39" name="Picture 38">
              <a:extLst>
                <a:ext uri="{FF2B5EF4-FFF2-40B4-BE49-F238E27FC236}">
                  <a16:creationId xmlns:a16="http://schemas.microsoft.com/office/drawing/2014/main" id="{15EA80A4-F370-469A-B742-35655102089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067556" y="27363447"/>
              <a:ext cx="3046923" cy="4572000"/>
            </a:xfrm>
            <a:prstGeom prst="rect">
              <a:avLst/>
            </a:prstGeom>
            <a:ln w="19050">
              <a:solidFill>
                <a:schemeClr val="tx1"/>
              </a:solidFill>
            </a:ln>
          </p:spPr>
        </p:pic>
        <p:sp>
          <p:nvSpPr>
            <p:cNvPr id="88" name="TextBox 87">
              <a:extLst>
                <a:ext uri="{FF2B5EF4-FFF2-40B4-BE49-F238E27FC236}">
                  <a16:creationId xmlns:a16="http://schemas.microsoft.com/office/drawing/2014/main" id="{AA75E324-DF06-487C-899F-C911167941E5}"/>
                </a:ext>
              </a:extLst>
            </p:cNvPr>
            <p:cNvSpPr txBox="1"/>
            <p:nvPr/>
          </p:nvSpPr>
          <p:spPr>
            <a:xfrm>
              <a:off x="26114003" y="31691500"/>
              <a:ext cx="2010294" cy="253916"/>
            </a:xfrm>
            <a:prstGeom prst="rect">
              <a:avLst/>
            </a:prstGeom>
            <a:noFill/>
            <a:ln w="19050">
              <a:noFill/>
            </a:ln>
          </p:spPr>
          <p:txBody>
            <a:bodyPr wrap="square" rtlCol="0">
              <a:spAutoFit/>
            </a:bodyPr>
            <a:lstStyle/>
            <a:p>
              <a:r>
                <a:rPr lang="en-US" sz="1050">
                  <a:solidFill>
                    <a:schemeClr val="bg1"/>
                  </a:solidFill>
                </a:rPr>
                <a:t>Photo credit: Dr. Dan Meinhardt</a:t>
              </a:r>
            </a:p>
          </p:txBody>
        </p:sp>
      </p:grpSp>
      <p:sp>
        <p:nvSpPr>
          <p:cNvPr id="14" name="TextBox 13">
            <a:extLst>
              <a:ext uri="{FF2B5EF4-FFF2-40B4-BE49-F238E27FC236}">
                <a16:creationId xmlns:a16="http://schemas.microsoft.com/office/drawing/2014/main" id="{6255142E-D573-1C4B-4775-5C7DE4A72130}"/>
              </a:ext>
            </a:extLst>
          </p:cNvPr>
          <p:cNvSpPr txBox="1"/>
          <p:nvPr/>
        </p:nvSpPr>
        <p:spPr>
          <a:xfrm>
            <a:off x="29363154" y="31277363"/>
            <a:ext cx="14002181" cy="29238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cs typeface="Calibri"/>
              </a:rPr>
              <a:t>Advisory Council</a:t>
            </a:r>
          </a:p>
          <a:p>
            <a:pPr marL="457200" indent="-457200">
              <a:buFont typeface="Arial"/>
              <a:buChar char="•"/>
            </a:pPr>
            <a:r>
              <a:rPr lang="en-US" sz="2400" dirty="0">
                <a:cs typeface="Calibri"/>
              </a:rPr>
              <a:t>Establish an advisory council with representation by all partners and First Nations Interested Parties to review land management, outreach, and educational plans and decisions. </a:t>
            </a:r>
          </a:p>
          <a:p>
            <a:r>
              <a:rPr lang="en-US" b="1" dirty="0">
                <a:cs typeface="Calibri"/>
              </a:rPr>
              <a:t>        </a:t>
            </a:r>
          </a:p>
          <a:p>
            <a:r>
              <a:rPr lang="en-US" sz="3200" b="1" dirty="0">
                <a:cs typeface="Calibri"/>
              </a:rPr>
              <a:t>Land acquisition</a:t>
            </a:r>
            <a:endParaRPr lang="en-US" dirty="0"/>
          </a:p>
          <a:p>
            <a:pPr marL="342900" indent="-342900">
              <a:buFont typeface="Arial" panose="020B0604020202020204" pitchFamily="34" charset="0"/>
              <a:buChar char="•"/>
            </a:pPr>
            <a:r>
              <a:rPr lang="en-US" sz="2400" dirty="0">
                <a:cs typeface="Calibri"/>
              </a:rPr>
              <a:t>Assist partners as they implement a plan to purchase land to create a corridor from Wequiock Creek Natural Area to Wequiock Falls County Park.</a:t>
            </a:r>
            <a:endParaRPr lang="en-US" dirty="0">
              <a:cs typeface="Calibri"/>
            </a:endParaRPr>
          </a:p>
        </p:txBody>
      </p:sp>
      <p:sp>
        <p:nvSpPr>
          <p:cNvPr id="37" name="TextBox 40">
            <a:extLst>
              <a:ext uri="{FF2B5EF4-FFF2-40B4-BE49-F238E27FC236}">
                <a16:creationId xmlns:a16="http://schemas.microsoft.com/office/drawing/2014/main" id="{621B6F55-A792-4493-9A83-99451965271D}"/>
              </a:ext>
            </a:extLst>
          </p:cNvPr>
          <p:cNvSpPr txBox="1"/>
          <p:nvPr/>
        </p:nvSpPr>
        <p:spPr>
          <a:xfrm>
            <a:off x="29323547" y="17087639"/>
            <a:ext cx="14157319" cy="209288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ea typeface="Calibri"/>
                <a:cs typeface="Calibri"/>
              </a:rPr>
              <a:t>Infusing Land Back practices into our work.</a:t>
            </a:r>
          </a:p>
          <a:p>
            <a:r>
              <a:rPr lang="en-US" b="1" dirty="0">
                <a:ea typeface="Calibri"/>
                <a:cs typeface="Calibri"/>
              </a:rPr>
              <a:t>    </a:t>
            </a:r>
          </a:p>
          <a:p>
            <a:r>
              <a:rPr lang="en-US" sz="3200" b="1" dirty="0">
                <a:ea typeface="Calibri"/>
                <a:cs typeface="Calibri"/>
              </a:rPr>
              <a:t>Returning foods</a:t>
            </a:r>
          </a:p>
          <a:p>
            <a:pPr marL="342900" indent="-342900">
              <a:buFont typeface="Arial" panose="020B0604020202020204" pitchFamily="34" charset="0"/>
              <a:buChar char="•"/>
            </a:pPr>
            <a:r>
              <a:rPr lang="en-US" sz="2400" dirty="0">
                <a:ea typeface="Calibri"/>
                <a:cs typeface="Calibri"/>
              </a:rPr>
              <a:t>Incorporate traditional food practices that various First </a:t>
            </a:r>
            <a:br>
              <a:rPr lang="en-US" sz="2400" dirty="0">
                <a:ea typeface="Calibri"/>
                <a:cs typeface="Calibri"/>
              </a:rPr>
            </a:br>
            <a:r>
              <a:rPr lang="en-US" sz="2400" dirty="0">
                <a:ea typeface="Calibri"/>
                <a:cs typeface="Calibri"/>
              </a:rPr>
              <a:t>Nations are revitalizing within their communities.</a:t>
            </a:r>
            <a:endParaRPr lang="en-US" sz="2400" b="1" dirty="0">
              <a:cs typeface="Calibri"/>
            </a:endParaRPr>
          </a:p>
        </p:txBody>
      </p:sp>
      <p:sp>
        <p:nvSpPr>
          <p:cNvPr id="48" name="TextBox 41">
            <a:extLst>
              <a:ext uri="{FF2B5EF4-FFF2-40B4-BE49-F238E27FC236}">
                <a16:creationId xmlns:a16="http://schemas.microsoft.com/office/drawing/2014/main" id="{1E241013-6CA8-4896-B464-706A8A14AE97}"/>
              </a:ext>
            </a:extLst>
          </p:cNvPr>
          <p:cNvSpPr txBox="1"/>
          <p:nvPr/>
        </p:nvSpPr>
        <p:spPr>
          <a:xfrm>
            <a:off x="29265838" y="19147333"/>
            <a:ext cx="700042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ea typeface="Calibri"/>
                <a:cs typeface="Calibri"/>
              </a:rPr>
              <a:t>Returning medicines</a:t>
            </a:r>
          </a:p>
          <a:p>
            <a:pPr marL="342900" indent="-342900">
              <a:buFont typeface="Arial" panose="020B0604020202020204" pitchFamily="34" charset="0"/>
              <a:buChar char="•"/>
            </a:pPr>
            <a:r>
              <a:rPr lang="en-US" sz="2400" dirty="0">
                <a:ea typeface="Calibri"/>
                <a:cs typeface="Calibri"/>
              </a:rPr>
              <a:t>Further enhance plant communities with culturally important plant species.</a:t>
            </a:r>
            <a:endParaRPr lang="en-US" sz="2400" b="1" dirty="0">
              <a:ea typeface="Calibri"/>
              <a:cs typeface="Calibri"/>
            </a:endParaRPr>
          </a:p>
        </p:txBody>
      </p:sp>
      <p:sp>
        <p:nvSpPr>
          <p:cNvPr id="53" name="TextBox 42">
            <a:extLst>
              <a:ext uri="{FF2B5EF4-FFF2-40B4-BE49-F238E27FC236}">
                <a16:creationId xmlns:a16="http://schemas.microsoft.com/office/drawing/2014/main" id="{14730D3F-1374-442E-AC3B-E1EF33F5229A}"/>
              </a:ext>
            </a:extLst>
          </p:cNvPr>
          <p:cNvSpPr txBox="1"/>
          <p:nvPr/>
        </p:nvSpPr>
        <p:spPr>
          <a:xfrm>
            <a:off x="29256210" y="20438712"/>
            <a:ext cx="9467567" cy="233910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ea typeface="Calibri"/>
                <a:cs typeface="Calibri"/>
              </a:rPr>
              <a:t>Returning language &amp; place names</a:t>
            </a:r>
          </a:p>
          <a:p>
            <a:pPr marL="342900" indent="-342900">
              <a:buFont typeface="Arial" panose="020B0604020202020204" pitchFamily="34" charset="0"/>
              <a:buChar char="•"/>
            </a:pPr>
            <a:r>
              <a:rPr lang="en-US" sz="2400" dirty="0">
                <a:cs typeface="Calibri"/>
              </a:rPr>
              <a:t>Develop and install educational and trail signage using </a:t>
            </a:r>
          </a:p>
          <a:p>
            <a:r>
              <a:rPr lang="en-US" sz="2400" dirty="0">
                <a:cs typeface="Calibri"/>
              </a:rPr>
              <a:t>      Indigenous languages of the region.</a:t>
            </a:r>
          </a:p>
          <a:p>
            <a:pPr marL="342900" indent="-342900">
              <a:buFont typeface="Arial" panose="020B0604020202020204" pitchFamily="34" charset="0"/>
              <a:buChar char="•"/>
            </a:pPr>
            <a:r>
              <a:rPr lang="en-US" sz="2400" dirty="0">
                <a:cs typeface="Calibri"/>
              </a:rPr>
              <a:t>Possibly re-name WCNA </a:t>
            </a:r>
            <a:r>
              <a:rPr lang="en-US" sz="2400" dirty="0">
                <a:solidFill>
                  <a:srgbClr val="000000"/>
                </a:solidFill>
                <a:latin typeface="Calibri"/>
                <a:cs typeface="Calibri"/>
              </a:rPr>
              <a:t>areas using words that can translate </a:t>
            </a:r>
          </a:p>
          <a:p>
            <a:r>
              <a:rPr lang="en-US" sz="2400" dirty="0">
                <a:solidFill>
                  <a:srgbClr val="000000"/>
                </a:solidFill>
                <a:latin typeface="Calibri"/>
                <a:cs typeface="Calibri"/>
              </a:rPr>
              <a:t>     into various Frist Nation languages.  </a:t>
            </a:r>
            <a:endParaRPr lang="en-US" sz="2400" dirty="0">
              <a:cs typeface="Calibri"/>
            </a:endParaRPr>
          </a:p>
          <a:p>
            <a:endParaRPr lang="en-US" dirty="0">
              <a:cs typeface="Calibri"/>
            </a:endParaRPr>
          </a:p>
        </p:txBody>
      </p:sp>
      <p:sp>
        <p:nvSpPr>
          <p:cNvPr id="54" name="TextBox 43">
            <a:extLst>
              <a:ext uri="{FF2B5EF4-FFF2-40B4-BE49-F238E27FC236}">
                <a16:creationId xmlns:a16="http://schemas.microsoft.com/office/drawing/2014/main" id="{69FC9441-EC10-4C13-9A54-2ECA8243F670}"/>
              </a:ext>
            </a:extLst>
          </p:cNvPr>
          <p:cNvSpPr txBox="1"/>
          <p:nvPr/>
        </p:nvSpPr>
        <p:spPr>
          <a:xfrm>
            <a:off x="29296980" y="22487638"/>
            <a:ext cx="14146503" cy="280076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ea typeface="Calibri"/>
                <a:cs typeface="Calibri"/>
              </a:rPr>
              <a:t>Returning practices &amp; natural communities</a:t>
            </a:r>
          </a:p>
          <a:p>
            <a:pPr marL="342900" indent="-342900">
              <a:buFont typeface="Arial" panose="020B0604020202020204" pitchFamily="34" charset="0"/>
              <a:buChar char="•"/>
            </a:pPr>
            <a:r>
              <a:rPr lang="en-US" sz="2400" dirty="0">
                <a:ea typeface="Calibri"/>
                <a:cs typeface="Calibri"/>
              </a:rPr>
              <a:t>Develop and implement a land management plan in collaboration with First Nations associates that incorporates traditional methods used by Indigenous people of the region such as prescribed burning (Dorney &amp; Dorney 1989)</a:t>
            </a:r>
          </a:p>
          <a:p>
            <a:pPr marL="342900" indent="-342900">
              <a:buFont typeface="Arial" panose="020B0604020202020204" pitchFamily="34" charset="0"/>
              <a:buChar char="•"/>
            </a:pPr>
            <a:r>
              <a:rPr lang="en-US" sz="2400" dirty="0">
                <a:ea typeface="Calibri"/>
                <a:cs typeface="Calibri"/>
              </a:rPr>
              <a:t>Return oak trees and fire to begin the centuries-long process of restoring old fields to oak savanna. The first planting of fire-resistant-sized (</a:t>
            </a:r>
            <a:r>
              <a:rPr lang="en-US" sz="2400" u="sng" dirty="0">
                <a:ea typeface="Calibri"/>
                <a:cs typeface="Calibri"/>
              </a:rPr>
              <a:t>&gt;</a:t>
            </a:r>
            <a:r>
              <a:rPr lang="en-US" sz="2400" dirty="0">
                <a:ea typeface="Calibri"/>
                <a:cs typeface="Calibri"/>
              </a:rPr>
              <a:t> 2 inch) oak saplings will be installed sparsely, beginning in Fall 2022 with more to follow.</a:t>
            </a:r>
          </a:p>
        </p:txBody>
      </p:sp>
      <p:sp>
        <p:nvSpPr>
          <p:cNvPr id="34" name="TextBox 33">
            <a:extLst>
              <a:ext uri="{FF2B5EF4-FFF2-40B4-BE49-F238E27FC236}">
                <a16:creationId xmlns:a16="http://schemas.microsoft.com/office/drawing/2014/main" id="{9887B0E9-1F64-85A2-B36F-E1C8CF5B4CB8}"/>
              </a:ext>
            </a:extLst>
          </p:cNvPr>
          <p:cNvSpPr txBox="1"/>
          <p:nvPr/>
        </p:nvSpPr>
        <p:spPr>
          <a:xfrm>
            <a:off x="7767302" y="37586781"/>
            <a:ext cx="9001341" cy="508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400" dirty="0">
                <a:latin typeface="Calibri" panose="020F0502020204030204" pitchFamily="34" charset="0"/>
                <a:cs typeface="Calibri" panose="020F0502020204030204" pitchFamily="34" charset="0"/>
              </a:rPr>
              <a:t>2 Archaeological assessments conducted</a:t>
            </a:r>
          </a:p>
          <a:p>
            <a:pPr marL="285750" indent="-285750">
              <a:lnSpc>
                <a:spcPct val="150000"/>
              </a:lnSpc>
              <a:buFont typeface="Arial"/>
              <a:buChar char="•"/>
            </a:pPr>
            <a:r>
              <a:rPr lang="en-US" sz="2400" dirty="0">
                <a:latin typeface="Calibri" panose="020F0502020204030204" pitchFamily="34" charset="0"/>
                <a:cs typeface="Calibri" panose="020F0502020204030204" pitchFamily="34" charset="0"/>
              </a:rPr>
              <a:t>4 wetland scrapes (1.5 acres) installed (August 2021)</a:t>
            </a:r>
          </a:p>
          <a:p>
            <a:pPr marL="285750" indent="-285750">
              <a:lnSpc>
                <a:spcPct val="150000"/>
              </a:lnSpc>
              <a:buFont typeface="Arial"/>
              <a:buChar char="•"/>
            </a:pPr>
            <a:r>
              <a:rPr lang="en-US" sz="2400" dirty="0">
                <a:latin typeface="Calibri" panose="020F0502020204030204" pitchFamily="34" charset="0"/>
                <a:cs typeface="Calibri" panose="020F0502020204030204" pitchFamily="34" charset="0"/>
              </a:rPr>
              <a:t>2 acres wet-mesic prairie hand seeded (November 2021)</a:t>
            </a:r>
          </a:p>
          <a:p>
            <a:pPr marL="285750" indent="-285750">
              <a:buFont typeface="Arial"/>
              <a:buChar char="•"/>
            </a:pPr>
            <a:r>
              <a:rPr lang="en-US" sz="2400" dirty="0">
                <a:latin typeface="Calibri" panose="020F0502020204030204" pitchFamily="34" charset="0"/>
                <a:cs typeface="Calibri" panose="020F0502020204030204" pitchFamily="34" charset="0"/>
              </a:rPr>
              <a:t>36 acres of prairie installed in the old fields (November 2021)</a:t>
            </a:r>
          </a:p>
          <a:p>
            <a:pPr marL="742950" lvl="1" indent="-285750">
              <a:buFont typeface="Arial"/>
              <a:buChar char="•"/>
            </a:pPr>
            <a:r>
              <a:rPr lang="en-US" sz="2400" dirty="0">
                <a:latin typeface="Calibri" panose="020F0502020204030204" pitchFamily="34" charset="0"/>
                <a:cs typeface="Calibri" panose="020F0502020204030204" pitchFamily="34" charset="0"/>
              </a:rPr>
              <a:t>31 acres no-till, 5 acres hand sown</a:t>
            </a:r>
          </a:p>
          <a:p>
            <a:pPr marL="285750" indent="-285750">
              <a:lnSpc>
                <a:spcPct val="150000"/>
              </a:lnSpc>
              <a:buFont typeface="Arial"/>
              <a:buChar char="•"/>
            </a:pPr>
            <a:r>
              <a:rPr lang="en-US" sz="2400" dirty="0">
                <a:latin typeface="Calibri" panose="020F0502020204030204" pitchFamily="34" charset="0"/>
                <a:cs typeface="Calibri" panose="020F0502020204030204" pitchFamily="34" charset="0"/>
              </a:rPr>
              <a:t>37 acres treated for woody invasives (Fall 2020, 2021)</a:t>
            </a:r>
          </a:p>
          <a:p>
            <a:pPr marL="285750" indent="-285750">
              <a:lnSpc>
                <a:spcPct val="150000"/>
              </a:lnSpc>
              <a:buFont typeface="Arial"/>
              <a:buChar char="•"/>
            </a:pPr>
            <a:r>
              <a:rPr lang="en-US" sz="2400" dirty="0">
                <a:latin typeface="Calibri" panose="020F0502020204030204" pitchFamily="34" charset="0"/>
                <a:cs typeface="Calibri" panose="020F0502020204030204" pitchFamily="34" charset="0"/>
              </a:rPr>
              <a:t>34 acres treated for herbaceous invasives (Spring 2021, 2022)</a:t>
            </a:r>
          </a:p>
          <a:p>
            <a:pPr marL="285750" indent="-285750">
              <a:lnSpc>
                <a:spcPct val="150000"/>
              </a:lnSpc>
              <a:buFont typeface="Arial"/>
              <a:buChar char="•"/>
            </a:pPr>
            <a:r>
              <a:rPr lang="en-US" sz="2400" dirty="0">
                <a:latin typeface="Calibri"/>
                <a:cs typeface="Calibri"/>
              </a:rPr>
              <a:t>5500 native trees and shrubs planted (May 2022)</a:t>
            </a:r>
          </a:p>
          <a:p>
            <a:pPr marL="285750" indent="-285750">
              <a:lnSpc>
                <a:spcPct val="150000"/>
              </a:lnSpc>
              <a:buFont typeface="Arial"/>
              <a:buChar char="•"/>
            </a:pPr>
            <a:r>
              <a:rPr lang="en-US" sz="2400" dirty="0">
                <a:latin typeface="Calibri"/>
                <a:cs typeface="Calibri"/>
              </a:rPr>
              <a:t>3500 wetland plant plugs installed (July 2022)</a:t>
            </a:r>
            <a:br>
              <a:rPr lang="en-US" dirty="0">
                <a:cs typeface="Calibri"/>
              </a:rPr>
            </a:br>
            <a:endParaRPr lang="en-US" dirty="0">
              <a:cs typeface="Calibri"/>
            </a:endParaRPr>
          </a:p>
        </p:txBody>
      </p:sp>
      <p:pic>
        <p:nvPicPr>
          <p:cNvPr id="104" name="Picture 103">
            <a:extLst>
              <a:ext uri="{FF2B5EF4-FFF2-40B4-BE49-F238E27FC236}">
                <a16:creationId xmlns:a16="http://schemas.microsoft.com/office/drawing/2014/main" id="{2B92DE11-AC03-439A-B5D3-B59A01EB8D1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914071" y="10901762"/>
            <a:ext cx="11552613" cy="14950440"/>
          </a:xfrm>
          <a:prstGeom prst="rect">
            <a:avLst/>
          </a:prstGeom>
        </p:spPr>
      </p:pic>
      <p:grpSp>
        <p:nvGrpSpPr>
          <p:cNvPr id="84" name="Group 83">
            <a:extLst>
              <a:ext uri="{FF2B5EF4-FFF2-40B4-BE49-F238E27FC236}">
                <a16:creationId xmlns:a16="http://schemas.microsoft.com/office/drawing/2014/main" id="{4200B6C9-4EDD-410B-921B-F30FE5B157F7}"/>
              </a:ext>
            </a:extLst>
          </p:cNvPr>
          <p:cNvGrpSpPr>
            <a:grpSpLocks noChangeAspect="1"/>
          </p:cNvGrpSpPr>
          <p:nvPr/>
        </p:nvGrpSpPr>
        <p:grpSpPr>
          <a:xfrm>
            <a:off x="11296215" y="8723900"/>
            <a:ext cx="4388284" cy="6400800"/>
            <a:chOff x="10528084" y="6455247"/>
            <a:chExt cx="4959038" cy="7233302"/>
          </a:xfrm>
        </p:grpSpPr>
        <p:pic>
          <p:nvPicPr>
            <p:cNvPr id="38" name="Picture 37">
              <a:extLst>
                <a:ext uri="{FF2B5EF4-FFF2-40B4-BE49-F238E27FC236}">
                  <a16:creationId xmlns:a16="http://schemas.microsoft.com/office/drawing/2014/main" id="{D183527A-571E-4DDA-91B9-89EDA543583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528084" y="6455247"/>
              <a:ext cx="4822201" cy="7233302"/>
            </a:xfrm>
            <a:prstGeom prst="rect">
              <a:avLst/>
            </a:prstGeom>
            <a:ln w="19050">
              <a:solidFill>
                <a:schemeClr val="tx1"/>
              </a:solidFill>
            </a:ln>
          </p:spPr>
        </p:pic>
        <p:sp>
          <p:nvSpPr>
            <p:cNvPr id="79" name="TextBox 78">
              <a:extLst>
                <a:ext uri="{FF2B5EF4-FFF2-40B4-BE49-F238E27FC236}">
                  <a16:creationId xmlns:a16="http://schemas.microsoft.com/office/drawing/2014/main" id="{4B6D0576-57D9-42EF-9EC8-0F639B14EE67}"/>
                </a:ext>
              </a:extLst>
            </p:cNvPr>
            <p:cNvSpPr txBox="1"/>
            <p:nvPr/>
          </p:nvSpPr>
          <p:spPr>
            <a:xfrm>
              <a:off x="13262966" y="13394015"/>
              <a:ext cx="2224156" cy="286941"/>
            </a:xfrm>
            <a:prstGeom prst="rect">
              <a:avLst/>
            </a:prstGeom>
            <a:noFill/>
            <a:ln w="19050">
              <a:noFill/>
            </a:ln>
          </p:spPr>
          <p:txBody>
            <a:bodyPr wrap="square" lIns="91440" tIns="45720" rIns="91440" bIns="45720" rtlCol="0" anchor="t">
              <a:spAutoFit/>
            </a:bodyPr>
            <a:lstStyle/>
            <a:p>
              <a:r>
                <a:rPr lang="en-US" sz="1050" dirty="0">
                  <a:solidFill>
                    <a:schemeClr val="bg1"/>
                  </a:solidFill>
                </a:rPr>
                <a:t>Photo credit: Dr. Robert Howe</a:t>
              </a:r>
              <a:endParaRPr lang="en-US" sz="1050" dirty="0">
                <a:solidFill>
                  <a:schemeClr val="bg1"/>
                </a:solidFill>
                <a:cs typeface="Calibri" panose="020F0502020204030204"/>
              </a:endParaRPr>
            </a:p>
          </p:txBody>
        </p:sp>
      </p:grpSp>
      <p:sp>
        <p:nvSpPr>
          <p:cNvPr id="35" name="TextBox 34">
            <a:extLst>
              <a:ext uri="{FF2B5EF4-FFF2-40B4-BE49-F238E27FC236}">
                <a16:creationId xmlns:a16="http://schemas.microsoft.com/office/drawing/2014/main" id="{38C8470D-4D7D-1818-1B7D-FE43296B0A9E}"/>
              </a:ext>
            </a:extLst>
          </p:cNvPr>
          <p:cNvSpPr txBox="1"/>
          <p:nvPr/>
        </p:nvSpPr>
        <p:spPr>
          <a:xfrm>
            <a:off x="11248154" y="15172455"/>
            <a:ext cx="416387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0" i="0" dirty="0">
                <a:effectLst/>
                <a:cs typeface="Calibri"/>
              </a:rPr>
              <a:t>B</a:t>
            </a:r>
            <a:r>
              <a:rPr lang="en-US" sz="1400" b="0" i="0" dirty="0">
                <a:effectLst/>
              </a:rPr>
              <a:t>ur oak (</a:t>
            </a:r>
            <a:r>
              <a:rPr lang="en-US" sz="1400" b="0" i="1" dirty="0">
                <a:effectLst/>
              </a:rPr>
              <a:t>Quercus macrocarpa</a:t>
            </a:r>
            <a:r>
              <a:rPr lang="en-US" sz="1400" b="0" i="0" dirty="0">
                <a:effectLst/>
              </a:rPr>
              <a:t>) in the </a:t>
            </a:r>
            <a:r>
              <a:rPr lang="en-US" sz="1400" dirty="0"/>
              <a:t>wooded </a:t>
            </a:r>
            <a:r>
              <a:rPr lang="en-US" sz="1400" b="0" i="0" dirty="0">
                <a:effectLst/>
              </a:rPr>
              <a:t>riparian buffer that includes remnant oak savanna near Wequiock Creek. Large diameter, </a:t>
            </a:r>
            <a:r>
              <a:rPr lang="en-US" sz="1400" dirty="0"/>
              <a:t>open-grown trees like this are indicative of a former oak savanna community, which would not exist if not for stewardship by First Nations people (Dorney &amp; Dorney 1989). </a:t>
            </a:r>
            <a:r>
              <a:rPr lang="en-US" sz="1400" b="0" i="0" dirty="0">
                <a:effectLst/>
              </a:rPr>
              <a:t> Trees like this are important for cavities for nesting birds and roosting sites for resident and migratory bats.</a:t>
            </a:r>
            <a:endParaRPr lang="en-US" sz="1400" dirty="0"/>
          </a:p>
        </p:txBody>
      </p:sp>
      <p:grpSp>
        <p:nvGrpSpPr>
          <p:cNvPr id="78" name="Group 77">
            <a:extLst>
              <a:ext uri="{FF2B5EF4-FFF2-40B4-BE49-F238E27FC236}">
                <a16:creationId xmlns:a16="http://schemas.microsoft.com/office/drawing/2014/main" id="{29B18965-0865-431D-8F8C-05A99A19FC71}"/>
              </a:ext>
            </a:extLst>
          </p:cNvPr>
          <p:cNvGrpSpPr/>
          <p:nvPr/>
        </p:nvGrpSpPr>
        <p:grpSpPr>
          <a:xfrm>
            <a:off x="29451366" y="8625471"/>
            <a:ext cx="6751103" cy="3566642"/>
            <a:chOff x="35478892" y="11298592"/>
            <a:chExt cx="6751103" cy="3566642"/>
          </a:xfrm>
        </p:grpSpPr>
        <p:pic>
          <p:nvPicPr>
            <p:cNvPr id="46" name="Picture 45">
              <a:extLst>
                <a:ext uri="{FF2B5EF4-FFF2-40B4-BE49-F238E27FC236}">
                  <a16:creationId xmlns:a16="http://schemas.microsoft.com/office/drawing/2014/main" id="{D64EB042-77FF-40BD-AAD3-3D84A5D90A7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558957" y="11298592"/>
              <a:ext cx="6671038" cy="3017520"/>
            </a:xfrm>
            <a:prstGeom prst="rect">
              <a:avLst/>
            </a:prstGeom>
            <a:ln w="19050">
              <a:solidFill>
                <a:schemeClr val="tx1"/>
              </a:solidFill>
            </a:ln>
          </p:spPr>
        </p:pic>
        <p:sp>
          <p:nvSpPr>
            <p:cNvPr id="36" name="TextBox 35">
              <a:extLst>
                <a:ext uri="{FF2B5EF4-FFF2-40B4-BE49-F238E27FC236}">
                  <a16:creationId xmlns:a16="http://schemas.microsoft.com/office/drawing/2014/main" id="{4630C32E-6843-0735-151C-0A369B8A9581}"/>
                </a:ext>
              </a:extLst>
            </p:cNvPr>
            <p:cNvSpPr txBox="1"/>
            <p:nvPr/>
          </p:nvSpPr>
          <p:spPr>
            <a:xfrm>
              <a:off x="35478892" y="14342014"/>
              <a:ext cx="675110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Calibri"/>
                </a:rPr>
                <a:t>Family of river otters ( crossing Wequiock Creek in summer 2022, (</a:t>
              </a:r>
              <a:r>
                <a:rPr lang="en-US" sz="1400" i="1" dirty="0" err="1"/>
                <a:t>Lontra</a:t>
              </a:r>
              <a:r>
                <a:rPr lang="en-US" sz="1400" i="1" dirty="0"/>
                <a:t> canadensis</a:t>
              </a:r>
              <a:r>
                <a:rPr lang="en-US" sz="1400" dirty="0">
                  <a:cs typeface="Calibri"/>
                </a:rPr>
                <a:t>) caught on one of the 8 trail cameras that are used for monitoring wildlife.</a:t>
              </a:r>
              <a:endParaRPr lang="en-US" sz="1400" dirty="0"/>
            </a:p>
          </p:txBody>
        </p:sp>
      </p:grpSp>
      <p:sp>
        <p:nvSpPr>
          <p:cNvPr id="83" name="TextBox 82">
            <a:extLst>
              <a:ext uri="{FF2B5EF4-FFF2-40B4-BE49-F238E27FC236}">
                <a16:creationId xmlns:a16="http://schemas.microsoft.com/office/drawing/2014/main" id="{F11AE889-84B5-4337-AF7D-09B10CB14C61}"/>
              </a:ext>
            </a:extLst>
          </p:cNvPr>
          <p:cNvSpPr txBox="1"/>
          <p:nvPr/>
        </p:nvSpPr>
        <p:spPr>
          <a:xfrm>
            <a:off x="4862787" y="12783958"/>
            <a:ext cx="5156143" cy="3631379"/>
          </a:xfrm>
          <a:prstGeom prst="rect">
            <a:avLst/>
          </a:prstGeom>
          <a:noFill/>
        </p:spPr>
        <p:txBody>
          <a:bodyPr wrap="square" lIns="91440" tIns="45720" rIns="91440" bIns="45720" rtlCol="0" anchor="t">
            <a:spAutoFit/>
          </a:bodyPr>
          <a:lstStyle/>
          <a:p>
            <a:pPr marL="742950" lvl="1" indent="-285750">
              <a:lnSpc>
                <a:spcPct val="107000"/>
              </a:lnSpc>
              <a:buFont typeface="Courier New" panose="02070309020205020404" pitchFamily="49" charset="0"/>
              <a:buChar char="o"/>
            </a:pPr>
            <a:r>
              <a:rPr lang="en-US" sz="2400" dirty="0">
                <a:effectLst/>
                <a:latin typeface="Calibri"/>
                <a:ea typeface="Calibri" panose="020F0502020204030204" pitchFamily="34" charset="0"/>
                <a:cs typeface="Times New Roman"/>
              </a:rPr>
              <a:t>federally endangered northern long-eared bat (</a:t>
            </a:r>
            <a:r>
              <a:rPr lang="en-US" sz="2400" i="1" dirty="0">
                <a:effectLst/>
                <a:latin typeface="Calibri"/>
                <a:ea typeface="Calibri" panose="020F0502020204030204" pitchFamily="34" charset="0"/>
                <a:cs typeface="Times New Roman"/>
              </a:rPr>
              <a:t>Myotis </a:t>
            </a:r>
            <a:r>
              <a:rPr lang="en-US" sz="2400" i="1" dirty="0" err="1">
                <a:effectLst/>
                <a:latin typeface="Calibri"/>
                <a:ea typeface="Calibri" panose="020F0502020204030204" pitchFamily="34" charset="0"/>
                <a:cs typeface="Times New Roman"/>
              </a:rPr>
              <a:t>septentrionalis</a:t>
            </a:r>
            <a:r>
              <a:rPr lang="en-US" sz="2400" dirty="0">
                <a:effectLst/>
                <a:latin typeface="Calibri"/>
                <a:ea typeface="Calibri" panose="020F0502020204030204" pitchFamily="34" charset="0"/>
                <a:cs typeface="Times New Roman"/>
              </a:rPr>
              <a:t>) </a:t>
            </a:r>
            <a:r>
              <a:rPr lang="en-US" sz="2400" dirty="0">
                <a:latin typeface="Calibri"/>
                <a:ea typeface="Calibri" panose="020F0502020204030204" pitchFamily="34" charset="0"/>
                <a:cs typeface="Times New Roman"/>
              </a:rPr>
              <a:t>documented at Point Sable. </a:t>
            </a:r>
            <a:endParaRPr lang="en-US" sz="2400" dirty="0">
              <a:latin typeface="Calibri"/>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2400" dirty="0">
                <a:effectLst/>
                <a:latin typeface="Calibri"/>
                <a:ea typeface="Calibri" panose="020F0502020204030204" pitchFamily="34" charset="0"/>
                <a:cs typeface="Times New Roman"/>
              </a:rPr>
              <a:t>several important pollinators (see </a:t>
            </a:r>
            <a:r>
              <a:rPr lang="en-US" sz="2400" i="1" dirty="0">
                <a:effectLst/>
                <a:latin typeface="Calibri"/>
                <a:ea typeface="Calibri" panose="020F0502020204030204" pitchFamily="34" charset="0"/>
                <a:cs typeface="Times New Roman"/>
              </a:rPr>
              <a:t>Preliminary Results</a:t>
            </a:r>
            <a:r>
              <a:rPr lang="en-US" sz="2400" dirty="0">
                <a:effectLst/>
                <a:latin typeface="Calibri"/>
                <a:ea typeface="Calibri" panose="020F0502020204030204" pitchFamily="34" charset="0"/>
                <a:cs typeface="Times New Roman"/>
              </a:rPr>
              <a:t>) including the monarch butterfly (</a:t>
            </a:r>
            <a:r>
              <a:rPr lang="en-US" sz="2400" i="1" dirty="0">
                <a:effectLst/>
                <a:latin typeface="Calibri"/>
                <a:ea typeface="Calibri" panose="020F0502020204030204" pitchFamily="34" charset="0"/>
                <a:cs typeface="Times New Roman"/>
              </a:rPr>
              <a:t>Danaus plexippus</a:t>
            </a:r>
            <a:r>
              <a:rPr lang="en-US" sz="2400" dirty="0">
                <a:effectLst/>
                <a:latin typeface="Calibri"/>
                <a:ea typeface="Calibri" panose="020F0502020204030204" pitchFamily="34" charset="0"/>
                <a:cs typeface="Times New Roman"/>
              </a:rPr>
              <a:t>) and rusty patched bumblebee (</a:t>
            </a:r>
            <a:r>
              <a:rPr lang="en-US" sz="2400" i="1" dirty="0">
                <a:effectLst/>
                <a:latin typeface="Calibri"/>
                <a:ea typeface="Calibri" panose="020F0502020204030204" pitchFamily="34" charset="0"/>
                <a:cs typeface="Times New Roman"/>
              </a:rPr>
              <a:t>Bombus affinis</a:t>
            </a:r>
            <a:r>
              <a:rPr lang="en-US" sz="2400" dirty="0">
                <a:latin typeface="Calibri"/>
                <a:ea typeface="Calibri" panose="020F0502020204030204" pitchFamily="34" charset="0"/>
                <a:cs typeface="Times New Roman"/>
              </a:rPr>
              <a:t>). </a:t>
            </a:r>
            <a:endParaRPr lang="en-US" sz="2400" dirty="0">
              <a:cs typeface="Times New Roman"/>
            </a:endParaRPr>
          </a:p>
        </p:txBody>
      </p:sp>
      <p:grpSp>
        <p:nvGrpSpPr>
          <p:cNvPr id="59" name="Group 58">
            <a:extLst>
              <a:ext uri="{FF2B5EF4-FFF2-40B4-BE49-F238E27FC236}">
                <a16:creationId xmlns:a16="http://schemas.microsoft.com/office/drawing/2014/main" id="{CAEE8277-005E-4394-9E64-D7C0CF76125B}"/>
              </a:ext>
            </a:extLst>
          </p:cNvPr>
          <p:cNvGrpSpPr/>
          <p:nvPr/>
        </p:nvGrpSpPr>
        <p:grpSpPr>
          <a:xfrm>
            <a:off x="702993" y="17611926"/>
            <a:ext cx="5944680" cy="4148257"/>
            <a:chOff x="702993" y="17395359"/>
            <a:chExt cx="5944680" cy="4148257"/>
          </a:xfrm>
        </p:grpSpPr>
        <p:grpSp>
          <p:nvGrpSpPr>
            <p:cNvPr id="82" name="Group 81">
              <a:extLst>
                <a:ext uri="{FF2B5EF4-FFF2-40B4-BE49-F238E27FC236}">
                  <a16:creationId xmlns:a16="http://schemas.microsoft.com/office/drawing/2014/main" id="{122CCABB-403C-4082-A49A-BF340D2AC7AC}"/>
                </a:ext>
              </a:extLst>
            </p:cNvPr>
            <p:cNvGrpSpPr>
              <a:grpSpLocks noChangeAspect="1"/>
            </p:cNvGrpSpPr>
            <p:nvPr/>
          </p:nvGrpSpPr>
          <p:grpSpPr>
            <a:xfrm>
              <a:off x="702993" y="17395359"/>
              <a:ext cx="5944680" cy="3874958"/>
              <a:chOff x="715447" y="13749411"/>
              <a:chExt cx="8822372" cy="5750736"/>
            </a:xfrm>
          </p:grpSpPr>
          <p:pic>
            <p:nvPicPr>
              <p:cNvPr id="30" name="Picture 29">
                <a:extLst>
                  <a:ext uri="{FF2B5EF4-FFF2-40B4-BE49-F238E27FC236}">
                    <a16:creationId xmlns:a16="http://schemas.microsoft.com/office/drawing/2014/main" id="{6FEF2CC9-AEAA-45C1-BD7E-3E31B87438D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15447" y="13749411"/>
                <a:ext cx="8529758" cy="5686507"/>
              </a:xfrm>
              <a:prstGeom prst="rect">
                <a:avLst/>
              </a:prstGeom>
              <a:ln w="19050">
                <a:solidFill>
                  <a:schemeClr val="tx1"/>
                </a:solidFill>
              </a:ln>
            </p:spPr>
          </p:pic>
          <p:sp>
            <p:nvSpPr>
              <p:cNvPr id="75" name="TextBox 74">
                <a:extLst>
                  <a:ext uri="{FF2B5EF4-FFF2-40B4-BE49-F238E27FC236}">
                    <a16:creationId xmlns:a16="http://schemas.microsoft.com/office/drawing/2014/main" id="{84284BF6-CF79-4806-AF5E-BC1D53EC9A41}"/>
                  </a:ext>
                </a:extLst>
              </p:cNvPr>
              <p:cNvSpPr txBox="1"/>
              <p:nvPr/>
            </p:nvSpPr>
            <p:spPr>
              <a:xfrm>
                <a:off x="6491939" y="19123316"/>
                <a:ext cx="3045880" cy="376831"/>
              </a:xfrm>
              <a:prstGeom prst="rect">
                <a:avLst/>
              </a:prstGeom>
              <a:noFill/>
              <a:ln w="19050">
                <a:noFill/>
              </a:ln>
            </p:spPr>
            <p:txBody>
              <a:bodyPr wrap="square" lIns="91440" tIns="45720" rIns="91440" bIns="45720" rtlCol="0" anchor="t">
                <a:spAutoFit/>
              </a:bodyPr>
              <a:lstStyle/>
              <a:p>
                <a:r>
                  <a:rPr lang="en-US" sz="1050" dirty="0">
                    <a:solidFill>
                      <a:schemeClr val="bg1"/>
                    </a:solidFill>
                  </a:rPr>
                  <a:t>Photo credit: Dr. Robert Howe</a:t>
                </a:r>
                <a:endParaRPr lang="en-US" sz="1050" dirty="0">
                  <a:solidFill>
                    <a:schemeClr val="bg1"/>
                  </a:solidFill>
                  <a:cs typeface="Calibri" panose="020F0502020204030204"/>
                </a:endParaRPr>
              </a:p>
            </p:txBody>
          </p:sp>
        </p:grpSp>
        <p:sp>
          <p:nvSpPr>
            <p:cNvPr id="58" name="TextBox 57">
              <a:extLst>
                <a:ext uri="{FF2B5EF4-FFF2-40B4-BE49-F238E27FC236}">
                  <a16:creationId xmlns:a16="http://schemas.microsoft.com/office/drawing/2014/main" id="{E48126CD-5EF5-4421-AA9D-04B5E22A7F5A}"/>
                </a:ext>
              </a:extLst>
            </p:cNvPr>
            <p:cNvSpPr txBox="1"/>
            <p:nvPr/>
          </p:nvSpPr>
          <p:spPr>
            <a:xfrm>
              <a:off x="702993" y="21235839"/>
              <a:ext cx="5747511" cy="307777"/>
            </a:xfrm>
            <a:prstGeom prst="rect">
              <a:avLst/>
            </a:prstGeom>
            <a:noFill/>
          </p:spPr>
          <p:txBody>
            <a:bodyPr wrap="square" rtlCol="0">
              <a:spAutoFit/>
            </a:bodyPr>
            <a:lstStyle/>
            <a:p>
              <a:r>
                <a:rPr lang="en-US" sz="1400" b="0" i="0" dirty="0">
                  <a:effectLst/>
                  <a:cs typeface="Calibri"/>
                </a:rPr>
                <a:t>Wequiock Creek and floodplain</a:t>
              </a:r>
              <a:endParaRPr lang="en-US" sz="1400" dirty="0"/>
            </a:p>
          </p:txBody>
        </p:sp>
      </p:grpSp>
      <p:sp>
        <p:nvSpPr>
          <p:cNvPr id="87" name="TextBox 86">
            <a:extLst>
              <a:ext uri="{FF2B5EF4-FFF2-40B4-BE49-F238E27FC236}">
                <a16:creationId xmlns:a16="http://schemas.microsoft.com/office/drawing/2014/main" id="{62214E8D-8E9F-4D53-80E2-CAD3BE3900A0}"/>
              </a:ext>
            </a:extLst>
          </p:cNvPr>
          <p:cNvSpPr txBox="1"/>
          <p:nvPr/>
        </p:nvSpPr>
        <p:spPr>
          <a:xfrm>
            <a:off x="504363" y="15340200"/>
            <a:ext cx="4888264" cy="1260345"/>
          </a:xfrm>
          <a:prstGeom prst="rect">
            <a:avLst/>
          </a:prstGeom>
          <a:noFill/>
        </p:spPr>
        <p:txBody>
          <a:bodyPr wrap="square" lIns="91440" tIns="45720" rIns="91440" bIns="45720" rtlCol="0" anchor="t">
            <a:spAutoFit/>
          </a:bodyPr>
          <a:lstStyle/>
          <a:p>
            <a:pPr marL="742950" lvl="1" indent="-285750">
              <a:lnSpc>
                <a:spcPct val="107000"/>
              </a:lnSpc>
              <a:buFont typeface="Courier New" panose="02070309020205020404" pitchFamily="49" charset="0"/>
              <a:buChar char="o"/>
            </a:pPr>
            <a:r>
              <a:rPr lang="en-US" sz="2400">
                <a:effectLst/>
                <a:latin typeface="Calibri"/>
                <a:ea typeface="Calibri" panose="020F0502020204030204" pitchFamily="34" charset="0"/>
                <a:cs typeface="Times New Roman"/>
              </a:rPr>
              <a:t>over 200 bird species (documented at Point au Sable</a:t>
            </a:r>
            <a:r>
              <a:rPr lang="en-US" sz="2400">
                <a:latin typeface="Calibri"/>
                <a:ea typeface="Calibri" panose="020F0502020204030204" pitchFamily="34" charset="0"/>
                <a:cs typeface="Times New Roman"/>
              </a:rPr>
              <a:t>).</a:t>
            </a:r>
            <a:endParaRPr lang="en-US" sz="2400">
              <a:effectLst/>
              <a:latin typeface="Calibri"/>
              <a:ea typeface="Calibri" panose="020F0502020204030204" pitchFamily="34" charset="0"/>
              <a:cs typeface="Times New Roman"/>
            </a:endParaRPr>
          </a:p>
        </p:txBody>
      </p:sp>
      <p:sp>
        <p:nvSpPr>
          <p:cNvPr id="97" name="TextBox 96">
            <a:extLst>
              <a:ext uri="{FF2B5EF4-FFF2-40B4-BE49-F238E27FC236}">
                <a16:creationId xmlns:a16="http://schemas.microsoft.com/office/drawing/2014/main" id="{2C8E19C0-6AB8-42B0-88B5-8870B0533D34}"/>
              </a:ext>
            </a:extLst>
          </p:cNvPr>
          <p:cNvSpPr txBox="1"/>
          <p:nvPr/>
        </p:nvSpPr>
        <p:spPr>
          <a:xfrm>
            <a:off x="29326102" y="6321003"/>
            <a:ext cx="13967044" cy="233910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ea typeface="Calibri"/>
                <a:cs typeface="Calibri"/>
              </a:rPr>
              <a:t>Establishing Relationships</a:t>
            </a:r>
          </a:p>
          <a:p>
            <a:pPr marL="342900" indent="-342900">
              <a:buFont typeface="Arial" panose="020B0604020202020204" pitchFamily="34" charset="0"/>
              <a:buChar char="•"/>
            </a:pPr>
            <a:r>
              <a:rPr lang="en-US" sz="2400">
                <a:ea typeface="Calibri"/>
                <a:cs typeface="Calibri"/>
              </a:rPr>
              <a:t>&gt; 35 Native youth engaged in learning about the area by touring and assisting with archaeological research</a:t>
            </a:r>
          </a:p>
          <a:p>
            <a:pPr marL="342900" indent="-342900">
              <a:buFont typeface="Arial" panose="020B0604020202020204" pitchFamily="34" charset="0"/>
              <a:buChar char="•"/>
            </a:pPr>
            <a:r>
              <a:rPr lang="en-US" sz="2400">
                <a:ea typeface="Calibri"/>
                <a:cs typeface="Calibri"/>
              </a:rPr>
              <a:t>Planning is in progress for a fall visit by additional native youth.</a:t>
            </a:r>
          </a:p>
          <a:p>
            <a:pPr marL="342900" indent="-342900">
              <a:buFont typeface="Arial" panose="020B0604020202020204" pitchFamily="34" charset="0"/>
              <a:buChar char="•"/>
            </a:pPr>
            <a:r>
              <a:rPr lang="en-US" sz="2400">
                <a:ea typeface="Calibri"/>
                <a:cs typeface="Calibri"/>
              </a:rPr>
              <a:t>Regular updates are provided to Tribal Historic Preservation Officers. </a:t>
            </a:r>
          </a:p>
          <a:p>
            <a:pPr marL="342900" indent="-342900">
              <a:buFont typeface="Arial" panose="020B0604020202020204" pitchFamily="34" charset="0"/>
              <a:buChar char="•"/>
            </a:pPr>
            <a:r>
              <a:rPr lang="en-US" sz="2400">
                <a:ea typeface="Calibri"/>
                <a:cs typeface="Calibri"/>
              </a:rPr>
              <a:t>Additional conversations and brainstorms are happening and connections are being made.</a:t>
            </a:r>
            <a:endParaRPr lang="en-US">
              <a:cs typeface="Calibri"/>
            </a:endParaRPr>
          </a:p>
          <a:p>
            <a:endParaRPr lang="en-US">
              <a:cs typeface="Calibri"/>
            </a:endParaRPr>
          </a:p>
        </p:txBody>
      </p:sp>
      <p:grpSp>
        <p:nvGrpSpPr>
          <p:cNvPr id="60" name="Group 59">
            <a:extLst>
              <a:ext uri="{FF2B5EF4-FFF2-40B4-BE49-F238E27FC236}">
                <a16:creationId xmlns:a16="http://schemas.microsoft.com/office/drawing/2014/main" id="{AB45E02A-52F1-4510-B0F9-80FC2F1E41E7}"/>
              </a:ext>
            </a:extLst>
          </p:cNvPr>
          <p:cNvGrpSpPr/>
          <p:nvPr/>
        </p:nvGrpSpPr>
        <p:grpSpPr>
          <a:xfrm>
            <a:off x="8016197" y="22959626"/>
            <a:ext cx="7976940" cy="3906244"/>
            <a:chOff x="8016197" y="22959626"/>
            <a:chExt cx="7976940" cy="3906244"/>
          </a:xfrm>
        </p:grpSpPr>
        <p:grpSp>
          <p:nvGrpSpPr>
            <p:cNvPr id="85" name="Group 84">
              <a:extLst>
                <a:ext uri="{FF2B5EF4-FFF2-40B4-BE49-F238E27FC236}">
                  <a16:creationId xmlns:a16="http://schemas.microsoft.com/office/drawing/2014/main" id="{6A3A4AEA-61D4-4203-95F1-DCA33943D842}"/>
                </a:ext>
              </a:extLst>
            </p:cNvPr>
            <p:cNvGrpSpPr/>
            <p:nvPr/>
          </p:nvGrpSpPr>
          <p:grpSpPr>
            <a:xfrm>
              <a:off x="8016197" y="22959626"/>
              <a:ext cx="7976940" cy="3587696"/>
              <a:chOff x="8016197" y="23057597"/>
              <a:chExt cx="7976940" cy="3587696"/>
            </a:xfrm>
          </p:grpSpPr>
          <p:pic>
            <p:nvPicPr>
              <p:cNvPr id="21" name="Picture 23">
                <a:extLst>
                  <a:ext uri="{FF2B5EF4-FFF2-40B4-BE49-F238E27FC236}">
                    <a16:creationId xmlns:a16="http://schemas.microsoft.com/office/drawing/2014/main" id="{F4C51D7A-FCB2-68D3-86F7-3F8637E1B570}"/>
                  </a:ext>
                </a:extLst>
              </p:cNvPr>
              <p:cNvPicPr>
                <a:picLocks noChangeAspect="1"/>
              </p:cNvPicPr>
              <p:nvPr/>
            </p:nvPicPr>
            <p:blipFill rotWithShape="1">
              <a:blip r:embed="rId20"/>
              <a:srcRect l="724" b="2256"/>
              <a:stretch/>
            </p:blipFill>
            <p:spPr>
              <a:xfrm>
                <a:off x="8016197" y="23057597"/>
                <a:ext cx="7919008" cy="3559629"/>
              </a:xfrm>
              <a:prstGeom prst="rect">
                <a:avLst/>
              </a:prstGeom>
              <a:ln w="19050">
                <a:solidFill>
                  <a:schemeClr val="tx1"/>
                </a:solidFill>
              </a:ln>
            </p:spPr>
          </p:pic>
          <p:sp>
            <p:nvSpPr>
              <p:cNvPr id="41" name="TextBox 40">
                <a:extLst>
                  <a:ext uri="{FF2B5EF4-FFF2-40B4-BE49-F238E27FC236}">
                    <a16:creationId xmlns:a16="http://schemas.microsoft.com/office/drawing/2014/main" id="{90ED07F1-741B-4E85-8807-0AE03837149C}"/>
                  </a:ext>
                </a:extLst>
              </p:cNvPr>
              <p:cNvSpPr txBox="1"/>
              <p:nvPr/>
            </p:nvSpPr>
            <p:spPr>
              <a:xfrm>
                <a:off x="14382034" y="26391377"/>
                <a:ext cx="1611103" cy="253916"/>
              </a:xfrm>
              <a:prstGeom prst="rect">
                <a:avLst/>
              </a:prstGeom>
              <a:noFill/>
              <a:ln w="19050">
                <a:noFill/>
              </a:ln>
            </p:spPr>
            <p:txBody>
              <a:bodyPr wrap="square" lIns="91440" tIns="45720" rIns="91440" bIns="45720" rtlCol="0" anchor="t">
                <a:spAutoFit/>
              </a:bodyPr>
              <a:lstStyle/>
              <a:p>
                <a:r>
                  <a:rPr lang="en-US" sz="1050">
                    <a:solidFill>
                      <a:schemeClr val="bg1"/>
                    </a:solidFill>
                  </a:rPr>
                  <a:t>Photo credit: Jacob </a:t>
                </a:r>
                <a:r>
                  <a:rPr lang="en-US" sz="1050" err="1">
                    <a:solidFill>
                      <a:schemeClr val="bg1"/>
                    </a:solidFill>
                  </a:rPr>
                  <a:t>Woulf</a:t>
                </a:r>
                <a:endParaRPr lang="en-US">
                  <a:solidFill>
                    <a:schemeClr val="bg1"/>
                  </a:solidFill>
                  <a:cs typeface="Calibri" panose="020F0502020204030204"/>
                </a:endParaRPr>
              </a:p>
            </p:txBody>
          </p:sp>
        </p:grpSp>
        <p:sp>
          <p:nvSpPr>
            <p:cNvPr id="43" name="TextBox 42">
              <a:extLst>
                <a:ext uri="{FF2B5EF4-FFF2-40B4-BE49-F238E27FC236}">
                  <a16:creationId xmlns:a16="http://schemas.microsoft.com/office/drawing/2014/main" id="{8C273C20-3193-4321-89A0-A178EFF3F6BF}"/>
                </a:ext>
              </a:extLst>
            </p:cNvPr>
            <p:cNvSpPr txBox="1"/>
            <p:nvPr/>
          </p:nvSpPr>
          <p:spPr>
            <a:xfrm>
              <a:off x="8016197" y="26558093"/>
              <a:ext cx="7913909" cy="307777"/>
            </a:xfrm>
            <a:prstGeom prst="rect">
              <a:avLst/>
            </a:prstGeom>
            <a:noFill/>
          </p:spPr>
          <p:txBody>
            <a:bodyPr wrap="square" lIns="91440" tIns="45720" rIns="91440" bIns="45720" rtlCol="0" anchor="t">
              <a:spAutoFit/>
            </a:bodyPr>
            <a:lstStyle/>
            <a:p>
              <a:r>
                <a:rPr lang="en-US" sz="1400" dirty="0"/>
                <a:t>Aerial view of old fields and floodplain forest at WCNA with Green Bay in background</a:t>
              </a:r>
            </a:p>
          </p:txBody>
        </p:sp>
      </p:grpSp>
      <p:sp>
        <p:nvSpPr>
          <p:cNvPr id="63" name="TextBox 62">
            <a:extLst>
              <a:ext uri="{FF2B5EF4-FFF2-40B4-BE49-F238E27FC236}">
                <a16:creationId xmlns:a16="http://schemas.microsoft.com/office/drawing/2014/main" id="{1F3166E9-68B9-4D59-B892-BF5AC78894BD}"/>
              </a:ext>
            </a:extLst>
          </p:cNvPr>
          <p:cNvSpPr txBox="1"/>
          <p:nvPr/>
        </p:nvSpPr>
        <p:spPr>
          <a:xfrm>
            <a:off x="25062340" y="31308044"/>
            <a:ext cx="3056741" cy="1169551"/>
          </a:xfrm>
          <a:prstGeom prst="rect">
            <a:avLst/>
          </a:prstGeom>
          <a:noFill/>
        </p:spPr>
        <p:txBody>
          <a:bodyPr wrap="square" rtlCol="0">
            <a:spAutoFit/>
          </a:bodyPr>
          <a:lstStyle/>
          <a:p>
            <a:r>
              <a:rPr lang="en-US" sz="1400" dirty="0"/>
              <a:t>UW student Ava Padilla created a custom leather tobacco pouch for the Cofrin Center for Biodiversity, presented at the 2022 Tobacco Blessing.</a:t>
            </a:r>
          </a:p>
        </p:txBody>
      </p:sp>
      <p:grpSp>
        <p:nvGrpSpPr>
          <p:cNvPr id="95" name="Group 94">
            <a:extLst>
              <a:ext uri="{FF2B5EF4-FFF2-40B4-BE49-F238E27FC236}">
                <a16:creationId xmlns:a16="http://schemas.microsoft.com/office/drawing/2014/main" id="{1C7E277D-E9F1-47DF-91FE-0D00D79CEF8F}"/>
              </a:ext>
            </a:extLst>
          </p:cNvPr>
          <p:cNvGrpSpPr/>
          <p:nvPr/>
        </p:nvGrpSpPr>
        <p:grpSpPr>
          <a:xfrm>
            <a:off x="455310" y="37508390"/>
            <a:ext cx="7069643" cy="4892995"/>
            <a:chOff x="455310" y="37508390"/>
            <a:chExt cx="7069643" cy="4892995"/>
          </a:xfrm>
        </p:grpSpPr>
        <p:sp>
          <p:nvSpPr>
            <p:cNvPr id="77" name="TextBox 76">
              <a:extLst>
                <a:ext uri="{FF2B5EF4-FFF2-40B4-BE49-F238E27FC236}">
                  <a16:creationId xmlns:a16="http://schemas.microsoft.com/office/drawing/2014/main" id="{A96FFC67-48BB-47EA-BBF9-DE1E710D8A44}"/>
                </a:ext>
              </a:extLst>
            </p:cNvPr>
            <p:cNvSpPr txBox="1"/>
            <p:nvPr/>
          </p:nvSpPr>
          <p:spPr>
            <a:xfrm>
              <a:off x="460644" y="42093608"/>
              <a:ext cx="7064309" cy="307777"/>
            </a:xfrm>
            <a:prstGeom prst="rect">
              <a:avLst/>
            </a:prstGeom>
            <a:noFill/>
          </p:spPr>
          <p:txBody>
            <a:bodyPr wrap="square" rtlCol="0">
              <a:spAutoFit/>
            </a:bodyPr>
            <a:lstStyle/>
            <a:p>
              <a:r>
                <a:rPr lang="en-US" sz="1400" dirty="0"/>
                <a:t>UWGB students install emergent wetland plants in wetland scrapes, August 2022</a:t>
              </a:r>
            </a:p>
          </p:txBody>
        </p:sp>
        <p:grpSp>
          <p:nvGrpSpPr>
            <p:cNvPr id="90" name="Group 89">
              <a:extLst>
                <a:ext uri="{FF2B5EF4-FFF2-40B4-BE49-F238E27FC236}">
                  <a16:creationId xmlns:a16="http://schemas.microsoft.com/office/drawing/2014/main" id="{219D8AAF-B55F-413C-83B9-CA537241FCAF}"/>
                </a:ext>
              </a:extLst>
            </p:cNvPr>
            <p:cNvGrpSpPr/>
            <p:nvPr/>
          </p:nvGrpSpPr>
          <p:grpSpPr>
            <a:xfrm>
              <a:off x="455310" y="37508390"/>
              <a:ext cx="7004848" cy="4572000"/>
              <a:chOff x="455310" y="37508390"/>
              <a:chExt cx="7004848" cy="4572000"/>
            </a:xfrm>
          </p:grpSpPr>
          <p:pic>
            <p:nvPicPr>
              <p:cNvPr id="76" name="Picture 75">
                <a:extLst>
                  <a:ext uri="{FF2B5EF4-FFF2-40B4-BE49-F238E27FC236}">
                    <a16:creationId xmlns:a16="http://schemas.microsoft.com/office/drawing/2014/main" id="{87DF7B4F-624D-421E-9795-533142B7775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55310" y="37508390"/>
                <a:ext cx="6959600" cy="4572000"/>
              </a:xfrm>
              <a:prstGeom prst="rect">
                <a:avLst/>
              </a:prstGeom>
            </p:spPr>
          </p:pic>
          <p:sp>
            <p:nvSpPr>
              <p:cNvPr id="89" name="TextBox 88">
                <a:extLst>
                  <a:ext uri="{FF2B5EF4-FFF2-40B4-BE49-F238E27FC236}">
                    <a16:creationId xmlns:a16="http://schemas.microsoft.com/office/drawing/2014/main" id="{70CEA28F-0831-4DCF-B767-3D50C4E0D251}"/>
                  </a:ext>
                </a:extLst>
              </p:cNvPr>
              <p:cNvSpPr txBox="1"/>
              <p:nvPr/>
            </p:nvSpPr>
            <p:spPr>
              <a:xfrm>
                <a:off x="5387390" y="41769570"/>
                <a:ext cx="2072768" cy="282949"/>
              </a:xfrm>
              <a:prstGeom prst="rect">
                <a:avLst/>
              </a:prstGeom>
              <a:noFill/>
            </p:spPr>
            <p:txBody>
              <a:bodyPr wrap="square" rtlCol="0">
                <a:spAutoFit/>
              </a:bodyPr>
              <a:lstStyle/>
              <a:p>
                <a:r>
                  <a:rPr lang="en-US" sz="1200" dirty="0">
                    <a:solidFill>
                      <a:schemeClr val="bg1"/>
                    </a:solidFill>
                  </a:rPr>
                  <a:t>Photo credit: Bobbie Webster</a:t>
                </a:r>
              </a:p>
            </p:txBody>
          </p:sp>
        </p:grpSp>
      </p:grpSp>
      <p:pic>
        <p:nvPicPr>
          <p:cNvPr id="99" name="Picture 98">
            <a:extLst>
              <a:ext uri="{FF2B5EF4-FFF2-40B4-BE49-F238E27FC236}">
                <a16:creationId xmlns:a16="http://schemas.microsoft.com/office/drawing/2014/main" id="{BF880A09-8EAC-4CC8-836F-ABD1ADB36AE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059297" y="40840151"/>
            <a:ext cx="1920240" cy="1920240"/>
          </a:xfrm>
          <a:prstGeom prst="rect">
            <a:avLst/>
          </a:prstGeom>
        </p:spPr>
      </p:pic>
      <p:grpSp>
        <p:nvGrpSpPr>
          <p:cNvPr id="93" name="Group 92">
            <a:extLst>
              <a:ext uri="{FF2B5EF4-FFF2-40B4-BE49-F238E27FC236}">
                <a16:creationId xmlns:a16="http://schemas.microsoft.com/office/drawing/2014/main" id="{D5323EA5-F175-4E79-B7B5-4F0E04104314}"/>
              </a:ext>
            </a:extLst>
          </p:cNvPr>
          <p:cNvGrpSpPr/>
          <p:nvPr/>
        </p:nvGrpSpPr>
        <p:grpSpPr>
          <a:xfrm>
            <a:off x="37310622" y="8625471"/>
            <a:ext cx="6318948" cy="4552251"/>
            <a:chOff x="35970681" y="7697750"/>
            <a:chExt cx="6318948" cy="4552251"/>
          </a:xfrm>
        </p:grpSpPr>
        <p:grpSp>
          <p:nvGrpSpPr>
            <p:cNvPr id="81" name="Group 80">
              <a:extLst>
                <a:ext uri="{FF2B5EF4-FFF2-40B4-BE49-F238E27FC236}">
                  <a16:creationId xmlns:a16="http://schemas.microsoft.com/office/drawing/2014/main" id="{C67D4C99-87EB-4423-8DEB-F26D115A534C}"/>
                </a:ext>
              </a:extLst>
            </p:cNvPr>
            <p:cNvGrpSpPr/>
            <p:nvPr/>
          </p:nvGrpSpPr>
          <p:grpSpPr>
            <a:xfrm>
              <a:off x="35970681" y="7697750"/>
              <a:ext cx="6318948" cy="4003362"/>
              <a:chOff x="30036953" y="15307731"/>
              <a:chExt cx="6318948" cy="4003362"/>
            </a:xfrm>
          </p:grpSpPr>
          <p:pic>
            <p:nvPicPr>
              <p:cNvPr id="71" name="Picture 70">
                <a:extLst>
                  <a:ext uri="{FF2B5EF4-FFF2-40B4-BE49-F238E27FC236}">
                    <a16:creationId xmlns:a16="http://schemas.microsoft.com/office/drawing/2014/main" id="{E1E606B6-5E69-47A0-8E80-96C3B23D9F2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0036953" y="15307731"/>
                <a:ext cx="6005044" cy="4003362"/>
              </a:xfrm>
              <a:prstGeom prst="rect">
                <a:avLst/>
              </a:prstGeom>
              <a:ln w="19050">
                <a:solidFill>
                  <a:schemeClr val="tx1"/>
                </a:solidFill>
              </a:ln>
            </p:spPr>
          </p:pic>
          <p:sp>
            <p:nvSpPr>
              <p:cNvPr id="74" name="TextBox 73">
                <a:extLst>
                  <a:ext uri="{FF2B5EF4-FFF2-40B4-BE49-F238E27FC236}">
                    <a16:creationId xmlns:a16="http://schemas.microsoft.com/office/drawing/2014/main" id="{295D6306-6E6F-434C-AAE9-7177309C3624}"/>
                  </a:ext>
                </a:extLst>
              </p:cNvPr>
              <p:cNvSpPr txBox="1"/>
              <p:nvPr/>
            </p:nvSpPr>
            <p:spPr>
              <a:xfrm>
                <a:off x="34303560" y="19055016"/>
                <a:ext cx="2052341" cy="253916"/>
              </a:xfrm>
              <a:prstGeom prst="rect">
                <a:avLst/>
              </a:prstGeom>
              <a:noFill/>
              <a:ln w="19050">
                <a:noFill/>
              </a:ln>
            </p:spPr>
            <p:txBody>
              <a:bodyPr wrap="square" lIns="91440" tIns="45720" rIns="91440" bIns="45720" rtlCol="0" anchor="t">
                <a:spAutoFit/>
              </a:bodyPr>
              <a:lstStyle/>
              <a:p>
                <a:r>
                  <a:rPr lang="en-US" sz="1050">
                    <a:solidFill>
                      <a:schemeClr val="bg1"/>
                    </a:solidFill>
                  </a:rPr>
                  <a:t>Photo credit: Dr. Amy Wolf</a:t>
                </a:r>
                <a:endParaRPr lang="en-US" sz="1050">
                  <a:solidFill>
                    <a:schemeClr val="bg1"/>
                  </a:solidFill>
                  <a:cs typeface="Calibri" panose="020F0502020204030204"/>
                </a:endParaRPr>
              </a:p>
            </p:txBody>
          </p:sp>
        </p:grpSp>
        <p:sp>
          <p:nvSpPr>
            <p:cNvPr id="92" name="TextBox 91">
              <a:extLst>
                <a:ext uri="{FF2B5EF4-FFF2-40B4-BE49-F238E27FC236}">
                  <a16:creationId xmlns:a16="http://schemas.microsoft.com/office/drawing/2014/main" id="{93AA9BAF-A542-4888-8152-8DD70B9C8653}"/>
                </a:ext>
              </a:extLst>
            </p:cNvPr>
            <p:cNvSpPr txBox="1"/>
            <p:nvPr/>
          </p:nvSpPr>
          <p:spPr>
            <a:xfrm>
              <a:off x="35970681" y="11726781"/>
              <a:ext cx="6005044" cy="523220"/>
            </a:xfrm>
            <a:prstGeom prst="rect">
              <a:avLst/>
            </a:prstGeom>
            <a:noFill/>
          </p:spPr>
          <p:txBody>
            <a:bodyPr wrap="square" rtlCol="0">
              <a:spAutoFit/>
            </a:bodyPr>
            <a:lstStyle/>
            <a:p>
              <a:r>
                <a:rPr lang="en-US" sz="1400" dirty="0"/>
                <a:t>Rusty patched bumble bee (</a:t>
              </a:r>
              <a:r>
                <a:rPr lang="en-US" sz="1400" i="1" dirty="0"/>
                <a:t>Bombus affinis</a:t>
              </a:r>
              <a:r>
                <a:rPr lang="en-US" sz="1400" dirty="0"/>
                <a:t>) collecting pollen on a Culver’s root (</a:t>
              </a:r>
              <a:r>
                <a:rPr lang="en-US" sz="1400" i="1" dirty="0" err="1"/>
                <a:t>Veronicastrum</a:t>
              </a:r>
              <a:r>
                <a:rPr lang="en-US" sz="1400" i="1" dirty="0"/>
                <a:t> virginicum</a:t>
              </a:r>
              <a:r>
                <a:rPr lang="en-US" sz="1400" dirty="0"/>
                <a:t>) flower.</a:t>
              </a:r>
            </a:p>
          </p:txBody>
        </p:sp>
      </p:grpSp>
      <p:grpSp>
        <p:nvGrpSpPr>
          <p:cNvPr id="102" name="Group 101">
            <a:extLst>
              <a:ext uri="{FF2B5EF4-FFF2-40B4-BE49-F238E27FC236}">
                <a16:creationId xmlns:a16="http://schemas.microsoft.com/office/drawing/2014/main" id="{CAA873AF-C448-403B-838E-67BB8EF4C3D7}"/>
              </a:ext>
            </a:extLst>
          </p:cNvPr>
          <p:cNvGrpSpPr/>
          <p:nvPr/>
        </p:nvGrpSpPr>
        <p:grpSpPr>
          <a:xfrm>
            <a:off x="29322961" y="25512003"/>
            <a:ext cx="13982350" cy="5608246"/>
            <a:chOff x="29321773" y="25335075"/>
            <a:chExt cx="13982350" cy="5616171"/>
          </a:xfrm>
        </p:grpSpPr>
        <p:grpSp>
          <p:nvGrpSpPr>
            <p:cNvPr id="100" name="Group 99">
              <a:extLst>
                <a:ext uri="{FF2B5EF4-FFF2-40B4-BE49-F238E27FC236}">
                  <a16:creationId xmlns:a16="http://schemas.microsoft.com/office/drawing/2014/main" id="{1B29E44F-D468-45E9-B2BE-340CCC5C5163}"/>
                </a:ext>
              </a:extLst>
            </p:cNvPr>
            <p:cNvGrpSpPr/>
            <p:nvPr/>
          </p:nvGrpSpPr>
          <p:grpSpPr>
            <a:xfrm>
              <a:off x="29321773" y="25335075"/>
              <a:ext cx="13982350" cy="5247970"/>
              <a:chOff x="29554923" y="28061508"/>
              <a:chExt cx="13982350" cy="5247970"/>
            </a:xfrm>
          </p:grpSpPr>
          <p:pic>
            <p:nvPicPr>
              <p:cNvPr id="50" name="Picture 49">
                <a:extLst>
                  <a:ext uri="{FF2B5EF4-FFF2-40B4-BE49-F238E27FC236}">
                    <a16:creationId xmlns:a16="http://schemas.microsoft.com/office/drawing/2014/main" id="{A2C254E5-A68D-4CE5-801F-9CFF36830223}"/>
                  </a:ext>
                </a:extLst>
              </p:cNvPr>
              <p:cNvPicPr>
                <a:picLocks noChangeAspect="1"/>
              </p:cNvPicPr>
              <p:nvPr/>
            </p:nvPicPr>
            <p:blipFill rotWithShape="1">
              <a:blip r:embed="rId24">
                <a:extLst>
                  <a:ext uri="{28A0092B-C50C-407E-A947-70E740481C1C}">
                    <a14:useLocalDpi xmlns:a14="http://schemas.microsoft.com/office/drawing/2010/main" val="0"/>
                  </a:ext>
                </a:extLst>
              </a:blip>
              <a:srcRect t="11349" b="38616"/>
              <a:stretch/>
            </p:blipFill>
            <p:spPr>
              <a:xfrm>
                <a:off x="29554923" y="28061508"/>
                <a:ext cx="13982350" cy="5247970"/>
              </a:xfrm>
              <a:prstGeom prst="rect">
                <a:avLst/>
              </a:prstGeom>
              <a:ln w="19050">
                <a:solidFill>
                  <a:schemeClr val="tx1"/>
                </a:solidFill>
              </a:ln>
            </p:spPr>
          </p:pic>
          <p:sp>
            <p:nvSpPr>
              <p:cNvPr id="16" name="TextBox 15">
                <a:extLst>
                  <a:ext uri="{FF2B5EF4-FFF2-40B4-BE49-F238E27FC236}">
                    <a16:creationId xmlns:a16="http://schemas.microsoft.com/office/drawing/2014/main" id="{9BB5FED9-AF62-BC5A-384A-8C46062C6AE1}"/>
                  </a:ext>
                </a:extLst>
              </p:cNvPr>
              <p:cNvSpPr txBox="1"/>
              <p:nvPr/>
            </p:nvSpPr>
            <p:spPr>
              <a:xfrm>
                <a:off x="41552156" y="32895975"/>
                <a:ext cx="1853270" cy="253916"/>
              </a:xfrm>
              <a:prstGeom prst="rect">
                <a:avLst/>
              </a:prstGeom>
              <a:noFill/>
              <a:ln w="19050">
                <a:noFill/>
              </a:ln>
            </p:spPr>
            <p:txBody>
              <a:bodyPr wrap="square" lIns="91440" tIns="45720" rIns="91440" bIns="45720" rtlCol="0" anchor="t">
                <a:spAutoFit/>
              </a:bodyPr>
              <a:lstStyle/>
              <a:p>
                <a:r>
                  <a:rPr lang="en-US" sz="1050">
                    <a:solidFill>
                      <a:schemeClr val="bg1"/>
                    </a:solidFill>
                  </a:rPr>
                  <a:t>Photo credit: Dr. Robert Howe</a:t>
                </a:r>
                <a:endParaRPr lang="en-US" sz="1050">
                  <a:solidFill>
                    <a:schemeClr val="bg1"/>
                  </a:solidFill>
                  <a:cs typeface="Calibri" panose="020F0502020204030204"/>
                </a:endParaRPr>
              </a:p>
            </p:txBody>
          </p:sp>
        </p:grpSp>
        <p:sp>
          <p:nvSpPr>
            <p:cNvPr id="101" name="TextBox 100">
              <a:extLst>
                <a:ext uri="{FF2B5EF4-FFF2-40B4-BE49-F238E27FC236}">
                  <a16:creationId xmlns:a16="http://schemas.microsoft.com/office/drawing/2014/main" id="{62CE1A47-3403-475E-ADBF-FFEBEA343383}"/>
                </a:ext>
              </a:extLst>
            </p:cNvPr>
            <p:cNvSpPr txBox="1"/>
            <p:nvPr/>
          </p:nvSpPr>
          <p:spPr>
            <a:xfrm>
              <a:off x="29339360" y="30643034"/>
              <a:ext cx="13790386" cy="308212"/>
            </a:xfrm>
            <a:prstGeom prst="rect">
              <a:avLst/>
            </a:prstGeom>
            <a:noFill/>
          </p:spPr>
          <p:txBody>
            <a:bodyPr wrap="square" rtlCol="0">
              <a:spAutoFit/>
            </a:bodyPr>
            <a:lstStyle/>
            <a:p>
              <a:r>
                <a:rPr lang="en-US" sz="1400" dirty="0"/>
                <a:t>A prescribed burn at a prairie on the UW-Green Bay campus, 4 miles south of WCNA. Similar fire behavior will be expected here.</a:t>
              </a:r>
            </a:p>
          </p:txBody>
        </p:sp>
      </p:grpSp>
      <p:sp>
        <p:nvSpPr>
          <p:cNvPr id="103" name="TextBox 102">
            <a:extLst>
              <a:ext uri="{FF2B5EF4-FFF2-40B4-BE49-F238E27FC236}">
                <a16:creationId xmlns:a16="http://schemas.microsoft.com/office/drawing/2014/main" id="{F8F7CFD9-3D24-461C-9355-581BE7CCE661}"/>
              </a:ext>
            </a:extLst>
          </p:cNvPr>
          <p:cNvSpPr txBox="1"/>
          <p:nvPr/>
        </p:nvSpPr>
        <p:spPr>
          <a:xfrm>
            <a:off x="29179588" y="42594871"/>
            <a:ext cx="1961520" cy="923330"/>
          </a:xfrm>
          <a:prstGeom prst="rect">
            <a:avLst/>
          </a:prstGeom>
          <a:noFill/>
        </p:spPr>
        <p:txBody>
          <a:bodyPr wrap="square" rtlCol="0">
            <a:spAutoFit/>
          </a:bodyPr>
          <a:lstStyle/>
          <a:p>
            <a:r>
              <a:rPr lang="en-US"/>
              <a:t>View videos of restoration activities at WCNA </a:t>
            </a:r>
          </a:p>
        </p:txBody>
      </p:sp>
      <p:grpSp>
        <p:nvGrpSpPr>
          <p:cNvPr id="110" name="Group 109">
            <a:extLst>
              <a:ext uri="{FF2B5EF4-FFF2-40B4-BE49-F238E27FC236}">
                <a16:creationId xmlns:a16="http://schemas.microsoft.com/office/drawing/2014/main" id="{F08D4658-1EAE-4CC0-BCF7-48802FD347B8}"/>
              </a:ext>
            </a:extLst>
          </p:cNvPr>
          <p:cNvGrpSpPr/>
          <p:nvPr/>
        </p:nvGrpSpPr>
        <p:grpSpPr>
          <a:xfrm>
            <a:off x="38292247" y="42341839"/>
            <a:ext cx="5830316" cy="1271193"/>
            <a:chOff x="38292247" y="42048854"/>
            <a:chExt cx="5830316" cy="1271193"/>
          </a:xfrm>
        </p:grpSpPr>
        <p:sp>
          <p:nvSpPr>
            <p:cNvPr id="73" name="TextBox 72">
              <a:extLst>
                <a:ext uri="{FF2B5EF4-FFF2-40B4-BE49-F238E27FC236}">
                  <a16:creationId xmlns:a16="http://schemas.microsoft.com/office/drawing/2014/main" id="{C8252733-586D-4FCB-8382-815D20D31D1D}"/>
                </a:ext>
              </a:extLst>
            </p:cNvPr>
            <p:cNvSpPr txBox="1"/>
            <p:nvPr/>
          </p:nvSpPr>
          <p:spPr>
            <a:xfrm>
              <a:off x="39480967" y="42048854"/>
              <a:ext cx="464159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fontAlgn="base"/>
              <a:r>
                <a:rPr lang="en-US" b="0" i="0">
                  <a:solidFill>
                    <a:srgbClr val="000000"/>
                  </a:solidFill>
                  <a:effectLst/>
                  <a:latin typeface="Calibri" panose="020F0502020204030204" pitchFamily="34" charset="0"/>
                </a:rPr>
                <a:t>Bobbie Webster (She, Her, Hers)</a:t>
              </a:r>
            </a:p>
            <a:p>
              <a:pPr algn="l" fontAlgn="base"/>
              <a:r>
                <a:rPr lang="en-US">
                  <a:solidFill>
                    <a:srgbClr val="000000"/>
                  </a:solidFill>
                  <a:latin typeface="Calibri" panose="020F0502020204030204" pitchFamily="34" charset="0"/>
                </a:rPr>
                <a:t>Natural Areas Ecologist</a:t>
              </a:r>
            </a:p>
            <a:p>
              <a:pPr algn="l" fontAlgn="base"/>
              <a:r>
                <a:rPr lang="en-US" b="0" i="0">
                  <a:solidFill>
                    <a:srgbClr val="000000"/>
                  </a:solidFill>
                  <a:effectLst/>
                  <a:latin typeface="Calibri" panose="020F0502020204030204" pitchFamily="34" charset="0"/>
                </a:rPr>
                <a:t>Cofrin Center for Biodiversity</a:t>
              </a:r>
            </a:p>
            <a:p>
              <a:r>
                <a:rPr lang="en-US">
                  <a:cs typeface="Calibri"/>
                </a:rPr>
                <a:t>websterb@uwgb.edu</a:t>
              </a:r>
            </a:p>
          </p:txBody>
        </p:sp>
        <p:pic>
          <p:nvPicPr>
            <p:cNvPr id="106" name="Picture 105">
              <a:extLst>
                <a:ext uri="{FF2B5EF4-FFF2-40B4-BE49-F238E27FC236}">
                  <a16:creationId xmlns:a16="http://schemas.microsoft.com/office/drawing/2014/main" id="{C8B4F826-C918-4414-A223-085D4D18274E}"/>
                </a:ext>
              </a:extLst>
            </p:cNvPr>
            <p:cNvPicPr>
              <a:picLocks noChangeAspect="1"/>
            </p:cNvPicPr>
            <p:nvPr/>
          </p:nvPicPr>
          <p:blipFill rotWithShape="1">
            <a:blip r:embed="rId25">
              <a:extLst>
                <a:ext uri="{28A0092B-C50C-407E-A947-70E740481C1C}">
                  <a14:useLocalDpi xmlns:a14="http://schemas.microsoft.com/office/drawing/2010/main" val="0"/>
                </a:ext>
              </a:extLst>
            </a:blip>
            <a:srcRect l="10268" t="11775" b="27360"/>
            <a:stretch/>
          </p:blipFill>
          <p:spPr>
            <a:xfrm>
              <a:off x="38292247" y="42131327"/>
              <a:ext cx="1168330" cy="1188720"/>
            </a:xfrm>
            <a:prstGeom prst="rect">
              <a:avLst/>
            </a:prstGeom>
          </p:spPr>
        </p:pic>
      </p:grpSp>
      <p:grpSp>
        <p:nvGrpSpPr>
          <p:cNvPr id="114" name="Group 113">
            <a:extLst>
              <a:ext uri="{FF2B5EF4-FFF2-40B4-BE49-F238E27FC236}">
                <a16:creationId xmlns:a16="http://schemas.microsoft.com/office/drawing/2014/main" id="{E7AD0030-147A-4C00-8D9B-DF927963978B}"/>
              </a:ext>
            </a:extLst>
          </p:cNvPr>
          <p:cNvGrpSpPr/>
          <p:nvPr/>
        </p:nvGrpSpPr>
        <p:grpSpPr>
          <a:xfrm>
            <a:off x="38264865" y="40914704"/>
            <a:ext cx="4874024" cy="1239312"/>
            <a:chOff x="38264865" y="40749604"/>
            <a:chExt cx="4874024" cy="1239312"/>
          </a:xfrm>
        </p:grpSpPr>
        <p:sp>
          <p:nvSpPr>
            <p:cNvPr id="96" name="TextBox 95">
              <a:extLst>
                <a:ext uri="{FF2B5EF4-FFF2-40B4-BE49-F238E27FC236}">
                  <a16:creationId xmlns:a16="http://schemas.microsoft.com/office/drawing/2014/main" id="{920351CE-DB6A-4689-82FB-2E358A3A0CEC}"/>
                </a:ext>
              </a:extLst>
            </p:cNvPr>
            <p:cNvSpPr txBox="1"/>
            <p:nvPr/>
          </p:nvSpPr>
          <p:spPr>
            <a:xfrm>
              <a:off x="39480967" y="40765076"/>
              <a:ext cx="365792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Andrew LaPlant (He, His, Him)</a:t>
              </a:r>
            </a:p>
            <a:p>
              <a:r>
                <a:rPr lang="en-US">
                  <a:cs typeface="Calibri"/>
                </a:rPr>
                <a:t>Conservation Biologist</a:t>
              </a:r>
            </a:p>
            <a:p>
              <a:r>
                <a:rPr lang="en-US">
                  <a:cs typeface="Calibri"/>
                </a:rPr>
                <a:t>Cofrin Center for Biodiversity</a:t>
              </a:r>
            </a:p>
            <a:p>
              <a:r>
                <a:rPr lang="en-US">
                  <a:cs typeface="Calibri"/>
                </a:rPr>
                <a:t>laplanta@uwgb.edu</a:t>
              </a:r>
              <a:endParaRPr lang="en-US" sz="1400">
                <a:cs typeface="Calibri"/>
              </a:endParaRPr>
            </a:p>
          </p:txBody>
        </p:sp>
        <p:pic>
          <p:nvPicPr>
            <p:cNvPr id="108" name="Picture 107">
              <a:extLst>
                <a:ext uri="{FF2B5EF4-FFF2-40B4-BE49-F238E27FC236}">
                  <a16:creationId xmlns:a16="http://schemas.microsoft.com/office/drawing/2014/main" id="{DB6D22B2-2032-4803-9A17-97F5251300CA}"/>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r="21808"/>
            <a:stretch/>
          </p:blipFill>
          <p:spPr>
            <a:xfrm rot="5400000">
              <a:off x="38239569" y="40774900"/>
              <a:ext cx="1239312" cy="1188720"/>
            </a:xfrm>
            <a:prstGeom prst="rect">
              <a:avLst/>
            </a:prstGeom>
          </p:spPr>
        </p:pic>
      </p:grpSp>
      <p:grpSp>
        <p:nvGrpSpPr>
          <p:cNvPr id="105" name="Group 104">
            <a:extLst>
              <a:ext uri="{FF2B5EF4-FFF2-40B4-BE49-F238E27FC236}">
                <a16:creationId xmlns:a16="http://schemas.microsoft.com/office/drawing/2014/main" id="{5E4C2EF9-CFB1-4B63-B055-3B72478C8479}"/>
              </a:ext>
            </a:extLst>
          </p:cNvPr>
          <p:cNvGrpSpPr/>
          <p:nvPr/>
        </p:nvGrpSpPr>
        <p:grpSpPr>
          <a:xfrm>
            <a:off x="31731376" y="41451283"/>
            <a:ext cx="5785969" cy="1499912"/>
            <a:chOff x="31731376" y="40577938"/>
            <a:chExt cx="5785969" cy="1499912"/>
          </a:xfrm>
        </p:grpSpPr>
        <p:sp>
          <p:nvSpPr>
            <p:cNvPr id="6" name="TextBox 5">
              <a:extLst>
                <a:ext uri="{FF2B5EF4-FFF2-40B4-BE49-F238E27FC236}">
                  <a16:creationId xmlns:a16="http://schemas.microsoft.com/office/drawing/2014/main" id="{0F011554-B5FF-F420-BFB6-225D3B30C755}"/>
                </a:ext>
              </a:extLst>
            </p:cNvPr>
            <p:cNvSpPr txBox="1"/>
            <p:nvPr/>
          </p:nvSpPr>
          <p:spPr>
            <a:xfrm>
              <a:off x="32921468" y="40577938"/>
              <a:ext cx="459587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fontAlgn="base"/>
              <a:r>
                <a:rPr lang="en-US" b="0" i="0">
                  <a:solidFill>
                    <a:srgbClr val="000000"/>
                  </a:solidFill>
                  <a:effectLst/>
                  <a:latin typeface="Calibri" panose="020F0502020204030204" pitchFamily="34" charset="0"/>
                </a:rPr>
                <a:t>Stephanie Dodge (She, Her, Hers)</a:t>
              </a:r>
            </a:p>
            <a:p>
              <a:pPr algn="l" fontAlgn="base"/>
              <a:r>
                <a:rPr lang="en-US" b="0" i="0" err="1">
                  <a:solidFill>
                    <a:srgbClr val="000000"/>
                  </a:solidFill>
                  <a:effectLst/>
                  <a:latin typeface="Calibri" panose="020F0502020204030204" pitchFamily="34" charset="0"/>
                </a:rPr>
                <a:t>Yakohkwali</a:t>
              </a:r>
              <a:r>
                <a:rPr lang="en-US" b="0" i="0">
                  <a:solidFill>
                    <a:srgbClr val="000000"/>
                  </a:solidFill>
                  <a:effectLst/>
                  <a:latin typeface="Calibri" panose="020F0502020204030204" pitchFamily="34" charset="0"/>
                </a:rPr>
                <a:t> (Oneida), </a:t>
              </a:r>
              <a:r>
                <a:rPr lang="en-US" b="0" i="0" err="1">
                  <a:solidFill>
                    <a:srgbClr val="000000"/>
                  </a:solidFill>
                  <a:effectLst/>
                  <a:latin typeface="Calibri" panose="020F0502020204030204" pitchFamily="34" charset="0"/>
                </a:rPr>
                <a:t>Awahsuki</a:t>
              </a:r>
              <a:r>
                <a:rPr lang="en-US" b="0" i="0">
                  <a:solidFill>
                    <a:srgbClr val="000000"/>
                  </a:solidFill>
                  <a:effectLst/>
                  <a:latin typeface="Calibri" panose="020F0502020204030204" pitchFamily="34" charset="0"/>
                </a:rPr>
                <a:t> (Menominee)</a:t>
              </a:r>
            </a:p>
            <a:p>
              <a:pPr algn="l" fontAlgn="base"/>
              <a:r>
                <a:rPr lang="en-US" b="0" i="0">
                  <a:solidFill>
                    <a:srgbClr val="000000"/>
                  </a:solidFill>
                  <a:effectLst/>
                  <a:latin typeface="Calibri" panose="020F0502020204030204" pitchFamily="34" charset="0"/>
                </a:rPr>
                <a:t>First Nations Graduate Assistant-UW Sea Grant </a:t>
              </a:r>
            </a:p>
            <a:p>
              <a:pPr algn="l" fontAlgn="base"/>
              <a:r>
                <a:rPr lang="en-US" b="0" i="0">
                  <a:solidFill>
                    <a:srgbClr val="000000"/>
                  </a:solidFill>
                  <a:effectLst/>
                  <a:latin typeface="Calibri" panose="020F0502020204030204" pitchFamily="34" charset="0"/>
                </a:rPr>
                <a:t>First Nations Education Doctorate Candidate </a:t>
              </a:r>
            </a:p>
            <a:p>
              <a:r>
                <a:rPr lang="en-US">
                  <a:cs typeface="Calibri"/>
                </a:rPr>
                <a:t>dodges@uwgb.edu</a:t>
              </a:r>
            </a:p>
          </p:txBody>
        </p:sp>
        <p:pic>
          <p:nvPicPr>
            <p:cNvPr id="112" name="Picture 111">
              <a:extLst>
                <a:ext uri="{FF2B5EF4-FFF2-40B4-BE49-F238E27FC236}">
                  <a16:creationId xmlns:a16="http://schemas.microsoft.com/office/drawing/2014/main" id="{DC1082C9-560A-4B37-BA8E-CEE58CE78FA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1731376" y="40614810"/>
              <a:ext cx="1170432" cy="1463040"/>
            </a:xfrm>
            <a:prstGeom prst="rect">
              <a:avLst/>
            </a:prstGeom>
            <a:ln w="12700">
              <a:noFill/>
            </a:ln>
          </p:spPr>
        </p:pic>
      </p:grpSp>
      <p:grpSp>
        <p:nvGrpSpPr>
          <p:cNvPr id="111" name="Group 110">
            <a:extLst>
              <a:ext uri="{FF2B5EF4-FFF2-40B4-BE49-F238E27FC236}">
                <a16:creationId xmlns:a16="http://schemas.microsoft.com/office/drawing/2014/main" id="{96E0BD14-64BD-490C-84BE-E61CCFDA63EA}"/>
              </a:ext>
            </a:extLst>
          </p:cNvPr>
          <p:cNvGrpSpPr/>
          <p:nvPr/>
        </p:nvGrpSpPr>
        <p:grpSpPr>
          <a:xfrm>
            <a:off x="37628136" y="17752546"/>
            <a:ext cx="5545328" cy="4202704"/>
            <a:chOff x="37459511" y="19321666"/>
            <a:chExt cx="5545328" cy="4202704"/>
          </a:xfrm>
        </p:grpSpPr>
        <p:grpSp>
          <p:nvGrpSpPr>
            <p:cNvPr id="94" name="Group 93">
              <a:extLst>
                <a:ext uri="{FF2B5EF4-FFF2-40B4-BE49-F238E27FC236}">
                  <a16:creationId xmlns:a16="http://schemas.microsoft.com/office/drawing/2014/main" id="{09D2B201-6406-4A47-9BD4-6BE6F99DB58D}"/>
                </a:ext>
              </a:extLst>
            </p:cNvPr>
            <p:cNvGrpSpPr>
              <a:grpSpLocks noChangeAspect="1"/>
            </p:cNvGrpSpPr>
            <p:nvPr/>
          </p:nvGrpSpPr>
          <p:grpSpPr>
            <a:xfrm>
              <a:off x="37483390" y="19321666"/>
              <a:ext cx="5521449" cy="2806395"/>
              <a:chOff x="35843767" y="22437704"/>
              <a:chExt cx="7555963" cy="3840480"/>
            </a:xfrm>
          </p:grpSpPr>
          <p:pic>
            <p:nvPicPr>
              <p:cNvPr id="45" name="Picture 44">
                <a:extLst>
                  <a:ext uri="{FF2B5EF4-FFF2-40B4-BE49-F238E27FC236}">
                    <a16:creationId xmlns:a16="http://schemas.microsoft.com/office/drawing/2014/main" id="{BE812D1A-882B-49AC-BC68-242BED894F59}"/>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b="22330"/>
              <a:stretch/>
            </p:blipFill>
            <p:spPr>
              <a:xfrm>
                <a:off x="35843767" y="22437704"/>
                <a:ext cx="7416927" cy="3840480"/>
              </a:xfrm>
              <a:prstGeom prst="rect">
                <a:avLst/>
              </a:prstGeom>
              <a:ln w="19050">
                <a:solidFill>
                  <a:schemeClr val="tx1"/>
                </a:solidFill>
              </a:ln>
            </p:spPr>
          </p:pic>
          <p:sp>
            <p:nvSpPr>
              <p:cNvPr id="91" name="TextBox 90">
                <a:extLst>
                  <a:ext uri="{FF2B5EF4-FFF2-40B4-BE49-F238E27FC236}">
                    <a16:creationId xmlns:a16="http://schemas.microsoft.com/office/drawing/2014/main" id="{C5405D49-3F64-4EDE-AE87-478C4DA84BB9}"/>
                  </a:ext>
                </a:extLst>
              </p:cNvPr>
              <p:cNvSpPr txBox="1"/>
              <p:nvPr/>
            </p:nvSpPr>
            <p:spPr>
              <a:xfrm>
                <a:off x="40756104" y="25854291"/>
                <a:ext cx="2643626" cy="347478"/>
              </a:xfrm>
              <a:prstGeom prst="rect">
                <a:avLst/>
              </a:prstGeom>
              <a:noFill/>
              <a:ln w="19050">
                <a:noFill/>
              </a:ln>
            </p:spPr>
            <p:txBody>
              <a:bodyPr wrap="square" lIns="91440" tIns="45720" rIns="91440" bIns="45720" rtlCol="0" anchor="t">
                <a:spAutoFit/>
              </a:bodyPr>
              <a:lstStyle/>
              <a:p>
                <a:r>
                  <a:rPr lang="en-US" sz="1050">
                    <a:solidFill>
                      <a:schemeClr val="bg1"/>
                    </a:solidFill>
                  </a:rPr>
                  <a:t>Photo credit: Dr. Robert Howe</a:t>
                </a:r>
                <a:endParaRPr lang="en-US" sz="1050">
                  <a:solidFill>
                    <a:schemeClr val="bg1"/>
                  </a:solidFill>
                  <a:cs typeface="Calibri" panose="020F0502020204030204"/>
                </a:endParaRPr>
              </a:p>
            </p:txBody>
          </p:sp>
        </p:grpSp>
        <p:sp>
          <p:nvSpPr>
            <p:cNvPr id="107" name="TextBox 106">
              <a:extLst>
                <a:ext uri="{FF2B5EF4-FFF2-40B4-BE49-F238E27FC236}">
                  <a16:creationId xmlns:a16="http://schemas.microsoft.com/office/drawing/2014/main" id="{7180E3FE-553C-4C62-87D0-0060151B02DC}"/>
                </a:ext>
              </a:extLst>
            </p:cNvPr>
            <p:cNvSpPr txBox="1"/>
            <p:nvPr/>
          </p:nvSpPr>
          <p:spPr>
            <a:xfrm>
              <a:off x="37459511" y="22139375"/>
              <a:ext cx="5545327" cy="1384995"/>
            </a:xfrm>
            <a:prstGeom prst="rect">
              <a:avLst/>
            </a:prstGeom>
            <a:noFill/>
          </p:spPr>
          <p:txBody>
            <a:bodyPr wrap="square" rtlCol="0">
              <a:spAutoFit/>
            </a:bodyPr>
            <a:lstStyle/>
            <a:p>
              <a:r>
                <a:rPr lang="en-US" sz="1400" dirty="0"/>
                <a:t>Newly emerged spring ephemerals, mayapple (</a:t>
              </a:r>
              <a:r>
                <a:rPr lang="en-US" sz="1400" i="1" dirty="0"/>
                <a:t>Podophyllum </a:t>
              </a:r>
              <a:r>
                <a:rPr lang="en-US" sz="1400" i="1" dirty="0" err="1"/>
                <a:t>peltatum</a:t>
              </a:r>
              <a:r>
                <a:rPr lang="en-US" sz="1400" i="1" dirty="0"/>
                <a:t>)</a:t>
              </a:r>
              <a:r>
                <a:rPr lang="en-US" sz="1400" dirty="0"/>
                <a:t>, trout lily (</a:t>
              </a:r>
              <a:r>
                <a:rPr lang="en-US" sz="1400" i="1" dirty="0"/>
                <a:t>Erythronium </a:t>
              </a:r>
              <a:r>
                <a:rPr lang="en-US" sz="1400" i="1" dirty="0" err="1"/>
                <a:t>americanum</a:t>
              </a:r>
              <a:r>
                <a:rPr lang="en-US" sz="1400" i="1" dirty="0"/>
                <a:t>),</a:t>
              </a:r>
              <a:r>
                <a:rPr lang="en-US" sz="1400" dirty="0"/>
                <a:t> and dutchman’s breeches (</a:t>
              </a:r>
              <a:r>
                <a:rPr lang="en-US" sz="1400" i="1" dirty="0"/>
                <a:t>Dicentra </a:t>
              </a:r>
              <a:r>
                <a:rPr lang="en-US" sz="1400" i="1" dirty="0" err="1"/>
                <a:t>cucullaria</a:t>
              </a:r>
              <a:r>
                <a:rPr lang="en-US" sz="1400" i="1" dirty="0"/>
                <a:t>)</a:t>
              </a:r>
              <a:r>
                <a:rPr lang="en-US" sz="1400" dirty="0"/>
                <a:t> in the floodplain forest. These are just a few of the spring ephemeral species present at WCNA. This component of the understory will be emphasized in part because of its high importance to early emerging insects including bumble bees.</a:t>
              </a:r>
            </a:p>
          </p:txBody>
        </p:sp>
      </p:grpSp>
      <p:sp>
        <p:nvSpPr>
          <p:cNvPr id="113" name="TextBox 112">
            <a:extLst>
              <a:ext uri="{FF2B5EF4-FFF2-40B4-BE49-F238E27FC236}">
                <a16:creationId xmlns:a16="http://schemas.microsoft.com/office/drawing/2014/main" id="{C2731923-D53F-47EE-8C4C-429EE5054D4D}"/>
              </a:ext>
            </a:extLst>
          </p:cNvPr>
          <p:cNvSpPr txBox="1"/>
          <p:nvPr/>
        </p:nvSpPr>
        <p:spPr>
          <a:xfrm>
            <a:off x="29305305" y="38107474"/>
            <a:ext cx="14044000" cy="646331"/>
          </a:xfrm>
          <a:prstGeom prst="rect">
            <a:avLst/>
          </a:prstGeom>
          <a:solidFill>
            <a:schemeClr val="accent1">
              <a:lumMod val="75000"/>
            </a:schemeClr>
          </a:solidFill>
        </p:spPr>
        <p:txBody>
          <a:bodyPr wrap="square" rtlCol="0">
            <a:spAutoFit/>
          </a:bodyPr>
          <a:lstStyle/>
          <a:p>
            <a:r>
              <a:rPr lang="en-US" sz="3600" b="1">
                <a:solidFill>
                  <a:schemeClr val="bg1"/>
                </a:solidFill>
              </a:rPr>
              <a:t>ACKNOWLEDGMENTS</a:t>
            </a:r>
          </a:p>
        </p:txBody>
      </p:sp>
      <p:sp>
        <p:nvSpPr>
          <p:cNvPr id="69" name="TextBox 68">
            <a:extLst>
              <a:ext uri="{FF2B5EF4-FFF2-40B4-BE49-F238E27FC236}">
                <a16:creationId xmlns:a16="http://schemas.microsoft.com/office/drawing/2014/main" id="{667E0C49-0109-49BC-AB32-CACD47BD855A}"/>
              </a:ext>
            </a:extLst>
          </p:cNvPr>
          <p:cNvSpPr txBox="1"/>
          <p:nvPr/>
        </p:nvSpPr>
        <p:spPr>
          <a:xfrm>
            <a:off x="29296981" y="38785872"/>
            <a:ext cx="14044000" cy="1323439"/>
          </a:xfrm>
          <a:prstGeom prst="rect">
            <a:avLst/>
          </a:prstGeom>
          <a:noFill/>
        </p:spPr>
        <p:txBody>
          <a:bodyPr wrap="square" lIns="91440" tIns="45720" rIns="91440" bIns="45720" rtlCol="0" anchor="t">
            <a:spAutoFit/>
          </a:bodyPr>
          <a:lstStyle/>
          <a:p>
            <a:r>
              <a:rPr lang="en-US" sz="2000" dirty="0"/>
              <a:t>Restoration funding has been provided by: National Fish and Wildlife Foundation – Sustain Our Great Lakes Program, Fox River Trustee Council, US Fish and Wildlife Service – Coastal Program, and a private foundation. </a:t>
            </a:r>
            <a:br>
              <a:rPr lang="en-US" sz="2000" dirty="0"/>
            </a:br>
            <a:r>
              <a:rPr lang="en-US" sz="2000" dirty="0"/>
              <a:t>Restoration Project Principal Investigators are Dr. Robert Howe, Dr. Karen Stahlheber, and Dr. Amy Wolf.</a:t>
            </a:r>
            <a:br>
              <a:rPr lang="en-US" sz="2000" dirty="0"/>
            </a:br>
            <a:r>
              <a:rPr lang="en-US" sz="2000" dirty="0"/>
              <a:t>The Cofrin Center for Biodiversity Natural Areas Crew contributes significantly to restoration and biological monitoring activities. </a:t>
            </a:r>
          </a:p>
        </p:txBody>
      </p:sp>
    </p:spTree>
    <p:extLst>
      <p:ext uri="{BB962C8B-B14F-4D97-AF65-F5344CB8AC3E}">
        <p14:creationId xmlns:p14="http://schemas.microsoft.com/office/powerpoint/2010/main" val="3260433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B0723B15EB6554E927EC0316A4CDB7E" ma:contentTypeVersion="16" ma:contentTypeDescription="Create a new document." ma:contentTypeScope="" ma:versionID="cea9705541a5e858bea16af70f5c909b">
  <xsd:schema xmlns:xsd="http://www.w3.org/2001/XMLSchema" xmlns:xs="http://www.w3.org/2001/XMLSchema" xmlns:p="http://schemas.microsoft.com/office/2006/metadata/properties" xmlns:ns2="86e8718e-7269-4ebf-a880-6baad8f056dc" xmlns:ns3="478915fa-7860-49d8-b445-b44733739802" targetNamespace="http://schemas.microsoft.com/office/2006/metadata/properties" ma:root="true" ma:fieldsID="f8d964a8af1a971d6e32af16bd40bb8f" ns2:_="" ns3:_="">
    <xsd:import namespace="86e8718e-7269-4ebf-a880-6baad8f056dc"/>
    <xsd:import namespace="478915fa-7860-49d8-b445-b4473373980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DateTaken" minOccurs="0"/>
                <xsd:element ref="ns3:SharedWithUsers" minOccurs="0"/>
                <xsd:element ref="ns3:SharedWithDetails" minOccurs="0"/>
                <xsd:element ref="ns2:MediaServiceOCR"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e8718e-7269-4ebf-a880-6baad8f056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a7dfefe-8ffd-4f90-90fc-ddb024a5796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8915fa-7860-49d8-b445-b4473373980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737490a-8c09-44b5-a105-c2b84d2f10e0}" ma:internalName="TaxCatchAll" ma:showField="CatchAllData" ma:web="478915fa-7860-49d8-b445-b447337398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78915fa-7860-49d8-b445-b44733739802" xsi:nil="true"/>
    <lcf76f155ced4ddcb4097134ff3c332f xmlns="86e8718e-7269-4ebf-a880-6baad8f056dc">
      <Terms xmlns="http://schemas.microsoft.com/office/infopath/2007/PartnerControls"/>
    </lcf76f155ced4ddcb4097134ff3c332f>
    <SharedWithUsers xmlns="478915fa-7860-49d8-b445-b44733739802">
      <UserInfo>
        <DisplayName>Wolf, Amy</DisplayName>
        <AccountId>20</AccountId>
        <AccountType/>
      </UserInfo>
      <UserInfo>
        <DisplayName>Stahlheber, Karen</DisplayName>
        <AccountId>12</AccountId>
        <AccountType/>
      </UserInfo>
      <UserInfo>
        <DisplayName>Howe, Robert</DisplayName>
        <AccountId>14</AccountId>
        <AccountType/>
      </UserInfo>
      <UserInfo>
        <DisplayName>Wefferling, Keir</DisplayName>
        <AccountId>18</AccountId>
        <AccountType/>
      </UserInfo>
      <UserInfo>
        <DisplayName>Laplant, Andrew</DisplayName>
        <AccountId>24</AccountId>
        <AccountType/>
      </UserInfo>
      <UserInfo>
        <DisplayName>Giese, Erin</DisplayName>
        <AccountId>21</AccountId>
        <AccountType/>
      </UserInfo>
      <UserInfo>
        <DisplayName>Webster, Bobbie</DisplayName>
        <AccountId>11</AccountId>
        <AccountType/>
      </UserInfo>
      <UserInfo>
        <DisplayName>Meinhardt, Daniel</DisplayName>
        <AccountId>39</AccountId>
        <AccountType/>
      </UserInfo>
      <UserInfo>
        <DisplayName>Noordyk, Julia</DisplayName>
        <AccountId>51</AccountId>
        <AccountType/>
      </UserInfo>
      <UserInfo>
        <DisplayName>Dodge, Stephanie - dodgs17</DisplayName>
        <AccountId>19</AccountId>
        <AccountType/>
      </UserInfo>
      <UserInfo>
        <DisplayName>DeCastro, Olivia - decao09</DisplayName>
        <AccountId>53</AccountId>
        <AccountType/>
      </UserInfo>
      <UserInfo>
        <DisplayName>Dodge, Stephanie</DisplayName>
        <AccountId>22</AccountId>
        <AccountType/>
      </UserInfo>
    </SharedWithUsers>
  </documentManagement>
</p:properties>
</file>

<file path=customXml/itemProps1.xml><?xml version="1.0" encoding="utf-8"?>
<ds:datastoreItem xmlns:ds="http://schemas.openxmlformats.org/officeDocument/2006/customXml" ds:itemID="{FD9FDDF9-147A-4F55-BE85-5F66DBE7C865}">
  <ds:schemaRefs>
    <ds:schemaRef ds:uri="http://schemas.microsoft.com/sharepoint/v3/contenttype/forms"/>
  </ds:schemaRefs>
</ds:datastoreItem>
</file>

<file path=customXml/itemProps2.xml><?xml version="1.0" encoding="utf-8"?>
<ds:datastoreItem xmlns:ds="http://schemas.openxmlformats.org/officeDocument/2006/customXml" ds:itemID="{CCF65925-709F-44B2-895D-CD4526725D0B}">
  <ds:schemaRefs>
    <ds:schemaRef ds:uri="478915fa-7860-49d8-b445-b44733739802"/>
    <ds:schemaRef ds:uri="86e8718e-7269-4ebf-a880-6baad8f056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232D512-7971-42BC-841C-482E8475336F}">
  <ds:schemaRefs>
    <ds:schemaRef ds:uri="http://purl.org/dc/elements/1.1/"/>
    <ds:schemaRef ds:uri="http://schemas.microsoft.com/office/2006/metadata/properties"/>
    <ds:schemaRef ds:uri="http://www.w3.org/XML/1998/namespace"/>
    <ds:schemaRef ds:uri="http://schemas.microsoft.com/office/2006/documentManagement/types"/>
    <ds:schemaRef ds:uri="http://purl.org/dc/dcmitype/"/>
    <ds:schemaRef ds:uri="http://schemas.openxmlformats.org/package/2006/metadata/core-properties"/>
    <ds:schemaRef ds:uri="478915fa-7860-49d8-b445-b44733739802"/>
    <ds:schemaRef ds:uri="http://schemas.microsoft.com/office/infopath/2007/PartnerControls"/>
    <ds:schemaRef ds:uri="86e8718e-7269-4ebf-a880-6baad8f056dc"/>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19</TotalTime>
  <Words>2156</Words>
  <Application>Microsoft Office PowerPoint</Application>
  <PresentationFormat>Custom</PresentationFormat>
  <Paragraphs>143</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Calibri</vt:lpstr>
      <vt:lpstr>Calibri Light</vt:lpstr>
      <vt:lpstr>Cambria Math</vt:lpstr>
      <vt:lpstr>Courier New</vt:lpstr>
      <vt:lpstr>Symbol</vt:lpstr>
      <vt:lpstr>Times New Roman</vt:lpstr>
      <vt:lpstr>Office Theme</vt:lpstr>
      <vt:lpstr>PowerPoint Presentation</vt:lpstr>
    </vt:vector>
  </TitlesOfParts>
  <Company>UW-Green Bay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Webster, Bobbie</dc:creator>
  <cp:lastModifiedBy>Webster, Bobbie</cp:lastModifiedBy>
  <cp:revision>64</cp:revision>
  <dcterms:created xsi:type="dcterms:W3CDTF">2019-10-10T17:41:58Z</dcterms:created>
  <dcterms:modified xsi:type="dcterms:W3CDTF">2022-09-01T02:24:44Z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0x0101000B0723B15EB6554E927EC0316A4CDB7E</vt:lpwstr>
  </property>
  <property fmtid="{D5CDD505-2E9C-101B-9397-08002B2CF9AE}" pid="3" name="MediaServiceImageTags">
    <vt:lpwstr/>
  </property>
</Properties>
</file>