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93465" r:id="rId1"/>
  </p:sldMasterIdLst>
  <p:notesMasterIdLst>
    <p:notesMasterId r:id="rId15"/>
  </p:notesMasterIdLst>
  <p:handoutMasterIdLst>
    <p:handoutMasterId r:id="rId16"/>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6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21" autoAdjust="0"/>
  </p:normalViewPr>
  <p:slideViewPr>
    <p:cSldViewPr snapToGrid="0" snapToObjects="1">
      <p:cViewPr varScale="1">
        <p:scale>
          <a:sx n="91" d="100"/>
          <a:sy n="91" d="100"/>
        </p:scale>
        <p:origin x="534"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390A82-A8CB-B945-BBAA-917FAD82C0F7}" type="datetimeFigureOut">
              <a:rPr lang="en-US" smtClean="0"/>
              <a:t>2/14/2020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B2280D7-DD20-9A49-89D3-7524A27F36AD}" type="slidenum">
              <a:rPr lang="en-US" smtClean="0"/>
              <a:t>‹#›</a:t>
            </a:fld>
            <a:endParaRPr lang="en-US"/>
          </a:p>
        </p:txBody>
      </p:sp>
    </p:spTree>
    <p:extLst>
      <p:ext uri="{BB962C8B-B14F-4D97-AF65-F5344CB8AC3E}">
        <p14:creationId xmlns:p14="http://schemas.microsoft.com/office/powerpoint/2010/main" val="17919006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3E76B3-3A91-6B40-8A93-DAF7064A0931}" type="datetimeFigureOut">
              <a:rPr lang="en-US" smtClean="0"/>
              <a:t>2/14/2020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5EA9EE-3713-0941-A449-A039172391F8}" type="slidenum">
              <a:rPr lang="en-US" smtClean="0"/>
              <a:t>‹#›</a:t>
            </a:fld>
            <a:endParaRPr lang="en-US"/>
          </a:p>
        </p:txBody>
      </p:sp>
    </p:spTree>
    <p:extLst>
      <p:ext uri="{BB962C8B-B14F-4D97-AF65-F5344CB8AC3E}">
        <p14:creationId xmlns:p14="http://schemas.microsoft.com/office/powerpoint/2010/main" val="23916465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0853" y="2130427"/>
            <a:ext cx="11691349"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250853" y="3886200"/>
            <a:ext cx="1169134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36F3566-6262-9C48-B5E5-61D2F6C48A99}"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2C0F79-DBA3-124B-91B3-8AFBA893CAB2}" type="slidenum">
              <a:rPr lang="en-US" smtClean="0"/>
              <a:t>‹#›</a:t>
            </a:fld>
            <a:endParaRPr lang="en-US"/>
          </a:p>
        </p:txBody>
      </p:sp>
    </p:spTree>
    <p:extLst>
      <p:ext uri="{BB962C8B-B14F-4D97-AF65-F5344CB8AC3E}">
        <p14:creationId xmlns:p14="http://schemas.microsoft.com/office/powerpoint/2010/main" val="3705723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9380" y="2130427"/>
            <a:ext cx="1168782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99380" y="3886200"/>
            <a:ext cx="1168782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72835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6F3566-6262-9C48-B5E5-61D2F6C48A99}"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2C0F79-DBA3-124B-91B3-8AFBA893CAB2}" type="slidenum">
              <a:rPr lang="en-US" smtClean="0"/>
              <a:t>‹#›</a:t>
            </a:fld>
            <a:endParaRPr lang="en-US"/>
          </a:p>
        </p:txBody>
      </p:sp>
    </p:spTree>
    <p:extLst>
      <p:ext uri="{BB962C8B-B14F-4D97-AF65-F5344CB8AC3E}">
        <p14:creationId xmlns:p14="http://schemas.microsoft.com/office/powerpoint/2010/main" val="24338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0" i="0" cap="small"/>
            </a:lvl1pPr>
          </a:lstStyle>
          <a:p>
            <a:r>
              <a:rPr lang="en-US"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6F3566-6262-9C48-B5E5-61D2F6C48A99}"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2C0F79-DBA3-124B-91B3-8AFBA893CAB2}" type="slidenum">
              <a:rPr lang="en-US" smtClean="0"/>
              <a:t>‹#›</a:t>
            </a:fld>
            <a:endParaRPr lang="en-US"/>
          </a:p>
        </p:txBody>
      </p:sp>
    </p:spTree>
    <p:extLst>
      <p:ext uri="{BB962C8B-B14F-4D97-AF65-F5344CB8AC3E}">
        <p14:creationId xmlns:p14="http://schemas.microsoft.com/office/powerpoint/2010/main" val="3830509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4422" y="1600202"/>
            <a:ext cx="57699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00202"/>
            <a:ext cx="574460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6F3566-6262-9C48-B5E5-61D2F6C48A99}"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2C0F79-DBA3-124B-91B3-8AFBA893CAB2}" type="slidenum">
              <a:rPr lang="en-US" smtClean="0"/>
              <a:t>‹#›</a:t>
            </a:fld>
            <a:endParaRPr lang="en-US"/>
          </a:p>
        </p:txBody>
      </p:sp>
    </p:spTree>
    <p:extLst>
      <p:ext uri="{BB962C8B-B14F-4D97-AF65-F5344CB8AC3E}">
        <p14:creationId xmlns:p14="http://schemas.microsoft.com/office/powerpoint/2010/main" val="664483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4422" y="1535114"/>
            <a:ext cx="577209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24422" y="2174875"/>
            <a:ext cx="577209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4"/>
            <a:ext cx="5748832"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70" y="2174875"/>
            <a:ext cx="57488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6F3566-6262-9C48-B5E5-61D2F6C48A99}" type="datetimeFigureOut">
              <a:rPr lang="en-US" smtClean="0"/>
              <a:t>2/14/2020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2C0F79-DBA3-124B-91B3-8AFBA893CAB2}" type="slidenum">
              <a:rPr lang="en-US" smtClean="0"/>
              <a:t>‹#›</a:t>
            </a:fld>
            <a:endParaRPr lang="en-US"/>
          </a:p>
        </p:txBody>
      </p:sp>
    </p:spTree>
    <p:extLst>
      <p:ext uri="{BB962C8B-B14F-4D97-AF65-F5344CB8AC3E}">
        <p14:creationId xmlns:p14="http://schemas.microsoft.com/office/powerpoint/2010/main" val="2816990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36F3566-6262-9C48-B5E5-61D2F6C48A99}" type="datetimeFigureOut">
              <a:rPr lang="en-US" smtClean="0"/>
              <a:t>2/14/2020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2C0F79-DBA3-124B-91B3-8AFBA893CAB2}" type="slidenum">
              <a:rPr lang="en-US" smtClean="0"/>
              <a:t>‹#›</a:t>
            </a:fld>
            <a:endParaRPr lang="en-US"/>
          </a:p>
        </p:txBody>
      </p:sp>
    </p:spTree>
    <p:extLst>
      <p:ext uri="{BB962C8B-B14F-4D97-AF65-F5344CB8AC3E}">
        <p14:creationId xmlns:p14="http://schemas.microsoft.com/office/powerpoint/2010/main" val="2080835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6F3566-6262-9C48-B5E5-61D2F6C48A99}" type="datetimeFigureOut">
              <a:rPr lang="en-US" smtClean="0"/>
              <a:t>2/14/2020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2C0F79-DBA3-124B-91B3-8AFBA893CAB2}" type="slidenum">
              <a:rPr lang="en-US" smtClean="0"/>
              <a:t>‹#›</a:t>
            </a:fld>
            <a:endParaRPr lang="en-US"/>
          </a:p>
        </p:txBody>
      </p:sp>
    </p:spTree>
    <p:extLst>
      <p:ext uri="{BB962C8B-B14F-4D97-AF65-F5344CB8AC3E}">
        <p14:creationId xmlns:p14="http://schemas.microsoft.com/office/powerpoint/2010/main" val="162067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7037" y="273050"/>
            <a:ext cx="4353650" cy="1162051"/>
          </a:xfrm>
        </p:spPr>
        <p:txBody>
          <a:bodyPr anchor="b"/>
          <a:lstStyle>
            <a:lvl1pPr algn="l">
              <a:defRPr sz="2000" b="1" i="0">
                <a:solidFill>
                  <a:schemeClr val="tx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766733" y="273053"/>
            <a:ext cx="717546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67037" y="1435103"/>
            <a:ext cx="43536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36F3566-6262-9C48-B5E5-61D2F6C48A99}" type="datetimeFigureOut">
              <a:rPr lang="en-US" smtClean="0"/>
              <a:t>2/14/2020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2C0F79-DBA3-124B-91B3-8AFBA893CAB2}" type="slidenum">
              <a:rPr lang="en-US" smtClean="0"/>
              <a:t>‹#›</a:t>
            </a:fld>
            <a:endParaRPr lang="en-US" dirty="0"/>
          </a:p>
        </p:txBody>
      </p:sp>
    </p:spTree>
    <p:extLst>
      <p:ext uri="{BB962C8B-B14F-4D97-AF65-F5344CB8AC3E}">
        <p14:creationId xmlns:p14="http://schemas.microsoft.com/office/powerpoint/2010/main" val="1983526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606393"/>
            <a:ext cx="73152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418567"/>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173131"/>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36F3566-6262-9C48-B5E5-61D2F6C48A99}"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2C0F79-DBA3-124B-91B3-8AFBA893CAB2}" type="slidenum">
              <a:rPr lang="en-US" smtClean="0"/>
              <a:t>‹#›</a:t>
            </a:fld>
            <a:endParaRPr lang="en-US"/>
          </a:p>
        </p:txBody>
      </p:sp>
    </p:spTree>
    <p:extLst>
      <p:ext uri="{BB962C8B-B14F-4D97-AF65-F5344CB8AC3E}">
        <p14:creationId xmlns:p14="http://schemas.microsoft.com/office/powerpoint/2010/main" val="3547763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alpha val="90000"/>
              </a:schemeClr>
            </a:gs>
            <a:gs pos="100000">
              <a:schemeClr val="accent1">
                <a:lumMod val="100000"/>
                <a:alpha val="4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881FA23-9390-7F4C-9341-95795424F045}"/>
              </a:ext>
            </a:extLst>
          </p:cNvPr>
          <p:cNvPicPr>
            <a:picLocks noChangeAspect="1"/>
          </p:cNvPicPr>
          <p:nvPr userDrawn="1"/>
        </p:nvPicPr>
        <p:blipFill>
          <a:blip r:embed="rId12">
            <a:alphaModFix amt="28000"/>
          </a:blip>
          <a:stretch>
            <a:fillRect/>
          </a:stretch>
        </p:blipFill>
        <p:spPr>
          <a:xfrm>
            <a:off x="8538983" y="2440572"/>
            <a:ext cx="3653017" cy="4435806"/>
          </a:xfrm>
          <a:prstGeom prst="rect">
            <a:avLst/>
          </a:prstGeom>
          <a:effectLst/>
        </p:spPr>
      </p:pic>
      <p:sp>
        <p:nvSpPr>
          <p:cNvPr id="7" name="Rectangle 6"/>
          <p:cNvSpPr/>
          <p:nvPr userDrawn="1"/>
        </p:nvSpPr>
        <p:spPr bwMode="black">
          <a:xfrm>
            <a:off x="0" y="6160971"/>
            <a:ext cx="12192000" cy="715407"/>
          </a:xfrm>
          <a:prstGeom prst="rect">
            <a:avLst/>
          </a:prstGeom>
          <a:solidFill>
            <a:srgbClr val="0F564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800" dirty="0"/>
          </a:p>
        </p:txBody>
      </p:sp>
      <p:sp>
        <p:nvSpPr>
          <p:cNvPr id="4" name="Date Placeholder 3"/>
          <p:cNvSpPr>
            <a:spLocks noGrp="1"/>
          </p:cNvSpPr>
          <p:nvPr>
            <p:ph type="dt" sz="half" idx="2"/>
          </p:nvPr>
        </p:nvSpPr>
        <p:spPr>
          <a:xfrm>
            <a:off x="3792587" y="6336113"/>
            <a:ext cx="1293656" cy="365125"/>
          </a:xfrm>
          <a:prstGeom prst="rect">
            <a:avLst/>
          </a:prstGeom>
        </p:spPr>
        <p:txBody>
          <a:bodyPr vert="horz" lIns="91440" tIns="45720" rIns="91440" bIns="45720" rtlCol="0" anchor="ctr"/>
          <a:lstStyle>
            <a:lvl1pPr algn="ctr">
              <a:defRPr sz="1200">
                <a:solidFill>
                  <a:srgbClr val="BDDEAE"/>
                </a:solidFill>
              </a:defRPr>
            </a:lvl1pPr>
          </a:lstStyle>
          <a:p>
            <a:fld id="{A36F3566-6262-9C48-B5E5-61D2F6C48A99}" type="datetimeFigureOut">
              <a:rPr lang="en-US" smtClean="0"/>
              <a:pPr/>
              <a:t>2/14/2020</a:t>
            </a:fld>
            <a:endParaRPr lang="en-US" dirty="0"/>
          </a:p>
        </p:txBody>
      </p:sp>
      <p:pic>
        <p:nvPicPr>
          <p:cNvPr id="8" name="Picture 7"/>
          <p:cNvPicPr>
            <a:picLocks noChangeAspect="1"/>
          </p:cNvPicPr>
          <p:nvPr userDrawn="1"/>
        </p:nvPicPr>
        <p:blipFill>
          <a:blip r:embed="rId13"/>
          <a:stretch>
            <a:fillRect/>
          </a:stretch>
        </p:blipFill>
        <p:spPr>
          <a:xfrm>
            <a:off x="224423" y="6349538"/>
            <a:ext cx="2058140" cy="364500"/>
          </a:xfrm>
          <a:prstGeom prst="rect">
            <a:avLst/>
          </a:prstGeom>
          <a:effectLst>
            <a:outerShdw blurRad="50800" dir="2700000" algn="tl" rotWithShape="0">
              <a:schemeClr val="tx2">
                <a:alpha val="43000"/>
              </a:schemeClr>
            </a:outerShdw>
          </a:effectLst>
        </p:spPr>
      </p:pic>
      <p:sp>
        <p:nvSpPr>
          <p:cNvPr id="2" name="Title Placeholder 1"/>
          <p:cNvSpPr>
            <a:spLocks noGrp="1"/>
          </p:cNvSpPr>
          <p:nvPr>
            <p:ph type="title"/>
          </p:nvPr>
        </p:nvSpPr>
        <p:spPr>
          <a:xfrm>
            <a:off x="224422" y="274639"/>
            <a:ext cx="1171778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4422" y="1600203"/>
            <a:ext cx="11717780" cy="43590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5327941" y="6336113"/>
            <a:ext cx="5223283" cy="365125"/>
          </a:xfrm>
          <a:prstGeom prst="rect">
            <a:avLst/>
          </a:prstGeom>
        </p:spPr>
        <p:txBody>
          <a:bodyPr vert="horz" lIns="91440" tIns="45720" rIns="91440" bIns="45720" rtlCol="0" anchor="ctr"/>
          <a:lstStyle>
            <a:lvl1pPr algn="ctr">
              <a:defRPr sz="1200">
                <a:solidFill>
                  <a:srgbClr val="BDDEAE"/>
                </a:solidFill>
              </a:defRPr>
            </a:lvl1pPr>
          </a:lstStyle>
          <a:p>
            <a:endParaRPr lang="en-US" dirty="0"/>
          </a:p>
        </p:txBody>
      </p:sp>
      <p:sp>
        <p:nvSpPr>
          <p:cNvPr id="6" name="Slide Number Placeholder 5"/>
          <p:cNvSpPr>
            <a:spLocks noGrp="1"/>
          </p:cNvSpPr>
          <p:nvPr>
            <p:ph type="sldNum" sz="quarter" idx="4"/>
          </p:nvPr>
        </p:nvSpPr>
        <p:spPr>
          <a:xfrm>
            <a:off x="10792922" y="6336113"/>
            <a:ext cx="1149280" cy="365125"/>
          </a:xfrm>
          <a:prstGeom prst="rect">
            <a:avLst/>
          </a:prstGeom>
        </p:spPr>
        <p:txBody>
          <a:bodyPr vert="horz" lIns="91440" tIns="45720" rIns="91440" bIns="45720" rtlCol="0" anchor="ctr"/>
          <a:lstStyle>
            <a:lvl1pPr algn="r">
              <a:defRPr sz="1200">
                <a:solidFill>
                  <a:srgbClr val="BDDEAE"/>
                </a:solidFill>
              </a:defRPr>
            </a:lvl1pPr>
          </a:lstStyle>
          <a:p>
            <a:fld id="{ED2C0F79-DBA3-124B-91B3-8AFBA893CAB2}" type="slidenum">
              <a:rPr lang="en-US" smtClean="0"/>
              <a:pPr/>
              <a:t>‹#›</a:t>
            </a:fld>
            <a:endParaRPr lang="en-US" dirty="0"/>
          </a:p>
        </p:txBody>
      </p:sp>
    </p:spTree>
    <p:extLst>
      <p:ext uri="{BB962C8B-B14F-4D97-AF65-F5344CB8AC3E}">
        <p14:creationId xmlns:p14="http://schemas.microsoft.com/office/powerpoint/2010/main" val="3464911724"/>
      </p:ext>
    </p:extLst>
  </p:cSld>
  <p:clrMap bg1="lt1" tx1="dk1" bg2="lt2" tx2="dk2" accent1="accent1" accent2="accent2" accent3="accent3" accent4="accent4" accent5="accent5" accent6="accent6" hlink="hlink" folHlink="folHlink"/>
  <p:sldLayoutIdLst>
    <p:sldLayoutId id="2147493466" r:id="rId1"/>
    <p:sldLayoutId id="2147493467" r:id="rId2"/>
    <p:sldLayoutId id="2147493468" r:id="rId3"/>
    <p:sldLayoutId id="2147493469" r:id="rId4"/>
    <p:sldLayoutId id="2147493470" r:id="rId5"/>
    <p:sldLayoutId id="2147493471" r:id="rId6"/>
    <p:sldLayoutId id="2147493472" r:id="rId7"/>
    <p:sldLayoutId id="2147493473" r:id="rId8"/>
    <p:sldLayoutId id="2147493474" r:id="rId9"/>
    <p:sldLayoutId id="2147493456" r:id="rId10"/>
  </p:sldLayoutIdLst>
  <p:txStyles>
    <p:titleStyle>
      <a:lvl1pPr algn="ctr" defTabSz="457200" rtl="0" eaLnBrk="1" latinLnBrk="0" hangingPunct="1">
        <a:spcBef>
          <a:spcPct val="0"/>
        </a:spcBef>
        <a:buNone/>
        <a:defRPr sz="4800" b="0" i="0" kern="1200" cap="none" normalizeH="0">
          <a:solidFill>
            <a:srgbClr val="0F5640"/>
          </a:solidFill>
          <a:effectLst>
            <a:outerShdw dist="12700" dir="2700000" algn="tl" rotWithShape="0">
              <a:srgbClr val="000000"/>
            </a:outerShdw>
          </a:effectLst>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support.gradesfirst.com/hc/en-us/articles/360014107354" TargetMode="Externa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support.gradesfirst.com/hc/en-us/articles/360014185453" TargetMode="External"/><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hyperlink" Target="https://support.gradesfirst.com/hc/en-us/articles/360014109434"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tx2">
              <a:lumMod val="90000"/>
              <a:lumOff val="10000"/>
            </a:schemeClr>
          </a:solidFill>
        </p:spPr>
        <p:txBody>
          <a:bodyPr/>
          <a:lstStyle/>
          <a:p>
            <a:r>
              <a:rPr lang="en-US" dirty="0" smtClean="0"/>
              <a:t>EAB Navigate for Staff/Faculty</a:t>
            </a:r>
            <a:endParaRPr lang="en-US" dirty="0"/>
          </a:p>
        </p:txBody>
      </p:sp>
      <p:sp>
        <p:nvSpPr>
          <p:cNvPr id="3" name="Subtitle 2"/>
          <p:cNvSpPr>
            <a:spLocks noGrp="1"/>
          </p:cNvSpPr>
          <p:nvPr>
            <p:ph type="subTitle" idx="1"/>
          </p:nvPr>
        </p:nvSpPr>
        <p:spPr/>
        <p:txBody>
          <a:bodyPr>
            <a:normAutofit/>
          </a:bodyPr>
          <a:lstStyle/>
          <a:p>
            <a:endParaRPr lang="en-US" sz="3600" dirty="0" smtClean="0"/>
          </a:p>
          <a:p>
            <a:r>
              <a:rPr lang="en-US" sz="3600" dirty="0" smtClean="0"/>
              <a:t>Getting Set Up</a:t>
            </a:r>
            <a:endParaRPr lang="en-US" sz="3600" dirty="0"/>
          </a:p>
        </p:txBody>
      </p:sp>
    </p:spTree>
    <p:extLst>
      <p:ext uri="{BB962C8B-B14F-4D97-AF65-F5344CB8AC3E}">
        <p14:creationId xmlns:p14="http://schemas.microsoft.com/office/powerpoint/2010/main" val="2045327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normAutofit fontScale="90000"/>
          </a:bodyPr>
          <a:lstStyle/>
          <a:p>
            <a:r>
              <a:rPr lang="en-US" b="1" dirty="0"/>
              <a:t>Upcoming Appointments</a:t>
            </a:r>
            <a:br>
              <a:rPr lang="en-US" b="1" dirty="0"/>
            </a:br>
            <a:endParaRPr lang="en-US" dirty="0"/>
          </a:p>
        </p:txBody>
      </p:sp>
      <p:pic>
        <p:nvPicPr>
          <p:cNvPr id="5" name="Content Placeholder 4"/>
          <p:cNvPicPr>
            <a:picLocks noGrp="1" noChangeAspect="1"/>
          </p:cNvPicPr>
          <p:nvPr>
            <p:ph sz="half" idx="1"/>
          </p:nvPr>
        </p:nvPicPr>
        <p:blipFill>
          <a:blip r:embed="rId2"/>
          <a:stretch>
            <a:fillRect/>
          </a:stretch>
        </p:blipFill>
        <p:spPr>
          <a:xfrm>
            <a:off x="945748" y="1982223"/>
            <a:ext cx="3750077" cy="4074332"/>
          </a:xfrm>
          <a:prstGeom prst="rect">
            <a:avLst/>
          </a:prstGeom>
        </p:spPr>
      </p:pic>
      <p:sp>
        <p:nvSpPr>
          <p:cNvPr id="4" name="Content Placeholder 3"/>
          <p:cNvSpPr>
            <a:spLocks noGrp="1"/>
          </p:cNvSpPr>
          <p:nvPr>
            <p:ph sz="half" idx="2"/>
          </p:nvPr>
        </p:nvSpPr>
        <p:spPr>
          <a:xfrm>
            <a:off x="5282005" y="1825625"/>
            <a:ext cx="6071795" cy="4351338"/>
          </a:xfrm>
        </p:spPr>
        <p:txBody>
          <a:bodyPr>
            <a:normAutofit/>
          </a:bodyPr>
          <a:lstStyle/>
          <a:p>
            <a:r>
              <a:rPr lang="en-US" sz="2000" dirty="0"/>
              <a:t>The </a:t>
            </a:r>
            <a:r>
              <a:rPr lang="en-US" sz="2000" b="1" dirty="0"/>
              <a:t>Upcoming Appointments</a:t>
            </a:r>
            <a:r>
              <a:rPr lang="en-US" sz="2000" dirty="0"/>
              <a:t> box shows you quick details of your next three scheduled appointments. Appointments are listed in chronological order</a:t>
            </a:r>
            <a:r>
              <a:rPr lang="en-US" sz="2000" dirty="0" smtClean="0"/>
              <a:t>.</a:t>
            </a:r>
          </a:p>
          <a:p>
            <a:r>
              <a:rPr lang="en-US" sz="2000" dirty="0"/>
              <a:t>For more detailed information, click on the </a:t>
            </a:r>
            <a:r>
              <a:rPr lang="en-US" sz="2000" b="1" dirty="0"/>
              <a:t>Upcoming Appointments tab</a:t>
            </a:r>
            <a:r>
              <a:rPr lang="en-US" sz="2000" dirty="0"/>
              <a:t> where you can see all of your upcoming appointments in the next 30 days. Clicking on the appointment link itself will take you directly to the appointment details.</a:t>
            </a:r>
          </a:p>
        </p:txBody>
      </p:sp>
    </p:spTree>
    <p:extLst>
      <p:ext uri="{BB962C8B-B14F-4D97-AF65-F5344CB8AC3E}">
        <p14:creationId xmlns:p14="http://schemas.microsoft.com/office/powerpoint/2010/main" val="24233815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lstStyle/>
          <a:p>
            <a:r>
              <a:rPr lang="en-US" dirty="0" smtClean="0"/>
              <a:t>Students Tab</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The Students tab collects student-specific content for staff members, including information regarding assigned students </a:t>
            </a:r>
            <a:endParaRPr lang="en-US" dirty="0" smtClean="0"/>
          </a:p>
          <a:p>
            <a:r>
              <a:rPr lang="en-US" dirty="0"/>
              <a:t>The </a:t>
            </a:r>
            <a:r>
              <a:rPr lang="en-US" b="1" dirty="0"/>
              <a:t>My Assigned Students </a:t>
            </a:r>
            <a:r>
              <a:rPr lang="en-US" dirty="0"/>
              <a:t>grid gives you a quick and easy way to view and interact with groups of students that have identified as being of particular interest to you. You will notice several key pieces of information next to each student’s name in the grid:  their student ID, whether they are on one of your Watch Lists, their cumulative GPA, and their predicted risk </a:t>
            </a:r>
            <a:r>
              <a:rPr lang="en-US" dirty="0" smtClean="0"/>
              <a:t>level</a:t>
            </a:r>
          </a:p>
          <a:p>
            <a:r>
              <a:rPr lang="en-US" dirty="0"/>
              <a:t>From this grid, you can take many different actions on these students, depending on your user permissions. These actions could include:  sending messages, creating appointment summary reports, scheduling appointments, adding a student to a watch list, issuing alerts, adding notes, or exporting a list of included students</a:t>
            </a:r>
          </a:p>
        </p:txBody>
      </p:sp>
    </p:spTree>
    <p:extLst>
      <p:ext uri="{BB962C8B-B14F-4D97-AF65-F5344CB8AC3E}">
        <p14:creationId xmlns:p14="http://schemas.microsoft.com/office/powerpoint/2010/main" val="4207552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lstStyle/>
          <a:p>
            <a:r>
              <a:rPr lang="en-US" b="1" dirty="0"/>
              <a:t>Reporting</a:t>
            </a:r>
            <a:endParaRPr lang="en-US" dirty="0"/>
          </a:p>
        </p:txBody>
      </p:sp>
      <p:pic>
        <p:nvPicPr>
          <p:cNvPr id="4" name="Content Placeholder 3"/>
          <p:cNvPicPr>
            <a:picLocks noGrp="1" noChangeAspect="1"/>
          </p:cNvPicPr>
          <p:nvPr>
            <p:ph idx="1"/>
          </p:nvPr>
        </p:nvPicPr>
        <p:blipFill>
          <a:blip r:embed="rId2"/>
          <a:stretch>
            <a:fillRect/>
          </a:stretch>
        </p:blipFill>
        <p:spPr>
          <a:xfrm>
            <a:off x="980235" y="1963056"/>
            <a:ext cx="5721780" cy="2714519"/>
          </a:xfrm>
          <a:prstGeom prst="rect">
            <a:avLst/>
          </a:prstGeom>
        </p:spPr>
      </p:pic>
      <p:sp>
        <p:nvSpPr>
          <p:cNvPr id="5" name="Rectangle 4"/>
          <p:cNvSpPr/>
          <p:nvPr/>
        </p:nvSpPr>
        <p:spPr>
          <a:xfrm>
            <a:off x="1068593" y="4949943"/>
            <a:ext cx="9269506" cy="646331"/>
          </a:xfrm>
          <a:prstGeom prst="rect">
            <a:avLst/>
          </a:prstGeom>
        </p:spPr>
        <p:txBody>
          <a:bodyPr wrap="square">
            <a:spAutoFit/>
          </a:bodyPr>
          <a:lstStyle/>
          <a:p>
            <a:r>
              <a:rPr lang="en-US" dirty="0"/>
              <a:t>At the bottom of Staff Home page is the </a:t>
            </a:r>
            <a:r>
              <a:rPr lang="en-US" b="1" dirty="0"/>
              <a:t>Reporting</a:t>
            </a:r>
            <a:r>
              <a:rPr lang="en-US" dirty="0"/>
              <a:t> section. Here, you will find a list of all your recent appointments as well as any appointment reports you have filed.</a:t>
            </a:r>
          </a:p>
        </p:txBody>
      </p:sp>
    </p:spTree>
    <p:extLst>
      <p:ext uri="{BB962C8B-B14F-4D97-AF65-F5344CB8AC3E}">
        <p14:creationId xmlns:p14="http://schemas.microsoft.com/office/powerpoint/2010/main" val="29427239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Reference:</a:t>
            </a:r>
            <a:br>
              <a:rPr lang="en-US" sz="2400" dirty="0"/>
            </a:br>
            <a:r>
              <a:rPr lang="en-US" sz="2400" dirty="0"/>
              <a:t/>
            </a:r>
            <a:br>
              <a:rPr lang="en-US" sz="2400" dirty="0"/>
            </a:br>
            <a:r>
              <a:rPr lang="en-US" sz="2400" dirty="0"/>
              <a:t>©2018 EAB Global, Inc. • All Rights Reserved</a:t>
            </a:r>
            <a:br>
              <a:rPr lang="en-US" sz="2400" dirty="0"/>
            </a:br>
            <a:endParaRPr lang="en-US"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7406" y="1784378"/>
            <a:ext cx="3095625" cy="1400175"/>
          </a:xfrm>
          <a:prstGeom prst="rect">
            <a:avLst/>
          </a:prstGeom>
        </p:spPr>
      </p:pic>
    </p:spTree>
    <p:extLst>
      <p:ext uri="{BB962C8B-B14F-4D97-AF65-F5344CB8AC3E}">
        <p14:creationId xmlns:p14="http://schemas.microsoft.com/office/powerpoint/2010/main" val="13839339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2248"/>
            <a:ext cx="10515600" cy="1103024"/>
          </a:xfrm>
          <a:solidFill>
            <a:schemeClr val="accent1">
              <a:lumMod val="60000"/>
              <a:lumOff val="40000"/>
            </a:schemeClr>
          </a:solidFill>
        </p:spPr>
        <p:txBody>
          <a:bodyPr>
            <a:normAutofit fontScale="90000"/>
          </a:bodyPr>
          <a:lstStyle/>
          <a:p>
            <a:r>
              <a:rPr lang="en-US" b="1" dirty="0"/>
              <a:t>Understanding the Staff Home Page</a:t>
            </a:r>
            <a:br>
              <a:rPr lang="en-US" b="1" dirty="0"/>
            </a:br>
            <a:endParaRPr lang="en-US" dirty="0"/>
          </a:p>
        </p:txBody>
      </p:sp>
      <p:sp>
        <p:nvSpPr>
          <p:cNvPr id="4" name="Content Placeholder 3"/>
          <p:cNvSpPr>
            <a:spLocks noGrp="1"/>
          </p:cNvSpPr>
          <p:nvPr>
            <p:ph sz="half" idx="2"/>
          </p:nvPr>
        </p:nvSpPr>
        <p:spPr>
          <a:xfrm>
            <a:off x="6302829" y="1649187"/>
            <a:ext cx="5050971" cy="4256762"/>
          </a:xfrm>
        </p:spPr>
        <p:txBody>
          <a:bodyPr>
            <a:normAutofit lnSpcReduction="10000"/>
          </a:bodyPr>
          <a:lstStyle/>
          <a:p>
            <a:r>
              <a:rPr lang="en-US" sz="2000" dirty="0"/>
              <a:t>The Staff Home page will be the page you land on when first logging into Navigate.</a:t>
            </a:r>
          </a:p>
          <a:p>
            <a:r>
              <a:rPr lang="en-US" sz="2000" dirty="0"/>
              <a:t>It can also be accessed at any time by clicking the icon which looks like a house on the left-hand navigation panel.</a:t>
            </a:r>
          </a:p>
          <a:p>
            <a:r>
              <a:rPr lang="en-US" sz="2000" dirty="0"/>
              <a:t>As an advisor, it shows students that may be assigned to you in an official capacity. </a:t>
            </a:r>
          </a:p>
          <a:p>
            <a:r>
              <a:rPr lang="en-US" sz="2000" dirty="0"/>
              <a:t>As a faculty member, it shows what classes you are teaching.</a:t>
            </a:r>
          </a:p>
          <a:p>
            <a:r>
              <a:rPr lang="en-US" sz="2000" dirty="0"/>
              <a:t>Staff Home also includes upcoming appointments, quick links to important information and the location to manage your availability.</a:t>
            </a:r>
          </a:p>
        </p:txBody>
      </p:sp>
      <p:pic>
        <p:nvPicPr>
          <p:cNvPr id="9" name="Content Placeholder 8"/>
          <p:cNvPicPr>
            <a:picLocks noGrp="1" noChangeAspect="1"/>
          </p:cNvPicPr>
          <p:nvPr>
            <p:ph sz="half" idx="1"/>
          </p:nvPr>
        </p:nvPicPr>
        <p:blipFill>
          <a:blip r:embed="rId2"/>
          <a:stretch>
            <a:fillRect/>
          </a:stretch>
        </p:blipFill>
        <p:spPr>
          <a:xfrm>
            <a:off x="507595" y="1926771"/>
            <a:ext cx="5411872" cy="3641271"/>
          </a:xfrm>
          <a:prstGeom prst="rect">
            <a:avLst/>
          </a:prstGeom>
        </p:spPr>
      </p:pic>
      <p:sp>
        <p:nvSpPr>
          <p:cNvPr id="5" name="TextBox 4"/>
          <p:cNvSpPr txBox="1"/>
          <p:nvPr/>
        </p:nvSpPr>
        <p:spPr>
          <a:xfrm>
            <a:off x="2399457" y="6398100"/>
            <a:ext cx="9718971" cy="276999"/>
          </a:xfrm>
          <a:prstGeom prst="rect">
            <a:avLst/>
          </a:prstGeom>
          <a:noFill/>
        </p:spPr>
        <p:txBody>
          <a:bodyPr wrap="square" rtlCol="0">
            <a:spAutoFit/>
          </a:bodyPr>
          <a:lstStyle/>
          <a:p>
            <a:r>
              <a:rPr lang="en-US" sz="1200" dirty="0" smtClean="0">
                <a:solidFill>
                  <a:schemeClr val="bg1"/>
                </a:solidFill>
              </a:rPr>
              <a:t>Note: Features </a:t>
            </a:r>
            <a:r>
              <a:rPr lang="en-US" sz="1200" dirty="0">
                <a:solidFill>
                  <a:schemeClr val="bg1"/>
                </a:solidFill>
              </a:rPr>
              <a:t>available within the Staff Home are configured to the needs of each institution</a:t>
            </a:r>
            <a:r>
              <a:rPr lang="en-US" sz="1200" dirty="0" smtClean="0">
                <a:solidFill>
                  <a:schemeClr val="bg1"/>
                </a:solidFill>
              </a:rPr>
              <a:t>. Certain tools may not be enabled for your role.</a:t>
            </a:r>
            <a:endParaRPr lang="en-US" sz="1200" dirty="0">
              <a:solidFill>
                <a:schemeClr val="bg1"/>
              </a:solidFill>
            </a:endParaRPr>
          </a:p>
        </p:txBody>
      </p:sp>
    </p:spTree>
    <p:extLst>
      <p:ext uri="{BB962C8B-B14F-4D97-AF65-F5344CB8AC3E}">
        <p14:creationId xmlns:p14="http://schemas.microsoft.com/office/powerpoint/2010/main" val="22868987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normAutofit fontScale="90000"/>
          </a:bodyPr>
          <a:lstStyle/>
          <a:p>
            <a:r>
              <a:rPr lang="en-US" b="1" dirty="0"/>
              <a:t>Setting Up Appointment Availability</a:t>
            </a:r>
            <a:br>
              <a:rPr lang="en-US" b="1" dirty="0"/>
            </a:br>
            <a:endParaRPr lang="en-US" dirty="0"/>
          </a:p>
        </p:txBody>
      </p:sp>
      <p:pic>
        <p:nvPicPr>
          <p:cNvPr id="5" name="Content Placeholder 4"/>
          <p:cNvPicPr>
            <a:picLocks noGrp="1" noChangeAspect="1"/>
          </p:cNvPicPr>
          <p:nvPr>
            <p:ph sz="half" idx="1"/>
          </p:nvPr>
        </p:nvPicPr>
        <p:blipFill>
          <a:blip r:embed="rId2"/>
          <a:stretch>
            <a:fillRect/>
          </a:stretch>
        </p:blipFill>
        <p:spPr>
          <a:xfrm>
            <a:off x="747375" y="2432957"/>
            <a:ext cx="5272425" cy="3102429"/>
          </a:xfrm>
          <a:prstGeom prst="rect">
            <a:avLst/>
          </a:prstGeom>
        </p:spPr>
      </p:pic>
      <p:sp>
        <p:nvSpPr>
          <p:cNvPr id="4" name="Content Placeholder 3"/>
          <p:cNvSpPr>
            <a:spLocks noGrp="1"/>
          </p:cNvSpPr>
          <p:nvPr>
            <p:ph sz="half" idx="2"/>
          </p:nvPr>
        </p:nvSpPr>
        <p:spPr/>
        <p:txBody>
          <a:bodyPr>
            <a:normAutofit fontScale="85000" lnSpcReduction="10000"/>
          </a:bodyPr>
          <a:lstStyle/>
          <a:p>
            <a:r>
              <a:rPr lang="en-US" sz="2600" dirty="0"/>
              <a:t>Setting up your availability (accessible from the Staff Home page) is the most important step you must take if you intend to schedule and </a:t>
            </a:r>
            <a:r>
              <a:rPr lang="en-US" sz="2600" dirty="0" smtClean="0"/>
              <a:t>manage appointments </a:t>
            </a:r>
            <a:r>
              <a:rPr lang="en-US" sz="2600" dirty="0"/>
              <a:t>with students in Navigate. </a:t>
            </a:r>
          </a:p>
          <a:p>
            <a:r>
              <a:rPr lang="en-US" sz="2600" dirty="0"/>
              <a:t>Setting up your availability impacts when and how </a:t>
            </a:r>
            <a:r>
              <a:rPr lang="en-US" sz="2600" dirty="0">
                <a:hlinkClick r:id="rId3"/>
              </a:rPr>
              <a:t>students experience the scheduling workflow from their perspective</a:t>
            </a:r>
            <a:r>
              <a:rPr lang="en-US" sz="2600" dirty="0"/>
              <a:t>.</a:t>
            </a:r>
          </a:p>
          <a:p>
            <a:r>
              <a:rPr lang="en-US" sz="2600" dirty="0"/>
              <a:t>Availability impacts your ability to take part in appointment campaigns (either sent by you or your department manager).</a:t>
            </a:r>
          </a:p>
          <a:p>
            <a:r>
              <a:rPr lang="en-US" sz="2600" dirty="0"/>
              <a:t>Availability should be set before syncing your calendars.</a:t>
            </a:r>
          </a:p>
          <a:p>
            <a:endParaRPr lang="en-US" dirty="0"/>
          </a:p>
        </p:txBody>
      </p:sp>
    </p:spTree>
    <p:extLst>
      <p:ext uri="{BB962C8B-B14F-4D97-AF65-F5344CB8AC3E}">
        <p14:creationId xmlns:p14="http://schemas.microsoft.com/office/powerpoint/2010/main" val="4880630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normAutofit fontScale="90000"/>
          </a:bodyPr>
          <a:lstStyle/>
          <a:p>
            <a:r>
              <a:rPr lang="en-US" sz="4400" b="1" dirty="0"/>
              <a:t>Syncing your Calendar with the Navigate Calendar</a:t>
            </a:r>
            <a:r>
              <a:rPr lang="en-US" b="1" dirty="0"/>
              <a:t/>
            </a:r>
            <a:br>
              <a:rPr lang="en-US" b="1" dirty="0"/>
            </a:br>
            <a:endParaRPr lang="en-US" dirty="0"/>
          </a:p>
        </p:txBody>
      </p:sp>
      <p:pic>
        <p:nvPicPr>
          <p:cNvPr id="5" name="Content Placeholder 4"/>
          <p:cNvPicPr>
            <a:picLocks noGrp="1" noChangeAspect="1"/>
          </p:cNvPicPr>
          <p:nvPr>
            <p:ph sz="half" idx="1"/>
          </p:nvPr>
        </p:nvPicPr>
        <p:blipFill>
          <a:blip r:embed="rId2"/>
          <a:stretch>
            <a:fillRect/>
          </a:stretch>
        </p:blipFill>
        <p:spPr>
          <a:xfrm>
            <a:off x="544289" y="2237015"/>
            <a:ext cx="5285011" cy="3314700"/>
          </a:xfrm>
          <a:prstGeom prst="rect">
            <a:avLst/>
          </a:prstGeom>
        </p:spPr>
      </p:pic>
      <p:sp>
        <p:nvSpPr>
          <p:cNvPr id="4" name="Content Placeholder 3"/>
          <p:cNvSpPr>
            <a:spLocks noGrp="1"/>
          </p:cNvSpPr>
          <p:nvPr>
            <p:ph sz="half" idx="2"/>
          </p:nvPr>
        </p:nvSpPr>
        <p:spPr>
          <a:xfrm>
            <a:off x="6019800" y="1825625"/>
            <a:ext cx="5334000" cy="4351338"/>
          </a:xfrm>
        </p:spPr>
        <p:txBody>
          <a:bodyPr>
            <a:normAutofit fontScale="92500" lnSpcReduction="20000"/>
          </a:bodyPr>
          <a:lstStyle/>
          <a:p>
            <a:r>
              <a:rPr lang="en-US" sz="2400" dirty="0"/>
              <a:t>Syncing your primary work calendar with your Navigate calendar is key. This allows the two calendars to talk to one another and share information. That way, you do not have to cross-reference two different calendars to plan your day. It will eliminate the possibility of double booking.</a:t>
            </a:r>
          </a:p>
          <a:p>
            <a:r>
              <a:rPr lang="en-US" sz="2400" dirty="0"/>
              <a:t>The other benefit of syncing calendars is that when you have a new appointment on your work calendar (whether for a department meeting or personal doctor’s appointment) it will automatically update the availability students see for you in Navigate</a:t>
            </a:r>
            <a:r>
              <a:rPr lang="en-US" dirty="0"/>
              <a:t>. </a:t>
            </a:r>
          </a:p>
          <a:p>
            <a:endParaRPr lang="en-US" dirty="0"/>
          </a:p>
        </p:txBody>
      </p:sp>
    </p:spTree>
    <p:extLst>
      <p:ext uri="{BB962C8B-B14F-4D97-AF65-F5344CB8AC3E}">
        <p14:creationId xmlns:p14="http://schemas.microsoft.com/office/powerpoint/2010/main" val="13220663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normAutofit fontScale="90000"/>
          </a:bodyPr>
          <a:lstStyle/>
          <a:p>
            <a:r>
              <a:rPr lang="en-US" b="1" dirty="0"/>
              <a:t>Searching for Students</a:t>
            </a:r>
            <a:br>
              <a:rPr lang="en-US" b="1" dirty="0"/>
            </a:br>
            <a:endParaRPr lang="en-US" dirty="0"/>
          </a:p>
        </p:txBody>
      </p:sp>
      <p:pic>
        <p:nvPicPr>
          <p:cNvPr id="5" name="Content Placeholder 4"/>
          <p:cNvPicPr>
            <a:picLocks noGrp="1" noChangeAspect="1"/>
          </p:cNvPicPr>
          <p:nvPr>
            <p:ph sz="half" idx="1"/>
          </p:nvPr>
        </p:nvPicPr>
        <p:blipFill>
          <a:blip r:embed="rId2"/>
          <a:stretch>
            <a:fillRect/>
          </a:stretch>
        </p:blipFill>
        <p:spPr>
          <a:xfrm>
            <a:off x="702129" y="1825625"/>
            <a:ext cx="5393871" cy="3641272"/>
          </a:xfrm>
          <a:prstGeom prst="rect">
            <a:avLst/>
          </a:prstGeom>
        </p:spPr>
      </p:pic>
      <p:sp>
        <p:nvSpPr>
          <p:cNvPr id="4" name="Content Placeholder 3"/>
          <p:cNvSpPr>
            <a:spLocks noGrp="1"/>
          </p:cNvSpPr>
          <p:nvPr>
            <p:ph sz="half" idx="2"/>
          </p:nvPr>
        </p:nvSpPr>
        <p:spPr/>
        <p:txBody>
          <a:bodyPr>
            <a:normAutofit fontScale="70000" lnSpcReduction="20000"/>
          </a:bodyPr>
          <a:lstStyle/>
          <a:p>
            <a:r>
              <a:rPr lang="en-US" dirty="0"/>
              <a:t>You can access more information about students in the platform in several ways. Students assigned to you will obviously be visible on the Staff Home page. Students in your classes will also be available on Professor Home if you are a faculty member.</a:t>
            </a:r>
          </a:p>
          <a:p>
            <a:r>
              <a:rPr lang="en-US" dirty="0"/>
              <a:t>Typing a student's name in the quick access magnifying glass at the top right corner of the page, will bring you to that student's profile.</a:t>
            </a:r>
          </a:p>
          <a:p>
            <a:r>
              <a:rPr lang="en-US" dirty="0"/>
              <a:t>You can also search for other students with specific attributes by using the Advanced Search functionality. The Advanced Search can be access by clicking on the eye glass icon on the left-hand navigation panel.</a:t>
            </a:r>
          </a:p>
          <a:p>
            <a:r>
              <a:rPr lang="en-US" dirty="0"/>
              <a:t>After completing an Advanced Search, you can save your searches as a </a:t>
            </a:r>
            <a:r>
              <a:rPr lang="en-US" dirty="0">
                <a:hlinkClick r:id="rId3"/>
              </a:rPr>
              <a:t>Watch List</a:t>
            </a:r>
            <a:r>
              <a:rPr lang="en-US" dirty="0"/>
              <a:t> or </a:t>
            </a:r>
            <a:r>
              <a:rPr lang="en-US" dirty="0">
                <a:hlinkClick r:id="rId4"/>
              </a:rPr>
              <a:t>Saved Search.</a:t>
            </a:r>
            <a:endParaRPr lang="en-US" dirty="0"/>
          </a:p>
          <a:p>
            <a:endParaRPr lang="en-US" dirty="0"/>
          </a:p>
        </p:txBody>
      </p:sp>
    </p:spTree>
    <p:extLst>
      <p:ext uri="{BB962C8B-B14F-4D97-AF65-F5344CB8AC3E}">
        <p14:creationId xmlns:p14="http://schemas.microsoft.com/office/powerpoint/2010/main" val="2009271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normAutofit fontScale="90000"/>
          </a:bodyPr>
          <a:lstStyle/>
          <a:p>
            <a:r>
              <a:rPr lang="en-US" b="1" dirty="0" smtClean="0"/>
              <a:t>Conversations and Communication</a:t>
            </a:r>
            <a:br>
              <a:rPr lang="en-US" b="1" dirty="0" smtClean="0"/>
            </a:br>
            <a:endParaRPr lang="en-US" dirty="0"/>
          </a:p>
        </p:txBody>
      </p:sp>
      <p:sp>
        <p:nvSpPr>
          <p:cNvPr id="3" name="Content Placeholder 2"/>
          <p:cNvSpPr>
            <a:spLocks noGrp="1"/>
          </p:cNvSpPr>
          <p:nvPr>
            <p:ph idx="1"/>
          </p:nvPr>
        </p:nvSpPr>
        <p:spPr/>
        <p:txBody>
          <a:bodyPr/>
          <a:lstStyle/>
          <a:p>
            <a:r>
              <a:rPr lang="en-US" dirty="0" smtClean="0"/>
              <a:t>The last key functionality to get you successfully started using Navigate is Conversations. This can be accessed by clicking the envelop icon on the left-hand navigation panel.</a:t>
            </a:r>
          </a:p>
          <a:p>
            <a:r>
              <a:rPr lang="en-US" dirty="0" smtClean="0"/>
              <a:t>Conversations allow you to see all communication you have sent through the Navigate platform, including appointment notifications or changes, text messages, and emails.</a:t>
            </a:r>
            <a:endParaRPr lang="en-US" dirty="0"/>
          </a:p>
        </p:txBody>
      </p:sp>
    </p:spTree>
    <p:extLst>
      <p:ext uri="{BB962C8B-B14F-4D97-AF65-F5344CB8AC3E}">
        <p14:creationId xmlns:p14="http://schemas.microsoft.com/office/powerpoint/2010/main" val="2442792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tx2">
              <a:lumMod val="90000"/>
              <a:lumOff val="10000"/>
            </a:schemeClr>
          </a:solidFill>
        </p:spPr>
        <p:txBody>
          <a:bodyPr/>
          <a:lstStyle/>
          <a:p>
            <a:r>
              <a:rPr lang="en-US" dirty="0" smtClean="0"/>
              <a:t>Staff Home</a:t>
            </a:r>
            <a:endParaRPr lang="en-US" dirty="0"/>
          </a:p>
        </p:txBody>
      </p:sp>
      <p:sp>
        <p:nvSpPr>
          <p:cNvPr id="3" name="Subtitle 2"/>
          <p:cNvSpPr>
            <a:spLocks noGrp="1"/>
          </p:cNvSpPr>
          <p:nvPr>
            <p:ph type="subTitle" idx="1"/>
          </p:nvPr>
        </p:nvSpPr>
        <p:spPr/>
        <p:txBody>
          <a:bodyPr>
            <a:normAutofit fontScale="92500" lnSpcReduction="10000"/>
          </a:bodyPr>
          <a:lstStyle/>
          <a:p>
            <a:r>
              <a:rPr lang="en-US" dirty="0"/>
              <a:t>This feature is the primary landing page for </a:t>
            </a:r>
            <a:r>
              <a:rPr lang="en-US" b="1" dirty="0"/>
              <a:t>staff </a:t>
            </a:r>
            <a:r>
              <a:rPr lang="en-US" dirty="0"/>
              <a:t>upon entering Navigate. This feature is enabled if you are able to log in to Navigate. Depending on your role configuration within Navigate, there may be some parts of this feature that are not visible to you.</a:t>
            </a:r>
          </a:p>
        </p:txBody>
      </p:sp>
    </p:spTree>
    <p:extLst>
      <p:ext uri="{BB962C8B-B14F-4D97-AF65-F5344CB8AC3E}">
        <p14:creationId xmlns:p14="http://schemas.microsoft.com/office/powerpoint/2010/main" val="28205075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lstStyle/>
          <a:p>
            <a:r>
              <a:rPr lang="en-US" dirty="0" smtClean="0"/>
              <a:t>Quick Links</a:t>
            </a:r>
            <a:endParaRPr lang="en-US" dirty="0"/>
          </a:p>
        </p:txBody>
      </p:sp>
      <p:pic>
        <p:nvPicPr>
          <p:cNvPr id="5" name="Content Placeholder 4"/>
          <p:cNvPicPr>
            <a:picLocks noGrp="1" noChangeAspect="1"/>
          </p:cNvPicPr>
          <p:nvPr>
            <p:ph sz="half" idx="1"/>
          </p:nvPr>
        </p:nvPicPr>
        <p:blipFill>
          <a:blip r:embed="rId2"/>
          <a:stretch>
            <a:fillRect/>
          </a:stretch>
        </p:blipFill>
        <p:spPr>
          <a:xfrm>
            <a:off x="1312434" y="1898240"/>
            <a:ext cx="3121454" cy="4179832"/>
          </a:xfrm>
          <a:prstGeom prst="rect">
            <a:avLst/>
          </a:prstGeom>
        </p:spPr>
      </p:pic>
      <p:sp>
        <p:nvSpPr>
          <p:cNvPr id="4" name="Content Placeholder 3"/>
          <p:cNvSpPr>
            <a:spLocks noGrp="1"/>
          </p:cNvSpPr>
          <p:nvPr>
            <p:ph sz="half" idx="2"/>
          </p:nvPr>
        </p:nvSpPr>
        <p:spPr>
          <a:xfrm>
            <a:off x="5400339" y="1825625"/>
            <a:ext cx="5953461" cy="4351338"/>
          </a:xfrm>
        </p:spPr>
        <p:txBody>
          <a:bodyPr>
            <a:normAutofit fontScale="92500" lnSpcReduction="20000"/>
          </a:bodyPr>
          <a:lstStyle/>
          <a:p>
            <a:r>
              <a:rPr lang="en-US" dirty="0"/>
              <a:t>Quick Links is a section on your Home page that provides easy access to different features within the platform, such as scheduling, recording attendance, or tracking appointment campaigns. Clicking on a quick link will direct you to different locations in the Navigate platform. The links that display are specific to your role at your institution and may not exactly mirror those shown in the screenshot below.</a:t>
            </a:r>
          </a:p>
        </p:txBody>
      </p:sp>
      <p:sp>
        <p:nvSpPr>
          <p:cNvPr id="6" name="TextBox 5"/>
          <p:cNvSpPr txBox="1"/>
          <p:nvPr/>
        </p:nvSpPr>
        <p:spPr>
          <a:xfrm>
            <a:off x="2383220" y="6404784"/>
            <a:ext cx="9263231" cy="307777"/>
          </a:xfrm>
          <a:prstGeom prst="rect">
            <a:avLst/>
          </a:prstGeom>
          <a:noFill/>
        </p:spPr>
        <p:txBody>
          <a:bodyPr wrap="square" rtlCol="0">
            <a:spAutoFit/>
          </a:bodyPr>
          <a:lstStyle/>
          <a:p>
            <a:r>
              <a:rPr lang="en-US" sz="1400" b="1" dirty="0">
                <a:solidFill>
                  <a:schemeClr val="bg1"/>
                </a:solidFill>
              </a:rPr>
              <a:t>Note:  </a:t>
            </a:r>
            <a:r>
              <a:rPr lang="en-US" sz="1400" dirty="0">
                <a:solidFill>
                  <a:schemeClr val="bg1"/>
                </a:solidFill>
              </a:rPr>
              <a:t>If you have more than one role, your Quick Links may be affected by the permissions for both roles.</a:t>
            </a:r>
          </a:p>
        </p:txBody>
      </p:sp>
    </p:spTree>
    <p:extLst>
      <p:ext uri="{BB962C8B-B14F-4D97-AF65-F5344CB8AC3E}">
        <p14:creationId xmlns:p14="http://schemas.microsoft.com/office/powerpoint/2010/main" val="20455688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normAutofit fontScale="90000"/>
          </a:bodyPr>
          <a:lstStyle/>
          <a:p>
            <a:r>
              <a:rPr lang="en-US" b="1" dirty="0"/>
              <a:t>Reminders</a:t>
            </a:r>
            <a:br>
              <a:rPr lang="en-US" b="1" dirty="0"/>
            </a:br>
            <a:endParaRPr lang="en-US" dirty="0"/>
          </a:p>
        </p:txBody>
      </p:sp>
      <p:pic>
        <p:nvPicPr>
          <p:cNvPr id="5" name="Content Placeholder 4"/>
          <p:cNvPicPr>
            <a:picLocks noGrp="1" noChangeAspect="1"/>
          </p:cNvPicPr>
          <p:nvPr>
            <p:ph sz="half" idx="1"/>
          </p:nvPr>
        </p:nvPicPr>
        <p:blipFill>
          <a:blip r:embed="rId2"/>
          <a:stretch>
            <a:fillRect/>
          </a:stretch>
        </p:blipFill>
        <p:spPr>
          <a:xfrm>
            <a:off x="838200" y="1825625"/>
            <a:ext cx="4282439" cy="3523332"/>
          </a:xfrm>
          <a:prstGeom prst="rect">
            <a:avLst/>
          </a:prstGeom>
        </p:spPr>
      </p:pic>
      <p:sp>
        <p:nvSpPr>
          <p:cNvPr id="4" name="Content Placeholder 3"/>
          <p:cNvSpPr>
            <a:spLocks noGrp="1"/>
          </p:cNvSpPr>
          <p:nvPr>
            <p:ph sz="half" idx="2"/>
          </p:nvPr>
        </p:nvSpPr>
        <p:spPr>
          <a:xfrm>
            <a:off x="5733826" y="1825625"/>
            <a:ext cx="5619974" cy="3929716"/>
          </a:xfrm>
        </p:spPr>
        <p:txBody>
          <a:bodyPr>
            <a:normAutofit fontScale="92500" lnSpcReduction="20000"/>
          </a:bodyPr>
          <a:lstStyle/>
          <a:p>
            <a:r>
              <a:rPr lang="en-US" dirty="0"/>
              <a:t>Once you have taken an initial action, like setting up a meeting with a student, you may have no further work to perform at the present time. However, you may want to revisit the student’s information in the future. In this case, the platform provides staff and faculty with the ability to set a </a:t>
            </a:r>
            <a:r>
              <a:rPr lang="en-US" b="1" dirty="0"/>
              <a:t>Reminder</a:t>
            </a:r>
            <a:r>
              <a:rPr lang="en-US" dirty="0"/>
              <a:t> about a particular student.</a:t>
            </a:r>
          </a:p>
        </p:txBody>
      </p:sp>
      <p:sp>
        <p:nvSpPr>
          <p:cNvPr id="6" name="TextBox 5"/>
          <p:cNvSpPr txBox="1"/>
          <p:nvPr/>
        </p:nvSpPr>
        <p:spPr>
          <a:xfrm>
            <a:off x="2485264" y="6339535"/>
            <a:ext cx="8294146" cy="307777"/>
          </a:xfrm>
          <a:prstGeom prst="rect">
            <a:avLst/>
          </a:prstGeom>
          <a:noFill/>
        </p:spPr>
        <p:txBody>
          <a:bodyPr wrap="square" rtlCol="0">
            <a:spAutoFit/>
          </a:bodyPr>
          <a:lstStyle/>
          <a:p>
            <a:r>
              <a:rPr lang="en-US" sz="1400" b="1" dirty="0">
                <a:solidFill>
                  <a:schemeClr val="bg1"/>
                </a:solidFill>
              </a:rPr>
              <a:t>Note:  </a:t>
            </a:r>
            <a:r>
              <a:rPr lang="en-US" sz="1400" dirty="0">
                <a:solidFill>
                  <a:schemeClr val="bg1"/>
                </a:solidFill>
              </a:rPr>
              <a:t>Reminders are ONLY visible to the person who created them and NOT visible to the student.</a:t>
            </a:r>
          </a:p>
        </p:txBody>
      </p:sp>
    </p:spTree>
    <p:extLst>
      <p:ext uri="{BB962C8B-B14F-4D97-AF65-F5344CB8AC3E}">
        <p14:creationId xmlns:p14="http://schemas.microsoft.com/office/powerpoint/2010/main" val="830907788"/>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UWGB Green">
      <a:dk1>
        <a:srgbClr val="000000"/>
      </a:dk1>
      <a:lt1>
        <a:srgbClr val="FFFFFF"/>
      </a:lt1>
      <a:dk2>
        <a:srgbClr val="0F5640"/>
      </a:dk2>
      <a:lt2>
        <a:srgbClr val="DDDDDD"/>
      </a:lt2>
      <a:accent1>
        <a:srgbClr val="549E39"/>
      </a:accent1>
      <a:accent2>
        <a:srgbClr val="8AB833"/>
      </a:accent2>
      <a:accent3>
        <a:srgbClr val="C0CF3A"/>
      </a:accent3>
      <a:accent4>
        <a:srgbClr val="4D9979"/>
      </a:accent4>
      <a:accent5>
        <a:srgbClr val="67C3A8"/>
      </a:accent5>
      <a:accent6>
        <a:srgbClr val="0A8560"/>
      </a:accent6>
      <a:hlink>
        <a:srgbClr val="6B9F25"/>
      </a:hlink>
      <a:folHlink>
        <a:srgbClr val="0F5640"/>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theme-two-UWGB" id="{0B2A6046-3D5F-BC4D-BCE7-007428E1270A}" vid="{3B55DEA7-488C-024E-8C69-3379FAD513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PPT-theme-two-UWGB</Template>
  <TotalTime>0</TotalTime>
  <Words>781</Words>
  <Application>Microsoft Office PowerPoint</Application>
  <PresentationFormat>Widescreen</PresentationFormat>
  <Paragraphs>44</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Calisto MT</vt:lpstr>
      <vt:lpstr>Custom Design</vt:lpstr>
      <vt:lpstr>EAB Navigate for Staff/Faculty</vt:lpstr>
      <vt:lpstr>Understanding the Staff Home Page </vt:lpstr>
      <vt:lpstr>Setting Up Appointment Availability </vt:lpstr>
      <vt:lpstr>Syncing your Calendar with the Navigate Calendar </vt:lpstr>
      <vt:lpstr>Searching for Students </vt:lpstr>
      <vt:lpstr>Conversations and Communication </vt:lpstr>
      <vt:lpstr>Staff Home</vt:lpstr>
      <vt:lpstr>Quick Links</vt:lpstr>
      <vt:lpstr>Reminders </vt:lpstr>
      <vt:lpstr>Upcoming Appointments </vt:lpstr>
      <vt:lpstr>Students Tab</vt:lpstr>
      <vt:lpstr>Reporting</vt:lpstr>
      <vt:lpstr>Reference:  ©2018 EAB Global, Inc. • All Rights Reserved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2020-02-14T13:55:31Z</dcterms:created>
  <dcterms:modified xsi:type="dcterms:W3CDTF">2020-02-14T14:07:20Z</dcterms:modified>
  <cp:contentStatus/>
</cp:coreProperties>
</file>