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3"/>
  </p:notesMasterIdLst>
  <p:sldIdLst>
    <p:sldId id="482" r:id="rId2"/>
    <p:sldId id="257" r:id="rId3"/>
    <p:sldId id="829" r:id="rId4"/>
    <p:sldId id="273" r:id="rId5"/>
    <p:sldId id="441" r:id="rId6"/>
    <p:sldId id="442" r:id="rId7"/>
    <p:sldId id="679" r:id="rId8"/>
    <p:sldId id="714" r:id="rId9"/>
    <p:sldId id="652" r:id="rId10"/>
    <p:sldId id="443" r:id="rId11"/>
    <p:sldId id="680" r:id="rId12"/>
    <p:sldId id="593" r:id="rId13"/>
    <p:sldId id="681" r:id="rId14"/>
    <p:sldId id="682" r:id="rId15"/>
    <p:sldId id="582" r:id="rId16"/>
    <p:sldId id="683" r:id="rId17"/>
    <p:sldId id="621" r:id="rId18"/>
    <p:sldId id="702" r:id="rId19"/>
    <p:sldId id="684" r:id="rId20"/>
    <p:sldId id="703" r:id="rId21"/>
    <p:sldId id="673" r:id="rId22"/>
    <p:sldId id="597" r:id="rId23"/>
    <p:sldId id="704" r:id="rId24"/>
    <p:sldId id="705" r:id="rId25"/>
    <p:sldId id="706" r:id="rId26"/>
    <p:sldId id="707" r:id="rId27"/>
    <p:sldId id="708" r:id="rId28"/>
    <p:sldId id="709" r:id="rId29"/>
    <p:sldId id="710" r:id="rId30"/>
    <p:sldId id="711" r:id="rId31"/>
    <p:sldId id="712" r:id="rId32"/>
    <p:sldId id="747" r:id="rId33"/>
    <p:sldId id="781" r:id="rId34"/>
    <p:sldId id="782" r:id="rId35"/>
    <p:sldId id="783" r:id="rId36"/>
    <p:sldId id="776" r:id="rId37"/>
    <p:sldId id="777" r:id="rId38"/>
    <p:sldId id="778" r:id="rId39"/>
    <p:sldId id="779" r:id="rId40"/>
    <p:sldId id="763" r:id="rId41"/>
    <p:sldId id="761" r:id="rId42"/>
    <p:sldId id="764" r:id="rId43"/>
    <p:sldId id="765" r:id="rId44"/>
    <p:sldId id="780" r:id="rId45"/>
    <p:sldId id="715" r:id="rId46"/>
    <p:sldId id="731" r:id="rId47"/>
    <p:sldId id="732" r:id="rId48"/>
    <p:sldId id="733" r:id="rId49"/>
    <p:sldId id="716" r:id="rId50"/>
    <p:sldId id="717" r:id="rId51"/>
    <p:sldId id="718" r:id="rId52"/>
    <p:sldId id="723" r:id="rId53"/>
    <p:sldId id="724" r:id="rId54"/>
    <p:sldId id="729" r:id="rId55"/>
    <p:sldId id="730" r:id="rId56"/>
    <p:sldId id="748" r:id="rId57"/>
    <p:sldId id="749" r:id="rId58"/>
    <p:sldId id="750" r:id="rId59"/>
    <p:sldId id="751" r:id="rId60"/>
    <p:sldId id="797" r:id="rId61"/>
    <p:sldId id="620" r:id="rId62"/>
    <p:sldId id="713" r:id="rId63"/>
    <p:sldId id="657" r:id="rId64"/>
    <p:sldId id="689" r:id="rId65"/>
    <p:sldId id="690" r:id="rId66"/>
    <p:sldId id="691" r:id="rId67"/>
    <p:sldId id="571" r:id="rId68"/>
    <p:sldId id="692" r:id="rId69"/>
    <p:sldId id="698" r:id="rId70"/>
    <p:sldId id="658" r:id="rId71"/>
    <p:sldId id="693" r:id="rId72"/>
    <p:sldId id="721" r:id="rId73"/>
    <p:sldId id="656" r:id="rId74"/>
    <p:sldId id="694" r:id="rId75"/>
    <p:sldId id="695" r:id="rId76"/>
    <p:sldId id="696" r:id="rId77"/>
    <p:sldId id="697" r:id="rId78"/>
    <p:sldId id="767" r:id="rId79"/>
    <p:sldId id="768" r:id="rId80"/>
    <p:sldId id="699" r:id="rId81"/>
    <p:sldId id="616" r:id="rId82"/>
    <p:sldId id="766" r:id="rId83"/>
    <p:sldId id="700" r:id="rId84"/>
    <p:sldId id="701" r:id="rId85"/>
    <p:sldId id="784" r:id="rId86"/>
    <p:sldId id="785" r:id="rId87"/>
    <p:sldId id="786" r:id="rId88"/>
    <p:sldId id="725" r:id="rId89"/>
    <p:sldId id="769" r:id="rId90"/>
    <p:sldId id="770" r:id="rId91"/>
    <p:sldId id="771" r:id="rId92"/>
    <p:sldId id="772" r:id="rId93"/>
    <p:sldId id="773" r:id="rId94"/>
    <p:sldId id="774" r:id="rId95"/>
    <p:sldId id="727" r:id="rId96"/>
    <p:sldId id="758" r:id="rId97"/>
    <p:sldId id="759" r:id="rId98"/>
    <p:sldId id="760" r:id="rId99"/>
    <p:sldId id="728" r:id="rId100"/>
    <p:sldId id="752" r:id="rId101"/>
    <p:sldId id="753" r:id="rId102"/>
    <p:sldId id="739" r:id="rId103"/>
    <p:sldId id="740" r:id="rId104"/>
    <p:sldId id="741" r:id="rId105"/>
    <p:sldId id="742" r:id="rId106"/>
    <p:sldId id="722" r:id="rId107"/>
    <p:sldId id="805" r:id="rId108"/>
    <p:sldId id="738" r:id="rId109"/>
    <p:sldId id="686" r:id="rId110"/>
    <p:sldId id="655" r:id="rId111"/>
    <p:sldId id="687" r:id="rId112"/>
    <p:sldId id="688" r:id="rId113"/>
    <p:sldId id="734" r:id="rId114"/>
    <p:sldId id="743" r:id="rId115"/>
    <p:sldId id="745" r:id="rId116"/>
    <p:sldId id="746" r:id="rId117"/>
    <p:sldId id="810" r:id="rId118"/>
    <p:sldId id="831" r:id="rId119"/>
    <p:sldId id="787" r:id="rId120"/>
    <p:sldId id="806" r:id="rId121"/>
    <p:sldId id="807" r:id="rId122"/>
    <p:sldId id="808" r:id="rId123"/>
    <p:sldId id="809" r:id="rId124"/>
    <p:sldId id="811" r:id="rId125"/>
    <p:sldId id="812" r:id="rId126"/>
    <p:sldId id="813" r:id="rId127"/>
    <p:sldId id="814" r:id="rId128"/>
    <p:sldId id="815" r:id="rId129"/>
    <p:sldId id="816" r:id="rId130"/>
    <p:sldId id="817" r:id="rId131"/>
    <p:sldId id="818" r:id="rId132"/>
    <p:sldId id="820" r:id="rId133"/>
    <p:sldId id="821" r:id="rId134"/>
    <p:sldId id="822" r:id="rId135"/>
    <p:sldId id="823" r:id="rId136"/>
    <p:sldId id="824" r:id="rId137"/>
    <p:sldId id="825" r:id="rId138"/>
    <p:sldId id="826" r:id="rId139"/>
    <p:sldId id="827" r:id="rId140"/>
    <p:sldId id="828" r:id="rId141"/>
    <p:sldId id="830" r:id="rId1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E808D8"/>
    <a:srgbClr val="FF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9078" autoAdjust="0"/>
  </p:normalViewPr>
  <p:slideViewPr>
    <p:cSldViewPr>
      <p:cViewPr>
        <p:scale>
          <a:sx n="76" d="100"/>
          <a:sy n="76" d="100"/>
        </p:scale>
        <p:origin x="-2610" y="-95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073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F431059-718A-4119-AF64-F08326645CFB}" type="slidenum">
              <a:rPr lang="en-US"/>
              <a:pPr/>
              <a:t>‹#›</a:t>
            </a:fld>
            <a:endParaRPr lang="en-US"/>
          </a:p>
        </p:txBody>
      </p:sp>
    </p:spTree>
    <p:extLst>
      <p:ext uri="{BB962C8B-B14F-4D97-AF65-F5344CB8AC3E}">
        <p14:creationId xmlns:p14="http://schemas.microsoft.com/office/powerpoint/2010/main" val="5600905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C1EC-73DF-4B4A-B30A-A720D2C19995}" type="slidenum">
              <a:rPr lang="en-US"/>
              <a:pPr/>
              <a:t>1</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10</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106</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109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113</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291074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118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119</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420264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4202645"/>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420264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420264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125</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129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132</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136</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139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140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141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19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2</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59853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48166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48166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29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4816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4816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32</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39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C1EC-73DF-4B4A-B30A-A720D2C19995}" type="slidenum">
              <a:rPr lang="en-US"/>
              <a:pPr/>
              <a:t>4</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767315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45</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49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BE31BD-08EC-4646-9AF4-8B11C2A967DA}" type="slidenum">
              <a:rPr lang="en-US" smtClean="0"/>
              <a:pPr eaLnBrk="1" hangingPunct="1"/>
              <a:t>5</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02776120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59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BE31BD-08EC-4646-9AF4-8B11C2A967DA}" type="slidenum">
              <a:rPr lang="en-US" smtClean="0"/>
              <a:pPr eaLnBrk="1" hangingPunct="1"/>
              <a:t>6</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39073294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C1EC-73DF-4B4A-B30A-A720D2C19995}" type="slidenum">
              <a:rPr lang="en-US"/>
              <a:pPr/>
              <a:t>60</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7673157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61</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234654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23465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69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BE31BD-08EC-4646-9AF4-8B11C2A967DA}" type="slidenum">
              <a:rPr lang="en-US" smtClean="0"/>
              <a:pPr eaLnBrk="1" hangingPunct="1"/>
              <a:t>7</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39073294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79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125529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87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88</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89</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BE31BD-08EC-4646-9AF4-8B11C2A967DA}" type="slidenum">
              <a:rPr lang="en-US" smtClean="0"/>
              <a:pPr eaLnBrk="1" hangingPunct="1"/>
              <a:t>9</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02776120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91</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93</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94</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2213186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65F91-3FCB-45D4-90CA-4EA7C69A2C3D}" type="slidenum">
              <a:rPr lang="en-US"/>
              <a:pPr/>
              <a:t>95</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29445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96</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98</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6224A-C0A1-4998-82D2-6533CD39C2AE}" type="slidenum">
              <a:rPr lang="en-US"/>
              <a:pPr/>
              <a:t>99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4267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58EAF1-4698-47F0-8DA2-988D1CCAF305}" type="slidenum">
              <a:rPr lang="en-US"/>
              <a:pPr/>
              <a:t>‹#›</a:t>
            </a:fld>
            <a:endParaRPr lang="en-US"/>
          </a:p>
        </p:txBody>
      </p:sp>
    </p:spTree>
    <p:extLst>
      <p:ext uri="{BB962C8B-B14F-4D97-AF65-F5344CB8AC3E}">
        <p14:creationId xmlns:p14="http://schemas.microsoft.com/office/powerpoint/2010/main" val="116196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1F1C01-D818-4F26-9E04-F2E23DE45D16}" type="slidenum">
              <a:rPr lang="en-US"/>
              <a:pPr/>
              <a:t>‹#›</a:t>
            </a:fld>
            <a:endParaRPr lang="en-US"/>
          </a:p>
        </p:txBody>
      </p:sp>
    </p:spTree>
    <p:extLst>
      <p:ext uri="{BB962C8B-B14F-4D97-AF65-F5344CB8AC3E}">
        <p14:creationId xmlns:p14="http://schemas.microsoft.com/office/powerpoint/2010/main" val="728963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7203D0-3C9F-4331-A256-A8093E982521}" type="slidenum">
              <a:rPr lang="en-US"/>
              <a:pPr/>
              <a:t>‹#›</a:t>
            </a:fld>
            <a:endParaRPr lang="en-US"/>
          </a:p>
        </p:txBody>
      </p:sp>
    </p:spTree>
    <p:extLst>
      <p:ext uri="{BB962C8B-B14F-4D97-AF65-F5344CB8AC3E}">
        <p14:creationId xmlns:p14="http://schemas.microsoft.com/office/powerpoint/2010/main" val="278263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33D18D-D058-445F-8185-453D9A594356}" type="slidenum">
              <a:rPr lang="en-US"/>
              <a:pPr/>
              <a:t>‹#›</a:t>
            </a:fld>
            <a:endParaRPr lang="en-US"/>
          </a:p>
        </p:txBody>
      </p:sp>
    </p:spTree>
    <p:extLst>
      <p:ext uri="{BB962C8B-B14F-4D97-AF65-F5344CB8AC3E}">
        <p14:creationId xmlns:p14="http://schemas.microsoft.com/office/powerpoint/2010/main" val="3745722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B80B16-264F-41A0-8620-BD3E23DBA6F9}" type="slidenum">
              <a:rPr lang="en-US"/>
              <a:pPr/>
              <a:t>‹#›</a:t>
            </a:fld>
            <a:endParaRPr lang="en-US"/>
          </a:p>
        </p:txBody>
      </p:sp>
    </p:spTree>
    <p:extLst>
      <p:ext uri="{BB962C8B-B14F-4D97-AF65-F5344CB8AC3E}">
        <p14:creationId xmlns:p14="http://schemas.microsoft.com/office/powerpoint/2010/main" val="43730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8EC2CA-FDB5-4986-A7AA-34C8F1A759FB}" type="slidenum">
              <a:rPr lang="en-US"/>
              <a:pPr/>
              <a:t>‹#›</a:t>
            </a:fld>
            <a:endParaRPr lang="en-US"/>
          </a:p>
        </p:txBody>
      </p:sp>
    </p:spTree>
    <p:extLst>
      <p:ext uri="{BB962C8B-B14F-4D97-AF65-F5344CB8AC3E}">
        <p14:creationId xmlns:p14="http://schemas.microsoft.com/office/powerpoint/2010/main" val="25832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7326AE9-4C2F-434C-9CA0-EF8FB34B7463}" type="slidenum">
              <a:rPr lang="en-US"/>
              <a:pPr/>
              <a:t>‹#›</a:t>
            </a:fld>
            <a:endParaRPr lang="en-US"/>
          </a:p>
        </p:txBody>
      </p:sp>
    </p:spTree>
    <p:extLst>
      <p:ext uri="{BB962C8B-B14F-4D97-AF65-F5344CB8AC3E}">
        <p14:creationId xmlns:p14="http://schemas.microsoft.com/office/powerpoint/2010/main" val="851776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55E2E9D-FC51-4DE2-8BED-AB057AC4F8C2}" type="slidenum">
              <a:rPr lang="en-US"/>
              <a:pPr/>
              <a:t>‹#›</a:t>
            </a:fld>
            <a:endParaRPr lang="en-US"/>
          </a:p>
        </p:txBody>
      </p:sp>
    </p:spTree>
    <p:extLst>
      <p:ext uri="{BB962C8B-B14F-4D97-AF65-F5344CB8AC3E}">
        <p14:creationId xmlns:p14="http://schemas.microsoft.com/office/powerpoint/2010/main" val="237624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867D2ED-56CB-4BE3-AE42-3209F3C5E4F4}" type="slidenum">
              <a:rPr lang="en-US"/>
              <a:pPr/>
              <a:t>‹#›</a:t>
            </a:fld>
            <a:endParaRPr lang="en-US"/>
          </a:p>
        </p:txBody>
      </p:sp>
    </p:spTree>
    <p:extLst>
      <p:ext uri="{BB962C8B-B14F-4D97-AF65-F5344CB8AC3E}">
        <p14:creationId xmlns:p14="http://schemas.microsoft.com/office/powerpoint/2010/main" val="3077480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4CB1ED-8E77-44DA-9E9C-4FA0DCABFBF6}" type="slidenum">
              <a:rPr lang="en-US"/>
              <a:pPr/>
              <a:t>‹#›</a:t>
            </a:fld>
            <a:endParaRPr lang="en-US"/>
          </a:p>
        </p:txBody>
      </p:sp>
    </p:spTree>
    <p:extLst>
      <p:ext uri="{BB962C8B-B14F-4D97-AF65-F5344CB8AC3E}">
        <p14:creationId xmlns:p14="http://schemas.microsoft.com/office/powerpoint/2010/main" val="149433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FE3C0C-C6CC-431E-B6E3-926C42F2CDD2}" type="slidenum">
              <a:rPr lang="en-US"/>
              <a:pPr/>
              <a:t>‹#›</a:t>
            </a:fld>
            <a:endParaRPr lang="en-US"/>
          </a:p>
        </p:txBody>
      </p:sp>
    </p:spTree>
    <p:extLst>
      <p:ext uri="{BB962C8B-B14F-4D97-AF65-F5344CB8AC3E}">
        <p14:creationId xmlns:p14="http://schemas.microsoft.com/office/powerpoint/2010/main" val="3848371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3965995-30FB-4F27-9766-3545CD1AF1B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US"/>
              <a:t>	</a:t>
            </a:r>
          </a:p>
        </p:txBody>
      </p:sp>
      <p:sp>
        <p:nvSpPr>
          <p:cNvPr id="50179" name="Rectangle 3"/>
          <p:cNvSpPr>
            <a:spLocks noGrp="1" noChangeArrowheads="1"/>
          </p:cNvSpPr>
          <p:nvPr>
            <p:ph type="subTitle" idx="1"/>
          </p:nvPr>
        </p:nvSpPr>
        <p:spPr>
          <a:xfrm>
            <a:off x="1295400" y="1066800"/>
            <a:ext cx="7086600" cy="4572000"/>
          </a:xfrm>
        </p:spPr>
        <p:txBody>
          <a:bodyPr/>
          <a:lstStyle/>
          <a:p>
            <a:r>
              <a:rPr lang="en-US" sz="7200" b="1" dirty="0" smtClean="0">
                <a:solidFill>
                  <a:schemeClr val="accent2"/>
                </a:solidFill>
                <a:latin typeface="Times New Roman" panose="02020603050405020304" pitchFamily="18" charset="0"/>
                <a:cs typeface="Times New Roman" panose="02020603050405020304" pitchFamily="18" charset="0"/>
              </a:rPr>
              <a:t>HISTORY OF EARLY CHRISTIANITY </a:t>
            </a:r>
            <a:endParaRPr lang="en-US" sz="7200" b="1" dirty="0">
              <a:solidFill>
                <a:schemeClr val="accent2"/>
              </a:solidFill>
              <a:latin typeface="Times New Roman" panose="02020603050405020304" pitchFamily="18" charset="0"/>
              <a:cs typeface="Times New Roman" panose="02020603050405020304" pitchFamily="18" charset="0"/>
            </a:endParaRPr>
          </a:p>
          <a:p>
            <a:r>
              <a:rPr lang="en-US" sz="7200" b="1" dirty="0" smtClean="0">
                <a:solidFill>
                  <a:srgbClr val="FF0000"/>
                </a:solidFill>
                <a:latin typeface="Times New Roman" panose="02020603050405020304" pitchFamily="18" charset="0"/>
                <a:cs typeface="Times New Roman" panose="02020603050405020304" pitchFamily="18" charset="0"/>
              </a:rPr>
              <a:t>PART TEN</a:t>
            </a:r>
            <a:endParaRPr lang="en-US" sz="7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9726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1600200"/>
            <a:ext cx="7772400" cy="4876800"/>
          </a:xfrm>
        </p:spPr>
        <p:txBody>
          <a:bodyPr/>
          <a:lstStyle/>
          <a:p>
            <a:r>
              <a:rPr lang="en-US" sz="5400" b="1" dirty="0" smtClean="0">
                <a:solidFill>
                  <a:srgbClr val="FF0000"/>
                </a:solidFill>
                <a:latin typeface="Times New Roman" panose="02020603050405020304" pitchFamily="18" charset="0"/>
                <a:cs typeface="Times New Roman" panose="02020603050405020304" pitchFamily="18" charset="0"/>
              </a:rPr>
              <a:t>WHEN</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a:solidFill>
                  <a:srgbClr val="FF0000"/>
                </a:solidFill>
                <a:latin typeface="Times New Roman" panose="02020603050405020304" pitchFamily="18" charset="0"/>
                <a:cs typeface="Times New Roman" panose="02020603050405020304" pitchFamily="18" charset="0"/>
              </a:rPr>
              <a:t/>
            </a:r>
            <a:br>
              <a:rPr lang="en-US" sz="5400" b="1" dirty="0">
                <a:solidFill>
                  <a:srgbClr val="FF0000"/>
                </a:solidFill>
                <a:latin typeface="Times New Roman" panose="02020603050405020304" pitchFamily="18" charset="0"/>
                <a:cs typeface="Times New Roman" panose="02020603050405020304" pitchFamily="18" charset="0"/>
              </a:rPr>
            </a:br>
            <a:r>
              <a:rPr lang="en-US" sz="5400" b="1" dirty="0" smtClean="0">
                <a:solidFill>
                  <a:srgbClr val="0000FF"/>
                </a:solidFill>
                <a:latin typeface="Times New Roman" panose="02020603050405020304" pitchFamily="18" charset="0"/>
                <a:cs typeface="Times New Roman" panose="02020603050405020304" pitchFamily="18" charset="0"/>
              </a:rPr>
              <a:t>WAS</a:t>
            </a:r>
            <a:br>
              <a:rPr lang="en-US" sz="5400" b="1" dirty="0" smtClean="0">
                <a:solidFill>
                  <a:srgbClr val="0000FF"/>
                </a:solidFill>
                <a:latin typeface="Times New Roman" panose="02020603050405020304" pitchFamily="18" charset="0"/>
                <a:cs typeface="Times New Roman" panose="02020603050405020304" pitchFamily="18" charset="0"/>
              </a:rPr>
            </a:br>
            <a:r>
              <a:rPr lang="en-US" sz="5400" b="1" dirty="0" smtClean="0">
                <a:solidFill>
                  <a:srgbClr val="0000FF"/>
                </a:solidFill>
                <a:latin typeface="Times New Roman" panose="02020603050405020304" pitchFamily="18" charset="0"/>
                <a:cs typeface="Times New Roman" panose="02020603050405020304" pitchFamily="18" charset="0"/>
              </a:rPr>
              <a:t/>
            </a:r>
            <a:br>
              <a:rPr lang="en-US" sz="5400" b="1" dirty="0" smtClean="0">
                <a:solidFill>
                  <a:srgbClr val="0000FF"/>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JESUS</a:t>
            </a:r>
            <a:r>
              <a:rPr lang="en-US" sz="5400" b="1" dirty="0" smtClean="0">
                <a:solidFill>
                  <a:srgbClr val="0000FF"/>
                </a:solidFill>
                <a:latin typeface="Times New Roman" panose="02020603050405020304" pitchFamily="18" charset="0"/>
                <a:cs typeface="Times New Roman" panose="02020603050405020304" pitchFamily="18" charset="0"/>
              </a:rPr>
              <a:t/>
            </a:r>
            <a:br>
              <a:rPr lang="en-US" sz="5400" b="1" dirty="0" smtClean="0">
                <a:solidFill>
                  <a:srgbClr val="0000FF"/>
                </a:solidFill>
                <a:latin typeface="Times New Roman" panose="02020603050405020304" pitchFamily="18" charset="0"/>
                <a:cs typeface="Times New Roman" panose="02020603050405020304" pitchFamily="18" charset="0"/>
              </a:rPr>
            </a:br>
            <a:r>
              <a:rPr lang="en-US" sz="5400" b="1" dirty="0" smtClean="0">
                <a:solidFill>
                  <a:srgbClr val="0000FF"/>
                </a:solidFill>
                <a:latin typeface="Times New Roman" panose="02020603050405020304" pitchFamily="18" charset="0"/>
                <a:cs typeface="Times New Roman" panose="02020603050405020304" pitchFamily="18" charset="0"/>
              </a:rPr>
              <a:t/>
            </a:r>
            <a:br>
              <a:rPr lang="en-US" sz="5400" b="1" dirty="0" smtClean="0">
                <a:solidFill>
                  <a:srgbClr val="0000FF"/>
                </a:solidFill>
                <a:latin typeface="Times New Roman" panose="02020603050405020304" pitchFamily="18" charset="0"/>
                <a:cs typeface="Times New Roman" panose="02020603050405020304" pitchFamily="18" charset="0"/>
              </a:rPr>
            </a:br>
            <a:r>
              <a:rPr lang="en-US" sz="5400" b="1" dirty="0" smtClean="0">
                <a:solidFill>
                  <a:srgbClr val="0000FF"/>
                </a:solidFill>
                <a:latin typeface="Times New Roman" panose="02020603050405020304" pitchFamily="18" charset="0"/>
                <a:cs typeface="Times New Roman" panose="02020603050405020304" pitchFamily="18" charset="0"/>
              </a:rPr>
              <a:t>CRUCIFIED?</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dirty="0" smtClean="0"/>
              <a:t/>
            </a:r>
            <a:br>
              <a:rPr lang="en-US" dirty="0" smtClean="0"/>
            </a:br>
            <a:endParaRPr lang="en-US" sz="5400" b="1" dirty="0"/>
          </a:p>
        </p:txBody>
      </p:sp>
    </p:spTree>
    <p:extLst>
      <p:ext uri="{BB962C8B-B14F-4D97-AF65-F5344CB8AC3E}">
        <p14:creationId xmlns:p14="http://schemas.microsoft.com/office/powerpoint/2010/main" val="187066249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7030A0"/>
                </a:solidFill>
                <a:latin typeface="Times New Roman" panose="02020603050405020304" pitchFamily="18" charset="0"/>
                <a:cs typeface="Times New Roman" panose="02020603050405020304" pitchFamily="18" charset="0"/>
              </a:rPr>
              <a:t>THE </a:t>
            </a:r>
            <a:r>
              <a:rPr lang="en-US" b="1" dirty="0" smtClean="0">
                <a:solidFill>
                  <a:srgbClr val="7030A0"/>
                </a:solidFill>
                <a:latin typeface="Times New Roman" panose="02020603050405020304" pitchFamily="18" charset="0"/>
                <a:cs typeface="Times New Roman" panose="02020603050405020304" pitchFamily="18" charset="0"/>
              </a:rPr>
              <a:t>EPITAPH - 2</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By Roman law and custom, a placard</a:t>
            </a:r>
          </a:p>
          <a:p>
            <a:pPr marL="609600" indent="-609600">
              <a:buFontTx/>
              <a:buNone/>
            </a:pPr>
            <a:r>
              <a:rPr lang="en-US" sz="4400" b="1" dirty="0" smtClean="0">
                <a:latin typeface="Times New Roman" panose="02020603050405020304" pitchFamily="18" charset="0"/>
                <a:cs typeface="Times New Roman" panose="02020603050405020304" pitchFamily="18" charset="0"/>
              </a:rPr>
              <a:t>was placed on the cross, stating the</a:t>
            </a:r>
          </a:p>
          <a:p>
            <a:pPr marL="609600" indent="-609600">
              <a:buFontTx/>
              <a:buNone/>
            </a:pPr>
            <a:r>
              <a:rPr lang="en-US" sz="4400" b="1" dirty="0" smtClean="0">
                <a:latin typeface="Times New Roman" panose="02020603050405020304" pitchFamily="18" charset="0"/>
                <a:cs typeface="Times New Roman" panose="02020603050405020304" pitchFamily="18" charset="0"/>
              </a:rPr>
              <a:t>capital crime committed by the</a:t>
            </a:r>
          </a:p>
          <a:p>
            <a:pPr marL="609600" indent="-609600">
              <a:buFontTx/>
              <a:buNone/>
            </a:pPr>
            <a:r>
              <a:rPr lang="en-US" sz="4400" b="1" dirty="0" smtClean="0">
                <a:latin typeface="Times New Roman" panose="02020603050405020304" pitchFamily="18" charset="0"/>
                <a:cs typeface="Times New Roman" panose="02020603050405020304" pitchFamily="18" charset="0"/>
              </a:rPr>
              <a:t>convicted person.  Pilate’s come back</a:t>
            </a:r>
          </a:p>
          <a:p>
            <a:pPr marL="609600" indent="-609600">
              <a:buFontTx/>
              <a:buNone/>
            </a:pPr>
            <a:r>
              <a:rPr lang="en-US" sz="4400" b="1" dirty="0" smtClean="0">
                <a:latin typeface="Times New Roman" panose="02020603050405020304" pitchFamily="18" charset="0"/>
                <a:cs typeface="Times New Roman" panose="02020603050405020304" pitchFamily="18" charset="0"/>
              </a:rPr>
              <a:t>was certainly that of a stubborn and</a:t>
            </a:r>
          </a:p>
          <a:p>
            <a:pPr marL="609600" indent="-609600">
              <a:buFontTx/>
              <a:buNone/>
            </a:pPr>
            <a:r>
              <a:rPr lang="en-US" sz="4400" b="1" dirty="0" smtClean="0">
                <a:latin typeface="Times New Roman" panose="02020603050405020304" pitchFamily="18" charset="0"/>
                <a:cs typeface="Times New Roman" panose="02020603050405020304" pitchFamily="18" charset="0"/>
              </a:rPr>
              <a:t>strong willed person who did not</a:t>
            </a:r>
          </a:p>
          <a:p>
            <a:pPr marL="609600" indent="-609600">
              <a:buFontTx/>
              <a:buNone/>
            </a:pPr>
            <a:r>
              <a:rPr lang="en-US" sz="4400" b="1" dirty="0" smtClean="0">
                <a:latin typeface="Times New Roman" panose="02020603050405020304" pitchFamily="18" charset="0"/>
                <a:cs typeface="Times New Roman" panose="02020603050405020304" pitchFamily="18" charset="0"/>
              </a:rPr>
              <a:t>care what others thought.</a:t>
            </a: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84879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7030A0"/>
                </a:solidFill>
                <a:latin typeface="Times New Roman" panose="02020603050405020304" pitchFamily="18" charset="0"/>
                <a:cs typeface="Times New Roman" panose="02020603050405020304" pitchFamily="18" charset="0"/>
              </a:rPr>
              <a:t>THE </a:t>
            </a:r>
            <a:r>
              <a:rPr lang="en-US" b="1" dirty="0" smtClean="0">
                <a:solidFill>
                  <a:srgbClr val="7030A0"/>
                </a:solidFill>
                <a:latin typeface="Times New Roman" panose="02020603050405020304" pitchFamily="18" charset="0"/>
                <a:cs typeface="Times New Roman" panose="02020603050405020304" pitchFamily="18" charset="0"/>
              </a:rPr>
              <a:t>EPITAPH - 3</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The charge for which Jesus was</a:t>
            </a:r>
          </a:p>
          <a:p>
            <a:pPr marL="609600" indent="-609600">
              <a:buFontTx/>
              <a:buNone/>
            </a:pPr>
            <a:r>
              <a:rPr lang="en-US" sz="4400" b="1" dirty="0" smtClean="0">
                <a:latin typeface="Times New Roman" panose="02020603050405020304" pitchFamily="18" charset="0"/>
                <a:cs typeface="Times New Roman" panose="02020603050405020304" pitchFamily="18" charset="0"/>
              </a:rPr>
              <a:t>convicted and sentenced to the cross</a:t>
            </a:r>
          </a:p>
          <a:p>
            <a:pPr marL="609600" indent="-609600">
              <a:buFontTx/>
              <a:buNone/>
            </a:pPr>
            <a:r>
              <a:rPr lang="en-US" sz="4400" b="1" dirty="0" smtClean="0">
                <a:latin typeface="Times New Roman" panose="02020603050405020304" pitchFamily="18" charset="0"/>
                <a:cs typeface="Times New Roman" panose="02020603050405020304" pitchFamily="18" charset="0"/>
              </a:rPr>
              <a:t>was fairly straightforward.  He</a:t>
            </a:r>
          </a:p>
          <a:p>
            <a:pPr marL="609600" indent="-609600">
              <a:buFontTx/>
              <a:buNone/>
            </a:pPr>
            <a:r>
              <a:rPr lang="en-US" sz="4400" b="1" dirty="0" smtClean="0">
                <a:latin typeface="Times New Roman" panose="02020603050405020304" pitchFamily="18" charset="0"/>
                <a:cs typeface="Times New Roman" panose="02020603050405020304" pitchFamily="18" charset="0"/>
              </a:rPr>
              <a:t>agreed  that he was the descendent of</a:t>
            </a:r>
          </a:p>
          <a:p>
            <a:pPr marL="609600" indent="-609600">
              <a:buFontTx/>
              <a:buNone/>
            </a:pPr>
            <a:r>
              <a:rPr lang="en-US" sz="4400" b="1" dirty="0" smtClean="0">
                <a:latin typeface="Times New Roman" panose="02020603050405020304" pitchFamily="18" charset="0"/>
                <a:cs typeface="Times New Roman" panose="02020603050405020304" pitchFamily="18" charset="0"/>
              </a:rPr>
              <a:t>David and the Messiah or the “King</a:t>
            </a:r>
          </a:p>
          <a:p>
            <a:pPr marL="609600" indent="-609600">
              <a:buFontTx/>
              <a:buNone/>
            </a:pPr>
            <a:r>
              <a:rPr lang="en-US" sz="4400" b="1" dirty="0" smtClean="0">
                <a:latin typeface="Times New Roman" panose="02020603050405020304" pitchFamily="18" charset="0"/>
                <a:cs typeface="Times New Roman" panose="02020603050405020304" pitchFamily="18" charset="0"/>
              </a:rPr>
              <a:t>of the Jews”.  As far as any Roman</a:t>
            </a:r>
          </a:p>
          <a:p>
            <a:pPr marL="609600" indent="-609600">
              <a:buFontTx/>
              <a:buNone/>
            </a:pPr>
            <a:r>
              <a:rPr lang="en-US" sz="4400" b="1" dirty="0" smtClean="0">
                <a:latin typeface="Times New Roman" panose="02020603050405020304" pitchFamily="18" charset="0"/>
                <a:cs typeface="Times New Roman" panose="02020603050405020304" pitchFamily="18" charset="0"/>
              </a:rPr>
              <a:t>was concerned that was treason.</a:t>
            </a: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31652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F0"/>
                </a:solidFill>
                <a:latin typeface="Times New Roman" pitchFamily="18" charset="0"/>
              </a:rPr>
              <a:t>THE BURIAL - 1</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914400"/>
            <a:ext cx="9144000" cy="5638800"/>
          </a:xfrm>
        </p:spPr>
        <p:txBody>
          <a:bodyPr/>
          <a:lstStyle/>
          <a:p>
            <a:pPr marL="609600" indent="-609600">
              <a:buFontTx/>
              <a:buNone/>
            </a:pPr>
            <a:r>
              <a:rPr lang="en-US" sz="4200" b="1" dirty="0">
                <a:latin typeface="Times New Roman" panose="02020603050405020304" pitchFamily="18" charset="0"/>
                <a:cs typeface="Times New Roman" panose="02020603050405020304" pitchFamily="18" charset="0"/>
              </a:rPr>
              <a:t>Joseph of Arimathea, a prominent </a:t>
            </a: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member </a:t>
            </a:r>
            <a:r>
              <a:rPr lang="en-US" sz="4200" b="1" dirty="0">
                <a:latin typeface="Times New Roman" panose="02020603050405020304" pitchFamily="18" charset="0"/>
                <a:cs typeface="Times New Roman" panose="02020603050405020304" pitchFamily="18" charset="0"/>
              </a:rPr>
              <a:t>of the Council, who </a:t>
            </a:r>
            <a:r>
              <a:rPr lang="en-US" sz="4200" b="1" dirty="0" smtClean="0">
                <a:latin typeface="Times New Roman" panose="02020603050405020304" pitchFamily="18" charset="0"/>
                <a:cs typeface="Times New Roman" panose="02020603050405020304" pitchFamily="18" charset="0"/>
              </a:rPr>
              <a:t>was</a:t>
            </a:r>
          </a:p>
          <a:p>
            <a:pPr marL="609600" indent="-609600">
              <a:buFontTx/>
              <a:buNone/>
            </a:pPr>
            <a:r>
              <a:rPr lang="en-US" sz="4200" b="1" dirty="0" smtClean="0">
                <a:latin typeface="Times New Roman" panose="02020603050405020304" pitchFamily="18" charset="0"/>
                <a:cs typeface="Times New Roman" panose="02020603050405020304" pitchFamily="18" charset="0"/>
              </a:rPr>
              <a:t>himself waiting </a:t>
            </a:r>
            <a:r>
              <a:rPr lang="en-US" sz="4200" b="1" dirty="0">
                <a:latin typeface="Times New Roman" panose="02020603050405020304" pitchFamily="18" charset="0"/>
                <a:cs typeface="Times New Roman" panose="02020603050405020304" pitchFamily="18" charset="0"/>
              </a:rPr>
              <a:t>for the kingdom of </a:t>
            </a: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God</a:t>
            </a:r>
            <a:r>
              <a:rPr lang="en-US" sz="4200" b="1" dirty="0">
                <a:latin typeface="Times New Roman" panose="02020603050405020304" pitchFamily="18" charset="0"/>
                <a:cs typeface="Times New Roman" panose="02020603050405020304" pitchFamily="18" charset="0"/>
              </a:rPr>
              <a:t>, </a:t>
            </a:r>
            <a:r>
              <a:rPr lang="en-US" sz="4200" b="1" dirty="0" smtClean="0">
                <a:latin typeface="Times New Roman" panose="02020603050405020304" pitchFamily="18" charset="0"/>
                <a:cs typeface="Times New Roman" panose="02020603050405020304" pitchFamily="18" charset="0"/>
              </a:rPr>
              <a:t>went boldly </a:t>
            </a:r>
            <a:r>
              <a:rPr lang="en-US" sz="4200" b="1" dirty="0">
                <a:latin typeface="Times New Roman" panose="02020603050405020304" pitchFamily="18" charset="0"/>
                <a:cs typeface="Times New Roman" panose="02020603050405020304" pitchFamily="18" charset="0"/>
              </a:rPr>
              <a:t>to Pilate and </a:t>
            </a:r>
            <a:r>
              <a:rPr lang="en-US" sz="4200" b="1" dirty="0" smtClean="0">
                <a:latin typeface="Times New Roman" panose="02020603050405020304" pitchFamily="18" charset="0"/>
                <a:cs typeface="Times New Roman" panose="02020603050405020304" pitchFamily="18" charset="0"/>
              </a:rPr>
              <a:t>asked</a:t>
            </a:r>
          </a:p>
          <a:p>
            <a:pPr marL="609600" indent="-609600">
              <a:buFontTx/>
              <a:buNone/>
            </a:pPr>
            <a:r>
              <a:rPr lang="en-US" sz="4200" b="1" dirty="0" smtClean="0">
                <a:latin typeface="Times New Roman" panose="02020603050405020304" pitchFamily="18" charset="0"/>
                <a:cs typeface="Times New Roman" panose="02020603050405020304" pitchFamily="18" charset="0"/>
              </a:rPr>
              <a:t>for Jesus’ body. (Mark15:43)</a:t>
            </a:r>
          </a:p>
          <a:p>
            <a:pPr marL="609600" indent="-609600">
              <a:buFontTx/>
              <a:buNone/>
            </a:pPr>
            <a:r>
              <a:rPr lang="en-US" sz="4200" b="1" dirty="0" smtClean="0">
                <a:latin typeface="Times New Roman" panose="02020603050405020304" pitchFamily="18" charset="0"/>
                <a:cs typeface="Times New Roman" panose="02020603050405020304" pitchFamily="18" charset="0"/>
              </a:rPr>
              <a:t>The </a:t>
            </a:r>
            <a:r>
              <a:rPr lang="en-US" sz="4200" b="1" dirty="0">
                <a:latin typeface="Times New Roman" panose="02020603050405020304" pitchFamily="18" charset="0"/>
                <a:cs typeface="Times New Roman" panose="02020603050405020304" pitchFamily="18" charset="0"/>
              </a:rPr>
              <a:t>officer confirmed that Jesus </a:t>
            </a:r>
            <a:r>
              <a:rPr lang="en-US" sz="4200" b="1" dirty="0" smtClean="0">
                <a:latin typeface="Times New Roman" panose="02020603050405020304" pitchFamily="18" charset="0"/>
                <a:cs typeface="Times New Roman" panose="02020603050405020304" pitchFamily="18" charset="0"/>
              </a:rPr>
              <a:t>was</a:t>
            </a:r>
          </a:p>
          <a:p>
            <a:pPr marL="609600" indent="-609600">
              <a:buFontTx/>
              <a:buNone/>
            </a:pPr>
            <a:r>
              <a:rPr lang="en-US" sz="4200" b="1" dirty="0" smtClean="0">
                <a:latin typeface="Times New Roman" panose="02020603050405020304" pitchFamily="18" charset="0"/>
                <a:cs typeface="Times New Roman" panose="02020603050405020304" pitchFamily="18" charset="0"/>
              </a:rPr>
              <a:t>dead</a:t>
            </a:r>
            <a:r>
              <a:rPr lang="en-US" sz="4200" b="1" dirty="0">
                <a:latin typeface="Times New Roman" panose="02020603050405020304" pitchFamily="18" charset="0"/>
                <a:cs typeface="Times New Roman" panose="02020603050405020304" pitchFamily="18" charset="0"/>
              </a:rPr>
              <a:t>, so Pilate told Joseph he </a:t>
            </a:r>
            <a:r>
              <a:rPr lang="en-US" sz="4200" b="1" dirty="0" smtClean="0">
                <a:latin typeface="Times New Roman" panose="02020603050405020304" pitchFamily="18" charset="0"/>
                <a:cs typeface="Times New Roman" panose="02020603050405020304" pitchFamily="18" charset="0"/>
              </a:rPr>
              <a:t>could</a:t>
            </a:r>
          </a:p>
          <a:p>
            <a:pPr marL="609600" indent="-609600">
              <a:buNone/>
            </a:pPr>
            <a:r>
              <a:rPr lang="en-US" sz="4200" b="1" dirty="0" smtClean="0">
                <a:latin typeface="Times New Roman" panose="02020603050405020304" pitchFamily="18" charset="0"/>
                <a:cs typeface="Times New Roman" panose="02020603050405020304" pitchFamily="18" charset="0"/>
              </a:rPr>
              <a:t>have </a:t>
            </a:r>
            <a:r>
              <a:rPr lang="en-US" sz="4200" b="1" dirty="0">
                <a:latin typeface="Times New Roman" panose="02020603050405020304" pitchFamily="18" charset="0"/>
                <a:cs typeface="Times New Roman" panose="02020603050405020304" pitchFamily="18" charset="0"/>
              </a:rPr>
              <a:t>the body</a:t>
            </a:r>
            <a:r>
              <a:rPr lang="en-US" sz="4200" b="1" dirty="0" smtClean="0">
                <a:latin typeface="Times New Roman" panose="02020603050405020304" pitchFamily="18" charset="0"/>
                <a:cs typeface="Times New Roman" panose="02020603050405020304" pitchFamily="18" charset="0"/>
              </a:rPr>
              <a:t>. </a:t>
            </a:r>
            <a:r>
              <a:rPr lang="en-US" sz="4200" b="1" dirty="0">
                <a:latin typeface="Times New Roman" panose="02020603050405020304" pitchFamily="18" charset="0"/>
                <a:cs typeface="Times New Roman" panose="02020603050405020304" pitchFamily="18" charset="0"/>
              </a:rPr>
              <a:t>(</a:t>
            </a:r>
            <a:r>
              <a:rPr lang="en-US" sz="4200" b="1" dirty="0" smtClean="0">
                <a:latin typeface="Times New Roman" panose="02020603050405020304" pitchFamily="18" charset="0"/>
                <a:cs typeface="Times New Roman" panose="02020603050405020304" pitchFamily="18" charset="0"/>
              </a:rPr>
              <a:t>Mark15:45)</a:t>
            </a:r>
            <a:endParaRPr lang="en-US" sz="4200" b="1" dirty="0">
              <a:latin typeface="Times New Roman" panose="02020603050405020304" pitchFamily="18" charset="0"/>
              <a:cs typeface="Times New Roman" panose="02020603050405020304" pitchFamily="18" charset="0"/>
            </a:endParaRPr>
          </a:p>
          <a:p>
            <a:pPr marL="609600" indent="-609600">
              <a:buFontTx/>
              <a:buNone/>
            </a:pP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84144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F0"/>
                </a:solidFill>
                <a:latin typeface="Times New Roman" pitchFamily="18" charset="0"/>
              </a:rPr>
              <a:t>THE BURIAL - 2</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1. Joseph </a:t>
            </a:r>
            <a:r>
              <a:rPr lang="en-US" sz="4000" b="1" dirty="0">
                <a:latin typeface="Times New Roman" panose="02020603050405020304" pitchFamily="18" charset="0"/>
                <a:cs typeface="Times New Roman" panose="02020603050405020304" pitchFamily="18" charset="0"/>
              </a:rPr>
              <a:t>of </a:t>
            </a:r>
            <a:r>
              <a:rPr lang="en-US" sz="4000" b="1" dirty="0" smtClean="0">
                <a:latin typeface="Times New Roman" panose="02020603050405020304" pitchFamily="18" charset="0"/>
                <a:cs typeface="Times New Roman" panose="02020603050405020304" pitchFamily="18" charset="0"/>
              </a:rPr>
              <a:t>Arimathea</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is identified as a member of the Sanhedrin.  If Jesus had been sentenced to death by the Jewish court for blasphemy (what many over the centuries believe to be the case), by Jewish law his body would have been considered profaned and defiled.  No Jew would have been allowed to bury him for any reason.  </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069751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F0"/>
                </a:solidFill>
                <a:latin typeface="Times New Roman" pitchFamily="18" charset="0"/>
              </a:rPr>
              <a:t>THE BURIAL - 3</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a:latin typeface="Times New Roman" panose="02020603050405020304" pitchFamily="18" charset="0"/>
                <a:cs typeface="Times New Roman" panose="02020603050405020304" pitchFamily="18" charset="0"/>
              </a:rPr>
              <a:t>2</a:t>
            </a:r>
            <a:r>
              <a:rPr lang="en-US" sz="4000" b="1" dirty="0" smtClean="0">
                <a:latin typeface="Times New Roman" panose="02020603050405020304" pitchFamily="18" charset="0"/>
                <a:cs typeface="Times New Roman" panose="02020603050405020304" pitchFamily="18" charset="0"/>
              </a:rPr>
              <a:t>. Joseph </a:t>
            </a:r>
            <a:r>
              <a:rPr lang="en-US" sz="4000" b="1" dirty="0">
                <a:latin typeface="Times New Roman" panose="02020603050405020304" pitchFamily="18" charset="0"/>
                <a:cs typeface="Times New Roman" panose="02020603050405020304" pitchFamily="18" charset="0"/>
              </a:rPr>
              <a:t>of </a:t>
            </a:r>
            <a:r>
              <a:rPr lang="en-US" sz="4000" b="1" dirty="0" smtClean="0">
                <a:latin typeface="Times New Roman" panose="02020603050405020304" pitchFamily="18" charset="0"/>
                <a:cs typeface="Times New Roman" panose="02020603050405020304" pitchFamily="18" charset="0"/>
              </a:rPr>
              <a:t>Arimathea</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specifically asked</a:t>
            </a:r>
          </a:p>
          <a:p>
            <a:pPr marL="609600" indent="-609600">
              <a:buFontTx/>
              <a:buNone/>
            </a:pPr>
            <a:r>
              <a:rPr lang="en-US" sz="4000" b="1" dirty="0" smtClean="0">
                <a:latin typeface="Times New Roman" panose="02020603050405020304" pitchFamily="18" charset="0"/>
                <a:cs typeface="Times New Roman" panose="02020603050405020304" pitchFamily="18" charset="0"/>
              </a:rPr>
              <a:t>permission from Pilate for the body.  If</a:t>
            </a:r>
          </a:p>
          <a:p>
            <a:pPr marL="609600" indent="-609600">
              <a:buFontTx/>
              <a:buNone/>
            </a:pPr>
            <a:r>
              <a:rPr lang="en-US" sz="4000" b="1" dirty="0" smtClean="0">
                <a:latin typeface="Times New Roman" panose="02020603050405020304" pitchFamily="18" charset="0"/>
                <a:cs typeface="Times New Roman" panose="02020603050405020304" pitchFamily="18" charset="0"/>
              </a:rPr>
              <a:t>the Sanhedrin or any Jewish leaders had</a:t>
            </a:r>
          </a:p>
          <a:p>
            <a:pPr marL="609600" indent="-609600">
              <a:buFontTx/>
              <a:buNone/>
            </a:pPr>
            <a:r>
              <a:rPr lang="en-US" sz="4000" b="1" dirty="0" smtClean="0">
                <a:latin typeface="Times New Roman" panose="02020603050405020304" pitchFamily="18" charset="0"/>
                <a:cs typeface="Times New Roman" panose="02020603050405020304" pitchFamily="18" charset="0"/>
              </a:rPr>
              <a:t>“forced” Pontius Pilate to crucify Jesus,</a:t>
            </a:r>
          </a:p>
          <a:p>
            <a:pPr marL="609600" indent="-609600">
              <a:buFontTx/>
              <a:buNone/>
            </a:pPr>
            <a:r>
              <a:rPr lang="en-US" sz="4000" b="1" dirty="0" smtClean="0">
                <a:latin typeface="Times New Roman" panose="02020603050405020304" pitchFamily="18" charset="0"/>
                <a:cs typeface="Times New Roman" panose="02020603050405020304" pitchFamily="18" charset="0"/>
              </a:rPr>
              <a:t>he would have found their wish or need</a:t>
            </a:r>
          </a:p>
          <a:p>
            <a:pPr marL="609600" indent="-609600">
              <a:buFontTx/>
              <a:buNone/>
            </a:pPr>
            <a:r>
              <a:rPr lang="en-US" sz="4000" b="1" dirty="0" smtClean="0">
                <a:latin typeface="Times New Roman" panose="02020603050405020304" pitchFamily="18" charset="0"/>
                <a:cs typeface="Times New Roman" panose="02020603050405020304" pitchFamily="18" charset="0"/>
              </a:rPr>
              <a:t>to bury him quite unusual.  The fact that</a:t>
            </a:r>
          </a:p>
          <a:p>
            <a:pPr marL="609600" indent="-609600">
              <a:buFontTx/>
              <a:buNone/>
            </a:pPr>
            <a:r>
              <a:rPr lang="en-US" sz="4000" b="1" dirty="0" smtClean="0">
                <a:latin typeface="Times New Roman" panose="02020603050405020304" pitchFamily="18" charset="0"/>
                <a:cs typeface="Times New Roman" panose="02020603050405020304" pitchFamily="18" charset="0"/>
              </a:rPr>
              <a:t>someone asked permission meant that</a:t>
            </a:r>
          </a:p>
          <a:p>
            <a:pPr marL="609600" indent="-609600">
              <a:buFontTx/>
              <a:buNone/>
            </a:pPr>
            <a:r>
              <a:rPr lang="en-US" sz="4000" b="1" dirty="0" smtClean="0">
                <a:latin typeface="Times New Roman" panose="02020603050405020304" pitchFamily="18" charset="0"/>
                <a:cs typeface="Times New Roman" panose="02020603050405020304" pitchFamily="18" charset="0"/>
              </a:rPr>
              <a:t>Jesus was a prisoner of the Romans.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746449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F0"/>
                </a:solidFill>
                <a:latin typeface="Times New Roman" pitchFamily="18" charset="0"/>
              </a:rPr>
              <a:t>THE BURIAL - 4</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3.  Jewish law was quite specific that a convict, who was executed by the order of the Roman (or any foreign) governor, had to be buried and given the same funeral rites that a person who died a natural death.  Whatever </a:t>
            </a:r>
            <a:r>
              <a:rPr lang="en-US" sz="4000" b="1" dirty="0">
                <a:latin typeface="Times New Roman" panose="02020603050405020304" pitchFamily="18" charset="0"/>
                <a:cs typeface="Times New Roman" panose="02020603050405020304" pitchFamily="18" charset="0"/>
              </a:rPr>
              <a:t>the </a:t>
            </a:r>
            <a:r>
              <a:rPr lang="en-US" sz="4000" b="1" dirty="0" smtClean="0">
                <a:latin typeface="Times New Roman" panose="02020603050405020304" pitchFamily="18" charset="0"/>
                <a:cs typeface="Times New Roman" panose="02020603050405020304" pitchFamily="18" charset="0"/>
              </a:rPr>
              <a:t>offense (sedition and treason), it was a Roman court that sentenced Jesus to death, not a Jewish court.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7813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990600"/>
            <a:ext cx="7772400" cy="5486400"/>
          </a:xfrm>
        </p:spPr>
        <p:txBody>
          <a:bodyPr/>
          <a:lstStyle/>
          <a:p>
            <a:r>
              <a:rPr lang="en-US" sz="5400" b="1" dirty="0" smtClean="0">
                <a:solidFill>
                  <a:srgbClr val="FF0000"/>
                </a:solidFill>
                <a:latin typeface="Times New Roman" panose="02020603050405020304" pitchFamily="18" charset="0"/>
                <a:cs typeface="Times New Roman" panose="02020603050405020304" pitchFamily="18" charset="0"/>
              </a:rPr>
              <a:t>THE GUARD</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t>
            </a:r>
            <a:r>
              <a:rPr lang="en-US" sz="5400" b="1" dirty="0" smtClean="0">
                <a:solidFill>
                  <a:srgbClr val="0000FF"/>
                </a:solidFill>
                <a:latin typeface="Times New Roman" panose="02020603050405020304" pitchFamily="18" charset="0"/>
                <a:cs typeface="Times New Roman" panose="02020603050405020304" pitchFamily="18" charset="0"/>
              </a:rPr>
              <a:t>AT </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a:solidFill>
                  <a:srgbClr val="FF0000"/>
                </a:solidFill>
                <a:latin typeface="Times New Roman" panose="02020603050405020304" pitchFamily="18" charset="0"/>
                <a:cs typeface="Times New Roman" panose="02020603050405020304" pitchFamily="18" charset="0"/>
              </a:rPr>
              <a:t/>
            </a:r>
            <a:br>
              <a:rPr lang="en-US" sz="5400" b="1" dirty="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THE TOMB</a:t>
            </a:r>
            <a:endParaRPr lang="en-US" sz="5400" b="1" dirty="0"/>
          </a:p>
        </p:txBody>
      </p:sp>
    </p:spTree>
    <p:extLst>
      <p:ext uri="{BB962C8B-B14F-4D97-AF65-F5344CB8AC3E}">
        <p14:creationId xmlns:p14="http://schemas.microsoft.com/office/powerpoint/2010/main" val="11800305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4000" b="1" smtClean="0">
                <a:solidFill>
                  <a:srgbClr val="FF00FF"/>
                </a:solidFill>
                <a:latin typeface="Times New Roman" pitchFamily="18" charset="0"/>
              </a:rPr>
              <a:t>THE GUARD  MATTHEW27</a:t>
            </a:r>
            <a:r>
              <a:rPr lang="en-US" sz="4000" b="1" dirty="0" smtClean="0">
                <a:solidFill>
                  <a:srgbClr val="FF00FF"/>
                </a:solidFill>
                <a:latin typeface="Times New Roman" pitchFamily="18" charset="0"/>
              </a:rPr>
              <a:t>: 62 - 65</a:t>
            </a:r>
            <a:endParaRPr lang="en-US" sz="4000"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307" y="1066800"/>
            <a:ext cx="9144000" cy="5486400"/>
          </a:xfrm>
        </p:spPr>
        <p:txBody>
          <a:bodyPr/>
          <a:lstStyle/>
          <a:p>
            <a:pPr marL="609600" indent="-609600">
              <a:buFontTx/>
              <a:buNone/>
            </a:pPr>
            <a:r>
              <a:rPr lang="en-US" sz="3400" b="1" dirty="0">
                <a:latin typeface="Times New Roman" panose="02020603050405020304" pitchFamily="18" charset="0"/>
                <a:cs typeface="Times New Roman" panose="02020603050405020304" pitchFamily="18" charset="0"/>
              </a:rPr>
              <a:t>The next day, </a:t>
            </a:r>
            <a:r>
              <a:rPr lang="en-US" sz="3400" b="1" dirty="0">
                <a:solidFill>
                  <a:srgbClr val="E808D8"/>
                </a:solidFill>
                <a:latin typeface="Times New Roman" panose="02020603050405020304" pitchFamily="18" charset="0"/>
                <a:cs typeface="Times New Roman" panose="02020603050405020304" pitchFamily="18" charset="0"/>
              </a:rPr>
              <a:t>on the Sabbath</a:t>
            </a:r>
            <a:r>
              <a:rPr lang="en-US" sz="3400" b="1" dirty="0">
                <a:latin typeface="Times New Roman" panose="02020603050405020304" pitchFamily="18" charset="0"/>
                <a:cs typeface="Times New Roman" panose="02020603050405020304" pitchFamily="18" charset="0"/>
              </a:rPr>
              <a:t>, the leading </a:t>
            </a:r>
            <a:endParaRPr lang="en-US" sz="3400" b="1" dirty="0" smtClean="0">
              <a:latin typeface="Times New Roman" panose="02020603050405020304" pitchFamily="18" charset="0"/>
              <a:cs typeface="Times New Roman" panose="02020603050405020304" pitchFamily="18" charset="0"/>
            </a:endParaRPr>
          </a:p>
          <a:p>
            <a:pPr marL="609600" indent="-609600">
              <a:buFontTx/>
              <a:buNone/>
            </a:pPr>
            <a:r>
              <a:rPr lang="en-US" sz="3400" b="1" dirty="0" smtClean="0">
                <a:latin typeface="Times New Roman" panose="02020603050405020304" pitchFamily="18" charset="0"/>
                <a:cs typeface="Times New Roman" panose="02020603050405020304" pitchFamily="18" charset="0"/>
              </a:rPr>
              <a:t>Priests and </a:t>
            </a:r>
            <a:r>
              <a:rPr lang="en-US" sz="3400" b="1" dirty="0">
                <a:latin typeface="Times New Roman" panose="02020603050405020304" pitchFamily="18" charset="0"/>
                <a:cs typeface="Times New Roman" panose="02020603050405020304" pitchFamily="18" charset="0"/>
              </a:rPr>
              <a:t>Pharisees went to see Pilate. </a:t>
            </a:r>
            <a:r>
              <a:rPr lang="en-US" sz="3400" b="1" dirty="0" smtClean="0">
                <a:latin typeface="Times New Roman" panose="02020603050405020304" pitchFamily="18" charset="0"/>
                <a:cs typeface="Times New Roman" panose="02020603050405020304" pitchFamily="18" charset="0"/>
              </a:rPr>
              <a:t>“Sir,”</a:t>
            </a:r>
          </a:p>
          <a:p>
            <a:pPr marL="609600" indent="-609600">
              <a:buFontTx/>
              <a:buNone/>
            </a:pPr>
            <a:r>
              <a:rPr lang="en-US" sz="3400" b="1" dirty="0" smtClean="0">
                <a:latin typeface="Times New Roman" panose="02020603050405020304" pitchFamily="18" charset="0"/>
                <a:cs typeface="Times New Roman" panose="02020603050405020304" pitchFamily="18" charset="0"/>
              </a:rPr>
              <a:t>they </a:t>
            </a:r>
            <a:r>
              <a:rPr lang="en-US" sz="3400" b="1" dirty="0">
                <a:latin typeface="Times New Roman" panose="02020603050405020304" pitchFamily="18" charset="0"/>
                <a:cs typeface="Times New Roman" panose="02020603050405020304" pitchFamily="18" charset="0"/>
              </a:rPr>
              <a:t>said</a:t>
            </a:r>
            <a:r>
              <a:rPr lang="en-US" sz="3400" b="1" dirty="0" smtClean="0">
                <a:latin typeface="Times New Roman" panose="02020603050405020304" pitchFamily="18" charset="0"/>
                <a:cs typeface="Times New Roman" panose="02020603050405020304" pitchFamily="18" charset="0"/>
              </a:rPr>
              <a:t>, “we </a:t>
            </a:r>
            <a:r>
              <a:rPr lang="en-US" sz="3400" b="1" dirty="0">
                <a:latin typeface="Times New Roman" panose="02020603050405020304" pitchFamily="18" charset="0"/>
                <a:cs typeface="Times New Roman" panose="02020603050405020304" pitchFamily="18" charset="0"/>
              </a:rPr>
              <a:t>remember that while he was still </a:t>
            </a:r>
            <a:endParaRPr lang="en-US" sz="3400" b="1" dirty="0" smtClean="0">
              <a:latin typeface="Times New Roman" panose="02020603050405020304" pitchFamily="18" charset="0"/>
              <a:cs typeface="Times New Roman" panose="02020603050405020304" pitchFamily="18" charset="0"/>
            </a:endParaRPr>
          </a:p>
          <a:p>
            <a:pPr marL="609600" indent="-609600">
              <a:buFontTx/>
              <a:buNone/>
            </a:pPr>
            <a:r>
              <a:rPr lang="en-US" sz="3400" b="1" dirty="0" smtClean="0">
                <a:latin typeface="Times New Roman" panose="02020603050405020304" pitchFamily="18" charset="0"/>
                <a:cs typeface="Times New Roman" panose="02020603050405020304" pitchFamily="18" charset="0"/>
              </a:rPr>
              <a:t>alive that deceiver </a:t>
            </a:r>
            <a:r>
              <a:rPr lang="en-US" sz="3400" b="1" dirty="0">
                <a:latin typeface="Times New Roman" panose="02020603050405020304" pitchFamily="18" charset="0"/>
                <a:cs typeface="Times New Roman" panose="02020603050405020304" pitchFamily="18" charset="0"/>
              </a:rPr>
              <a:t>said, </a:t>
            </a:r>
            <a:r>
              <a:rPr lang="en-US" sz="3400" b="1" dirty="0" smtClean="0">
                <a:latin typeface="Times New Roman" panose="02020603050405020304" pitchFamily="18" charset="0"/>
                <a:cs typeface="Times New Roman" panose="02020603050405020304" pitchFamily="18" charset="0"/>
              </a:rPr>
              <a:t>‘After </a:t>
            </a:r>
            <a:r>
              <a:rPr lang="en-US" sz="3400" b="1" dirty="0">
                <a:latin typeface="Times New Roman" panose="02020603050405020304" pitchFamily="18" charset="0"/>
                <a:cs typeface="Times New Roman" panose="02020603050405020304" pitchFamily="18" charset="0"/>
              </a:rPr>
              <a:t>three days I </a:t>
            </a:r>
            <a:r>
              <a:rPr lang="en-US" sz="3400" b="1" dirty="0" smtClean="0">
                <a:latin typeface="Times New Roman" panose="02020603050405020304" pitchFamily="18" charset="0"/>
                <a:cs typeface="Times New Roman" panose="02020603050405020304" pitchFamily="18" charset="0"/>
              </a:rPr>
              <a:t>will</a:t>
            </a:r>
          </a:p>
          <a:p>
            <a:pPr marL="609600" indent="-609600">
              <a:buFontTx/>
              <a:buNone/>
            </a:pPr>
            <a:r>
              <a:rPr lang="en-US" sz="3400" b="1" dirty="0" smtClean="0">
                <a:latin typeface="Times New Roman" panose="02020603050405020304" pitchFamily="18" charset="0"/>
                <a:cs typeface="Times New Roman" panose="02020603050405020304" pitchFamily="18" charset="0"/>
              </a:rPr>
              <a:t>rise </a:t>
            </a:r>
            <a:r>
              <a:rPr lang="en-US" sz="3400" b="1" dirty="0">
                <a:latin typeface="Times New Roman" panose="02020603050405020304" pitchFamily="18" charset="0"/>
                <a:cs typeface="Times New Roman" panose="02020603050405020304" pitchFamily="18" charset="0"/>
              </a:rPr>
              <a:t>again</a:t>
            </a:r>
            <a:r>
              <a:rPr lang="en-US" sz="3400" b="1" dirty="0" smtClean="0">
                <a:latin typeface="Times New Roman" panose="02020603050405020304" pitchFamily="18" charset="0"/>
                <a:cs typeface="Times New Roman" panose="02020603050405020304" pitchFamily="18" charset="0"/>
              </a:rPr>
              <a:t>.’  Therefore </a:t>
            </a:r>
            <a:r>
              <a:rPr lang="en-US" sz="3400" b="1" dirty="0">
                <a:latin typeface="Times New Roman" panose="02020603050405020304" pitchFamily="18" charset="0"/>
                <a:cs typeface="Times New Roman" panose="02020603050405020304" pitchFamily="18" charset="0"/>
              </a:rPr>
              <a:t>order the tomb to </a:t>
            </a:r>
            <a:r>
              <a:rPr lang="en-US" sz="3400" b="1" dirty="0" smtClean="0">
                <a:latin typeface="Times New Roman" panose="02020603050405020304" pitchFamily="18" charset="0"/>
                <a:cs typeface="Times New Roman" panose="02020603050405020304" pitchFamily="18" charset="0"/>
              </a:rPr>
              <a:t>be</a:t>
            </a:r>
          </a:p>
          <a:p>
            <a:pPr marL="609600" indent="-609600">
              <a:buFontTx/>
              <a:buNone/>
            </a:pPr>
            <a:r>
              <a:rPr lang="en-US" sz="3400" b="1" dirty="0" smtClean="0">
                <a:latin typeface="Times New Roman" panose="02020603050405020304" pitchFamily="18" charset="0"/>
                <a:cs typeface="Times New Roman" panose="02020603050405020304" pitchFamily="18" charset="0"/>
              </a:rPr>
              <a:t>made </a:t>
            </a:r>
            <a:r>
              <a:rPr lang="en-US" sz="3400" b="1" dirty="0">
                <a:latin typeface="Times New Roman" panose="02020603050405020304" pitchFamily="18" charset="0"/>
                <a:cs typeface="Times New Roman" panose="02020603050405020304" pitchFamily="18" charset="0"/>
              </a:rPr>
              <a:t>secure </a:t>
            </a:r>
            <a:r>
              <a:rPr lang="en-US" sz="3400" b="1" dirty="0" smtClean="0">
                <a:latin typeface="Times New Roman" panose="02020603050405020304" pitchFamily="18" charset="0"/>
                <a:cs typeface="Times New Roman" panose="02020603050405020304" pitchFamily="18" charset="0"/>
              </a:rPr>
              <a:t>until the </a:t>
            </a:r>
            <a:r>
              <a:rPr lang="en-US" sz="3400" b="1" dirty="0">
                <a:latin typeface="Times New Roman" panose="02020603050405020304" pitchFamily="18" charset="0"/>
                <a:cs typeface="Times New Roman" panose="02020603050405020304" pitchFamily="18" charset="0"/>
              </a:rPr>
              <a:t>third day, lest his </a:t>
            </a:r>
            <a:r>
              <a:rPr lang="en-US" sz="3400" b="1" dirty="0" smtClean="0">
                <a:latin typeface="Times New Roman" panose="02020603050405020304" pitchFamily="18" charset="0"/>
                <a:cs typeface="Times New Roman" panose="02020603050405020304" pitchFamily="18" charset="0"/>
              </a:rPr>
              <a:t>disciples</a:t>
            </a:r>
          </a:p>
          <a:p>
            <a:pPr marL="609600" indent="-609600">
              <a:buFontTx/>
              <a:buNone/>
            </a:pPr>
            <a:r>
              <a:rPr lang="en-US" sz="3400" b="1" dirty="0" smtClean="0">
                <a:latin typeface="Times New Roman" panose="02020603050405020304" pitchFamily="18" charset="0"/>
                <a:cs typeface="Times New Roman" panose="02020603050405020304" pitchFamily="18" charset="0"/>
              </a:rPr>
              <a:t>go </a:t>
            </a:r>
            <a:r>
              <a:rPr lang="en-US" sz="3400" b="1" dirty="0">
                <a:latin typeface="Times New Roman" panose="02020603050405020304" pitchFamily="18" charset="0"/>
                <a:cs typeface="Times New Roman" panose="02020603050405020304" pitchFamily="18" charset="0"/>
              </a:rPr>
              <a:t>and steal </a:t>
            </a:r>
            <a:r>
              <a:rPr lang="en-US" sz="3400" b="1" dirty="0" smtClean="0">
                <a:latin typeface="Times New Roman" panose="02020603050405020304" pitchFamily="18" charset="0"/>
                <a:cs typeface="Times New Roman" panose="02020603050405020304" pitchFamily="18" charset="0"/>
              </a:rPr>
              <a:t>him away… Pilate </a:t>
            </a:r>
            <a:r>
              <a:rPr lang="en-US" sz="3400" b="1" dirty="0">
                <a:latin typeface="Times New Roman" panose="02020603050405020304" pitchFamily="18" charset="0"/>
                <a:cs typeface="Times New Roman" panose="02020603050405020304" pitchFamily="18" charset="0"/>
              </a:rPr>
              <a:t>said to them, </a:t>
            </a:r>
            <a:endParaRPr lang="en-US" sz="3400" b="1" dirty="0" smtClean="0">
              <a:latin typeface="Times New Roman" panose="02020603050405020304" pitchFamily="18" charset="0"/>
              <a:cs typeface="Times New Roman" panose="02020603050405020304" pitchFamily="18" charset="0"/>
            </a:endParaRPr>
          </a:p>
          <a:p>
            <a:pPr marL="609600" indent="-609600">
              <a:buFontTx/>
              <a:buNone/>
            </a:pPr>
            <a:r>
              <a:rPr lang="en-US" sz="3400" b="1" dirty="0" smtClean="0">
                <a:latin typeface="Times New Roman" panose="02020603050405020304" pitchFamily="18" charset="0"/>
                <a:cs typeface="Times New Roman" panose="02020603050405020304" pitchFamily="18" charset="0"/>
              </a:rPr>
              <a:t>“</a:t>
            </a:r>
            <a:r>
              <a:rPr lang="en-US" sz="3400" b="1" dirty="0">
                <a:latin typeface="Times New Roman" panose="02020603050405020304" pitchFamily="18" charset="0"/>
                <a:cs typeface="Times New Roman" panose="02020603050405020304" pitchFamily="18" charset="0"/>
              </a:rPr>
              <a:t>You have a guard </a:t>
            </a:r>
            <a:r>
              <a:rPr lang="en-US" sz="3400" b="1" dirty="0" smtClean="0">
                <a:latin typeface="Times New Roman" panose="02020603050405020304" pitchFamily="18" charset="0"/>
                <a:cs typeface="Times New Roman" panose="02020603050405020304" pitchFamily="18" charset="0"/>
              </a:rPr>
              <a:t>of soldiers</a:t>
            </a:r>
            <a:r>
              <a:rPr lang="en-US" sz="3400" b="1" dirty="0">
                <a:latin typeface="Times New Roman" panose="02020603050405020304" pitchFamily="18" charset="0"/>
                <a:cs typeface="Times New Roman" panose="02020603050405020304" pitchFamily="18" charset="0"/>
              </a:rPr>
              <a:t>. Go, make it </a:t>
            </a:r>
            <a:r>
              <a:rPr lang="en-US" sz="3400" b="1" dirty="0" smtClean="0">
                <a:latin typeface="Times New Roman" panose="02020603050405020304" pitchFamily="18" charset="0"/>
                <a:cs typeface="Times New Roman" panose="02020603050405020304" pitchFamily="18" charset="0"/>
              </a:rPr>
              <a:t>as</a:t>
            </a:r>
          </a:p>
          <a:p>
            <a:pPr marL="609600" indent="-609600">
              <a:buFontTx/>
              <a:buNone/>
            </a:pPr>
            <a:r>
              <a:rPr lang="en-US" sz="3400" b="1" dirty="0" smtClean="0">
                <a:latin typeface="Times New Roman" panose="02020603050405020304" pitchFamily="18" charset="0"/>
                <a:cs typeface="Times New Roman" panose="02020603050405020304" pitchFamily="18" charset="0"/>
              </a:rPr>
              <a:t>secure </a:t>
            </a:r>
            <a:r>
              <a:rPr lang="en-US" sz="3400" b="1" dirty="0">
                <a:latin typeface="Times New Roman" panose="02020603050405020304" pitchFamily="18" charset="0"/>
                <a:cs typeface="Times New Roman" panose="02020603050405020304" pitchFamily="18" charset="0"/>
              </a:rPr>
              <a:t>as you can.”</a:t>
            </a: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1587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372600" cy="1143000"/>
          </a:xfrm>
        </p:spPr>
        <p:txBody>
          <a:bodyPr/>
          <a:lstStyle/>
          <a:p>
            <a:r>
              <a:rPr lang="en-US" b="1" dirty="0" smtClean="0">
                <a:solidFill>
                  <a:srgbClr val="0000FF"/>
                </a:solidFill>
                <a:latin typeface="Times New Roman" pitchFamily="18" charset="0"/>
              </a:rPr>
              <a:t>THE GUARD - 1</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742950" indent="-742950">
              <a:buAutoNum type="arabicPeriod"/>
            </a:pPr>
            <a:r>
              <a:rPr lang="en-US" sz="4000" b="1" dirty="0" smtClean="0">
                <a:latin typeface="Times New Roman" panose="02020603050405020304" pitchFamily="18" charset="0"/>
                <a:cs typeface="Times New Roman" panose="02020603050405020304" pitchFamily="18" charset="0"/>
              </a:rPr>
              <a:t>The guard detail was asked for on Saturday which was the day after he was buried.  For one entire day, the tomb was </a:t>
            </a:r>
            <a:r>
              <a:rPr lang="en-US" sz="4000" b="1" u="sng" dirty="0" smtClean="0">
                <a:solidFill>
                  <a:srgbClr val="FF0000"/>
                </a:solidFill>
                <a:latin typeface="Times New Roman" panose="02020603050405020304" pitchFamily="18" charset="0"/>
                <a:cs typeface="Times New Roman" panose="02020603050405020304" pitchFamily="18" charset="0"/>
              </a:rPr>
              <a:t>unguarded</a:t>
            </a:r>
            <a:r>
              <a:rPr lang="en-US" sz="4000" b="1" dirty="0" smtClean="0">
                <a:latin typeface="Times New Roman" panose="02020603050405020304" pitchFamily="18" charset="0"/>
                <a:cs typeface="Times New Roman" panose="02020603050405020304" pitchFamily="18" charset="0"/>
              </a:rPr>
              <a:t>.  The disciples had an entire day to “steal the body” if they chose to do so.</a:t>
            </a:r>
          </a:p>
          <a:p>
            <a:pPr marL="514350" indent="-514350">
              <a:buAutoNum type="arabicPeriod"/>
            </a:pP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It is very unlikely that the Chief Priests would have gone to Pilate, a pagan,  on the Sabbath.</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70281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372600" cy="1417638"/>
          </a:xfrm>
        </p:spPr>
        <p:txBody>
          <a:bodyPr/>
          <a:lstStyle/>
          <a:p>
            <a:r>
              <a:rPr lang="en-US" b="1" dirty="0" smtClean="0">
                <a:solidFill>
                  <a:srgbClr val="0000FF"/>
                </a:solidFill>
                <a:latin typeface="Times New Roman" pitchFamily="18" charset="0"/>
              </a:rPr>
              <a:t>THE GUARD - 2</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990600"/>
            <a:ext cx="8915400" cy="5562600"/>
          </a:xfrm>
        </p:spPr>
        <p:txBody>
          <a:bodyPr/>
          <a:lstStyle/>
          <a:p>
            <a:pPr marL="742950" indent="-742950">
              <a:buAutoNum type="arabicPeriod" startAt="3"/>
            </a:pPr>
            <a:r>
              <a:rPr lang="en-US" sz="4000" b="1" dirty="0" smtClean="0">
                <a:latin typeface="Times New Roman" panose="02020603050405020304" pitchFamily="18" charset="0"/>
                <a:cs typeface="Times New Roman" panose="02020603050405020304" pitchFamily="18" charset="0"/>
              </a:rPr>
              <a:t>It has always been assumed that if there was a guard detail, it was Roman.  The Chief Priests could </a:t>
            </a:r>
            <a:r>
              <a:rPr lang="en-US" sz="3800" b="1" dirty="0" smtClean="0">
                <a:latin typeface="Times New Roman" panose="02020603050405020304" pitchFamily="18" charset="0"/>
                <a:cs typeface="Times New Roman" panose="02020603050405020304" pitchFamily="18" charset="0"/>
              </a:rPr>
              <a:t>have used the Jewish Temple Guard.</a:t>
            </a:r>
          </a:p>
          <a:p>
            <a:pPr marL="742950" indent="-742950">
              <a:buAutoNum type="arabicPeriod" startAt="3"/>
            </a:pPr>
            <a:r>
              <a:rPr lang="en-US" sz="4000" b="1" dirty="0" smtClean="0">
                <a:latin typeface="Times New Roman" panose="02020603050405020304" pitchFamily="18" charset="0"/>
                <a:cs typeface="Times New Roman" panose="02020603050405020304" pitchFamily="18" charset="0"/>
              </a:rPr>
              <a:t>Depending on how a translator interpreted the </a:t>
            </a:r>
            <a:r>
              <a:rPr lang="en-US" sz="4000" b="1" dirty="0" err="1" smtClean="0">
                <a:latin typeface="Times New Roman" panose="02020603050405020304" pitchFamily="18" charset="0"/>
                <a:cs typeface="Times New Roman" panose="02020603050405020304" pitchFamily="18" charset="0"/>
              </a:rPr>
              <a:t>Koine</a:t>
            </a:r>
            <a:r>
              <a:rPr lang="en-US" sz="4000" b="1" dirty="0" smtClean="0">
                <a:latin typeface="Times New Roman" panose="02020603050405020304" pitchFamily="18" charset="0"/>
                <a:cs typeface="Times New Roman" panose="02020603050405020304" pitchFamily="18" charset="0"/>
              </a:rPr>
              <a:t> manuscripts, the Chief Priests could be just asking Pilate for permission to put their own guards at the tomb.</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6655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 QUOTE 2 BY A BIBLICAL SCHOLAR</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371600"/>
            <a:ext cx="9753600" cy="5181600"/>
          </a:xfrm>
        </p:spPr>
        <p:txBody>
          <a:bodyPr/>
          <a:lstStyle/>
          <a:p>
            <a:pPr marL="609600" indent="-609600">
              <a:buFontTx/>
              <a:buNone/>
            </a:pPr>
            <a:r>
              <a:rPr lang="en-US" sz="3800" b="1" dirty="0" smtClean="0">
                <a:latin typeface="Times New Roman" panose="02020603050405020304" pitchFamily="18" charset="0"/>
                <a:cs typeface="Times New Roman" panose="02020603050405020304" pitchFamily="18" charset="0"/>
              </a:rPr>
              <a:t>The following quote is from a book on</a:t>
            </a:r>
          </a:p>
          <a:p>
            <a:pPr marL="609600" indent="-609600">
              <a:buFontTx/>
              <a:buNone/>
            </a:pPr>
            <a:r>
              <a:rPr lang="en-US" sz="3800" b="1" dirty="0" smtClean="0">
                <a:latin typeface="Times New Roman" panose="02020603050405020304" pitchFamily="18" charset="0"/>
                <a:cs typeface="Times New Roman" panose="02020603050405020304" pitchFamily="18" charset="0"/>
              </a:rPr>
              <a:t>event dating written by Pope Benedict XVI:</a:t>
            </a:r>
          </a:p>
          <a:p>
            <a:pPr marL="609600" indent="-609600">
              <a:buFontTx/>
              <a:buNone/>
            </a:pPr>
            <a:r>
              <a:rPr lang="en-GB" sz="4000" b="1" dirty="0" smtClean="0">
                <a:latin typeface="Times New Roman" panose="02020603050405020304" pitchFamily="18" charset="0"/>
                <a:cs typeface="Times New Roman" panose="02020603050405020304" pitchFamily="18" charset="0"/>
              </a:rPr>
              <a:t>“…it </a:t>
            </a:r>
            <a:r>
              <a:rPr lang="en-GB" sz="4000" b="1" dirty="0">
                <a:latin typeface="Times New Roman" panose="02020603050405020304" pitchFamily="18" charset="0"/>
                <a:cs typeface="Times New Roman" panose="02020603050405020304" pitchFamily="18" charset="0"/>
              </a:rPr>
              <a:t>offers an insight into the </a:t>
            </a:r>
            <a:r>
              <a:rPr lang="en-GB" sz="4000" b="1" dirty="0" smtClean="0">
                <a:latin typeface="Times New Roman" panose="02020603050405020304" pitchFamily="18" charset="0"/>
                <a:cs typeface="Times New Roman" panose="02020603050405020304" pitchFamily="18" charset="0"/>
              </a:rPr>
              <a:t>complexity</a:t>
            </a:r>
          </a:p>
          <a:p>
            <a:pPr marL="609600" indent="-609600">
              <a:buFontTx/>
              <a:buNone/>
            </a:pPr>
            <a:r>
              <a:rPr lang="en-GB" sz="4000" b="1" dirty="0" smtClean="0">
                <a:latin typeface="Times New Roman" panose="02020603050405020304" pitchFamily="18" charset="0"/>
                <a:cs typeface="Times New Roman" panose="02020603050405020304" pitchFamily="18" charset="0"/>
              </a:rPr>
              <a:t>of </a:t>
            </a:r>
            <a:r>
              <a:rPr lang="en-GB" sz="4000" b="1" dirty="0">
                <a:latin typeface="Times New Roman" panose="02020603050405020304" pitchFamily="18" charset="0"/>
                <a:cs typeface="Times New Roman" panose="02020603050405020304" pitchFamily="18" charset="0"/>
              </a:rPr>
              <a:t>the Jewish world at the time of Jesus</a:t>
            </a:r>
            <a:r>
              <a:rPr lang="en-GB" sz="4000" b="1" dirty="0" smtClean="0">
                <a:latin typeface="Times New Roman" panose="02020603050405020304" pitchFamily="18" charset="0"/>
                <a:cs typeface="Times New Roman" panose="02020603050405020304" pitchFamily="18" charset="0"/>
              </a:rPr>
              <a:t>,</a:t>
            </a:r>
          </a:p>
          <a:p>
            <a:pPr marL="609600" indent="-609600">
              <a:buFontTx/>
              <a:buNone/>
            </a:pPr>
            <a:r>
              <a:rPr lang="en-GB" sz="4000" b="1" dirty="0" smtClean="0">
                <a:latin typeface="Times New Roman" panose="02020603050405020304" pitchFamily="18" charset="0"/>
                <a:cs typeface="Times New Roman" panose="02020603050405020304" pitchFamily="18" charset="0"/>
              </a:rPr>
              <a:t>a </a:t>
            </a:r>
            <a:r>
              <a:rPr lang="en-GB" sz="4000" b="1" dirty="0">
                <a:latin typeface="Times New Roman" panose="02020603050405020304" pitchFamily="18" charset="0"/>
                <a:cs typeface="Times New Roman" panose="02020603050405020304" pitchFamily="18" charset="0"/>
              </a:rPr>
              <a:t>world that we can reconstruct only to </a:t>
            </a:r>
            <a:r>
              <a:rPr lang="en-GB" sz="4000" b="1" dirty="0" smtClean="0">
                <a:latin typeface="Times New Roman" panose="02020603050405020304" pitchFamily="18" charset="0"/>
                <a:cs typeface="Times New Roman" panose="02020603050405020304" pitchFamily="18" charset="0"/>
              </a:rPr>
              <a:t>a</a:t>
            </a:r>
          </a:p>
          <a:p>
            <a:pPr marL="609600" indent="-609600">
              <a:buFontTx/>
              <a:buNone/>
            </a:pPr>
            <a:r>
              <a:rPr lang="en-GB" sz="4000" b="1" dirty="0" smtClean="0">
                <a:latin typeface="Times New Roman" panose="02020603050405020304" pitchFamily="18" charset="0"/>
                <a:cs typeface="Times New Roman" panose="02020603050405020304" pitchFamily="18" charset="0"/>
              </a:rPr>
              <a:t>limited </a:t>
            </a:r>
            <a:r>
              <a:rPr lang="en-GB" sz="4000" b="1" dirty="0">
                <a:latin typeface="Times New Roman" panose="02020603050405020304" pitchFamily="18" charset="0"/>
                <a:cs typeface="Times New Roman" panose="02020603050405020304" pitchFamily="18" charset="0"/>
              </a:rPr>
              <a:t>degree, despite all the </a:t>
            </a:r>
            <a:r>
              <a:rPr lang="en-GB" sz="4000" b="1" dirty="0" smtClean="0">
                <a:latin typeface="Times New Roman" panose="02020603050405020304" pitchFamily="18" charset="0"/>
                <a:cs typeface="Times New Roman" panose="02020603050405020304" pitchFamily="18" charset="0"/>
              </a:rPr>
              <a:t>knowledge</a:t>
            </a:r>
          </a:p>
          <a:p>
            <a:pPr marL="609600" indent="-609600">
              <a:buFontTx/>
              <a:buNone/>
            </a:pPr>
            <a:r>
              <a:rPr lang="en-GB" sz="4000" b="1" dirty="0" smtClean="0">
                <a:latin typeface="Times New Roman" panose="02020603050405020304" pitchFamily="18" charset="0"/>
                <a:cs typeface="Times New Roman" panose="02020603050405020304" pitchFamily="18" charset="0"/>
              </a:rPr>
              <a:t>of </a:t>
            </a:r>
            <a:r>
              <a:rPr lang="en-GB" sz="4000" b="1" dirty="0">
                <a:latin typeface="Times New Roman" panose="02020603050405020304" pitchFamily="18" charset="0"/>
                <a:cs typeface="Times New Roman" panose="02020603050405020304" pitchFamily="18" charset="0"/>
              </a:rPr>
              <a:t>sources now available to </a:t>
            </a:r>
            <a:r>
              <a:rPr lang="en-GB" sz="4000" b="1" dirty="0" smtClean="0">
                <a:latin typeface="Times New Roman" panose="02020603050405020304" pitchFamily="18" charset="0"/>
                <a:cs typeface="Times New Roman" panose="02020603050405020304" pitchFamily="18" charset="0"/>
              </a:rPr>
              <a:t>us.”</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10149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381000"/>
            <a:ext cx="9067800" cy="1798638"/>
          </a:xfrm>
        </p:spPr>
        <p:txBody>
          <a:bodyPr/>
          <a:lstStyle/>
          <a:p>
            <a:r>
              <a:rPr lang="en-US" sz="4200" b="1" dirty="0" smtClean="0">
                <a:solidFill>
                  <a:srgbClr val="FF00FF"/>
                </a:solidFill>
                <a:latin typeface="Times New Roman" pitchFamily="18" charset="0"/>
              </a:rPr>
              <a:t>THE GUARD  MATTHEW28: 11 - 14</a:t>
            </a:r>
            <a:endParaRPr lang="en-US" sz="4200"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307" y="990600"/>
            <a:ext cx="9144000" cy="5562600"/>
          </a:xfrm>
        </p:spPr>
        <p:txBody>
          <a:bodyPr/>
          <a:lstStyle/>
          <a:p>
            <a:pPr marL="609600" indent="-609600">
              <a:buFontTx/>
              <a:buNone/>
            </a:pPr>
            <a:r>
              <a:rPr lang="en-US" sz="3600" b="1" dirty="0" smtClean="0">
                <a:latin typeface="Times New Roman" panose="02020603050405020304" pitchFamily="18" charset="0"/>
                <a:cs typeface="Times New Roman" panose="02020603050405020304" pitchFamily="18" charset="0"/>
              </a:rPr>
              <a:t>…some of the guards…reported to the chief</a:t>
            </a:r>
          </a:p>
          <a:p>
            <a:pPr marL="609600" indent="-609600">
              <a:buFontTx/>
              <a:buNone/>
            </a:pPr>
            <a:r>
              <a:rPr lang="en-US" sz="3600" b="1" dirty="0" smtClean="0">
                <a:latin typeface="Times New Roman" panose="02020603050405020304" pitchFamily="18" charset="0"/>
                <a:cs typeface="Times New Roman" panose="02020603050405020304" pitchFamily="18" charset="0"/>
              </a:rPr>
              <a:t>priests </a:t>
            </a:r>
            <a:r>
              <a:rPr lang="en-US" sz="3600" b="1" dirty="0">
                <a:latin typeface="Times New Roman" panose="02020603050405020304" pitchFamily="18" charset="0"/>
                <a:cs typeface="Times New Roman" panose="02020603050405020304" pitchFamily="18" charset="0"/>
              </a:rPr>
              <a:t>everything that </a:t>
            </a:r>
            <a:r>
              <a:rPr lang="en-US" sz="3600" b="1" dirty="0" smtClean="0">
                <a:latin typeface="Times New Roman" panose="02020603050405020304" pitchFamily="18" charset="0"/>
                <a:cs typeface="Times New Roman" panose="02020603050405020304" pitchFamily="18" charset="0"/>
              </a:rPr>
              <a:t>had happened. …they</a:t>
            </a:r>
          </a:p>
          <a:p>
            <a:pPr marL="609600" indent="-609600">
              <a:buFontTx/>
              <a:buNone/>
            </a:pPr>
            <a:r>
              <a:rPr lang="en-US" sz="3600" b="1" dirty="0" smtClean="0">
                <a:latin typeface="Times New Roman" panose="02020603050405020304" pitchFamily="18" charset="0"/>
                <a:cs typeface="Times New Roman" panose="02020603050405020304" pitchFamily="18" charset="0"/>
              </a:rPr>
              <a:t>decided </a:t>
            </a:r>
            <a:r>
              <a:rPr lang="en-US" sz="3600" b="1" dirty="0">
                <a:latin typeface="Times New Roman" panose="02020603050405020304" pitchFamily="18" charset="0"/>
                <a:cs typeface="Times New Roman" panose="02020603050405020304" pitchFamily="18" charset="0"/>
              </a:rPr>
              <a:t>to give the soldiers </a:t>
            </a:r>
            <a:r>
              <a:rPr lang="en-US" sz="3600" b="1" dirty="0" smtClean="0">
                <a:latin typeface="Times New Roman" panose="02020603050405020304" pitchFamily="18" charset="0"/>
                <a:cs typeface="Times New Roman" panose="02020603050405020304" pitchFamily="18" charset="0"/>
              </a:rPr>
              <a:t>a large bribe.</a:t>
            </a:r>
          </a:p>
          <a:p>
            <a:pPr marL="609600" indent="-609600">
              <a:buFontTx/>
              <a:buNone/>
            </a:pPr>
            <a:r>
              <a:rPr lang="en-US" sz="3600" b="1" dirty="0" smtClean="0">
                <a:latin typeface="Times New Roman" panose="02020603050405020304" pitchFamily="18" charset="0"/>
                <a:cs typeface="Times New Roman" panose="02020603050405020304" pitchFamily="18" charset="0"/>
              </a:rPr>
              <a:t>They told </a:t>
            </a:r>
            <a:r>
              <a:rPr lang="en-US" sz="3600" b="1" dirty="0">
                <a:latin typeface="Times New Roman" panose="02020603050405020304" pitchFamily="18" charset="0"/>
                <a:cs typeface="Times New Roman" panose="02020603050405020304" pitchFamily="18" charset="0"/>
              </a:rPr>
              <a:t>the soldiers, </a:t>
            </a:r>
            <a:r>
              <a:rPr lang="en-US" sz="3600" b="1" dirty="0" smtClean="0">
                <a:latin typeface="Times New Roman" panose="02020603050405020304" pitchFamily="18" charset="0"/>
                <a:cs typeface="Times New Roman" panose="02020603050405020304" pitchFamily="18" charset="0"/>
              </a:rPr>
              <a:t>“Tell all, Jesus’</a:t>
            </a:r>
          </a:p>
          <a:p>
            <a:pPr marL="609600" indent="-609600">
              <a:buFontTx/>
              <a:buNone/>
            </a:pPr>
            <a:r>
              <a:rPr lang="en-US" sz="3600" b="1" dirty="0" smtClean="0">
                <a:latin typeface="Times New Roman" panose="02020603050405020304" pitchFamily="18" charset="0"/>
                <a:cs typeface="Times New Roman" panose="02020603050405020304" pitchFamily="18" charset="0"/>
              </a:rPr>
              <a:t>disciples came during </a:t>
            </a:r>
            <a:r>
              <a:rPr lang="en-US" sz="3600" b="1" dirty="0">
                <a:latin typeface="Times New Roman" panose="02020603050405020304" pitchFamily="18" charset="0"/>
                <a:cs typeface="Times New Roman" panose="02020603050405020304" pitchFamily="18" charset="0"/>
              </a:rPr>
              <a:t>the </a:t>
            </a:r>
            <a:r>
              <a:rPr lang="en-US" sz="3600" b="1" dirty="0" smtClean="0">
                <a:latin typeface="Times New Roman" panose="02020603050405020304" pitchFamily="18" charset="0"/>
                <a:cs typeface="Times New Roman" panose="02020603050405020304" pitchFamily="18" charset="0"/>
              </a:rPr>
              <a:t>night while </a:t>
            </a:r>
            <a:r>
              <a:rPr lang="en-US" sz="3600" b="1" dirty="0">
                <a:latin typeface="Times New Roman" panose="02020603050405020304" pitchFamily="18" charset="0"/>
                <a:cs typeface="Times New Roman" panose="02020603050405020304" pitchFamily="18" charset="0"/>
              </a:rPr>
              <a:t>we </a:t>
            </a:r>
            <a:r>
              <a:rPr lang="en-US" sz="3600" b="1" dirty="0" smtClean="0">
                <a:latin typeface="Times New Roman" panose="02020603050405020304" pitchFamily="18" charset="0"/>
                <a:cs typeface="Times New Roman" panose="02020603050405020304" pitchFamily="18" charset="0"/>
              </a:rPr>
              <a:t>were</a:t>
            </a:r>
          </a:p>
          <a:p>
            <a:pPr marL="609600" indent="-609600">
              <a:buFontTx/>
              <a:buNone/>
            </a:pPr>
            <a:r>
              <a:rPr lang="en-US" sz="3600" b="1" dirty="0" smtClean="0">
                <a:latin typeface="Times New Roman" panose="02020603050405020304" pitchFamily="18" charset="0"/>
                <a:cs typeface="Times New Roman" panose="02020603050405020304" pitchFamily="18" charset="0"/>
              </a:rPr>
              <a:t>sleeping</a:t>
            </a: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and they </a:t>
            </a:r>
            <a:r>
              <a:rPr lang="en-US" sz="3600" b="1" dirty="0">
                <a:latin typeface="Times New Roman" panose="02020603050405020304" pitchFamily="18" charset="0"/>
                <a:cs typeface="Times New Roman" panose="02020603050405020304" pitchFamily="18" charset="0"/>
              </a:rPr>
              <a:t>stole </a:t>
            </a:r>
            <a:r>
              <a:rPr lang="en-US" sz="3600" b="1" dirty="0" smtClean="0">
                <a:latin typeface="Times New Roman" panose="02020603050405020304" pitchFamily="18" charset="0"/>
                <a:cs typeface="Times New Roman" panose="02020603050405020304" pitchFamily="18" charset="0"/>
              </a:rPr>
              <a:t>his body.’ If the </a:t>
            </a:r>
          </a:p>
          <a:p>
            <a:pPr marL="609600" indent="-609600">
              <a:buFontTx/>
              <a:buNone/>
            </a:pPr>
            <a:r>
              <a:rPr lang="en-US" sz="3600" b="1" dirty="0" smtClean="0">
                <a:latin typeface="Times New Roman" panose="02020603050405020304" pitchFamily="18" charset="0"/>
                <a:cs typeface="Times New Roman" panose="02020603050405020304" pitchFamily="18" charset="0"/>
              </a:rPr>
              <a:t>governor hears about it</a:t>
            </a: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we’ll </a:t>
            </a:r>
            <a:r>
              <a:rPr lang="en-US" sz="3600" b="1" dirty="0">
                <a:latin typeface="Times New Roman" panose="02020603050405020304" pitchFamily="18" charset="0"/>
                <a:cs typeface="Times New Roman" panose="02020603050405020304" pitchFamily="18" charset="0"/>
              </a:rPr>
              <a:t>stand up for </a:t>
            </a:r>
            <a:endParaRPr lang="en-US" sz="3600" b="1" dirty="0" smtClean="0">
              <a:latin typeface="Times New Roman" panose="02020603050405020304" pitchFamily="18" charset="0"/>
              <a:cs typeface="Times New Roman" panose="02020603050405020304" pitchFamily="18" charset="0"/>
            </a:endParaRPr>
          </a:p>
          <a:p>
            <a:pPr marL="609600" indent="-609600">
              <a:buFontTx/>
              <a:buNone/>
            </a:pPr>
            <a:r>
              <a:rPr lang="en-US" sz="3600" b="1" dirty="0" smtClean="0">
                <a:latin typeface="Times New Roman" panose="02020603050405020304" pitchFamily="18" charset="0"/>
                <a:cs typeface="Times New Roman" panose="02020603050405020304" pitchFamily="18" charset="0"/>
              </a:rPr>
              <a:t>you so you won’t </a:t>
            </a:r>
            <a:r>
              <a:rPr lang="en-US" sz="3600" b="1" dirty="0">
                <a:latin typeface="Times New Roman" panose="02020603050405020304" pitchFamily="18" charset="0"/>
                <a:cs typeface="Times New Roman" panose="02020603050405020304" pitchFamily="18" charset="0"/>
              </a:rPr>
              <a:t>get </a:t>
            </a:r>
            <a:r>
              <a:rPr lang="en-US" sz="3600" b="1" dirty="0" smtClean="0">
                <a:latin typeface="Times New Roman" panose="02020603050405020304" pitchFamily="18" charset="0"/>
                <a:cs typeface="Times New Roman" panose="02020603050405020304" pitchFamily="18" charset="0"/>
              </a:rPr>
              <a:t>in trouble.”</a:t>
            </a:r>
            <a:r>
              <a:rPr lang="en-US" sz="2800" dirty="0"/>
              <a:t/>
            </a:r>
            <a:br>
              <a:rPr lang="en-US" sz="2800"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377785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372600" cy="1143000"/>
          </a:xfrm>
        </p:spPr>
        <p:txBody>
          <a:bodyPr/>
          <a:lstStyle/>
          <a:p>
            <a:r>
              <a:rPr lang="en-US" b="1" dirty="0" smtClean="0">
                <a:solidFill>
                  <a:srgbClr val="0000FF"/>
                </a:solidFill>
                <a:latin typeface="Times New Roman" pitchFamily="18" charset="0"/>
              </a:rPr>
              <a:t>THE GUARD - 3</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1295400"/>
            <a:ext cx="8915400" cy="5257800"/>
          </a:xfrm>
        </p:spPr>
        <p:txBody>
          <a:bodyPr/>
          <a:lstStyle/>
          <a:p>
            <a:pPr marL="742950" indent="-742950">
              <a:buAutoNum type="arabicPeriod" startAt="5"/>
            </a:pPr>
            <a:r>
              <a:rPr lang="en-US" sz="4400" b="1" dirty="0" smtClean="0">
                <a:latin typeface="Times New Roman" panose="02020603050405020304" pitchFamily="18" charset="0"/>
                <a:cs typeface="Times New Roman" panose="02020603050405020304" pitchFamily="18" charset="0"/>
              </a:rPr>
              <a:t>A Roman guard detail would be 16 men and an officer.</a:t>
            </a:r>
          </a:p>
          <a:p>
            <a:pPr marL="514350" indent="-514350">
              <a:buAutoNum type="arabicPeriod" startAt="5"/>
            </a:pPr>
            <a:r>
              <a:rPr lang="en-US" sz="4400" b="1" dirty="0">
                <a:latin typeface="Times New Roman" panose="02020603050405020304" pitchFamily="18" charset="0"/>
                <a:cs typeface="Times New Roman" panose="02020603050405020304" pitchFamily="18" charset="0"/>
              </a:rPr>
              <a:t> </a:t>
            </a:r>
            <a:r>
              <a:rPr lang="en-US" sz="4400" b="1" dirty="0" smtClean="0">
                <a:latin typeface="Times New Roman" panose="02020603050405020304" pitchFamily="18" charset="0"/>
                <a:cs typeface="Times New Roman" panose="02020603050405020304" pitchFamily="18" charset="0"/>
              </a:rPr>
              <a:t>Sleeping on guard duty was punishable by death for the guards.  Letting a prisoner (alive or dead) be taken away, the entire guard detail would have been executed. </a:t>
            </a:r>
          </a:p>
        </p:txBody>
      </p:sp>
    </p:spTree>
    <p:extLst>
      <p:ext uri="{BB962C8B-B14F-4D97-AF65-F5344CB8AC3E}">
        <p14:creationId xmlns:p14="http://schemas.microsoft.com/office/powerpoint/2010/main" val="352012878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372600" cy="1143000"/>
          </a:xfrm>
        </p:spPr>
        <p:txBody>
          <a:bodyPr/>
          <a:lstStyle/>
          <a:p>
            <a:r>
              <a:rPr lang="en-US" b="1" dirty="0" smtClean="0">
                <a:solidFill>
                  <a:srgbClr val="0000FF"/>
                </a:solidFill>
                <a:latin typeface="Times New Roman" pitchFamily="18" charset="0"/>
              </a:rPr>
              <a:t>THE GUARD - 4</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1295400"/>
            <a:ext cx="8915400" cy="5257800"/>
          </a:xfrm>
        </p:spPr>
        <p:txBody>
          <a:bodyPr/>
          <a:lstStyle/>
          <a:p>
            <a:pPr marL="742950" indent="-742950">
              <a:buAutoNum type="arabicPeriod" startAt="7"/>
            </a:pPr>
            <a:r>
              <a:rPr lang="en-US" sz="4000" b="1" dirty="0" smtClean="0">
                <a:latin typeface="Times New Roman" panose="02020603050405020304" pitchFamily="18" charset="0"/>
                <a:cs typeface="Times New Roman" panose="02020603050405020304" pitchFamily="18" charset="0"/>
              </a:rPr>
              <a:t>Bribing 17 Romans would be a very risky endeavor.  If Pilate did not like what he found out, he could have executed the Chief Priests.</a:t>
            </a:r>
          </a:p>
          <a:p>
            <a:pPr marL="742950" indent="-742950">
              <a:buAutoNum type="arabicPeriod" startAt="7"/>
            </a:pPr>
            <a:r>
              <a:rPr lang="en-US" sz="4000" b="1" dirty="0" smtClean="0">
                <a:latin typeface="Times New Roman" panose="02020603050405020304" pitchFamily="18" charset="0"/>
                <a:cs typeface="Times New Roman" panose="02020603050405020304" pitchFamily="18" charset="0"/>
              </a:rPr>
              <a:t>If the guards were Jewish temple soldiers, then such a bribe would have been more realistic and the rumors more easily handled.</a:t>
            </a:r>
          </a:p>
        </p:txBody>
      </p:sp>
    </p:spTree>
    <p:extLst>
      <p:ext uri="{BB962C8B-B14F-4D97-AF65-F5344CB8AC3E}">
        <p14:creationId xmlns:p14="http://schemas.microsoft.com/office/powerpoint/2010/main" val="236648956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228600" y="1143000"/>
            <a:ext cx="8839200" cy="4572000"/>
          </a:xfrm>
        </p:spPr>
        <p:txBody>
          <a:bodyPr/>
          <a:lstStyle/>
          <a:p>
            <a:r>
              <a:rPr lang="en-US" sz="6000" b="1" dirty="0" smtClean="0">
                <a:solidFill>
                  <a:srgbClr val="0000FF"/>
                </a:solidFill>
                <a:latin typeface="Times New Roman" panose="02020603050405020304" pitchFamily="18" charset="0"/>
                <a:cs typeface="Times New Roman" panose="02020603050405020304" pitchFamily="18" charset="0"/>
              </a:rPr>
              <a:t>THE SUMMARY</a:t>
            </a:r>
            <a:r>
              <a:rPr lang="en-US" sz="6000" dirty="0" smtClean="0">
                <a:latin typeface="Times New Roman" panose="02020603050405020304" pitchFamily="18" charset="0"/>
                <a:cs typeface="Times New Roman" panose="02020603050405020304" pitchFamily="18" charset="0"/>
              </a:rPr>
              <a:t/>
            </a:r>
            <a:br>
              <a:rPr lang="en-US" sz="6000" dirty="0" smtClean="0">
                <a:latin typeface="Times New Roman" panose="02020603050405020304" pitchFamily="18" charset="0"/>
                <a:cs typeface="Times New Roman" panose="02020603050405020304" pitchFamily="18" charset="0"/>
              </a:rPr>
            </a:br>
            <a:r>
              <a:rPr lang="en-US" sz="6000" dirty="0" smtClean="0">
                <a:latin typeface="Times New Roman" panose="02020603050405020304" pitchFamily="18" charset="0"/>
                <a:cs typeface="Times New Roman" panose="02020603050405020304" pitchFamily="18" charset="0"/>
              </a:rPr>
              <a:t/>
            </a:r>
            <a:br>
              <a:rPr lang="en-US" sz="6000" dirty="0" smtClean="0">
                <a:latin typeface="Times New Roman" panose="02020603050405020304" pitchFamily="18" charset="0"/>
                <a:cs typeface="Times New Roman" panose="02020603050405020304" pitchFamily="18" charset="0"/>
              </a:rPr>
            </a:br>
            <a:r>
              <a:rPr lang="en-US" sz="6000" dirty="0" smtClean="0">
                <a:latin typeface="Times New Roman" panose="02020603050405020304" pitchFamily="18" charset="0"/>
                <a:cs typeface="Times New Roman" panose="02020603050405020304" pitchFamily="18" charset="0"/>
              </a:rPr>
              <a:t> </a:t>
            </a:r>
            <a:r>
              <a:rPr lang="en-US" sz="6000" b="1" dirty="0" smtClean="0">
                <a:solidFill>
                  <a:srgbClr val="FF0000"/>
                </a:solidFill>
                <a:latin typeface="Times New Roman" panose="02020603050405020304" pitchFamily="18" charset="0"/>
                <a:cs typeface="Times New Roman" panose="02020603050405020304" pitchFamily="18" charset="0"/>
              </a:rPr>
              <a:t>OF THE   </a:t>
            </a:r>
            <a:br>
              <a:rPr lang="en-US" sz="6000" b="1" dirty="0" smtClean="0">
                <a:solidFill>
                  <a:srgbClr val="FF0000"/>
                </a:solidFill>
                <a:latin typeface="Times New Roman" panose="02020603050405020304" pitchFamily="18" charset="0"/>
                <a:cs typeface="Times New Roman" panose="02020603050405020304" pitchFamily="18" charset="0"/>
              </a:rPr>
            </a:br>
            <a:r>
              <a:rPr lang="en-US" sz="6000" b="1" dirty="0" smtClean="0">
                <a:solidFill>
                  <a:srgbClr val="FF0000"/>
                </a:solidFill>
                <a:latin typeface="Times New Roman" panose="02020603050405020304" pitchFamily="18" charset="0"/>
                <a:cs typeface="Times New Roman" panose="02020603050405020304" pitchFamily="18" charset="0"/>
              </a:rPr>
              <a:t/>
            </a:r>
            <a:br>
              <a:rPr lang="en-US" sz="6000" b="1" dirty="0" smtClean="0">
                <a:solidFill>
                  <a:srgbClr val="FF0000"/>
                </a:solidFill>
                <a:latin typeface="Times New Roman" panose="02020603050405020304" pitchFamily="18" charset="0"/>
                <a:cs typeface="Times New Roman" panose="02020603050405020304" pitchFamily="18" charset="0"/>
              </a:rPr>
            </a:br>
            <a:r>
              <a:rPr lang="en-US" sz="6000" b="1" dirty="0" smtClean="0">
                <a:solidFill>
                  <a:srgbClr val="0000FF"/>
                </a:solidFill>
                <a:latin typeface="Times New Roman" panose="02020603050405020304" pitchFamily="18" charset="0"/>
                <a:cs typeface="Times New Roman" panose="02020603050405020304" pitchFamily="18" charset="0"/>
              </a:rPr>
              <a:t>PASSION WEEK.</a:t>
            </a:r>
            <a:endParaRPr lang="en-US" sz="60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09109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00FF"/>
                </a:solidFill>
                <a:latin typeface="Times New Roman" pitchFamily="18" charset="0"/>
              </a:rPr>
              <a:t>CONCLUSIONS - 1</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 information just given leads to the </a:t>
            </a:r>
          </a:p>
          <a:p>
            <a:pPr marL="609600" indent="-609600">
              <a:buFontTx/>
              <a:buNone/>
            </a:pPr>
            <a:r>
              <a:rPr lang="en-US" sz="4000" b="1" dirty="0" smtClean="0">
                <a:latin typeface="Times New Roman" panose="02020603050405020304" pitchFamily="18" charset="0"/>
                <a:cs typeface="Times New Roman" panose="02020603050405020304" pitchFamily="18" charset="0"/>
              </a:rPr>
              <a:t>following facts:</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Jesus was arrested by the order of the Romans.</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Jesus was a prisoner of the Romans.</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Jesus was tried by the Romans.</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Jesus was sentenced by the Romans</a:t>
            </a:r>
            <a:r>
              <a:rPr lang="en-US" sz="4000" b="1" dirty="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101599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00FF"/>
                </a:solidFill>
                <a:latin typeface="Times New Roman" pitchFamily="18" charset="0"/>
              </a:rPr>
              <a:t>CONCLUSIONS - 2</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742950" indent="-742950">
              <a:buFontTx/>
              <a:buAutoNum type="arabicPeriod" startAt="5"/>
            </a:pPr>
            <a:r>
              <a:rPr lang="en-US" sz="4000" b="1" dirty="0" smtClean="0">
                <a:latin typeface="Times New Roman" panose="02020603050405020304" pitchFamily="18" charset="0"/>
                <a:cs typeface="Times New Roman" panose="02020603050405020304" pitchFamily="18" charset="0"/>
              </a:rPr>
              <a:t>Jesus was executed by the Romans.</a:t>
            </a:r>
          </a:p>
          <a:p>
            <a:pPr marL="742950" indent="-742950">
              <a:buFontTx/>
              <a:buAutoNum type="arabicPeriod" startAt="5"/>
            </a:pPr>
            <a:r>
              <a:rPr lang="en-US" sz="4000" b="1" dirty="0" smtClean="0">
                <a:latin typeface="Times New Roman" panose="02020603050405020304" pitchFamily="18" charset="0"/>
                <a:cs typeface="Times New Roman" panose="02020603050405020304" pitchFamily="18" charset="0"/>
              </a:rPr>
              <a:t>Whether the Jewish leaders wanted him eliminated or not, the Romans were responsible.</a:t>
            </a:r>
          </a:p>
          <a:p>
            <a:pPr marL="742950" indent="-742950">
              <a:buFontTx/>
              <a:buAutoNum type="arabicPeriod" startAt="5"/>
            </a:pPr>
            <a:r>
              <a:rPr lang="en-US" sz="4000" b="1" dirty="0" smtClean="0">
                <a:latin typeface="Times New Roman" panose="02020603050405020304" pitchFamily="18" charset="0"/>
                <a:cs typeface="Times New Roman" panose="02020603050405020304" pitchFamily="18" charset="0"/>
              </a:rPr>
              <a:t>The four Gospels do report each point covered.  </a:t>
            </a:r>
          </a:p>
          <a:p>
            <a:pPr marL="742950" indent="-742950">
              <a:buFontTx/>
              <a:buAutoNum type="arabicPeriod" startAt="5"/>
            </a:pPr>
            <a:r>
              <a:rPr lang="en-US" sz="4000" b="1" dirty="0" smtClean="0">
                <a:latin typeface="Times New Roman" panose="02020603050405020304" pitchFamily="18" charset="0"/>
                <a:cs typeface="Times New Roman" panose="02020603050405020304" pitchFamily="18" charset="0"/>
              </a:rPr>
              <a:t>Their stories must be taken within the context of the time that they were written.</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13862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00FF"/>
                </a:solidFill>
                <a:latin typeface="Times New Roman" pitchFamily="18" charset="0"/>
              </a:rPr>
              <a:t>CONCLUSIONS - 3</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The Evangelists for theological and political reasons had to shift the blame and guilt for the death of Jesus from the Romans to the Jews, whether the leaders or the entire people.  The early Christians did not want to antagonize a Roman authority who were already uneasy about their existence and had persecuted them at least once (Nero).  </a:t>
            </a:r>
          </a:p>
        </p:txBody>
      </p:sp>
    </p:spTree>
    <p:extLst>
      <p:ext uri="{BB962C8B-B14F-4D97-AF65-F5344CB8AC3E}">
        <p14:creationId xmlns:p14="http://schemas.microsoft.com/office/powerpoint/2010/main" val="384720808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00FF"/>
                </a:solidFill>
                <a:latin typeface="Times New Roman" pitchFamily="18" charset="0"/>
              </a:rPr>
              <a:t>CONCLUSIONS - 4</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Unfortunately, the Gospels were written in such a way that it was easy to “blame” the Jews for the execution of Jesus of Nazareth.  Over the years, this fact has led to very dire consequences, culminating in the Holocaust of WWII.  The 1965 Second Vatican Council formally stated that the Romans were responsible.</a:t>
            </a:r>
          </a:p>
        </p:txBody>
      </p:sp>
    </p:spTree>
    <p:extLst>
      <p:ext uri="{BB962C8B-B14F-4D97-AF65-F5344CB8AC3E}">
        <p14:creationId xmlns:p14="http://schemas.microsoft.com/office/powerpoint/2010/main" val="255433245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067800" cy="1143000"/>
          </a:xfrm>
        </p:spPr>
        <p:txBody>
          <a:bodyPr/>
          <a:lstStyle/>
          <a:p>
            <a:r>
              <a:rPr lang="en-US" b="1" dirty="0" smtClean="0">
                <a:solidFill>
                  <a:srgbClr val="0000FF"/>
                </a:solidFill>
                <a:latin typeface="Times New Roman" pitchFamily="18" charset="0"/>
              </a:rPr>
              <a:t>CONCLUSIONS - </a:t>
            </a:r>
            <a:r>
              <a:rPr lang="en-US" b="1" dirty="0" smtClean="0">
                <a:solidFill>
                  <a:srgbClr val="0000FF"/>
                </a:solidFill>
                <a:latin typeface="Times New Roman" pitchFamily="18" charset="0"/>
              </a:rPr>
              <a:t>5</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76200" y="762000"/>
            <a:ext cx="9144000" cy="5791200"/>
          </a:xfrm>
        </p:spPr>
        <p:txBody>
          <a:bodyPr/>
          <a:lstStyle/>
          <a:p>
            <a:pPr marL="0" indent="0">
              <a:buNone/>
            </a:pPr>
            <a:r>
              <a:rPr lang="en-US" sz="4400" b="1" dirty="0" smtClean="0">
                <a:latin typeface="Times New Roman" panose="02020603050405020304" pitchFamily="18" charset="0"/>
                <a:cs typeface="Times New Roman" panose="02020603050405020304" pitchFamily="18" charset="0"/>
              </a:rPr>
              <a:t>In 1998</a:t>
            </a:r>
            <a:r>
              <a:rPr lang="en-US" sz="4400" b="1" dirty="0">
                <a:latin typeface="Times New Roman" panose="02020603050405020304" pitchFamily="18" charset="0"/>
                <a:cs typeface="Times New Roman" panose="02020603050405020304" pitchFamily="18" charset="0"/>
              </a:rPr>
              <a:t>, the Church Council of </a:t>
            </a:r>
            <a:r>
              <a:rPr lang="en-US" sz="4400" b="1" dirty="0" smtClean="0">
                <a:latin typeface="Times New Roman" panose="02020603050405020304" pitchFamily="18" charset="0"/>
                <a:cs typeface="Times New Roman" panose="02020603050405020304" pitchFamily="18" charset="0"/>
              </a:rPr>
              <a:t>the Evangelical Lutheran Church in America </a:t>
            </a:r>
            <a:r>
              <a:rPr lang="en-US" sz="4400" b="1" dirty="0">
                <a:latin typeface="Times New Roman" panose="02020603050405020304" pitchFamily="18" charset="0"/>
                <a:cs typeface="Times New Roman" panose="02020603050405020304" pitchFamily="18" charset="0"/>
              </a:rPr>
              <a:t>adopted a resolution </a:t>
            </a:r>
            <a:r>
              <a:rPr lang="en-US" sz="4400" b="1" dirty="0" smtClean="0">
                <a:latin typeface="Times New Roman" panose="02020603050405020304" pitchFamily="18" charset="0"/>
                <a:cs typeface="Times New Roman" panose="02020603050405020304" pitchFamily="18" charset="0"/>
              </a:rPr>
              <a:t>stating </a:t>
            </a:r>
            <a:r>
              <a:rPr lang="en-US" sz="4400" b="1" dirty="0">
                <a:latin typeface="Times New Roman" panose="02020603050405020304" pitchFamily="18" charset="0"/>
                <a:cs typeface="Times New Roman" panose="02020603050405020304" pitchFamily="18" charset="0"/>
              </a:rPr>
              <a:t>that </a:t>
            </a:r>
            <a:r>
              <a:rPr lang="en-US" sz="4400" b="1" dirty="0" smtClean="0">
                <a:latin typeface="Times New Roman" panose="02020603050405020304" pitchFamily="18" charset="0"/>
                <a:cs typeface="Times New Roman" panose="02020603050405020304" pitchFamily="18" charset="0"/>
              </a:rPr>
              <a:t>the </a:t>
            </a:r>
            <a:r>
              <a:rPr lang="en-US" sz="4400" b="1" dirty="0">
                <a:latin typeface="Times New Roman" panose="02020603050405020304" pitchFamily="18" charset="0"/>
                <a:cs typeface="Times New Roman" panose="02020603050405020304" pitchFamily="18" charset="0"/>
              </a:rPr>
              <a:t>New Testament </a:t>
            </a:r>
            <a:r>
              <a:rPr lang="en-US" sz="4400" b="1" dirty="0" smtClean="0">
                <a:latin typeface="Times New Roman" panose="02020603050405020304" pitchFamily="18" charset="0"/>
                <a:cs typeface="Times New Roman" panose="02020603050405020304" pitchFamily="18" charset="0"/>
              </a:rPr>
              <a:t>must </a:t>
            </a:r>
            <a:r>
              <a:rPr lang="en-US" sz="4400" b="1" dirty="0">
                <a:latin typeface="Times New Roman" panose="02020603050405020304" pitchFamily="18" charset="0"/>
                <a:cs typeface="Times New Roman" panose="02020603050405020304" pitchFamily="18" charset="0"/>
              </a:rPr>
              <a:t>not be used as justification for hostility towards present-day </a:t>
            </a:r>
            <a:r>
              <a:rPr lang="en-US" sz="4400" b="1" dirty="0" smtClean="0">
                <a:latin typeface="Times New Roman" panose="02020603050405020304" pitchFamily="18" charset="0"/>
                <a:cs typeface="Times New Roman" panose="02020603050405020304" pitchFamily="18" charset="0"/>
              </a:rPr>
              <a:t>Jews </a:t>
            </a:r>
            <a:r>
              <a:rPr lang="en-US" sz="4400" b="1" dirty="0">
                <a:latin typeface="Times New Roman" panose="02020603050405020304" pitchFamily="18" charset="0"/>
                <a:cs typeface="Times New Roman" panose="02020603050405020304" pitchFamily="18" charset="0"/>
              </a:rPr>
              <a:t>and that </a:t>
            </a:r>
            <a:r>
              <a:rPr lang="en-US" sz="4400" b="1" dirty="0" smtClean="0">
                <a:latin typeface="Times New Roman" panose="02020603050405020304" pitchFamily="18" charset="0"/>
                <a:cs typeface="Times New Roman" panose="02020603050405020304" pitchFamily="18" charset="0"/>
              </a:rPr>
              <a:t>the blame </a:t>
            </a:r>
            <a:r>
              <a:rPr lang="en-US" sz="4400" b="1" dirty="0">
                <a:latin typeface="Times New Roman" panose="02020603050405020304" pitchFamily="18" charset="0"/>
                <a:cs typeface="Times New Roman" panose="02020603050405020304" pitchFamily="18" charset="0"/>
              </a:rPr>
              <a:t>for the death of Jesus should not be attributed to </a:t>
            </a:r>
            <a:r>
              <a:rPr lang="en-US" sz="4400" b="1" dirty="0" smtClean="0">
                <a:latin typeface="Times New Roman" panose="02020603050405020304" pitchFamily="18" charset="0"/>
                <a:cs typeface="Times New Roman" panose="02020603050405020304" pitchFamily="18" charset="0"/>
              </a:rPr>
              <a:t>the </a:t>
            </a:r>
            <a:r>
              <a:rPr lang="en-US" sz="4400" b="1" dirty="0">
                <a:latin typeface="Times New Roman" panose="02020603050405020304" pitchFamily="18" charset="0"/>
                <a:cs typeface="Times New Roman" panose="02020603050405020304" pitchFamily="18" charset="0"/>
              </a:rPr>
              <a:t>Jewish </a:t>
            </a:r>
            <a:r>
              <a:rPr lang="en-US" sz="4400" b="1" dirty="0" smtClean="0">
                <a:latin typeface="Times New Roman" panose="02020603050405020304" pitchFamily="18" charset="0"/>
                <a:cs typeface="Times New Roman" panose="02020603050405020304" pitchFamily="18" charset="0"/>
              </a:rPr>
              <a:t>people or to Judaism.</a:t>
            </a:r>
            <a:endParaRPr lang="en-US" sz="4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70942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381000"/>
            <a:ext cx="7772400" cy="6096000"/>
          </a:xfrm>
        </p:spPr>
        <p:txBody>
          <a:bodyPr/>
          <a:lstStyle/>
          <a:p>
            <a:r>
              <a:rPr lang="en-US" sz="5400" b="1" dirty="0" smtClean="0">
                <a:solidFill>
                  <a:srgbClr val="FF0000"/>
                </a:solidFill>
                <a:latin typeface="Times New Roman" panose="02020603050405020304" pitchFamily="18" charset="0"/>
                <a:cs typeface="Times New Roman" panose="02020603050405020304" pitchFamily="18" charset="0"/>
              </a:rPr>
              <a:t>THE END</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t>
            </a:r>
            <a:r>
              <a:rPr lang="en-US" sz="5400" b="1" dirty="0" smtClean="0">
                <a:solidFill>
                  <a:srgbClr val="0000FF"/>
                </a:solidFill>
                <a:latin typeface="Times New Roman" panose="02020603050405020304" pitchFamily="18" charset="0"/>
                <a:cs typeface="Times New Roman" panose="02020603050405020304" pitchFamily="18" charset="0"/>
              </a:rPr>
              <a:t>AND </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a:solidFill>
                  <a:srgbClr val="FF0000"/>
                </a:solidFill>
                <a:latin typeface="Times New Roman" panose="02020603050405020304" pitchFamily="18" charset="0"/>
                <a:cs typeface="Times New Roman" panose="02020603050405020304" pitchFamily="18" charset="0"/>
              </a:rPr>
              <a:t/>
            </a:r>
            <a:br>
              <a:rPr lang="en-US" sz="5400" b="1" dirty="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THE BEGINNING</a:t>
            </a:r>
            <a:endParaRPr lang="en-US" sz="5400" b="1" dirty="0"/>
          </a:p>
        </p:txBody>
      </p:sp>
    </p:spTree>
    <p:extLst>
      <p:ext uri="{BB962C8B-B14F-4D97-AF65-F5344CB8AC3E}">
        <p14:creationId xmlns:p14="http://schemas.microsoft.com/office/powerpoint/2010/main" val="2166413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0000FF"/>
                </a:solidFill>
                <a:latin typeface="Times New Roman" pitchFamily="18" charset="0"/>
              </a:rPr>
              <a:t>THE DATE OF PASSION WEEK -1</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1219200"/>
            <a:ext cx="8915400" cy="53340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There is one fact about Passion Week that has caused much controversy and discussion over the centuries as well as many books in modern times.  That is the desire to know the exact date and time of the crucifixion.  Google the words “Date of Jesus crucifixion” and more than 1.18 million websites will appear in return.  </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21077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9677400" cy="1143000"/>
          </a:xfrm>
        </p:spPr>
        <p:txBody>
          <a:bodyPr/>
          <a:lstStyle/>
          <a:p>
            <a:r>
              <a:rPr lang="en-US" sz="3700" b="1" dirty="0" smtClean="0">
                <a:solidFill>
                  <a:srgbClr val="00B050"/>
                </a:solidFill>
                <a:latin typeface="Times New Roman" pitchFamily="18" charset="0"/>
              </a:rPr>
              <a:t>ACCEPTED FACTS (MOSTLY) BY ALL - 1</a:t>
            </a:r>
            <a:endParaRPr lang="en-US" sz="37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371600"/>
            <a:ext cx="9067800" cy="5181600"/>
          </a:xfrm>
        </p:spPr>
        <p:txBody>
          <a:bodyPr/>
          <a:lstStyle/>
          <a:p>
            <a:pPr marL="742950" indent="-742950">
              <a:buAutoNum type="arabicPeriod"/>
            </a:pPr>
            <a:r>
              <a:rPr lang="en-US" sz="4000" b="1" dirty="0" smtClean="0">
                <a:latin typeface="Times New Roman" panose="02020603050405020304" pitchFamily="18" charset="0"/>
                <a:cs typeface="Times New Roman" panose="02020603050405020304" pitchFamily="18" charset="0"/>
              </a:rPr>
              <a:t>Jesus entered Jerusalem on a donkey at the beginning of the week.</a:t>
            </a:r>
          </a:p>
          <a:p>
            <a:pPr marL="742950" indent="-742950">
              <a:buAutoNum type="arabicPeriod"/>
            </a:pPr>
            <a:r>
              <a:rPr lang="en-US" sz="4000" b="1" dirty="0" smtClean="0">
                <a:latin typeface="Times New Roman" panose="02020603050405020304" pitchFamily="18" charset="0"/>
                <a:cs typeface="Times New Roman" panose="02020603050405020304" pitchFamily="18" charset="0"/>
              </a:rPr>
              <a:t>Jesus caused a disturbance in the temple.</a:t>
            </a:r>
          </a:p>
          <a:p>
            <a:pPr marL="742950" indent="-742950">
              <a:buAutoNum type="arabicPeriod"/>
            </a:pPr>
            <a:r>
              <a:rPr lang="en-US" sz="4000" b="1" dirty="0" smtClean="0">
                <a:latin typeface="Times New Roman" panose="02020603050405020304" pitchFamily="18" charset="0"/>
                <a:cs typeface="Times New Roman" panose="02020603050405020304" pitchFamily="18" charset="0"/>
              </a:rPr>
              <a:t>Jesus had a final meal with his disciples and closest followers.</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Jesus </a:t>
            </a:r>
            <a:r>
              <a:rPr lang="en-US" sz="4000" b="1" dirty="0">
                <a:latin typeface="Times New Roman" panose="02020603050405020304" pitchFamily="18" charset="0"/>
                <a:cs typeface="Times New Roman" panose="02020603050405020304" pitchFamily="18" charset="0"/>
              </a:rPr>
              <a:t>was arrested at night.</a:t>
            </a:r>
          </a:p>
          <a:p>
            <a:pPr marL="742950" indent="-742950">
              <a:buAutoNum type="arabicPeriod"/>
            </a:pPr>
            <a:r>
              <a:rPr lang="en-US" sz="4000" b="1" dirty="0" smtClean="0">
                <a:latin typeface="Times New Roman" panose="02020603050405020304" pitchFamily="18" charset="0"/>
                <a:cs typeface="Times New Roman" panose="02020603050405020304" pitchFamily="18" charset="0"/>
              </a:rPr>
              <a:t>Jews were present at the arrest.</a:t>
            </a:r>
          </a:p>
        </p:txBody>
      </p:sp>
    </p:spTree>
    <p:extLst>
      <p:ext uri="{BB962C8B-B14F-4D97-AF65-F5344CB8AC3E}">
        <p14:creationId xmlns:p14="http://schemas.microsoft.com/office/powerpoint/2010/main" val="27827710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3600" b="1" dirty="0">
                <a:solidFill>
                  <a:srgbClr val="00B050"/>
                </a:solidFill>
                <a:latin typeface="Times New Roman" pitchFamily="18" charset="0"/>
              </a:rPr>
              <a:t>ACCEPTED FACTS (MOSTLY) BY ALL - </a:t>
            </a:r>
            <a:r>
              <a:rPr lang="en-US" sz="3600" b="1" dirty="0" smtClean="0">
                <a:solidFill>
                  <a:srgbClr val="00B050"/>
                </a:solidFill>
                <a:latin typeface="Times New Roman" pitchFamily="18" charset="0"/>
              </a:rPr>
              <a:t>2</a:t>
            </a:r>
            <a:endParaRPr lang="en-US" sz="36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676400"/>
            <a:ext cx="9067800" cy="4876800"/>
          </a:xfrm>
        </p:spPr>
        <p:txBody>
          <a:bodyPr/>
          <a:lstStyle/>
          <a:p>
            <a:pPr marL="742950" indent="-742950">
              <a:buAutoNum type="arabicPeriod" startAt="6"/>
            </a:pPr>
            <a:r>
              <a:rPr lang="en-US" sz="4000" b="1" dirty="0" smtClean="0">
                <a:latin typeface="Times New Roman" panose="02020603050405020304" pitchFamily="18" charset="0"/>
                <a:cs typeface="Times New Roman" panose="02020603050405020304" pitchFamily="18" charset="0"/>
              </a:rPr>
              <a:t>Jesus was taken to the house of the chief priest.</a:t>
            </a:r>
          </a:p>
          <a:p>
            <a:pPr marL="742950" indent="-742950">
              <a:buAutoNum type="arabicPeriod" startAt="6"/>
            </a:pPr>
            <a:r>
              <a:rPr lang="en-US" sz="4000" b="1" dirty="0" smtClean="0">
                <a:latin typeface="Times New Roman" panose="02020603050405020304" pitchFamily="18" charset="0"/>
                <a:cs typeface="Times New Roman" panose="02020603050405020304" pitchFamily="18" charset="0"/>
              </a:rPr>
              <a:t>The next morning, the Jewish guards brought Jesus before Pontius Pilate.</a:t>
            </a:r>
          </a:p>
          <a:p>
            <a:pPr marL="742950" indent="-742950">
              <a:buAutoNum type="arabicPeriod" startAt="6"/>
            </a:pPr>
            <a:r>
              <a:rPr lang="en-US" sz="4000" b="1" dirty="0" smtClean="0">
                <a:latin typeface="Times New Roman" panose="02020603050405020304" pitchFamily="18" charset="0"/>
                <a:cs typeface="Times New Roman" panose="02020603050405020304" pitchFamily="18" charset="0"/>
              </a:rPr>
              <a:t>To Pilate’s question: “Are you King of the Jews?”, Jesus replied: “You say that I am.”</a:t>
            </a:r>
          </a:p>
        </p:txBody>
      </p:sp>
    </p:spTree>
    <p:extLst>
      <p:ext uri="{BB962C8B-B14F-4D97-AF65-F5344CB8AC3E}">
        <p14:creationId xmlns:p14="http://schemas.microsoft.com/office/powerpoint/2010/main" val="23287371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3600" b="1" dirty="0" smtClean="0">
                <a:solidFill>
                  <a:srgbClr val="00B050"/>
                </a:solidFill>
                <a:latin typeface="Times New Roman" pitchFamily="18" charset="0"/>
              </a:rPr>
              <a:t>ACCEPTED FACTS (MOSTLY) BY ALL - 3</a:t>
            </a:r>
            <a:endParaRPr lang="en-US" sz="36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371600"/>
            <a:ext cx="9067800" cy="5181600"/>
          </a:xfrm>
        </p:spPr>
        <p:txBody>
          <a:bodyPr/>
          <a:lstStyle/>
          <a:p>
            <a:pPr marL="742950" indent="-742950">
              <a:buAutoNum type="arabicPeriod" startAt="9"/>
            </a:pPr>
            <a:r>
              <a:rPr lang="en-US" sz="4000" b="1" dirty="0" smtClean="0">
                <a:latin typeface="Times New Roman" panose="02020603050405020304" pitchFamily="18" charset="0"/>
                <a:cs typeface="Times New Roman" panose="02020603050405020304" pitchFamily="18" charset="0"/>
              </a:rPr>
              <a:t> Pilate ordered Jesus crucified.</a:t>
            </a:r>
          </a:p>
          <a:p>
            <a:pPr marL="742950" indent="-742950">
              <a:buAutoNum type="arabicPeriod" startAt="9"/>
            </a:pP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Jesus was crucified with two other convicts.</a:t>
            </a:r>
          </a:p>
          <a:p>
            <a:pPr marL="742950" indent="-742950">
              <a:buAutoNum type="arabicPeriod" startAt="9"/>
            </a:pP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Jesus was crucified by Roman soldiers.</a:t>
            </a:r>
          </a:p>
          <a:p>
            <a:pPr marL="742950" indent="-742950">
              <a:buAutoNum type="arabicPeriod" startAt="9"/>
            </a:pP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A title was nailed above his head with the words, “King of the Jews”.</a:t>
            </a:r>
          </a:p>
        </p:txBody>
      </p:sp>
    </p:spTree>
    <p:extLst>
      <p:ext uri="{BB962C8B-B14F-4D97-AF65-F5344CB8AC3E}">
        <p14:creationId xmlns:p14="http://schemas.microsoft.com/office/powerpoint/2010/main" val="2291214504"/>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3600" b="1" dirty="0" smtClean="0">
                <a:solidFill>
                  <a:srgbClr val="00B050"/>
                </a:solidFill>
                <a:latin typeface="Times New Roman" pitchFamily="18" charset="0"/>
              </a:rPr>
              <a:t>ACCEPTED FACTS (MOSTLY) BY ALL - 4</a:t>
            </a:r>
            <a:endParaRPr lang="en-US" sz="36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371600"/>
            <a:ext cx="9067800" cy="5181600"/>
          </a:xfrm>
        </p:spPr>
        <p:txBody>
          <a:bodyPr/>
          <a:lstStyle/>
          <a:p>
            <a:pPr marL="742950" indent="-742950">
              <a:buAutoNum type="arabicPeriod" startAt="13"/>
            </a:pPr>
            <a:r>
              <a:rPr lang="en-US" sz="4000" b="1" dirty="0" smtClean="0">
                <a:latin typeface="Times New Roman" panose="02020603050405020304" pitchFamily="18" charset="0"/>
                <a:cs typeface="Times New Roman" panose="02020603050405020304" pitchFamily="18" charset="0"/>
              </a:rPr>
              <a:t> Jesus was buried in a tomb after he died.</a:t>
            </a:r>
          </a:p>
          <a:p>
            <a:pPr marL="742950" indent="-742950">
              <a:buAutoNum type="arabicPeriod" startAt="13"/>
            </a:pPr>
            <a:r>
              <a:rPr lang="en-US" sz="4000" b="1" dirty="0" smtClean="0">
                <a:latin typeface="Times New Roman" panose="02020603050405020304" pitchFamily="18" charset="0"/>
                <a:cs typeface="Times New Roman" panose="02020603050405020304" pitchFamily="18" charset="0"/>
              </a:rPr>
              <a:t> Joseph of Arimathea was a member of the Sanhedrin.</a:t>
            </a:r>
          </a:p>
          <a:p>
            <a:pPr marL="742950" indent="-742950">
              <a:buAutoNum type="arabicPeriod" startAt="13"/>
            </a:pP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Joseph asked for Pontius Pilate’s permission to bury Jesus.</a:t>
            </a:r>
          </a:p>
        </p:txBody>
      </p:sp>
    </p:spTree>
    <p:extLst>
      <p:ext uri="{BB962C8B-B14F-4D97-AF65-F5344CB8AC3E}">
        <p14:creationId xmlns:p14="http://schemas.microsoft.com/office/powerpoint/2010/main" val="364290456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152400"/>
            <a:ext cx="9067800" cy="1371600"/>
          </a:xfrm>
        </p:spPr>
        <p:txBody>
          <a:bodyPr/>
          <a:lstStyle/>
          <a:p>
            <a:r>
              <a:rPr lang="en-US" sz="5400" b="1" dirty="0" smtClean="0">
                <a:solidFill>
                  <a:srgbClr val="FF0000"/>
                </a:solidFill>
                <a:latin typeface="Times New Roman" pitchFamily="18" charset="0"/>
              </a:rPr>
              <a:t>DEDICATION</a:t>
            </a:r>
            <a:endParaRPr lang="en-US" sz="54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152400" y="838200"/>
            <a:ext cx="8915400" cy="57150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This class is dedicated to the my </a:t>
            </a:r>
          </a:p>
          <a:p>
            <a:pPr marL="609600" indent="-609600">
              <a:buFontTx/>
              <a:buNone/>
            </a:pPr>
            <a:r>
              <a:rPr lang="en-US" sz="4200" b="1" dirty="0" smtClean="0">
                <a:latin typeface="Times New Roman" panose="02020603050405020304" pitchFamily="18" charset="0"/>
                <a:cs typeface="Times New Roman" panose="02020603050405020304" pitchFamily="18" charset="0"/>
              </a:rPr>
              <a:t>former high school religion teacher:</a:t>
            </a:r>
          </a:p>
          <a:p>
            <a:pPr marL="609600" indent="-609600">
              <a:buFontTx/>
              <a:buNone/>
            </a:pP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     </a:t>
            </a:r>
            <a:r>
              <a:rPr lang="en-US" sz="4200" b="1" dirty="0" smtClean="0">
                <a:solidFill>
                  <a:srgbClr val="FF0000"/>
                </a:solidFill>
                <a:latin typeface="Times New Roman" panose="02020603050405020304" pitchFamily="18" charset="0"/>
                <a:cs typeface="Times New Roman" panose="02020603050405020304" pitchFamily="18" charset="0"/>
              </a:rPr>
              <a:t> REV. JOSEPH ROHLINGER</a:t>
            </a:r>
          </a:p>
          <a:p>
            <a:pPr marL="609600" indent="-609600">
              <a:buFontTx/>
              <a:buNone/>
            </a:pP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He awoke in me a yearning to find the</a:t>
            </a:r>
          </a:p>
          <a:p>
            <a:pPr marL="609600" indent="-609600">
              <a:buFontTx/>
              <a:buNone/>
            </a:pPr>
            <a:r>
              <a:rPr lang="en-US" sz="4200" b="1" dirty="0" smtClean="0">
                <a:latin typeface="Times New Roman" panose="02020603050405020304" pitchFamily="18" charset="0"/>
                <a:cs typeface="Times New Roman" panose="02020603050405020304" pitchFamily="18" charset="0"/>
              </a:rPr>
              <a:t>truth in the Gospels writings and for</a:t>
            </a:r>
          </a:p>
          <a:p>
            <a:pPr marL="609600" indent="-609600">
              <a:buFontTx/>
              <a:buNone/>
            </a:pPr>
            <a:r>
              <a:rPr lang="en-US" sz="4200" b="1" dirty="0" smtClean="0">
                <a:latin typeface="Times New Roman" panose="02020603050405020304" pitchFamily="18" charset="0"/>
                <a:cs typeface="Times New Roman" panose="02020603050405020304" pitchFamily="18" charset="0"/>
              </a:rPr>
              <a:t>50 years I have been searching.</a:t>
            </a:r>
          </a:p>
        </p:txBody>
      </p:sp>
    </p:spTree>
    <p:extLst>
      <p:ext uri="{BB962C8B-B14F-4D97-AF65-F5344CB8AC3E}">
        <p14:creationId xmlns:p14="http://schemas.microsoft.com/office/powerpoint/2010/main" val="321868712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057400"/>
            <a:ext cx="7772400" cy="3810000"/>
          </a:xfrm>
        </p:spPr>
        <p:txBody>
          <a:bodyPr/>
          <a:lstStyle/>
          <a:p>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VERONICA VEIL</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7030A0"/>
                </a:solidFill>
                <a:latin typeface="Times New Roman" panose="02020603050405020304" pitchFamily="18" charset="0"/>
                <a:cs typeface="Times New Roman" panose="02020603050405020304" pitchFamily="18" charset="0"/>
              </a:rPr>
              <a:t> FALLING DOWN</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50"/>
                </a:solidFill>
                <a:latin typeface="Times New Roman" panose="02020603050405020304" pitchFamily="18" charset="0"/>
                <a:cs typeface="Times New Roman" panose="02020603050405020304" pitchFamily="18" charset="0"/>
              </a:rPr>
              <a:t>MEETING MARY</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F0"/>
                </a:solidFill>
                <a:latin typeface="Times New Roman" panose="02020603050405020304" pitchFamily="18" charset="0"/>
                <a:cs typeface="Times New Roman" panose="02020603050405020304" pitchFamily="18" charset="0"/>
              </a:rPr>
              <a:t>SHAPE OF THE CROSS</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244578769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00"/>
                </a:solidFill>
                <a:latin typeface="Times New Roman" panose="02020603050405020304" pitchFamily="18" charset="0"/>
                <a:cs typeface="Times New Roman" panose="02020603050405020304" pitchFamily="18" charset="0"/>
              </a:rPr>
              <a:t>VERONICA VEIL </a:t>
            </a:r>
            <a:r>
              <a:rPr lang="en-US" b="1" dirty="0" smtClean="0">
                <a:solidFill>
                  <a:srgbClr val="FF0000"/>
                </a:solidFill>
                <a:latin typeface="Times New Roman" pitchFamily="18" charset="0"/>
              </a:rPr>
              <a:t>- 1</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There exists in several churches in </a:t>
            </a:r>
          </a:p>
          <a:p>
            <a:pPr marL="609600" indent="-609600">
              <a:buFontTx/>
              <a:buNone/>
            </a:pPr>
            <a:r>
              <a:rPr lang="en-US" sz="4000" b="1" dirty="0" smtClean="0">
                <a:latin typeface="Times New Roman" panose="02020603050405020304" pitchFamily="18" charset="0"/>
                <a:cs typeface="Times New Roman" panose="02020603050405020304" pitchFamily="18" charset="0"/>
              </a:rPr>
              <a:t>Europe the “Veronica Veil”.  This cloth</a:t>
            </a:r>
          </a:p>
          <a:p>
            <a:pPr marL="609600" indent="-609600">
              <a:buFontTx/>
              <a:buNone/>
            </a:pPr>
            <a:r>
              <a:rPr lang="en-US" sz="4000" b="1" dirty="0" smtClean="0">
                <a:latin typeface="Times New Roman" panose="02020603050405020304" pitchFamily="18" charset="0"/>
                <a:cs typeface="Times New Roman" panose="02020603050405020304" pitchFamily="18" charset="0"/>
              </a:rPr>
              <a:t>supposedly has the image of Jesus which</a:t>
            </a:r>
          </a:p>
          <a:p>
            <a:pPr marL="609600" indent="-609600">
              <a:buFontTx/>
              <a:buNone/>
            </a:pPr>
            <a:r>
              <a:rPr lang="en-US" sz="4000" b="1" dirty="0" smtClean="0">
                <a:latin typeface="Times New Roman" panose="02020603050405020304" pitchFamily="18" charset="0"/>
                <a:cs typeface="Times New Roman" panose="02020603050405020304" pitchFamily="18" charset="0"/>
              </a:rPr>
              <a:t>was left on the cloth when Veronica</a:t>
            </a:r>
          </a:p>
          <a:p>
            <a:pPr marL="609600" indent="-609600">
              <a:buFontTx/>
              <a:buNone/>
            </a:pPr>
            <a:r>
              <a:rPr lang="en-US" sz="4000" b="1" dirty="0" smtClean="0">
                <a:latin typeface="Times New Roman" panose="02020603050405020304" pitchFamily="18" charset="0"/>
                <a:cs typeface="Times New Roman" panose="02020603050405020304" pitchFamily="18" charset="0"/>
              </a:rPr>
              <a:t>wiped his face as Jesus carried his cross</a:t>
            </a:r>
          </a:p>
          <a:p>
            <a:pPr marL="609600" indent="-609600">
              <a:buFontTx/>
              <a:buNone/>
            </a:pPr>
            <a:r>
              <a:rPr lang="en-US" sz="4000" b="1" dirty="0" smtClean="0">
                <a:latin typeface="Times New Roman" panose="02020603050405020304" pitchFamily="18" charset="0"/>
                <a:cs typeface="Times New Roman" panose="02020603050405020304" pitchFamily="18" charset="0"/>
              </a:rPr>
              <a:t>to his execution.  There is no reference to</a:t>
            </a:r>
          </a:p>
          <a:p>
            <a:pPr marL="609600" indent="-609600">
              <a:buFontTx/>
              <a:buNone/>
            </a:pPr>
            <a:r>
              <a:rPr lang="en-US" sz="4000" b="1" dirty="0" smtClean="0">
                <a:latin typeface="Times New Roman" panose="02020603050405020304" pitchFamily="18" charset="0"/>
                <a:cs typeface="Times New Roman" panose="02020603050405020304" pitchFamily="18" charset="0"/>
              </a:rPr>
              <a:t>this incident in any of the Gospels.  Most</a:t>
            </a:r>
          </a:p>
          <a:p>
            <a:pPr marL="609600" indent="-609600">
              <a:buFontTx/>
              <a:buNone/>
            </a:pPr>
            <a:r>
              <a:rPr lang="en-US" sz="4000" b="1" dirty="0" smtClean="0">
                <a:latin typeface="Times New Roman" panose="02020603050405020304" pitchFamily="18" charset="0"/>
                <a:cs typeface="Times New Roman" panose="02020603050405020304" pitchFamily="18" charset="0"/>
              </a:rPr>
              <a:t>Scholars considered the story a myth.</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17208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00"/>
                </a:solidFill>
                <a:latin typeface="Times New Roman" panose="02020603050405020304" pitchFamily="18" charset="0"/>
                <a:cs typeface="Times New Roman" panose="02020603050405020304" pitchFamily="18" charset="0"/>
              </a:rPr>
              <a:t>VERONICA VEIL </a:t>
            </a:r>
            <a:r>
              <a:rPr lang="en-US" b="1" dirty="0" smtClean="0">
                <a:solidFill>
                  <a:srgbClr val="FF0000"/>
                </a:solidFill>
                <a:latin typeface="Times New Roman" pitchFamily="18" charset="0"/>
              </a:rPr>
              <a:t>- 2</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It should be noted that these images of </a:t>
            </a:r>
          </a:p>
          <a:p>
            <a:pPr marL="609600" indent="-609600">
              <a:buFontTx/>
              <a:buNone/>
            </a:pPr>
            <a:r>
              <a:rPr lang="en-US" sz="4000" b="1" dirty="0" smtClean="0">
                <a:latin typeface="Times New Roman" panose="02020603050405020304" pitchFamily="18" charset="0"/>
                <a:cs typeface="Times New Roman" panose="02020603050405020304" pitchFamily="18" charset="0"/>
              </a:rPr>
              <a:t>Jesus on a cloth in the early days of the</a:t>
            </a:r>
          </a:p>
          <a:p>
            <a:pPr marL="609600" indent="-609600">
              <a:buFontTx/>
              <a:buNone/>
            </a:pPr>
            <a:r>
              <a:rPr lang="en-US" sz="4000" b="1" dirty="0" smtClean="0">
                <a:latin typeface="Times New Roman" panose="02020603050405020304" pitchFamily="18" charset="0"/>
                <a:cs typeface="Times New Roman" panose="02020603050405020304" pitchFamily="18" charset="0"/>
              </a:rPr>
              <a:t>Christian Faith were called in Latin</a:t>
            </a:r>
          </a:p>
          <a:p>
            <a:pPr marL="609600" indent="-609600">
              <a:buFontTx/>
              <a:buNone/>
            </a:pPr>
            <a:r>
              <a:rPr lang="en-US" sz="4000" b="1" dirty="0" smtClean="0">
                <a:latin typeface="Times New Roman" panose="02020603050405020304" pitchFamily="18" charset="0"/>
                <a:cs typeface="Times New Roman" panose="02020603050405020304" pitchFamily="18" charset="0"/>
              </a:rPr>
              <a:t>“</a:t>
            </a:r>
            <a:r>
              <a:rPr lang="en-US" sz="4000" b="1" dirty="0" err="1" smtClean="0">
                <a:latin typeface="Times New Roman" panose="02020603050405020304" pitchFamily="18" charset="0"/>
                <a:cs typeface="Times New Roman" panose="02020603050405020304" pitchFamily="18" charset="0"/>
              </a:rPr>
              <a:t>vera</a:t>
            </a:r>
            <a:r>
              <a:rPr lang="en-US" sz="4000" b="1" dirty="0" smtClean="0">
                <a:latin typeface="Times New Roman" panose="02020603050405020304" pitchFamily="18" charset="0"/>
                <a:cs typeface="Times New Roman" panose="02020603050405020304" pitchFamily="18" charset="0"/>
              </a:rPr>
              <a:t> icon” (true image).  It is quite easy</a:t>
            </a:r>
          </a:p>
          <a:p>
            <a:pPr marL="609600" indent="-609600">
              <a:buFontTx/>
              <a:buNone/>
            </a:pPr>
            <a:r>
              <a:rPr lang="en-US" sz="4000" b="1" dirty="0" smtClean="0">
                <a:latin typeface="Times New Roman" panose="02020603050405020304" pitchFamily="18" charset="0"/>
                <a:cs typeface="Times New Roman" panose="02020603050405020304" pitchFamily="18" charset="0"/>
              </a:rPr>
              <a:t>to see where the name “Veronica”</a:t>
            </a:r>
          </a:p>
          <a:p>
            <a:pPr marL="609600" indent="-609600">
              <a:buFontTx/>
              <a:buNone/>
            </a:pPr>
            <a:r>
              <a:rPr lang="en-US" sz="4000" b="1" dirty="0" smtClean="0">
                <a:latin typeface="Times New Roman" panose="02020603050405020304" pitchFamily="18" charset="0"/>
                <a:cs typeface="Times New Roman" panose="02020603050405020304" pitchFamily="18" charset="0"/>
              </a:rPr>
              <a:t>devolved from.  None of the images have</a:t>
            </a:r>
          </a:p>
          <a:p>
            <a:pPr marL="609600" indent="-609600">
              <a:buFontTx/>
              <a:buNone/>
            </a:pPr>
            <a:r>
              <a:rPr lang="en-US" sz="4000" b="1" dirty="0" smtClean="0">
                <a:latin typeface="Times New Roman" panose="02020603050405020304" pitchFamily="18" charset="0"/>
                <a:cs typeface="Times New Roman" panose="02020603050405020304" pitchFamily="18" charset="0"/>
              </a:rPr>
              <a:t>a history older than the Middle Ages.</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20054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7030A0"/>
                </a:solidFill>
                <a:latin typeface="Times New Roman" panose="02020603050405020304" pitchFamily="18" charset="0"/>
                <a:cs typeface="Times New Roman" panose="02020603050405020304" pitchFamily="18" charset="0"/>
              </a:rPr>
              <a:t>FALLING DOWN - 1</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None of the four Gospels actually say</a:t>
            </a:r>
          </a:p>
          <a:p>
            <a:pPr marL="609600" indent="-609600">
              <a:buFontTx/>
              <a:buNone/>
            </a:pPr>
            <a:r>
              <a:rPr lang="en-US" sz="4400" b="1" dirty="0" smtClean="0">
                <a:latin typeface="Times New Roman" panose="02020603050405020304" pitchFamily="18" charset="0"/>
                <a:cs typeface="Times New Roman" panose="02020603050405020304" pitchFamily="18" charset="0"/>
              </a:rPr>
              <a:t>that Jesus ever fell down.  In fact, the</a:t>
            </a:r>
          </a:p>
          <a:p>
            <a:pPr marL="609600" indent="-609600">
              <a:buFontTx/>
              <a:buNone/>
            </a:pPr>
            <a:r>
              <a:rPr lang="en-US" sz="4400" b="1" dirty="0" smtClean="0">
                <a:latin typeface="Times New Roman" panose="02020603050405020304" pitchFamily="18" charset="0"/>
                <a:cs typeface="Times New Roman" panose="02020603050405020304" pitchFamily="18" charset="0"/>
              </a:rPr>
              <a:t>three Gospels that mention Simon of</a:t>
            </a:r>
          </a:p>
          <a:p>
            <a:pPr marL="609600" indent="-609600">
              <a:buFontTx/>
              <a:buNone/>
            </a:pPr>
            <a:r>
              <a:rPr lang="en-US" sz="4400" b="1" dirty="0" smtClean="0">
                <a:latin typeface="Times New Roman" panose="02020603050405020304" pitchFamily="18" charset="0"/>
                <a:cs typeface="Times New Roman" panose="02020603050405020304" pitchFamily="18" charset="0"/>
              </a:rPr>
              <a:t>Cyrene state that he was impressed</a:t>
            </a:r>
          </a:p>
          <a:p>
            <a:pPr marL="609600" indent="-609600">
              <a:buFontTx/>
              <a:buNone/>
            </a:pPr>
            <a:r>
              <a:rPr lang="en-US" sz="4400" b="1" dirty="0" smtClean="0">
                <a:latin typeface="Times New Roman" panose="02020603050405020304" pitchFamily="18" charset="0"/>
                <a:cs typeface="Times New Roman" panose="02020603050405020304" pitchFamily="18" charset="0"/>
              </a:rPr>
              <a:t>to carry the cross at the very start</a:t>
            </a:r>
          </a:p>
          <a:p>
            <a:pPr marL="609600" indent="-609600">
              <a:buFontTx/>
              <a:buNone/>
            </a:pPr>
            <a:r>
              <a:rPr lang="en-US" sz="4400" b="1" dirty="0" smtClean="0">
                <a:latin typeface="Times New Roman" panose="02020603050405020304" pitchFamily="18" charset="0"/>
                <a:cs typeface="Times New Roman" panose="02020603050405020304" pitchFamily="18" charset="0"/>
              </a:rPr>
              <a:t>of the journey to the place of</a:t>
            </a:r>
          </a:p>
          <a:p>
            <a:pPr marL="609600" indent="-609600">
              <a:buFontTx/>
              <a:buNone/>
            </a:pPr>
            <a:r>
              <a:rPr lang="en-US" sz="4400" b="1" dirty="0" smtClean="0">
                <a:latin typeface="Times New Roman" panose="02020603050405020304" pitchFamily="18" charset="0"/>
                <a:cs typeface="Times New Roman" panose="02020603050405020304" pitchFamily="18" charset="0"/>
              </a:rPr>
              <a:t>execution, not after falling down.</a:t>
            </a: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27171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50"/>
                </a:solidFill>
                <a:latin typeface="Times New Roman" pitchFamily="18" charset="0"/>
              </a:rPr>
              <a:t>MEETING MARY - 1</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447800"/>
            <a:ext cx="9144000" cy="51054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No Gospel records any meeting of Jesus </a:t>
            </a:r>
          </a:p>
          <a:p>
            <a:pPr marL="609600" indent="-609600">
              <a:buFontTx/>
              <a:buNone/>
            </a:pPr>
            <a:r>
              <a:rPr lang="en-US" sz="4000" b="1" dirty="0" smtClean="0">
                <a:latin typeface="Times New Roman" panose="02020603050405020304" pitchFamily="18" charset="0"/>
                <a:cs typeface="Times New Roman" panose="02020603050405020304" pitchFamily="18" charset="0"/>
              </a:rPr>
              <a:t>with his mother as he was being led to</a:t>
            </a:r>
          </a:p>
          <a:p>
            <a:pPr marL="609600" indent="-609600">
              <a:buFontTx/>
              <a:buNone/>
            </a:pPr>
            <a:r>
              <a:rPr lang="en-US" sz="4000" b="1" dirty="0" smtClean="0">
                <a:latin typeface="Times New Roman" panose="02020603050405020304" pitchFamily="18" charset="0"/>
                <a:cs typeface="Times New Roman" panose="02020603050405020304" pitchFamily="18" charset="0"/>
              </a:rPr>
              <a:t>his place of execution.  And, only in the</a:t>
            </a:r>
          </a:p>
          <a:p>
            <a:pPr marL="609600" indent="-609600">
              <a:buFontTx/>
              <a:buNone/>
            </a:pPr>
            <a:r>
              <a:rPr lang="en-US" sz="4000" b="1" dirty="0" smtClean="0">
                <a:latin typeface="Times New Roman" panose="02020603050405020304" pitchFamily="18" charset="0"/>
                <a:cs typeface="Times New Roman" panose="02020603050405020304" pitchFamily="18" charset="0"/>
              </a:rPr>
              <a:t>Gospel of John is Mary, the mother of </a:t>
            </a:r>
          </a:p>
          <a:p>
            <a:pPr marL="609600" indent="-609600">
              <a:buFontTx/>
              <a:buNone/>
            </a:pPr>
            <a:r>
              <a:rPr lang="en-US" sz="4000" b="1" dirty="0" smtClean="0">
                <a:latin typeface="Times New Roman" panose="02020603050405020304" pitchFamily="18" charset="0"/>
                <a:cs typeface="Times New Roman" panose="02020603050405020304" pitchFamily="18" charset="0"/>
              </a:rPr>
              <a:t>Jesus, referred to specifically and only as</a:t>
            </a:r>
          </a:p>
          <a:p>
            <a:pPr marL="609600" indent="-609600">
              <a:buFontTx/>
              <a:buNone/>
            </a:pPr>
            <a:r>
              <a:rPr lang="en-US" sz="4000" b="1" dirty="0" smtClean="0">
                <a:latin typeface="Times New Roman" panose="02020603050405020304" pitchFamily="18" charset="0"/>
                <a:cs typeface="Times New Roman" panose="02020603050405020304" pitchFamily="18" charset="0"/>
              </a:rPr>
              <a:t>a bystander at his place of crucifixion.</a:t>
            </a:r>
            <a:r>
              <a:rPr lang="en-US" sz="4000" dirty="0"/>
              <a:t/>
            </a:r>
            <a:br>
              <a:rPr lang="en-US" sz="40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2251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0000FF"/>
                </a:solidFill>
                <a:latin typeface="Times New Roman" pitchFamily="18" charset="0"/>
              </a:rPr>
              <a:t>THE DATE OF PASSION WEEK - 2</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1295400"/>
            <a:ext cx="8915400" cy="52578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There are a large number of dates that have been proposed, defended, and, in some cases, dogmatically declared as the “real date”.  There are a number of distinct and at the same time confusing clues given by each of the four Gospels that can aid in finding “the date(s)”.  However, many of these “clues” require a very human interpretation.</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23304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F0"/>
                </a:solidFill>
                <a:latin typeface="Times New Roman" pitchFamily="18" charset="0"/>
              </a:rPr>
              <a:t>SHAPE OF THE CR0SS - 1</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914400"/>
            <a:ext cx="9144000" cy="56388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Romans used three different types of</a:t>
            </a:r>
          </a:p>
          <a:p>
            <a:pPr marL="609600" indent="-609600">
              <a:buFontTx/>
              <a:buNone/>
            </a:pPr>
            <a:r>
              <a:rPr lang="en-US" sz="4200" b="1" dirty="0" smtClean="0">
                <a:latin typeface="Times New Roman" panose="02020603050405020304" pitchFamily="18" charset="0"/>
                <a:cs typeface="Times New Roman" panose="02020603050405020304" pitchFamily="18" charset="0"/>
              </a:rPr>
              <a:t>crosses for crucifixion.  They were:</a:t>
            </a:r>
          </a:p>
          <a:p>
            <a:pPr marL="742950" indent="-742950">
              <a:buFontTx/>
              <a:buAutoNum type="arabicPeriod"/>
            </a:pPr>
            <a:r>
              <a:rPr lang="en-US" sz="4200" b="1" dirty="0" smtClean="0">
                <a:latin typeface="Times New Roman" panose="02020603050405020304" pitchFamily="18" charset="0"/>
                <a:cs typeface="Times New Roman" panose="02020603050405020304" pitchFamily="18" charset="0"/>
              </a:rPr>
              <a:t>Crux Decussate – This was shaped like an ‘X’.</a:t>
            </a:r>
          </a:p>
          <a:p>
            <a:pPr marL="742950" indent="-742950">
              <a:buFontTx/>
              <a:buAutoNum type="arabicPeriod"/>
            </a:pPr>
            <a:r>
              <a:rPr lang="en-US" sz="4200" b="1" dirty="0" smtClean="0">
                <a:latin typeface="Times New Roman" panose="02020603050405020304" pitchFamily="18" charset="0"/>
                <a:cs typeface="Times New Roman" panose="02020603050405020304" pitchFamily="18" charset="0"/>
              </a:rPr>
              <a:t>Crux </a:t>
            </a:r>
            <a:r>
              <a:rPr lang="en-US" sz="4200" b="1" dirty="0" err="1" smtClean="0">
                <a:latin typeface="Times New Roman" panose="02020603050405020304" pitchFamily="18" charset="0"/>
                <a:cs typeface="Times New Roman" panose="02020603050405020304" pitchFamily="18" charset="0"/>
              </a:rPr>
              <a:t>Commissa</a:t>
            </a:r>
            <a:r>
              <a:rPr lang="en-US" sz="4200" b="1" dirty="0" smtClean="0">
                <a:latin typeface="Times New Roman" panose="02020603050405020304" pitchFamily="18" charset="0"/>
                <a:cs typeface="Times New Roman" panose="02020603050405020304" pitchFamily="18" charset="0"/>
              </a:rPr>
              <a:t> – This was shaped like a ‘T’.</a:t>
            </a:r>
          </a:p>
          <a:p>
            <a:pPr marL="742950" indent="-742950">
              <a:buFontTx/>
              <a:buAutoNum type="arabicPeriod"/>
            </a:pPr>
            <a:r>
              <a:rPr lang="en-US" sz="4200" b="1" dirty="0" smtClean="0">
                <a:latin typeface="Times New Roman" panose="02020603050405020304" pitchFamily="18" charset="0"/>
                <a:cs typeface="Times New Roman" panose="02020603050405020304" pitchFamily="18" charset="0"/>
              </a:rPr>
              <a:t>Crux </a:t>
            </a:r>
            <a:r>
              <a:rPr lang="en-US" sz="4200" b="1" dirty="0" err="1" smtClean="0">
                <a:latin typeface="Times New Roman" panose="02020603050405020304" pitchFamily="18" charset="0"/>
                <a:cs typeface="Times New Roman" panose="02020603050405020304" pitchFamily="18" charset="0"/>
              </a:rPr>
              <a:t>Immissa</a:t>
            </a:r>
            <a:r>
              <a:rPr lang="en-US" sz="4200" b="1" dirty="0" smtClean="0">
                <a:latin typeface="Times New Roman" panose="02020603050405020304" pitchFamily="18" charset="0"/>
                <a:cs typeface="Times New Roman" panose="02020603050405020304" pitchFamily="18" charset="0"/>
              </a:rPr>
              <a:t> – This was shaped like a small ‘t’.</a:t>
            </a:r>
            <a:endParaRPr lang="en-US" sz="4200" b="1" dirty="0">
              <a:latin typeface="Times New Roman" panose="02020603050405020304" pitchFamily="18" charset="0"/>
              <a:cs typeface="Times New Roman" panose="02020603050405020304" pitchFamily="18" charset="0"/>
            </a:endParaRPr>
          </a:p>
          <a:p>
            <a:pPr marL="609600" indent="-609600">
              <a:buFontTx/>
              <a:buNone/>
            </a:pP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86225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F0"/>
                </a:solidFill>
                <a:latin typeface="Times New Roman" pitchFamily="18" charset="0"/>
              </a:rPr>
              <a:t>SHAPE OF THE CR0SS - 2</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762000"/>
            <a:ext cx="9144000" cy="57912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The only indirect evidence to support</a:t>
            </a:r>
          </a:p>
          <a:p>
            <a:pPr marL="609600" indent="-609600">
              <a:buFontTx/>
              <a:buNone/>
            </a:pPr>
            <a:r>
              <a:rPr lang="en-US" sz="4200" b="1" dirty="0" smtClean="0">
                <a:latin typeface="Times New Roman" panose="02020603050405020304" pitchFamily="18" charset="0"/>
                <a:cs typeface="Times New Roman" panose="02020603050405020304" pitchFamily="18" charset="0"/>
              </a:rPr>
              <a:t>any of the shapes is that the Gospels of</a:t>
            </a:r>
          </a:p>
          <a:p>
            <a:pPr marL="609600" indent="-609600">
              <a:buFontTx/>
              <a:buNone/>
            </a:pPr>
            <a:r>
              <a:rPr lang="en-US" sz="4200" b="1" dirty="0" smtClean="0">
                <a:latin typeface="Times New Roman" panose="02020603050405020304" pitchFamily="18" charset="0"/>
                <a:cs typeface="Times New Roman" panose="02020603050405020304" pitchFamily="18" charset="0"/>
              </a:rPr>
              <a:t>Luke and Matthew referred to the</a:t>
            </a:r>
          </a:p>
          <a:p>
            <a:pPr marL="609600" indent="-609600">
              <a:buFontTx/>
              <a:buNone/>
            </a:pPr>
            <a:r>
              <a:rPr lang="en-US" sz="4200" b="1" dirty="0" smtClean="0">
                <a:latin typeface="Times New Roman" panose="02020603050405020304" pitchFamily="18" charset="0"/>
                <a:cs typeface="Times New Roman" panose="02020603050405020304" pitchFamily="18" charset="0"/>
              </a:rPr>
              <a:t>epitaph as being placed above or over</a:t>
            </a:r>
          </a:p>
          <a:p>
            <a:pPr marL="609600" indent="-609600">
              <a:buFontTx/>
              <a:buNone/>
            </a:pPr>
            <a:r>
              <a:rPr lang="en-US" sz="4200" b="1" dirty="0" smtClean="0">
                <a:latin typeface="Times New Roman" panose="02020603050405020304" pitchFamily="18" charset="0"/>
                <a:cs typeface="Times New Roman" panose="02020603050405020304" pitchFamily="18" charset="0"/>
              </a:rPr>
              <a:t>the head of Jesus.  This placement is </a:t>
            </a:r>
          </a:p>
          <a:p>
            <a:pPr marL="609600" indent="-609600">
              <a:buFontTx/>
              <a:buNone/>
            </a:pPr>
            <a:r>
              <a:rPr lang="en-US" sz="4200" b="1" dirty="0" smtClean="0">
                <a:latin typeface="Times New Roman" panose="02020603050405020304" pitchFamily="18" charset="0"/>
                <a:cs typeface="Times New Roman" panose="02020603050405020304" pitchFamily="18" charset="0"/>
              </a:rPr>
              <a:t>only practical on the Crux </a:t>
            </a:r>
            <a:r>
              <a:rPr lang="en-US" sz="4200" b="1" dirty="0" err="1" smtClean="0">
                <a:latin typeface="Times New Roman" panose="02020603050405020304" pitchFamily="18" charset="0"/>
                <a:cs typeface="Times New Roman" panose="02020603050405020304" pitchFamily="18" charset="0"/>
              </a:rPr>
              <a:t>Immissa</a:t>
            </a:r>
            <a:r>
              <a:rPr lang="en-US" sz="4200" b="1" dirty="0" smtClean="0">
                <a:latin typeface="Times New Roman" panose="02020603050405020304" pitchFamily="18" charset="0"/>
                <a:cs typeface="Times New Roman" panose="02020603050405020304" pitchFamily="18" charset="0"/>
              </a:rPr>
              <a:t>. </a:t>
            </a:r>
          </a:p>
          <a:p>
            <a:pPr marL="609600" indent="-609600">
              <a:buFontTx/>
              <a:buNone/>
            </a:pPr>
            <a:r>
              <a:rPr lang="en-US" sz="4200" b="1" dirty="0" smtClean="0">
                <a:latin typeface="Times New Roman" panose="02020603050405020304" pitchFamily="18" charset="0"/>
                <a:cs typeface="Times New Roman" panose="02020603050405020304" pitchFamily="18" charset="0"/>
              </a:rPr>
              <a:t>The claim that Jesus was nailed to an</a:t>
            </a:r>
          </a:p>
          <a:p>
            <a:pPr marL="609600" indent="-609600">
              <a:buFontTx/>
              <a:buNone/>
            </a:pPr>
            <a:r>
              <a:rPr lang="en-US" sz="4200" b="1" dirty="0" smtClean="0">
                <a:latin typeface="Times New Roman" panose="02020603050405020304" pitchFamily="18" charset="0"/>
                <a:cs typeface="Times New Roman" panose="02020603050405020304" pitchFamily="18" charset="0"/>
              </a:rPr>
              <a:t>upright pole has no historical support.</a:t>
            </a:r>
            <a:endParaRPr lang="en-US" sz="4200" b="1" dirty="0">
              <a:latin typeface="Times New Roman" panose="02020603050405020304" pitchFamily="18" charset="0"/>
              <a:cs typeface="Times New Roman" panose="02020603050405020304" pitchFamily="18" charset="0"/>
            </a:endParaRPr>
          </a:p>
          <a:p>
            <a:pPr marL="609600" indent="-609600">
              <a:buFontTx/>
              <a:buNone/>
            </a:pP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217633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057400"/>
            <a:ext cx="7772400" cy="3810000"/>
          </a:xfrm>
        </p:spPr>
        <p:txBody>
          <a:bodyPr/>
          <a:lstStyle/>
          <a:p>
            <a:r>
              <a:rPr lang="en-US" sz="4800" b="1" dirty="0" smtClean="0">
                <a:solidFill>
                  <a:srgbClr val="FF0000"/>
                </a:solidFill>
                <a:latin typeface="Times New Roman" panose="02020603050405020304" pitchFamily="18" charset="0"/>
                <a:cs typeface="Times New Roman" panose="02020603050405020304" pitchFamily="18" charset="0"/>
              </a:rPr>
              <a:t>THE COLOR OF</a:t>
            </a:r>
            <a:r>
              <a:rPr lang="en-US" sz="4800" b="1" dirty="0" smtClean="0">
                <a:solidFill>
                  <a:srgbClr val="7030A0"/>
                </a:solidFill>
                <a:latin typeface="Times New Roman" panose="02020603050405020304" pitchFamily="18" charset="0"/>
                <a:cs typeface="Times New Roman" panose="02020603050405020304" pitchFamily="18" charset="0"/>
              </a:rPr>
              <a:t> </a:t>
            </a:r>
            <a:br>
              <a:rPr lang="en-US" sz="4800" b="1" dirty="0" smtClean="0">
                <a:solidFill>
                  <a:srgbClr val="7030A0"/>
                </a:solidFill>
                <a:latin typeface="Times New Roman" panose="02020603050405020304" pitchFamily="18" charset="0"/>
                <a:cs typeface="Times New Roman" panose="02020603050405020304" pitchFamily="18" charset="0"/>
              </a:rPr>
            </a:br>
            <a:r>
              <a:rPr lang="en-US" sz="4800" b="1" dirty="0" smtClean="0">
                <a:solidFill>
                  <a:srgbClr val="7030A0"/>
                </a:solidFill>
                <a:latin typeface="Times New Roman" panose="02020603050405020304" pitchFamily="18" charset="0"/>
                <a:cs typeface="Times New Roman" panose="02020603050405020304" pitchFamily="18" charset="0"/>
              </a:rPr>
              <a:t>THE ROBE,</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50"/>
                </a:solidFill>
                <a:latin typeface="Times New Roman" panose="02020603050405020304" pitchFamily="18" charset="0"/>
                <a:cs typeface="Times New Roman" panose="02020603050405020304" pitchFamily="18" charset="0"/>
              </a:rPr>
              <a:t>THE HOUR,</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F0"/>
                </a:solidFill>
                <a:latin typeface="Times New Roman" panose="02020603050405020304" pitchFamily="18" charset="0"/>
                <a:cs typeface="Times New Roman" panose="02020603050405020304" pitchFamily="18" charset="0"/>
              </a:rPr>
              <a:t>THE SEAMLESS TUNIC</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2330714644"/>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152400"/>
            <a:ext cx="9067800" cy="990600"/>
          </a:xfrm>
        </p:spPr>
        <p:txBody>
          <a:bodyPr/>
          <a:lstStyle/>
          <a:p>
            <a:r>
              <a:rPr lang="en-US" b="1" dirty="0" smtClean="0">
                <a:solidFill>
                  <a:srgbClr val="00B0F0"/>
                </a:solidFill>
                <a:latin typeface="Times New Roman" pitchFamily="18" charset="0"/>
              </a:rPr>
              <a:t>THE SEAMLESS TUNIC - 1</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76200" y="990600"/>
            <a:ext cx="9144000" cy="5562600"/>
          </a:xfrm>
        </p:spPr>
        <p:txBody>
          <a:bodyPr/>
          <a:lstStyle/>
          <a:p>
            <a:pPr marL="609600" indent="-609600">
              <a:buFontTx/>
              <a:buNone/>
            </a:pPr>
            <a:r>
              <a:rPr lang="en-US" sz="4000" b="1" dirty="0">
                <a:latin typeface="Times New Roman" panose="02020603050405020304" pitchFamily="18" charset="0"/>
                <a:cs typeface="Times New Roman" panose="02020603050405020304" pitchFamily="18" charset="0"/>
              </a:rPr>
              <a:t>When the soldiers had crucified Jesus, </a:t>
            </a:r>
            <a:endParaRPr lang="en-US" sz="4000" b="1" dirty="0" smtClean="0">
              <a:latin typeface="Times New Roman" panose="02020603050405020304" pitchFamily="18" charset="0"/>
              <a:cs typeface="Times New Roman" panose="02020603050405020304" pitchFamily="18" charset="0"/>
            </a:endParaRPr>
          </a:p>
          <a:p>
            <a:pPr marL="609600" indent="-609600">
              <a:buFontTx/>
              <a:buNone/>
            </a:pPr>
            <a:r>
              <a:rPr lang="en-US" sz="4000" b="1" dirty="0" smtClean="0">
                <a:latin typeface="Times New Roman" panose="02020603050405020304" pitchFamily="18" charset="0"/>
                <a:cs typeface="Times New Roman" panose="02020603050405020304" pitchFamily="18" charset="0"/>
              </a:rPr>
              <a:t>they </a:t>
            </a:r>
            <a:r>
              <a:rPr lang="en-US" sz="4000" b="1" dirty="0">
                <a:latin typeface="Times New Roman" panose="02020603050405020304" pitchFamily="18" charset="0"/>
                <a:cs typeface="Times New Roman" panose="02020603050405020304" pitchFamily="18" charset="0"/>
              </a:rPr>
              <a:t>divided His garments into </a:t>
            </a:r>
            <a:r>
              <a:rPr lang="en-US" sz="4000" b="1" dirty="0" smtClean="0">
                <a:latin typeface="Times New Roman" panose="02020603050405020304" pitchFamily="18" charset="0"/>
                <a:cs typeface="Times New Roman" panose="02020603050405020304" pitchFamily="18" charset="0"/>
              </a:rPr>
              <a:t>four</a:t>
            </a:r>
          </a:p>
          <a:p>
            <a:pPr marL="609600" indent="-609600">
              <a:buFontTx/>
              <a:buNone/>
            </a:pPr>
            <a:r>
              <a:rPr lang="en-US" sz="4000" b="1" dirty="0" smtClean="0">
                <a:latin typeface="Times New Roman" panose="02020603050405020304" pitchFamily="18" charset="0"/>
                <a:cs typeface="Times New Roman" panose="02020603050405020304" pitchFamily="18" charset="0"/>
              </a:rPr>
              <a:t>parts</a:t>
            </a:r>
            <a:r>
              <a:rPr lang="en-US" sz="4000" b="1" dirty="0">
                <a:latin typeface="Times New Roman" panose="02020603050405020304" pitchFamily="18" charset="0"/>
                <a:cs typeface="Times New Roman" panose="02020603050405020304" pitchFamily="18" charset="0"/>
              </a:rPr>
              <a:t>, one for each soldier, with the </a:t>
            </a:r>
            <a:r>
              <a:rPr lang="en-US" sz="4000" b="1" dirty="0" smtClean="0">
                <a:latin typeface="Times New Roman" panose="02020603050405020304" pitchFamily="18" charset="0"/>
                <a:cs typeface="Times New Roman" panose="02020603050405020304" pitchFamily="18" charset="0"/>
              </a:rPr>
              <a:t>tunic</a:t>
            </a:r>
          </a:p>
          <a:p>
            <a:pPr marL="609600" indent="-609600">
              <a:buFontTx/>
              <a:buNone/>
            </a:pPr>
            <a:r>
              <a:rPr lang="en-US" sz="4000" b="1" dirty="0" smtClean="0">
                <a:latin typeface="Times New Roman" panose="02020603050405020304" pitchFamily="18" charset="0"/>
                <a:cs typeface="Times New Roman" panose="02020603050405020304" pitchFamily="18" charset="0"/>
              </a:rPr>
              <a:t>remaining</a:t>
            </a:r>
            <a:r>
              <a:rPr lang="en-US" sz="4000" b="1" dirty="0">
                <a:latin typeface="Times New Roman" panose="02020603050405020304" pitchFamily="18" charset="0"/>
                <a:cs typeface="Times New Roman" panose="02020603050405020304" pitchFamily="18" charset="0"/>
              </a:rPr>
              <a:t>. It was seamless, woven in </a:t>
            </a:r>
            <a:r>
              <a:rPr lang="en-US" sz="4000" b="1" dirty="0" smtClean="0">
                <a:latin typeface="Times New Roman" panose="02020603050405020304" pitchFamily="18" charset="0"/>
                <a:cs typeface="Times New Roman" panose="02020603050405020304" pitchFamily="18" charset="0"/>
              </a:rPr>
              <a:t>one</a:t>
            </a:r>
          </a:p>
          <a:p>
            <a:pPr marL="609600" indent="-609600">
              <a:buFontTx/>
              <a:buNone/>
            </a:pPr>
            <a:r>
              <a:rPr lang="en-US" sz="4000" b="1" dirty="0" smtClean="0">
                <a:latin typeface="Times New Roman" panose="02020603050405020304" pitchFamily="18" charset="0"/>
                <a:cs typeface="Times New Roman" panose="02020603050405020304" pitchFamily="18" charset="0"/>
              </a:rPr>
              <a:t>piece </a:t>
            </a:r>
            <a:r>
              <a:rPr lang="en-US" sz="4000" b="1" dirty="0">
                <a:latin typeface="Times New Roman" panose="02020603050405020304" pitchFamily="18" charset="0"/>
                <a:cs typeface="Times New Roman" panose="02020603050405020304" pitchFamily="18" charset="0"/>
              </a:rPr>
              <a:t>from the top to bottom</a:t>
            </a:r>
            <a:r>
              <a:rPr lang="en-US" sz="4000" b="1" dirty="0" smtClean="0">
                <a:latin typeface="Times New Roman" panose="02020603050405020304" pitchFamily="18" charset="0"/>
                <a:cs typeface="Times New Roman" panose="02020603050405020304" pitchFamily="18" charset="0"/>
              </a:rPr>
              <a:t>.</a:t>
            </a:r>
            <a:r>
              <a:rPr lang="en-US" sz="4400" dirty="0"/>
              <a:t> </a:t>
            </a:r>
            <a:r>
              <a:rPr lang="en-US" sz="4000" b="1" dirty="0">
                <a:latin typeface="Times New Roman" panose="02020603050405020304" pitchFamily="18" charset="0"/>
                <a:cs typeface="Times New Roman" panose="02020603050405020304" pitchFamily="18" charset="0"/>
              </a:rPr>
              <a:t>So </a:t>
            </a:r>
            <a:r>
              <a:rPr lang="en-US" sz="4000" b="1" dirty="0" smtClean="0">
                <a:latin typeface="Times New Roman" panose="02020603050405020304" pitchFamily="18" charset="0"/>
                <a:cs typeface="Times New Roman" panose="02020603050405020304" pitchFamily="18" charset="0"/>
              </a:rPr>
              <a:t>they</a:t>
            </a:r>
          </a:p>
          <a:p>
            <a:pPr marL="609600" indent="-609600">
              <a:buFontTx/>
              <a:buNone/>
            </a:pPr>
            <a:r>
              <a:rPr lang="en-US" sz="4000" b="1" dirty="0" smtClean="0">
                <a:latin typeface="Times New Roman" panose="02020603050405020304" pitchFamily="18" charset="0"/>
                <a:cs typeface="Times New Roman" panose="02020603050405020304" pitchFamily="18" charset="0"/>
              </a:rPr>
              <a:t>said </a:t>
            </a:r>
            <a:r>
              <a:rPr lang="en-US" sz="4000" b="1" dirty="0">
                <a:latin typeface="Times New Roman" panose="02020603050405020304" pitchFamily="18" charset="0"/>
                <a:cs typeface="Times New Roman" panose="02020603050405020304" pitchFamily="18" charset="0"/>
              </a:rPr>
              <a:t>to one another, </a:t>
            </a:r>
            <a:r>
              <a:rPr lang="en-US" sz="4000" b="1" dirty="0" smtClean="0">
                <a:latin typeface="Times New Roman" panose="02020603050405020304" pitchFamily="18" charset="0"/>
                <a:cs typeface="Times New Roman" panose="02020603050405020304" pitchFamily="18" charset="0"/>
              </a:rPr>
              <a:t>“Let’s </a:t>
            </a:r>
            <a:r>
              <a:rPr lang="en-US" sz="4000" b="1" dirty="0">
                <a:latin typeface="Times New Roman" panose="02020603050405020304" pitchFamily="18" charset="0"/>
                <a:cs typeface="Times New Roman" panose="02020603050405020304" pitchFamily="18" charset="0"/>
              </a:rPr>
              <a:t>not tear it</a:t>
            </a:r>
            <a:r>
              <a:rPr lang="en-US" sz="4000" b="1" dirty="0" smtClean="0">
                <a:latin typeface="Times New Roman" panose="02020603050405020304" pitchFamily="18" charset="0"/>
                <a:cs typeface="Times New Roman" panose="02020603050405020304" pitchFamily="18" charset="0"/>
              </a:rPr>
              <a:t>,</a:t>
            </a:r>
          </a:p>
          <a:p>
            <a:pPr marL="609600" indent="-609600">
              <a:buFontTx/>
              <a:buNone/>
            </a:pPr>
            <a:r>
              <a:rPr lang="en-US" sz="4000" b="1" dirty="0" smtClean="0">
                <a:latin typeface="Times New Roman" panose="02020603050405020304" pitchFamily="18" charset="0"/>
                <a:cs typeface="Times New Roman" panose="02020603050405020304" pitchFamily="18" charset="0"/>
              </a:rPr>
              <a:t>but </a:t>
            </a:r>
            <a:r>
              <a:rPr lang="en-US" sz="4000" b="1" dirty="0">
                <a:latin typeface="Times New Roman" panose="02020603050405020304" pitchFamily="18" charset="0"/>
                <a:cs typeface="Times New Roman" panose="02020603050405020304" pitchFamily="18" charset="0"/>
              </a:rPr>
              <a:t>instead let us cast lots to see who </a:t>
            </a:r>
            <a:r>
              <a:rPr lang="en-US" sz="4000" b="1" dirty="0" smtClean="0">
                <a:latin typeface="Times New Roman" panose="02020603050405020304" pitchFamily="18" charset="0"/>
                <a:cs typeface="Times New Roman" panose="02020603050405020304" pitchFamily="18" charset="0"/>
              </a:rPr>
              <a:t>will</a:t>
            </a:r>
          </a:p>
          <a:p>
            <a:pPr marL="609600" indent="-609600">
              <a:buFontTx/>
              <a:buNone/>
            </a:pPr>
            <a:r>
              <a:rPr lang="en-US" sz="4000" b="1" dirty="0" smtClean="0">
                <a:latin typeface="Times New Roman" panose="02020603050405020304" pitchFamily="18" charset="0"/>
                <a:cs typeface="Times New Roman" panose="02020603050405020304" pitchFamily="18" charset="0"/>
              </a:rPr>
              <a:t>get </a:t>
            </a:r>
            <a:r>
              <a:rPr lang="en-US" sz="4000" b="1" dirty="0">
                <a:latin typeface="Times New Roman" panose="02020603050405020304" pitchFamily="18" charset="0"/>
                <a:cs typeface="Times New Roman" panose="02020603050405020304" pitchFamily="18" charset="0"/>
              </a:rPr>
              <a:t>it</a:t>
            </a:r>
            <a:r>
              <a:rPr lang="en-US" sz="4000" b="1" dirty="0" smtClean="0">
                <a:latin typeface="Times New Roman" panose="02020603050405020304" pitchFamily="18" charset="0"/>
                <a:cs typeface="Times New Roman" panose="02020603050405020304" pitchFamily="18" charset="0"/>
              </a:rPr>
              <a:t>.” (John19:23-24)</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61551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152400"/>
            <a:ext cx="9067800" cy="990600"/>
          </a:xfrm>
        </p:spPr>
        <p:txBody>
          <a:bodyPr/>
          <a:lstStyle/>
          <a:p>
            <a:r>
              <a:rPr lang="en-US" b="1" dirty="0" smtClean="0">
                <a:solidFill>
                  <a:srgbClr val="00B0F0"/>
                </a:solidFill>
                <a:latin typeface="Times New Roman" pitchFamily="18" charset="0"/>
              </a:rPr>
              <a:t>THE SEAMLESS TUNIC - 2</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0" y="990600"/>
            <a:ext cx="9220200" cy="55626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In all four Gospels, the division of Jesus</a:t>
            </a:r>
          </a:p>
          <a:p>
            <a:pPr marL="609600" indent="-609600">
              <a:buFontTx/>
              <a:buNone/>
            </a:pPr>
            <a:r>
              <a:rPr lang="en-US" sz="4000" b="1" dirty="0" smtClean="0">
                <a:latin typeface="Times New Roman" panose="02020603050405020304" pitchFamily="18" charset="0"/>
                <a:cs typeface="Times New Roman" panose="02020603050405020304" pitchFamily="18" charset="0"/>
              </a:rPr>
              <a:t>clothes by throwing lots is stated. In GOJ</a:t>
            </a:r>
          </a:p>
          <a:p>
            <a:pPr marL="609600" indent="-609600">
              <a:buFontTx/>
              <a:buNone/>
            </a:pPr>
            <a:r>
              <a:rPr lang="en-US" sz="4000" b="1" dirty="0" smtClean="0">
                <a:latin typeface="Times New Roman" panose="02020603050405020304" pitchFamily="18" charset="0"/>
                <a:cs typeface="Times New Roman" panose="02020603050405020304" pitchFamily="18" charset="0"/>
              </a:rPr>
              <a:t>it is noted that the robe is seamless and</a:t>
            </a:r>
          </a:p>
          <a:p>
            <a:pPr marL="609600" indent="-609600">
              <a:buFontTx/>
              <a:buNone/>
            </a:pPr>
            <a:r>
              <a:rPr lang="en-US" sz="4000" b="1" dirty="0" smtClean="0">
                <a:latin typeface="Times New Roman" panose="02020603050405020304" pitchFamily="18" charset="0"/>
                <a:cs typeface="Times New Roman" panose="02020603050405020304" pitchFamily="18" charset="0"/>
              </a:rPr>
              <a:t>that all the clothes were set into four</a:t>
            </a:r>
          </a:p>
          <a:p>
            <a:pPr marL="609600" indent="-609600">
              <a:buFontTx/>
              <a:buNone/>
            </a:pPr>
            <a:r>
              <a:rPr lang="en-US" sz="4000" b="1" dirty="0" smtClean="0">
                <a:latin typeface="Times New Roman" panose="02020603050405020304" pitchFamily="18" charset="0"/>
                <a:cs typeface="Times New Roman" panose="02020603050405020304" pitchFamily="18" charset="0"/>
              </a:rPr>
              <a:t>piles.  How much stuff was Jesus wearing</a:t>
            </a:r>
          </a:p>
          <a:p>
            <a:pPr marL="609600" indent="-609600">
              <a:buFontTx/>
              <a:buNone/>
            </a:pPr>
            <a:r>
              <a:rPr lang="en-US" sz="4000" b="1" dirty="0" smtClean="0">
                <a:latin typeface="Times New Roman" panose="02020603050405020304" pitchFamily="18" charset="0"/>
                <a:cs typeface="Times New Roman" panose="02020603050405020304" pitchFamily="18" charset="0"/>
              </a:rPr>
              <a:t>that there was enough for that many</a:t>
            </a:r>
          </a:p>
          <a:p>
            <a:pPr marL="609600" indent="-609600">
              <a:buFontTx/>
              <a:buNone/>
            </a:pPr>
            <a:r>
              <a:rPr lang="en-US" sz="4000" b="1" dirty="0" smtClean="0">
                <a:latin typeface="Times New Roman" panose="02020603050405020304" pitchFamily="18" charset="0"/>
                <a:cs typeface="Times New Roman" panose="02020603050405020304" pitchFamily="18" charset="0"/>
              </a:rPr>
              <a:t>piles?  It seems unrealistic that Jesus</a:t>
            </a:r>
          </a:p>
          <a:p>
            <a:pPr marL="609600" indent="-609600">
              <a:buFontTx/>
              <a:buNone/>
            </a:pPr>
            <a:r>
              <a:rPr lang="en-US" sz="4000" b="1" dirty="0" smtClean="0">
                <a:latin typeface="Times New Roman" panose="02020603050405020304" pitchFamily="18" charset="0"/>
                <a:cs typeface="Times New Roman" panose="02020603050405020304" pitchFamily="18" charset="0"/>
              </a:rPr>
              <a:t>wore more than 3 or 4 pieces of clothing. </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35087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152400"/>
            <a:ext cx="9067800" cy="990600"/>
          </a:xfrm>
        </p:spPr>
        <p:txBody>
          <a:bodyPr/>
          <a:lstStyle/>
          <a:p>
            <a:r>
              <a:rPr lang="en-US" b="1" dirty="0" smtClean="0">
                <a:solidFill>
                  <a:srgbClr val="00B0F0"/>
                </a:solidFill>
                <a:latin typeface="Times New Roman" pitchFamily="18" charset="0"/>
              </a:rPr>
              <a:t>THE SEAMLESS TUNIC - 3</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0" y="1219200"/>
            <a:ext cx="9220200" cy="53340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 seamless tunic has created an issue</a:t>
            </a:r>
          </a:p>
          <a:p>
            <a:pPr marL="609600" indent="-609600">
              <a:buFontTx/>
              <a:buNone/>
            </a:pPr>
            <a:r>
              <a:rPr lang="en-US" sz="4000" b="1" dirty="0" smtClean="0">
                <a:latin typeface="Times New Roman" panose="02020603050405020304" pitchFamily="18" charset="0"/>
                <a:cs typeface="Times New Roman" panose="02020603050405020304" pitchFamily="18" charset="0"/>
              </a:rPr>
              <a:t>because during that timeframe it would</a:t>
            </a:r>
          </a:p>
          <a:p>
            <a:pPr marL="609600" indent="-609600">
              <a:buFontTx/>
              <a:buNone/>
            </a:pPr>
            <a:r>
              <a:rPr lang="en-US" sz="4000" b="1" dirty="0" smtClean="0">
                <a:latin typeface="Times New Roman" panose="02020603050405020304" pitchFamily="18" charset="0"/>
                <a:cs typeface="Times New Roman" panose="02020603050405020304" pitchFamily="18" charset="0"/>
              </a:rPr>
              <a:t>have been an expensive item.  How was</a:t>
            </a:r>
          </a:p>
          <a:p>
            <a:pPr marL="609600" indent="-609600">
              <a:buFontTx/>
              <a:buNone/>
            </a:pPr>
            <a:r>
              <a:rPr lang="en-US" sz="4000" b="1" dirty="0" smtClean="0">
                <a:latin typeface="Times New Roman" panose="02020603050405020304" pitchFamily="18" charset="0"/>
                <a:cs typeface="Times New Roman" panose="02020603050405020304" pitchFamily="18" charset="0"/>
              </a:rPr>
              <a:t>Jesus able to afford it?  The most </a:t>
            </a:r>
          </a:p>
          <a:p>
            <a:pPr marL="609600" indent="-609600">
              <a:buFontTx/>
              <a:buNone/>
            </a:pPr>
            <a:r>
              <a:rPr lang="en-US" sz="4000" b="1" dirty="0" smtClean="0">
                <a:latin typeface="Times New Roman" panose="02020603050405020304" pitchFamily="18" charset="0"/>
                <a:cs typeface="Times New Roman" panose="02020603050405020304" pitchFamily="18" charset="0"/>
              </a:rPr>
              <a:t>common answer is that it was a gift from</a:t>
            </a:r>
          </a:p>
          <a:p>
            <a:pPr marL="609600" indent="-609600">
              <a:buFontTx/>
              <a:buNone/>
            </a:pPr>
            <a:r>
              <a:rPr lang="en-US" sz="4000" b="1" dirty="0" smtClean="0">
                <a:latin typeface="Times New Roman" panose="02020603050405020304" pitchFamily="18" charset="0"/>
                <a:cs typeface="Times New Roman" panose="02020603050405020304" pitchFamily="18" charset="0"/>
              </a:rPr>
              <a:t>one of his female followers (Mary</a:t>
            </a:r>
          </a:p>
          <a:p>
            <a:pPr marL="609600" indent="-609600">
              <a:buFontTx/>
              <a:buNone/>
            </a:pPr>
            <a:r>
              <a:rPr lang="en-US" sz="4000" b="1" dirty="0" smtClean="0">
                <a:latin typeface="Times New Roman" panose="02020603050405020304" pitchFamily="18" charset="0"/>
                <a:cs typeface="Times New Roman" panose="02020603050405020304" pitchFamily="18" charset="0"/>
              </a:rPr>
              <a:t>Magdalene is quoted most often.) </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618114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057400"/>
            <a:ext cx="7772400" cy="3810000"/>
          </a:xfrm>
        </p:spPr>
        <p:txBody>
          <a:bodyPr/>
          <a:lstStyle/>
          <a:p>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SIMON THE CYRENE</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7030A0"/>
                </a:solidFill>
                <a:latin typeface="Times New Roman" panose="02020603050405020304" pitchFamily="18" charset="0"/>
                <a:cs typeface="Times New Roman" panose="02020603050405020304" pitchFamily="18" charset="0"/>
              </a:rPr>
              <a:t>THE EPITAPH,</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00B050"/>
                </a:solidFill>
                <a:latin typeface="Times New Roman" panose="02020603050405020304" pitchFamily="18" charset="0"/>
                <a:cs typeface="Times New Roman" panose="02020603050405020304" pitchFamily="18" charset="0"/>
              </a:rPr>
              <a:t>THE </a:t>
            </a:r>
            <a:r>
              <a:rPr lang="en-US" sz="4800" b="1" dirty="0" smtClean="0">
                <a:solidFill>
                  <a:srgbClr val="00B050"/>
                </a:solidFill>
                <a:latin typeface="Times New Roman" panose="02020603050405020304" pitchFamily="18" charset="0"/>
                <a:cs typeface="Times New Roman" panose="02020603050405020304" pitchFamily="18" charset="0"/>
              </a:rPr>
              <a:t>NAILS,</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F0"/>
                </a:solidFill>
                <a:latin typeface="Times New Roman" panose="02020603050405020304" pitchFamily="18" charset="0"/>
                <a:cs typeface="Times New Roman" panose="02020603050405020304" pitchFamily="18" charset="0"/>
              </a:rPr>
              <a:t>THE BURIAL</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255466109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50"/>
                </a:solidFill>
                <a:latin typeface="Times New Roman" pitchFamily="18" charset="0"/>
              </a:rPr>
              <a:t>THE NAILS - 1</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524000"/>
            <a:ext cx="9144000" cy="5029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But Thomas </a:t>
            </a:r>
            <a:r>
              <a:rPr lang="en-US" sz="4000" b="1" dirty="0">
                <a:latin typeface="Times New Roman" panose="02020603050405020304" pitchFamily="18" charset="0"/>
                <a:cs typeface="Times New Roman" panose="02020603050405020304" pitchFamily="18" charset="0"/>
              </a:rPr>
              <a:t>said to them, </a:t>
            </a:r>
            <a:r>
              <a:rPr lang="en-US" sz="4000" b="1" dirty="0" smtClean="0">
                <a:latin typeface="Times New Roman" panose="02020603050405020304" pitchFamily="18" charset="0"/>
                <a:cs typeface="Times New Roman" panose="02020603050405020304" pitchFamily="18" charset="0"/>
              </a:rPr>
              <a:t>“Unless </a:t>
            </a:r>
            <a:r>
              <a:rPr lang="en-US" sz="4000" b="1" dirty="0">
                <a:latin typeface="Times New Roman" panose="02020603050405020304" pitchFamily="18" charset="0"/>
                <a:cs typeface="Times New Roman" panose="02020603050405020304" pitchFamily="18" charset="0"/>
              </a:rPr>
              <a:t>I </a:t>
            </a:r>
            <a:r>
              <a:rPr lang="en-US" sz="4000" b="1" dirty="0" smtClean="0">
                <a:latin typeface="Times New Roman" panose="02020603050405020304" pitchFamily="18" charset="0"/>
                <a:cs typeface="Times New Roman" panose="02020603050405020304" pitchFamily="18" charset="0"/>
              </a:rPr>
              <a:t>see</a:t>
            </a:r>
          </a:p>
          <a:p>
            <a:pPr marL="609600" indent="-609600">
              <a:buFontTx/>
              <a:buNone/>
            </a:pPr>
            <a:r>
              <a:rPr lang="en-US" sz="4000" b="1" dirty="0" smtClean="0">
                <a:latin typeface="Times New Roman" panose="02020603050405020304" pitchFamily="18" charset="0"/>
                <a:cs typeface="Times New Roman" panose="02020603050405020304" pitchFamily="18" charset="0"/>
              </a:rPr>
              <a:t>the </a:t>
            </a:r>
            <a:r>
              <a:rPr lang="en-US" sz="4000" b="1" dirty="0">
                <a:latin typeface="Times New Roman" panose="02020603050405020304" pitchFamily="18" charset="0"/>
                <a:cs typeface="Times New Roman" panose="02020603050405020304" pitchFamily="18" charset="0"/>
              </a:rPr>
              <a:t>nail marks in his hands and put </a:t>
            </a:r>
            <a:r>
              <a:rPr lang="en-US" sz="4000" b="1" dirty="0" smtClean="0">
                <a:latin typeface="Times New Roman" panose="02020603050405020304" pitchFamily="18" charset="0"/>
                <a:cs typeface="Times New Roman" panose="02020603050405020304" pitchFamily="18" charset="0"/>
              </a:rPr>
              <a:t>my</a:t>
            </a:r>
          </a:p>
          <a:p>
            <a:pPr marL="609600" indent="-609600">
              <a:buFontTx/>
              <a:buNone/>
            </a:pPr>
            <a:r>
              <a:rPr lang="en-US" sz="4000" b="1" dirty="0" smtClean="0">
                <a:latin typeface="Times New Roman" panose="02020603050405020304" pitchFamily="18" charset="0"/>
                <a:cs typeface="Times New Roman" panose="02020603050405020304" pitchFamily="18" charset="0"/>
              </a:rPr>
              <a:t>finger </a:t>
            </a:r>
            <a:r>
              <a:rPr lang="en-US" sz="4000" b="1" dirty="0">
                <a:latin typeface="Times New Roman" panose="02020603050405020304" pitchFamily="18" charset="0"/>
                <a:cs typeface="Times New Roman" panose="02020603050405020304" pitchFamily="18" charset="0"/>
              </a:rPr>
              <a:t>where the nails were, and put </a:t>
            </a:r>
            <a:r>
              <a:rPr lang="en-US" sz="4000" b="1" dirty="0" smtClean="0">
                <a:latin typeface="Times New Roman" panose="02020603050405020304" pitchFamily="18" charset="0"/>
                <a:cs typeface="Times New Roman" panose="02020603050405020304" pitchFamily="18" charset="0"/>
              </a:rPr>
              <a:t>my</a:t>
            </a:r>
          </a:p>
          <a:p>
            <a:pPr marL="609600" indent="-609600">
              <a:buFontTx/>
              <a:buNone/>
            </a:pPr>
            <a:r>
              <a:rPr lang="en-US" sz="4000" b="1" dirty="0" smtClean="0">
                <a:latin typeface="Times New Roman" panose="02020603050405020304" pitchFamily="18" charset="0"/>
                <a:cs typeface="Times New Roman" panose="02020603050405020304" pitchFamily="18" charset="0"/>
              </a:rPr>
              <a:t>hand </a:t>
            </a:r>
            <a:r>
              <a:rPr lang="en-US" sz="4000" b="1" dirty="0">
                <a:latin typeface="Times New Roman" panose="02020603050405020304" pitchFamily="18" charset="0"/>
                <a:cs typeface="Times New Roman" panose="02020603050405020304" pitchFamily="18" charset="0"/>
              </a:rPr>
              <a:t>into his side, I will not believe</a:t>
            </a:r>
            <a:r>
              <a:rPr lang="en-US" sz="4000" b="1" dirty="0" smtClean="0">
                <a:latin typeface="Times New Roman" panose="02020603050405020304" pitchFamily="18" charset="0"/>
                <a:cs typeface="Times New Roman" panose="02020603050405020304" pitchFamily="18" charset="0"/>
              </a:rPr>
              <a:t>.”</a:t>
            </a:r>
          </a:p>
          <a:p>
            <a:pPr marL="609600" indent="-609600">
              <a:buFontTx/>
              <a:buNone/>
            </a:pPr>
            <a:r>
              <a:rPr lang="en-US" sz="4000" b="1" dirty="0" smtClean="0">
                <a:latin typeface="Times New Roman" panose="02020603050405020304" pitchFamily="18" charset="0"/>
                <a:cs typeface="Times New Roman" panose="02020603050405020304" pitchFamily="18" charset="0"/>
              </a:rPr>
              <a:t>(John20:25)</a:t>
            </a:r>
            <a:r>
              <a:rPr lang="en-US" sz="4000" dirty="0"/>
              <a:t/>
            </a:r>
            <a:br>
              <a:rPr lang="en-US" sz="40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28334"/>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50"/>
                </a:solidFill>
                <a:latin typeface="Times New Roman" pitchFamily="18" charset="0"/>
              </a:rPr>
              <a:t>THE NAILS - 2</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This verse from the Gospel of John is the</a:t>
            </a:r>
          </a:p>
          <a:p>
            <a:pPr marL="609600" indent="-609600">
              <a:buFontTx/>
              <a:buNone/>
            </a:pPr>
            <a:r>
              <a:rPr lang="en-US" sz="4000" b="1" dirty="0" smtClean="0">
                <a:latin typeface="Times New Roman" panose="02020603050405020304" pitchFamily="18" charset="0"/>
                <a:cs typeface="Times New Roman" panose="02020603050405020304" pitchFamily="18" charset="0"/>
              </a:rPr>
              <a:t>ONLY reference that Jesus was nailed to</a:t>
            </a:r>
          </a:p>
          <a:p>
            <a:pPr marL="609600" indent="-609600">
              <a:buFontTx/>
              <a:buNone/>
            </a:pPr>
            <a:r>
              <a:rPr lang="en-US" sz="4000" b="1" dirty="0" smtClean="0">
                <a:latin typeface="Times New Roman" panose="02020603050405020304" pitchFamily="18" charset="0"/>
                <a:cs typeface="Times New Roman" panose="02020603050405020304" pitchFamily="18" charset="0"/>
              </a:rPr>
              <a:t>the cross rather than just bound with</a:t>
            </a:r>
          </a:p>
          <a:p>
            <a:pPr marL="609600" indent="-609600">
              <a:buFontTx/>
              <a:buNone/>
            </a:pPr>
            <a:r>
              <a:rPr lang="en-US" sz="4000" b="1" dirty="0" smtClean="0">
                <a:latin typeface="Times New Roman" panose="02020603050405020304" pitchFamily="18" charset="0"/>
                <a:cs typeface="Times New Roman" panose="02020603050405020304" pitchFamily="18" charset="0"/>
              </a:rPr>
              <a:t>ropes.  With the discovery in Israel of a </a:t>
            </a:r>
          </a:p>
          <a:p>
            <a:pPr marL="609600" indent="-609600">
              <a:buFontTx/>
              <a:buNone/>
            </a:pPr>
            <a:r>
              <a:rPr lang="en-US" sz="4000" b="1" dirty="0" smtClean="0">
                <a:latin typeface="Times New Roman" panose="02020603050405020304" pitchFamily="18" charset="0"/>
                <a:cs typeface="Times New Roman" panose="02020603050405020304" pitchFamily="18" charset="0"/>
              </a:rPr>
              <a:t>victim of a crucifixion from the 1</a:t>
            </a:r>
            <a:r>
              <a:rPr lang="en-US" sz="4000" b="1" baseline="30000" dirty="0" smtClean="0">
                <a:latin typeface="Times New Roman" panose="02020603050405020304" pitchFamily="18" charset="0"/>
                <a:cs typeface="Times New Roman" panose="02020603050405020304" pitchFamily="18" charset="0"/>
              </a:rPr>
              <a:t>st</a:t>
            </a:r>
          </a:p>
          <a:p>
            <a:pPr marL="609600" indent="-609600">
              <a:buFontTx/>
              <a:buNone/>
            </a:pPr>
            <a:r>
              <a:rPr lang="en-US" sz="4000" b="1" dirty="0" smtClean="0">
                <a:latin typeface="Times New Roman" panose="02020603050405020304" pitchFamily="18" charset="0"/>
                <a:cs typeface="Times New Roman" panose="02020603050405020304" pitchFamily="18" charset="0"/>
              </a:rPr>
              <a:t>century that had a nail in his foot, it is</a:t>
            </a:r>
          </a:p>
          <a:p>
            <a:pPr marL="609600" indent="-609600">
              <a:buFontTx/>
              <a:buNone/>
            </a:pPr>
            <a:r>
              <a:rPr lang="en-US" sz="4000" b="1" dirty="0" smtClean="0">
                <a:latin typeface="Times New Roman" panose="02020603050405020304" pitchFamily="18" charset="0"/>
                <a:cs typeface="Times New Roman" panose="02020603050405020304" pitchFamily="18" charset="0"/>
              </a:rPr>
              <a:t>now widely accepted among scholars</a:t>
            </a:r>
          </a:p>
          <a:p>
            <a:pPr marL="609600" indent="-609600">
              <a:buFontTx/>
              <a:buNone/>
            </a:pPr>
            <a:r>
              <a:rPr lang="en-US" sz="4000" b="1" dirty="0" smtClean="0">
                <a:latin typeface="Times New Roman" panose="02020603050405020304" pitchFamily="18" charset="0"/>
                <a:cs typeface="Times New Roman" panose="02020603050405020304" pitchFamily="18" charset="0"/>
              </a:rPr>
              <a:t>that Jesus was nailed to the cross.</a:t>
            </a:r>
            <a:r>
              <a:rPr lang="en-US" sz="4000" dirty="0"/>
              <a:t/>
            </a:r>
            <a:br>
              <a:rPr lang="en-US" sz="40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02288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50"/>
                </a:solidFill>
                <a:latin typeface="Times New Roman" pitchFamily="18" charset="0"/>
              </a:rPr>
              <a:t>THE NAILS - 3</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143000"/>
            <a:ext cx="93726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From the Catholic Encyclopedia website:</a:t>
            </a:r>
          </a:p>
          <a:p>
            <a:pPr marL="609600" indent="-609600">
              <a:buFontTx/>
              <a:buNone/>
            </a:pPr>
            <a:r>
              <a:rPr lang="en-US" sz="4000" b="1" dirty="0" smtClean="0">
                <a:latin typeface="Times New Roman" panose="02020603050405020304" pitchFamily="18" charset="0"/>
                <a:cs typeface="Times New Roman" panose="02020603050405020304" pitchFamily="18" charset="0"/>
              </a:rPr>
              <a:t>“Very </a:t>
            </a:r>
            <a:r>
              <a:rPr lang="en-US" sz="4000" b="1" dirty="0">
                <a:latin typeface="Times New Roman" panose="02020603050405020304" pitchFamily="18" charset="0"/>
                <a:cs typeface="Times New Roman" panose="02020603050405020304" pitchFamily="18" charset="0"/>
              </a:rPr>
              <a:t>little reliance can be placed </a:t>
            </a:r>
            <a:r>
              <a:rPr lang="en-US" sz="4000" b="1" dirty="0" smtClean="0">
                <a:latin typeface="Times New Roman" panose="02020603050405020304" pitchFamily="18" charset="0"/>
                <a:cs typeface="Times New Roman" panose="02020603050405020304" pitchFamily="18" charset="0"/>
              </a:rPr>
              <a:t>upon</a:t>
            </a:r>
          </a:p>
          <a:p>
            <a:pPr marL="609600" indent="-609600">
              <a:buFontTx/>
              <a:buNone/>
            </a:pPr>
            <a:r>
              <a:rPr lang="en-US" sz="4000" b="1" dirty="0" smtClean="0">
                <a:latin typeface="Times New Roman" panose="02020603050405020304" pitchFamily="18" charset="0"/>
                <a:cs typeface="Times New Roman" panose="02020603050405020304" pitchFamily="18" charset="0"/>
              </a:rPr>
              <a:t>the </a:t>
            </a:r>
            <a:r>
              <a:rPr lang="en-US" sz="4000" b="1" dirty="0">
                <a:latin typeface="Times New Roman" panose="02020603050405020304" pitchFamily="18" charset="0"/>
                <a:cs typeface="Times New Roman" panose="02020603050405020304" pitchFamily="18" charset="0"/>
              </a:rPr>
              <a:t>authenticity of the </a:t>
            </a:r>
            <a:r>
              <a:rPr lang="en-US" sz="4000" b="1" u="sng" dirty="0">
                <a:solidFill>
                  <a:srgbClr val="00B050"/>
                </a:solidFill>
                <a:latin typeface="Times New Roman" panose="02020603050405020304" pitchFamily="18" charset="0"/>
                <a:cs typeface="Times New Roman" panose="02020603050405020304" pitchFamily="18" charset="0"/>
              </a:rPr>
              <a:t>thirty or </a:t>
            </a:r>
            <a:r>
              <a:rPr lang="en-US" sz="4000" b="1" u="sng" dirty="0" smtClean="0">
                <a:solidFill>
                  <a:srgbClr val="00B050"/>
                </a:solidFill>
                <a:latin typeface="Times New Roman" panose="02020603050405020304" pitchFamily="18" charset="0"/>
                <a:cs typeface="Times New Roman" panose="02020603050405020304" pitchFamily="18" charset="0"/>
              </a:rPr>
              <a:t>more holy</a:t>
            </a:r>
          </a:p>
          <a:p>
            <a:pPr marL="609600" indent="-609600">
              <a:buFontTx/>
              <a:buNone/>
            </a:pPr>
            <a:r>
              <a:rPr lang="en-US" sz="4000" b="1" u="sng" dirty="0" smtClean="0">
                <a:solidFill>
                  <a:srgbClr val="00B050"/>
                </a:solidFill>
                <a:latin typeface="Times New Roman" panose="02020603050405020304" pitchFamily="18" charset="0"/>
                <a:cs typeface="Times New Roman" panose="02020603050405020304" pitchFamily="18" charset="0"/>
              </a:rPr>
              <a:t>nails </a:t>
            </a:r>
            <a:r>
              <a:rPr lang="en-US" sz="4000" b="1" dirty="0">
                <a:latin typeface="Times New Roman" panose="02020603050405020304" pitchFamily="18" charset="0"/>
                <a:cs typeface="Times New Roman" panose="02020603050405020304" pitchFamily="18" charset="0"/>
              </a:rPr>
              <a:t>which are still venerated, </a:t>
            </a:r>
            <a:r>
              <a:rPr lang="en-US" sz="4000" b="1" dirty="0" smtClean="0">
                <a:latin typeface="Times New Roman" panose="02020603050405020304" pitchFamily="18" charset="0"/>
                <a:cs typeface="Times New Roman" panose="02020603050405020304" pitchFamily="18" charset="0"/>
              </a:rPr>
              <a:t>or which</a:t>
            </a:r>
          </a:p>
          <a:p>
            <a:pPr marL="609600" indent="-609600">
              <a:buFontTx/>
              <a:buNone/>
            </a:pPr>
            <a:r>
              <a:rPr lang="en-US" sz="4000" b="1" dirty="0" smtClean="0">
                <a:latin typeface="Times New Roman" panose="02020603050405020304" pitchFamily="18" charset="0"/>
                <a:cs typeface="Times New Roman" panose="02020603050405020304" pitchFamily="18" charset="0"/>
              </a:rPr>
              <a:t>have </a:t>
            </a:r>
            <a:r>
              <a:rPr lang="en-US" sz="4000" b="1" dirty="0">
                <a:latin typeface="Times New Roman" panose="02020603050405020304" pitchFamily="18" charset="0"/>
                <a:cs typeface="Times New Roman" panose="02020603050405020304" pitchFamily="18" charset="0"/>
              </a:rPr>
              <a:t>been venerated until </a:t>
            </a:r>
            <a:r>
              <a:rPr lang="en-US" sz="4000" b="1" dirty="0" smtClean="0">
                <a:latin typeface="Times New Roman" panose="02020603050405020304" pitchFamily="18" charset="0"/>
                <a:cs typeface="Times New Roman" panose="02020603050405020304" pitchFamily="18" charset="0"/>
              </a:rPr>
              <a:t>recent times</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in</a:t>
            </a:r>
          </a:p>
          <a:p>
            <a:pPr marL="609600" indent="-609600">
              <a:buFontTx/>
              <a:buNone/>
            </a:pPr>
            <a:r>
              <a:rPr lang="en-US" sz="4000" b="1" dirty="0" smtClean="0">
                <a:latin typeface="Times New Roman" panose="02020603050405020304" pitchFamily="18" charset="0"/>
                <a:cs typeface="Times New Roman" panose="02020603050405020304" pitchFamily="18" charset="0"/>
              </a:rPr>
              <a:t>such </a:t>
            </a:r>
            <a:r>
              <a:rPr lang="en-US" sz="4000" b="1" dirty="0">
                <a:latin typeface="Times New Roman" panose="02020603050405020304" pitchFamily="18" charset="0"/>
                <a:cs typeface="Times New Roman" panose="02020603050405020304" pitchFamily="18" charset="0"/>
              </a:rPr>
              <a:t>treasuries as that of </a:t>
            </a:r>
            <a:r>
              <a:rPr lang="en-US" sz="4000" b="1" dirty="0" smtClean="0">
                <a:latin typeface="Times New Roman" panose="02020603050405020304" pitchFamily="18" charset="0"/>
                <a:cs typeface="Times New Roman" panose="02020603050405020304" pitchFamily="18" charset="0"/>
              </a:rPr>
              <a:t>Santa Croce in</a:t>
            </a:r>
          </a:p>
          <a:p>
            <a:pPr marL="609600" indent="-609600">
              <a:buFontTx/>
              <a:buNone/>
            </a:pPr>
            <a:r>
              <a:rPr lang="en-US" sz="4000" b="1" dirty="0" smtClean="0">
                <a:latin typeface="Times New Roman" panose="02020603050405020304" pitchFamily="18" charset="0"/>
                <a:cs typeface="Times New Roman" panose="02020603050405020304" pitchFamily="18" charset="0"/>
              </a:rPr>
              <a:t>Rome</a:t>
            </a:r>
            <a:r>
              <a:rPr lang="en-US" sz="4000" b="1" dirty="0">
                <a:latin typeface="Times New Roman" panose="02020603050405020304" pitchFamily="18" charset="0"/>
                <a:cs typeface="Times New Roman" panose="02020603050405020304" pitchFamily="18" charset="0"/>
              </a:rPr>
              <a:t>, or those of Venice</a:t>
            </a:r>
            <a:r>
              <a:rPr lang="en-US" sz="4000" b="1" dirty="0" smtClean="0">
                <a:latin typeface="Times New Roman" panose="02020603050405020304" pitchFamily="18" charset="0"/>
                <a:cs typeface="Times New Roman" panose="02020603050405020304" pitchFamily="18" charset="0"/>
              </a:rPr>
              <a:t>, Aachen,</a:t>
            </a:r>
          </a:p>
          <a:p>
            <a:pPr marL="609600" indent="-609600">
              <a:buFontTx/>
              <a:buNone/>
            </a:pPr>
            <a:r>
              <a:rPr lang="en-US" sz="4000" b="1" dirty="0" err="1" smtClean="0">
                <a:latin typeface="Times New Roman" panose="02020603050405020304" pitchFamily="18" charset="0"/>
                <a:cs typeface="Times New Roman" panose="02020603050405020304" pitchFamily="18" charset="0"/>
              </a:rPr>
              <a:t>Escurial</a:t>
            </a:r>
            <a:r>
              <a:rPr lang="en-US" sz="4000" b="1" dirty="0">
                <a:latin typeface="Times New Roman" panose="02020603050405020304" pitchFamily="18" charset="0"/>
                <a:cs typeface="Times New Roman" panose="02020603050405020304" pitchFamily="18" charset="0"/>
              </a:rPr>
              <a:t>, Nuremberg, Prague, etc</a:t>
            </a:r>
            <a:r>
              <a:rPr lang="en-US" sz="4000" b="1" dirty="0" smtClean="0">
                <a:latin typeface="Times New Roman" panose="02020603050405020304" pitchFamily="18" charset="0"/>
                <a:cs typeface="Times New Roman" panose="02020603050405020304" pitchFamily="18" charset="0"/>
              </a:rPr>
              <a:t>.”</a:t>
            </a:r>
            <a:r>
              <a:rPr lang="en-US" sz="4000" dirty="0"/>
              <a:t/>
            </a:r>
            <a:br>
              <a:rPr lang="en-US" sz="40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760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0000FF"/>
                </a:solidFill>
                <a:latin typeface="Times New Roman" pitchFamily="18" charset="0"/>
              </a:rPr>
              <a:t>THE DATE OF PASSION WEEK - 3</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0" y="1295400"/>
            <a:ext cx="9067800" cy="52578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Every New Testament scholar, historian, and theologian has their own </a:t>
            </a:r>
            <a:r>
              <a:rPr lang="en-US" sz="4000" b="1" dirty="0" smtClean="0">
                <a:solidFill>
                  <a:srgbClr val="0000FF"/>
                </a:solidFill>
                <a:latin typeface="Times New Roman" panose="02020603050405020304" pitchFamily="18" charset="0"/>
                <a:cs typeface="Times New Roman" panose="02020603050405020304" pitchFamily="18" charset="0"/>
              </a:rPr>
              <a:t>“correct” </a:t>
            </a:r>
            <a:r>
              <a:rPr lang="en-US" sz="4000" b="1" dirty="0" smtClean="0">
                <a:latin typeface="Times New Roman" panose="02020603050405020304" pitchFamily="18" charset="0"/>
                <a:cs typeface="Times New Roman" panose="02020603050405020304" pitchFamily="18" charset="0"/>
              </a:rPr>
              <a:t>viewpoint.  Consequently, when a date is given, an individual must question how it was gotten in order to understand the logic that was used to arrive at that answer.  The primary Gospels’ detailed references are covered on the following slides.</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49959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868362"/>
          </a:xfrm>
        </p:spPr>
        <p:txBody>
          <a:bodyPr/>
          <a:lstStyle/>
          <a:p>
            <a:r>
              <a:rPr lang="en-US" b="1" dirty="0" smtClean="0">
                <a:solidFill>
                  <a:srgbClr val="00B050"/>
                </a:solidFill>
                <a:latin typeface="Times New Roman" pitchFamily="18" charset="0"/>
              </a:rPr>
              <a:t>THE NAILS - 4</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143000"/>
            <a:ext cx="89916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There is a controversy over whether 3 </a:t>
            </a:r>
          </a:p>
          <a:p>
            <a:pPr marL="609600" indent="-609600">
              <a:buFontTx/>
              <a:buNone/>
            </a:pPr>
            <a:r>
              <a:rPr lang="en-US" sz="4000" b="1" dirty="0" smtClean="0">
                <a:latin typeface="Times New Roman" panose="02020603050405020304" pitchFamily="18" charset="0"/>
                <a:cs typeface="Times New Roman" panose="02020603050405020304" pitchFamily="18" charset="0"/>
              </a:rPr>
              <a:t>or 4 nails were used in the crucifixion. </a:t>
            </a:r>
          </a:p>
          <a:p>
            <a:pPr marL="609600" indent="-609600">
              <a:buFontTx/>
              <a:buNone/>
            </a:pPr>
            <a:r>
              <a:rPr lang="en-US" sz="4000" b="1" dirty="0" smtClean="0">
                <a:latin typeface="Times New Roman" panose="02020603050405020304" pitchFamily="18" charset="0"/>
                <a:cs typeface="Times New Roman" panose="02020603050405020304" pitchFamily="18" charset="0"/>
              </a:rPr>
              <a:t>When doing research online,  the results</a:t>
            </a:r>
          </a:p>
          <a:p>
            <a:pPr marL="609600" indent="-609600">
              <a:buFontTx/>
              <a:buNone/>
            </a:pPr>
            <a:r>
              <a:rPr lang="en-US" sz="4000" b="1" dirty="0" smtClean="0">
                <a:latin typeface="Times New Roman" panose="02020603050405020304" pitchFamily="18" charset="0"/>
                <a:cs typeface="Times New Roman" panose="02020603050405020304" pitchFamily="18" charset="0"/>
              </a:rPr>
              <a:t>of a “www” question of 3 or 4 nails</a:t>
            </a:r>
          </a:p>
          <a:p>
            <a:pPr marL="609600" indent="-609600">
              <a:buFontTx/>
              <a:buNone/>
            </a:pPr>
            <a:r>
              <a:rPr lang="en-US" sz="4000" b="1" dirty="0" smtClean="0">
                <a:latin typeface="Times New Roman" panose="02020603050405020304" pitchFamily="18" charset="0"/>
                <a:cs typeface="Times New Roman" panose="02020603050405020304" pitchFamily="18" charset="0"/>
              </a:rPr>
              <a:t>brought up 35.2 MILLION websites.</a:t>
            </a:r>
          </a:p>
          <a:p>
            <a:pPr marL="609600" indent="-609600">
              <a:buFontTx/>
              <a:buNone/>
            </a:pPr>
            <a:r>
              <a:rPr lang="en-US" sz="4000" b="1" dirty="0" smtClean="0">
                <a:latin typeface="Times New Roman" panose="02020603050405020304" pitchFamily="18" charset="0"/>
                <a:cs typeface="Times New Roman" panose="02020603050405020304" pitchFamily="18" charset="0"/>
              </a:rPr>
              <a:t>That is a lot of differences in opinions!!! </a:t>
            </a:r>
          </a:p>
          <a:p>
            <a:pPr marL="609600" indent="-609600">
              <a:buFontTx/>
              <a:buNone/>
            </a:pPr>
            <a:r>
              <a:rPr lang="en-US" sz="4000" b="1" dirty="0" smtClean="0">
                <a:latin typeface="Times New Roman" panose="02020603050405020304" pitchFamily="18" charset="0"/>
                <a:cs typeface="Times New Roman" panose="02020603050405020304" pitchFamily="18" charset="0"/>
              </a:rPr>
              <a:t>Here it is safe to say that there is no</a:t>
            </a:r>
          </a:p>
          <a:p>
            <a:pPr marL="609600" indent="-609600">
              <a:buFontTx/>
              <a:buNone/>
            </a:pPr>
            <a:r>
              <a:rPr lang="en-US" sz="4000" b="1" dirty="0" smtClean="0">
                <a:latin typeface="Times New Roman" panose="02020603050405020304" pitchFamily="18" charset="0"/>
                <a:cs typeface="Times New Roman" panose="02020603050405020304" pitchFamily="18" charset="0"/>
              </a:rPr>
              <a:t>correct answer.</a:t>
            </a:r>
            <a:r>
              <a:rPr lang="en-US" sz="4000" dirty="0"/>
              <a:t/>
            </a:r>
            <a:br>
              <a:rPr lang="en-US" sz="40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832189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5400" b="1" dirty="0" smtClean="0">
                <a:solidFill>
                  <a:srgbClr val="FF0000"/>
                </a:solidFill>
                <a:latin typeface="Times New Roman" pitchFamily="18" charset="0"/>
              </a:rPr>
              <a:t>DEDICATION</a:t>
            </a:r>
            <a:endParaRPr lang="en-US" sz="54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This class is dedicated to the my wife</a:t>
            </a:r>
          </a:p>
          <a:p>
            <a:pPr marL="609600" indent="-609600">
              <a:buFontTx/>
              <a:buNone/>
            </a:pP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     </a:t>
            </a:r>
            <a:r>
              <a:rPr lang="en-US" sz="4200" b="1" dirty="0" smtClean="0">
                <a:solidFill>
                  <a:srgbClr val="FF0000"/>
                </a:solidFill>
                <a:latin typeface="Times New Roman" panose="02020603050405020304" pitchFamily="18" charset="0"/>
                <a:cs typeface="Times New Roman" panose="02020603050405020304" pitchFamily="18" charset="0"/>
              </a:rPr>
              <a:t> </a:t>
            </a:r>
            <a:r>
              <a:rPr lang="en-US" sz="4400" b="1" dirty="0" smtClean="0">
                <a:solidFill>
                  <a:srgbClr val="FF0000"/>
                </a:solidFill>
                <a:latin typeface="Times New Roman" panose="02020603050405020304" pitchFamily="18" charset="0"/>
                <a:cs typeface="Times New Roman" panose="02020603050405020304" pitchFamily="18" charset="0"/>
              </a:rPr>
              <a:t>BARBARA CRUZ-URIBE</a:t>
            </a:r>
          </a:p>
          <a:p>
            <a:pPr marL="609600" indent="-609600">
              <a:buFontTx/>
              <a:buNone/>
            </a:pP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For 50 years, she has supported my</a:t>
            </a:r>
          </a:p>
          <a:p>
            <a:pPr marL="609600" indent="-609600">
              <a:buFontTx/>
              <a:buNone/>
            </a:pPr>
            <a:r>
              <a:rPr lang="en-US" sz="4200" b="1" dirty="0" smtClean="0">
                <a:latin typeface="Times New Roman" panose="02020603050405020304" pitchFamily="18" charset="0"/>
                <a:cs typeface="Times New Roman" panose="02020603050405020304" pitchFamily="18" charset="0"/>
              </a:rPr>
              <a:t>personal search for truth.  May the </a:t>
            </a:r>
          </a:p>
          <a:p>
            <a:pPr marL="609600" indent="-609600">
              <a:buFontTx/>
              <a:buNone/>
            </a:pPr>
            <a:r>
              <a:rPr lang="en-US" sz="4200" b="1" dirty="0" smtClean="0">
                <a:latin typeface="Times New Roman" panose="02020603050405020304" pitchFamily="18" charset="0"/>
                <a:cs typeface="Times New Roman" panose="02020603050405020304" pitchFamily="18" charset="0"/>
              </a:rPr>
              <a:t>next 50 years be just as rewarding.</a:t>
            </a:r>
          </a:p>
        </p:txBody>
      </p:sp>
    </p:spTree>
    <p:extLst>
      <p:ext uri="{BB962C8B-B14F-4D97-AF65-F5344CB8AC3E}">
        <p14:creationId xmlns:p14="http://schemas.microsoft.com/office/powerpoint/2010/main" val="2267595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FF"/>
                </a:solidFill>
                <a:latin typeface="Times New Roman" pitchFamily="18" charset="0"/>
              </a:rPr>
              <a:t>THE SECOND TEMPLE - 1</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From John2:20 – Then the Jewish </a:t>
            </a:r>
          </a:p>
          <a:p>
            <a:pPr marL="609600" indent="-609600">
              <a:buFontTx/>
              <a:buNone/>
            </a:pPr>
            <a:r>
              <a:rPr lang="en-US" sz="4400" b="1" dirty="0" smtClean="0">
                <a:latin typeface="Times New Roman" panose="02020603050405020304" pitchFamily="18" charset="0"/>
                <a:cs typeface="Times New Roman" panose="02020603050405020304" pitchFamily="18" charset="0"/>
              </a:rPr>
              <a:t>Leaders said: “This temple was built</a:t>
            </a:r>
          </a:p>
          <a:p>
            <a:pPr marL="609600" indent="-609600">
              <a:buFontTx/>
              <a:buNone/>
            </a:pPr>
            <a:r>
              <a:rPr lang="en-US" sz="4400" b="1" dirty="0" smtClean="0">
                <a:latin typeface="Times New Roman" panose="02020603050405020304" pitchFamily="18" charset="0"/>
                <a:cs typeface="Times New Roman" panose="02020603050405020304" pitchFamily="18" charset="0"/>
              </a:rPr>
              <a:t>in forty-six years.”</a:t>
            </a:r>
          </a:p>
          <a:p>
            <a:pPr marL="609600" indent="-609600">
              <a:buFontTx/>
              <a:buNone/>
            </a:pPr>
            <a:r>
              <a:rPr lang="en-US" sz="4400" b="1" dirty="0" smtClean="0">
                <a:latin typeface="Times New Roman" panose="02020603050405020304" pitchFamily="18" charset="0"/>
                <a:cs typeface="Times New Roman" panose="02020603050405020304" pitchFamily="18" charset="0"/>
              </a:rPr>
              <a:t>This quote comes from the beginning</a:t>
            </a:r>
          </a:p>
          <a:p>
            <a:pPr marL="609600" indent="-609600">
              <a:buFontTx/>
              <a:buNone/>
            </a:pPr>
            <a:r>
              <a:rPr lang="en-US" sz="4400" b="1" dirty="0" smtClean="0">
                <a:latin typeface="Times New Roman" panose="02020603050405020304" pitchFamily="18" charset="0"/>
                <a:cs typeface="Times New Roman" panose="02020603050405020304" pitchFamily="18" charset="0"/>
              </a:rPr>
              <a:t>of Jesus ministry.  The temple </a:t>
            </a:r>
          </a:p>
          <a:p>
            <a:pPr marL="609600" indent="-609600">
              <a:buFontTx/>
              <a:buNone/>
            </a:pPr>
            <a:r>
              <a:rPr lang="en-US" sz="4400" b="1" dirty="0" smtClean="0">
                <a:latin typeface="Times New Roman" panose="02020603050405020304" pitchFamily="18" charset="0"/>
                <a:cs typeface="Times New Roman" panose="02020603050405020304" pitchFamily="18" charset="0"/>
              </a:rPr>
              <a:t>construction began under Herod the</a:t>
            </a:r>
          </a:p>
          <a:p>
            <a:pPr marL="609600" indent="-609600">
              <a:buFontTx/>
              <a:buNone/>
            </a:pPr>
            <a:r>
              <a:rPr lang="en-US" sz="4400" b="1" dirty="0" smtClean="0">
                <a:latin typeface="Times New Roman" panose="02020603050405020304" pitchFamily="18" charset="0"/>
                <a:cs typeface="Times New Roman" panose="02020603050405020304" pitchFamily="18" charset="0"/>
              </a:rPr>
              <a:t>Great between 20 B.C. to 10 B.C.</a:t>
            </a:r>
          </a:p>
        </p:txBody>
      </p:sp>
    </p:spTree>
    <p:extLst>
      <p:ext uri="{BB962C8B-B14F-4D97-AF65-F5344CB8AC3E}">
        <p14:creationId xmlns:p14="http://schemas.microsoft.com/office/powerpoint/2010/main" val="548855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FF"/>
                </a:solidFill>
                <a:latin typeface="Times New Roman" pitchFamily="18" charset="0"/>
              </a:rPr>
              <a:t>THE SECOND TEMPLE - 2</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Those dates would mean that Jesus</a:t>
            </a:r>
          </a:p>
          <a:p>
            <a:pPr marL="609600" indent="-609600">
              <a:buFontTx/>
              <a:buNone/>
            </a:pPr>
            <a:r>
              <a:rPr lang="en-US" sz="4400" b="1" dirty="0" smtClean="0">
                <a:latin typeface="Times New Roman" panose="02020603050405020304" pitchFamily="18" charset="0"/>
                <a:cs typeface="Times New Roman" panose="02020603050405020304" pitchFamily="18" charset="0"/>
              </a:rPr>
              <a:t>had to have begun his ministry</a:t>
            </a:r>
          </a:p>
          <a:p>
            <a:pPr marL="609600" indent="-609600">
              <a:buFontTx/>
              <a:buNone/>
            </a:pPr>
            <a:r>
              <a:rPr lang="en-US" sz="4400" b="1" dirty="0" smtClean="0">
                <a:latin typeface="Times New Roman" panose="02020603050405020304" pitchFamily="18" charset="0"/>
                <a:cs typeface="Times New Roman" panose="02020603050405020304" pitchFamily="18" charset="0"/>
              </a:rPr>
              <a:t>somewhere between 25 A.D. to 35</a:t>
            </a:r>
          </a:p>
          <a:p>
            <a:pPr marL="609600" indent="-609600">
              <a:buFontTx/>
              <a:buNone/>
            </a:pPr>
            <a:r>
              <a:rPr lang="en-US" sz="4400" b="1" dirty="0" smtClean="0">
                <a:latin typeface="Times New Roman" panose="02020603050405020304" pitchFamily="18" charset="0"/>
                <a:cs typeface="Times New Roman" panose="02020603050405020304" pitchFamily="18" charset="0"/>
              </a:rPr>
              <a:t>A.D.  This is a wide range but it is a</a:t>
            </a:r>
          </a:p>
          <a:p>
            <a:pPr marL="609600" indent="-609600">
              <a:buFontTx/>
              <a:buNone/>
            </a:pPr>
            <a:r>
              <a:rPr lang="en-US" sz="4400" b="1" dirty="0" smtClean="0">
                <a:latin typeface="Times New Roman" panose="02020603050405020304" pitchFamily="18" charset="0"/>
                <a:cs typeface="Times New Roman" panose="02020603050405020304" pitchFamily="18" charset="0"/>
              </a:rPr>
              <a:t>starting point.</a:t>
            </a:r>
          </a:p>
        </p:txBody>
      </p:sp>
    </p:spTree>
    <p:extLst>
      <p:ext uri="{BB962C8B-B14F-4D97-AF65-F5344CB8AC3E}">
        <p14:creationId xmlns:p14="http://schemas.microsoft.com/office/powerpoint/2010/main" val="1478871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THE NEXT 3 CLUES</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371600"/>
            <a:ext cx="9296400" cy="51816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From Luke3:1 – 2;</a:t>
            </a:r>
          </a:p>
          <a:p>
            <a:pPr marL="609600" indent="-609600">
              <a:buFontTx/>
              <a:buNone/>
            </a:pPr>
            <a:r>
              <a:rPr lang="en-US" sz="4000" b="1" dirty="0" smtClean="0">
                <a:latin typeface="Times New Roman" panose="02020603050405020304" pitchFamily="18" charset="0"/>
                <a:cs typeface="Times New Roman" panose="02020603050405020304" pitchFamily="18" charset="0"/>
              </a:rPr>
              <a:t>Now in the 15</a:t>
            </a:r>
            <a:r>
              <a:rPr lang="en-US" sz="4000" b="1" baseline="30000" dirty="0" smtClean="0">
                <a:latin typeface="Times New Roman" panose="02020603050405020304" pitchFamily="18" charset="0"/>
                <a:cs typeface="Times New Roman" panose="02020603050405020304" pitchFamily="18" charset="0"/>
              </a:rPr>
              <a:t>th</a:t>
            </a:r>
            <a:r>
              <a:rPr lang="en-US" sz="4000" b="1" dirty="0" smtClean="0">
                <a:latin typeface="Times New Roman" panose="02020603050405020304" pitchFamily="18" charset="0"/>
                <a:cs typeface="Times New Roman" panose="02020603050405020304" pitchFamily="18" charset="0"/>
              </a:rPr>
              <a:t> year of the government of</a:t>
            </a:r>
          </a:p>
          <a:p>
            <a:pPr marL="609600" indent="-609600">
              <a:buFontTx/>
              <a:buNone/>
            </a:pPr>
            <a:r>
              <a:rPr lang="en-US" sz="4000" b="1" dirty="0" smtClean="0">
                <a:latin typeface="Times New Roman" panose="02020603050405020304" pitchFamily="18" charset="0"/>
                <a:cs typeface="Times New Roman" panose="02020603050405020304" pitchFamily="18" charset="0"/>
              </a:rPr>
              <a:t>Tiberius Caesar, when Pontius </a:t>
            </a:r>
            <a:r>
              <a:rPr lang="en-US" sz="4000" b="1" dirty="0">
                <a:latin typeface="Times New Roman" panose="02020603050405020304" pitchFamily="18" charset="0"/>
                <a:cs typeface="Times New Roman" panose="02020603050405020304" pitchFamily="18" charset="0"/>
              </a:rPr>
              <a:t>Pilate </a:t>
            </a:r>
            <a:r>
              <a:rPr lang="en-US" sz="4000" b="1" dirty="0" smtClean="0">
                <a:latin typeface="Times New Roman" panose="02020603050405020304" pitchFamily="18" charset="0"/>
                <a:cs typeface="Times New Roman" panose="02020603050405020304" pitchFamily="18" charset="0"/>
              </a:rPr>
              <a:t>was</a:t>
            </a:r>
          </a:p>
          <a:p>
            <a:pPr marL="609600" indent="-609600">
              <a:buFontTx/>
              <a:buNone/>
            </a:pPr>
            <a:r>
              <a:rPr lang="en-US" sz="4000" b="1" dirty="0" smtClean="0">
                <a:latin typeface="Times New Roman" panose="02020603050405020304" pitchFamily="18" charset="0"/>
                <a:cs typeface="Times New Roman" panose="02020603050405020304" pitchFamily="18" charset="0"/>
              </a:rPr>
              <a:t>governor </a:t>
            </a:r>
            <a:r>
              <a:rPr lang="en-US" sz="4000" b="1" dirty="0">
                <a:latin typeface="Times New Roman" panose="02020603050405020304" pitchFamily="18" charset="0"/>
                <a:cs typeface="Times New Roman" panose="02020603050405020304" pitchFamily="18" charset="0"/>
              </a:rPr>
              <a:t>of </a:t>
            </a:r>
            <a:r>
              <a:rPr lang="en-US" sz="4000" b="1" dirty="0" smtClean="0">
                <a:latin typeface="Times New Roman" panose="02020603050405020304" pitchFamily="18" charset="0"/>
                <a:cs typeface="Times New Roman" panose="02020603050405020304" pitchFamily="18" charset="0"/>
              </a:rPr>
              <a:t>Judea…during </a:t>
            </a:r>
            <a:r>
              <a:rPr lang="en-US" sz="4000" b="1" dirty="0">
                <a:latin typeface="Times New Roman" panose="02020603050405020304" pitchFamily="18" charset="0"/>
                <a:cs typeface="Times New Roman" panose="02020603050405020304" pitchFamily="18" charset="0"/>
              </a:rPr>
              <a:t>the </a:t>
            </a:r>
            <a:r>
              <a:rPr lang="en-US" sz="4000" b="1" dirty="0" smtClean="0">
                <a:latin typeface="Times New Roman" panose="02020603050405020304" pitchFamily="18" charset="0"/>
                <a:cs typeface="Times New Roman" panose="02020603050405020304" pitchFamily="18" charset="0"/>
              </a:rPr>
              <a:t>high</a:t>
            </a:r>
          </a:p>
          <a:p>
            <a:pPr marL="609600" indent="-609600">
              <a:buFontTx/>
              <a:buNone/>
            </a:pPr>
            <a:r>
              <a:rPr lang="en-US" sz="4000" b="1" dirty="0" smtClean="0">
                <a:latin typeface="Times New Roman" panose="02020603050405020304" pitchFamily="18" charset="0"/>
                <a:cs typeface="Times New Roman" panose="02020603050405020304" pitchFamily="18" charset="0"/>
              </a:rPr>
              <a:t>priesthood </a:t>
            </a:r>
            <a:r>
              <a:rPr lang="en-US" sz="4000" b="1" dirty="0">
                <a:latin typeface="Times New Roman" panose="02020603050405020304" pitchFamily="18" charset="0"/>
                <a:cs typeface="Times New Roman" panose="02020603050405020304" pitchFamily="18" charset="0"/>
              </a:rPr>
              <a:t>of </a:t>
            </a:r>
            <a:r>
              <a:rPr lang="en-US" sz="4000" b="1" dirty="0" err="1">
                <a:latin typeface="Times New Roman" panose="02020603050405020304" pitchFamily="18" charset="0"/>
                <a:cs typeface="Times New Roman" panose="02020603050405020304" pitchFamily="18" charset="0"/>
              </a:rPr>
              <a:t>Annas</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and Caiaphas</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the</a:t>
            </a:r>
          </a:p>
          <a:p>
            <a:pPr marL="609600" indent="-609600">
              <a:buFontTx/>
              <a:buNone/>
            </a:pPr>
            <a:r>
              <a:rPr lang="en-US" sz="4000" b="1" dirty="0" smtClean="0">
                <a:latin typeface="Times New Roman" panose="02020603050405020304" pitchFamily="18" charset="0"/>
                <a:cs typeface="Times New Roman" panose="02020603050405020304" pitchFamily="18" charset="0"/>
              </a:rPr>
              <a:t>word </a:t>
            </a:r>
            <a:r>
              <a:rPr lang="en-US" sz="4000" b="1" dirty="0">
                <a:latin typeface="Times New Roman" panose="02020603050405020304" pitchFamily="18" charset="0"/>
                <a:cs typeface="Times New Roman" panose="02020603050405020304" pitchFamily="18" charset="0"/>
              </a:rPr>
              <a:t>of God came to </a:t>
            </a:r>
            <a:r>
              <a:rPr lang="en-US" sz="4000" b="1" dirty="0" smtClean="0">
                <a:latin typeface="Times New Roman" panose="02020603050405020304" pitchFamily="18" charset="0"/>
                <a:cs typeface="Times New Roman" panose="02020603050405020304" pitchFamily="18" charset="0"/>
              </a:rPr>
              <a:t>John son of</a:t>
            </a:r>
          </a:p>
          <a:p>
            <a:pPr marL="609600" indent="-609600">
              <a:buFontTx/>
              <a:buNone/>
            </a:pPr>
            <a:r>
              <a:rPr lang="en-US" sz="4000" b="1" dirty="0" smtClean="0">
                <a:latin typeface="Times New Roman" panose="02020603050405020304" pitchFamily="18" charset="0"/>
                <a:cs typeface="Times New Roman" panose="02020603050405020304" pitchFamily="18" charset="0"/>
              </a:rPr>
              <a:t>Zechariah </a:t>
            </a:r>
            <a:r>
              <a:rPr lang="en-US" sz="4000" b="1" dirty="0">
                <a:latin typeface="Times New Roman" panose="02020603050405020304" pitchFamily="18" charset="0"/>
                <a:cs typeface="Times New Roman" panose="02020603050405020304" pitchFamily="18" charset="0"/>
              </a:rPr>
              <a:t>in the wilderness.</a:t>
            </a:r>
            <a:r>
              <a:rPr lang="en-US" sz="4000" dirty="0"/>
              <a:t/>
            </a:r>
            <a:br>
              <a:rPr lang="en-US" sz="4000" dirty="0"/>
            </a:br>
            <a:endParaRPr lang="en-US" sz="3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3966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TIBERIUS CAESAR - 1</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371600"/>
            <a:ext cx="9296400" cy="51816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Caesar Augustus died in 14 A.D.  For</a:t>
            </a:r>
          </a:p>
          <a:p>
            <a:pPr marL="609600" indent="-609600">
              <a:buFontTx/>
              <a:buNone/>
            </a:pPr>
            <a:r>
              <a:rPr lang="en-US" sz="4000" b="1" dirty="0" smtClean="0">
                <a:latin typeface="Times New Roman" panose="02020603050405020304" pitchFamily="18" charset="0"/>
                <a:cs typeface="Times New Roman" panose="02020603050405020304" pitchFamily="18" charset="0"/>
              </a:rPr>
              <a:t>many historians this would be the start</a:t>
            </a:r>
          </a:p>
          <a:p>
            <a:pPr marL="609600" indent="-609600">
              <a:buFontTx/>
              <a:buNone/>
            </a:pPr>
            <a:r>
              <a:rPr lang="en-US" sz="4000" b="1" dirty="0" smtClean="0">
                <a:latin typeface="Times New Roman" panose="02020603050405020304" pitchFamily="18" charset="0"/>
                <a:cs typeface="Times New Roman" panose="02020603050405020304" pitchFamily="18" charset="0"/>
              </a:rPr>
              <a:t>date of Tiberius’ reign.  However, he was</a:t>
            </a:r>
          </a:p>
          <a:p>
            <a:pPr marL="609600" indent="-609600">
              <a:buFontTx/>
              <a:buNone/>
            </a:pPr>
            <a:r>
              <a:rPr lang="en-US" sz="4000" b="1" dirty="0" smtClean="0">
                <a:latin typeface="Times New Roman" panose="02020603050405020304" pitchFamily="18" charset="0"/>
                <a:cs typeface="Times New Roman" panose="02020603050405020304" pitchFamily="18" charset="0"/>
              </a:rPr>
              <a:t>made co- emperor in 12 A.D. and invested</a:t>
            </a:r>
          </a:p>
          <a:p>
            <a:pPr marL="609600" indent="-609600">
              <a:buFontTx/>
              <a:buNone/>
            </a:pPr>
            <a:r>
              <a:rPr lang="en-US" sz="4000" b="1" dirty="0" smtClean="0">
                <a:latin typeface="Times New Roman" panose="02020603050405020304" pitchFamily="18" charset="0"/>
                <a:cs typeface="Times New Roman" panose="02020603050405020304" pitchFamily="18" charset="0"/>
              </a:rPr>
              <a:t>in 15 A.D.  An </a:t>
            </a:r>
            <a:r>
              <a:rPr lang="en-US" sz="4000" b="1" dirty="0">
                <a:latin typeface="Times New Roman" panose="02020603050405020304" pitchFamily="18" charset="0"/>
                <a:cs typeface="Times New Roman" panose="02020603050405020304" pitchFamily="18" charset="0"/>
              </a:rPr>
              <a:t>argument can be </a:t>
            </a:r>
            <a:r>
              <a:rPr lang="en-US" sz="4000" b="1" dirty="0" smtClean="0">
                <a:latin typeface="Times New Roman" panose="02020603050405020304" pitchFamily="18" charset="0"/>
                <a:cs typeface="Times New Roman" panose="02020603050405020304" pitchFamily="18" charset="0"/>
              </a:rPr>
              <a:t>made</a:t>
            </a:r>
          </a:p>
          <a:p>
            <a:pPr marL="609600" indent="-609600">
              <a:buFontTx/>
              <a:buNone/>
            </a:pPr>
            <a:r>
              <a:rPr lang="en-US" sz="4000" b="1" dirty="0" smtClean="0">
                <a:latin typeface="Times New Roman" panose="02020603050405020304" pitchFamily="18" charset="0"/>
                <a:cs typeface="Times New Roman" panose="02020603050405020304" pitchFamily="18" charset="0"/>
              </a:rPr>
              <a:t>that the </a:t>
            </a:r>
            <a:r>
              <a:rPr lang="en-US" sz="4000" b="1" dirty="0">
                <a:latin typeface="Times New Roman" panose="02020603050405020304" pitchFamily="18" charset="0"/>
                <a:cs typeface="Times New Roman" panose="02020603050405020304" pitchFamily="18" charset="0"/>
              </a:rPr>
              <a:t>start </a:t>
            </a:r>
            <a:r>
              <a:rPr lang="en-US" sz="4000" b="1" dirty="0" smtClean="0">
                <a:latin typeface="Times New Roman" panose="02020603050405020304" pitchFamily="18" charset="0"/>
                <a:cs typeface="Times New Roman" panose="02020603050405020304" pitchFamily="18" charset="0"/>
              </a:rPr>
              <a:t>of Tiberius </a:t>
            </a:r>
            <a:r>
              <a:rPr lang="en-US" sz="4000" b="1" dirty="0">
                <a:latin typeface="Times New Roman" panose="02020603050405020304" pitchFamily="18" charset="0"/>
                <a:cs typeface="Times New Roman" panose="02020603050405020304" pitchFamily="18" charset="0"/>
              </a:rPr>
              <a:t>Caesar </a:t>
            </a:r>
            <a:r>
              <a:rPr lang="en-US" sz="4000" b="1" dirty="0" smtClean="0">
                <a:latin typeface="Times New Roman" panose="02020603050405020304" pitchFamily="18" charset="0"/>
                <a:cs typeface="Times New Roman" panose="02020603050405020304" pitchFamily="18" charset="0"/>
              </a:rPr>
              <a:t>reign</a:t>
            </a:r>
          </a:p>
          <a:p>
            <a:pPr marL="609600" indent="-609600">
              <a:buFontTx/>
              <a:buNone/>
            </a:pPr>
            <a:r>
              <a:rPr lang="en-US" sz="4000" b="1" dirty="0" smtClean="0">
                <a:latin typeface="Times New Roman" panose="02020603050405020304" pitchFamily="18" charset="0"/>
                <a:cs typeface="Times New Roman" panose="02020603050405020304" pitchFamily="18" charset="0"/>
              </a:rPr>
              <a:t>could be from 12 A.D</a:t>
            </a:r>
            <a:r>
              <a:rPr lang="en-US" sz="4000" b="1" dirty="0">
                <a:latin typeface="Times New Roman" panose="02020603050405020304" pitchFamily="18" charset="0"/>
                <a:cs typeface="Times New Roman" panose="02020603050405020304" pitchFamily="18" charset="0"/>
              </a:rPr>
              <a:t>. to 15 A.D. </a:t>
            </a:r>
            <a:endParaRPr lang="en-US" sz="4000" dirty="0"/>
          </a:p>
        </p:txBody>
      </p:sp>
    </p:spTree>
    <p:extLst>
      <p:ext uri="{BB962C8B-B14F-4D97-AF65-F5344CB8AC3E}">
        <p14:creationId xmlns:p14="http://schemas.microsoft.com/office/powerpoint/2010/main" val="2938687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a:solidFill>
                  <a:srgbClr val="006600"/>
                </a:solidFill>
                <a:latin typeface="Times New Roman" pitchFamily="18" charset="0"/>
              </a:rPr>
              <a:t>TIBERIUS CAESAR - </a:t>
            </a:r>
            <a:r>
              <a:rPr lang="en-US" sz="3900" b="1" dirty="0" smtClean="0">
                <a:solidFill>
                  <a:srgbClr val="006600"/>
                </a:solidFill>
                <a:latin typeface="Times New Roman" pitchFamily="18" charset="0"/>
              </a:rPr>
              <a:t>2</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371600"/>
            <a:ext cx="9144000" cy="51816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 start of John the Baptist ministry</a:t>
            </a:r>
          </a:p>
          <a:p>
            <a:pPr marL="609600" indent="-609600">
              <a:buFontTx/>
              <a:buNone/>
            </a:pPr>
            <a:r>
              <a:rPr lang="en-US" sz="4000" b="1" dirty="0" smtClean="0">
                <a:latin typeface="Times New Roman" panose="02020603050405020304" pitchFamily="18" charset="0"/>
                <a:cs typeface="Times New Roman" panose="02020603050405020304" pitchFamily="18" charset="0"/>
              </a:rPr>
              <a:t>would be from 27 A.D. to 30 A.D.  Jesus</a:t>
            </a:r>
          </a:p>
          <a:p>
            <a:pPr marL="609600" indent="-609600">
              <a:buFontTx/>
              <a:buNone/>
            </a:pPr>
            <a:r>
              <a:rPr lang="en-US" sz="4000" b="1" dirty="0" smtClean="0">
                <a:latin typeface="Times New Roman" panose="02020603050405020304" pitchFamily="18" charset="0"/>
                <a:cs typeface="Times New Roman" panose="02020603050405020304" pitchFamily="18" charset="0"/>
              </a:rPr>
              <a:t>started his ministry from 6 months to a</a:t>
            </a:r>
          </a:p>
          <a:p>
            <a:pPr marL="609600" indent="-609600">
              <a:buFontTx/>
              <a:buNone/>
            </a:pPr>
            <a:r>
              <a:rPr lang="en-US" sz="4000" b="1" dirty="0" smtClean="0">
                <a:latin typeface="Times New Roman" panose="02020603050405020304" pitchFamily="18" charset="0"/>
                <a:cs typeface="Times New Roman" panose="02020603050405020304" pitchFamily="18" charset="0"/>
              </a:rPr>
              <a:t>year after John according to most NT</a:t>
            </a:r>
          </a:p>
          <a:p>
            <a:pPr marL="609600" indent="-609600">
              <a:buFontTx/>
              <a:buNone/>
            </a:pPr>
            <a:r>
              <a:rPr lang="en-US" sz="4000" b="1" dirty="0" smtClean="0">
                <a:latin typeface="Times New Roman" panose="02020603050405020304" pitchFamily="18" charset="0"/>
                <a:cs typeface="Times New Roman" panose="02020603050405020304" pitchFamily="18" charset="0"/>
              </a:rPr>
              <a:t>scholars interpretation of the sources.</a:t>
            </a:r>
          </a:p>
          <a:p>
            <a:pPr marL="609600" indent="-609600">
              <a:buFontTx/>
              <a:buNone/>
            </a:pPr>
            <a:r>
              <a:rPr lang="en-US" sz="4000" b="1" dirty="0" smtClean="0">
                <a:latin typeface="Times New Roman" panose="02020603050405020304" pitchFamily="18" charset="0"/>
                <a:cs typeface="Times New Roman" panose="02020603050405020304" pitchFamily="18" charset="0"/>
              </a:rPr>
              <a:t>That means a start date for Jesus was</a:t>
            </a:r>
          </a:p>
          <a:p>
            <a:pPr marL="609600" indent="-609600">
              <a:buFontTx/>
              <a:buNone/>
            </a:pPr>
            <a:r>
              <a:rPr lang="en-US" sz="4000" b="1" dirty="0">
                <a:latin typeface="Times New Roman" panose="02020603050405020304" pitchFamily="18" charset="0"/>
                <a:cs typeface="Times New Roman" panose="02020603050405020304" pitchFamily="18" charset="0"/>
              </a:rPr>
              <a:t>s</a:t>
            </a:r>
            <a:r>
              <a:rPr lang="en-US" sz="4000" b="1" dirty="0" smtClean="0">
                <a:latin typeface="Times New Roman" panose="02020603050405020304" pitchFamily="18" charset="0"/>
                <a:cs typeface="Times New Roman" panose="02020603050405020304" pitchFamily="18" charset="0"/>
              </a:rPr>
              <a:t>ometime between 27 A.D. to 31 A.D.   </a:t>
            </a:r>
            <a:endParaRPr lang="en-US" sz="4000" dirty="0"/>
          </a:p>
        </p:txBody>
      </p:sp>
    </p:spTree>
    <p:extLst>
      <p:ext uri="{BB962C8B-B14F-4D97-AF65-F5344CB8AC3E}">
        <p14:creationId xmlns:p14="http://schemas.microsoft.com/office/powerpoint/2010/main" val="4125686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228600" y="1143000"/>
            <a:ext cx="8991600" cy="4572000"/>
          </a:xfrm>
        </p:spPr>
        <p:txBody>
          <a:bodyPr/>
          <a:lstStyle/>
          <a:p>
            <a:r>
              <a:rPr lang="en-US" sz="5400" b="1" dirty="0" smtClean="0">
                <a:solidFill>
                  <a:srgbClr val="0000FF"/>
                </a:solidFill>
                <a:latin typeface="Times New Roman" panose="02020603050405020304" pitchFamily="18" charset="0"/>
                <a:cs typeface="Times New Roman" panose="02020603050405020304" pitchFamily="18" charset="0"/>
              </a:rPr>
              <a:t>THE PASSION</a:t>
            </a:r>
            <a:r>
              <a:rPr lang="en-US" sz="5400" dirty="0" smtClean="0">
                <a:latin typeface="Times New Roman" panose="02020603050405020304" pitchFamily="18" charset="0"/>
                <a:cs typeface="Times New Roman" panose="02020603050405020304" pitchFamily="18" charset="0"/>
              </a:rPr>
              <a:t/>
            </a:r>
            <a:br>
              <a:rPr lang="en-US" sz="5400" dirty="0" smtClean="0">
                <a:latin typeface="Times New Roman" panose="02020603050405020304" pitchFamily="18" charset="0"/>
                <a:cs typeface="Times New Roman" panose="02020603050405020304" pitchFamily="18" charset="0"/>
              </a:rPr>
            </a:br>
            <a:r>
              <a:rPr lang="en-US" sz="5400" dirty="0" smtClean="0">
                <a:latin typeface="Times New Roman" panose="02020603050405020304" pitchFamily="18" charset="0"/>
                <a:cs typeface="Times New Roman" panose="02020603050405020304" pitchFamily="18" charset="0"/>
              </a:rPr>
              <a:t/>
            </a:r>
            <a:br>
              <a:rPr lang="en-US" sz="5400" dirty="0" smtClean="0">
                <a:latin typeface="Times New Roman" panose="02020603050405020304" pitchFamily="18" charset="0"/>
                <a:cs typeface="Times New Roman" panose="02020603050405020304" pitchFamily="18" charset="0"/>
              </a:rPr>
            </a:br>
            <a:r>
              <a:rPr lang="en-US" sz="5400" dirty="0" smtClean="0">
                <a:latin typeface="Times New Roman" panose="02020603050405020304" pitchFamily="18" charset="0"/>
                <a:cs typeface="Times New Roman" panose="02020603050405020304" pitchFamily="18" charset="0"/>
              </a:rPr>
              <a:t> </a:t>
            </a:r>
            <a:r>
              <a:rPr lang="en-US" sz="5400" b="1" dirty="0" smtClean="0">
                <a:solidFill>
                  <a:srgbClr val="FF0000"/>
                </a:solidFill>
                <a:latin typeface="Times New Roman" panose="02020603050405020304" pitchFamily="18" charset="0"/>
                <a:cs typeface="Times New Roman" panose="02020603050405020304" pitchFamily="18" charset="0"/>
              </a:rPr>
              <a:t>FROM</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a:solidFill>
                  <a:srgbClr val="FF0000"/>
                </a:solidFill>
                <a:latin typeface="Times New Roman" panose="02020603050405020304" pitchFamily="18" charset="0"/>
                <a:cs typeface="Times New Roman" panose="02020603050405020304" pitchFamily="18" charset="0"/>
              </a:rPr>
              <a:t/>
            </a:r>
            <a:br>
              <a:rPr lang="en-US" sz="5400" b="1" dirty="0">
                <a:solidFill>
                  <a:srgbClr val="FF0000"/>
                </a:solidFill>
                <a:latin typeface="Times New Roman" panose="02020603050405020304" pitchFamily="18" charset="0"/>
                <a:cs typeface="Times New Roman" panose="02020603050405020304" pitchFamily="18" charset="0"/>
              </a:rPr>
            </a:br>
            <a:r>
              <a:rPr lang="en-US" sz="5400" b="1" dirty="0" smtClean="0">
                <a:solidFill>
                  <a:srgbClr val="0000FF"/>
                </a:solidFill>
                <a:latin typeface="Times New Roman" panose="02020603050405020304" pitchFamily="18" charset="0"/>
                <a:cs typeface="Times New Roman" panose="02020603050405020304" pitchFamily="18" charset="0"/>
              </a:rPr>
              <a:t>FOUR GOSPELS:</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FACTS AND ISSUES</a:t>
            </a:r>
            <a:endParaRPr lang="en-US" sz="5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 JOSEPH CAIAPHAS</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371600"/>
            <a:ext cx="9144000" cy="5181600"/>
          </a:xfrm>
        </p:spPr>
        <p:txBody>
          <a:bodyPr/>
          <a:lstStyle/>
          <a:p>
            <a:pPr marL="609600" indent="-609600">
              <a:buFontTx/>
              <a:buNone/>
            </a:pPr>
            <a:r>
              <a:rPr lang="en-US" sz="4000" b="1" dirty="0">
                <a:latin typeface="Times New Roman" panose="02020603050405020304" pitchFamily="18" charset="0"/>
                <a:cs typeface="Times New Roman" panose="02020603050405020304" pitchFamily="18" charset="0"/>
              </a:rPr>
              <a:t>Joseph </a:t>
            </a:r>
            <a:r>
              <a:rPr lang="en-US" sz="4000" b="1" dirty="0" smtClean="0">
                <a:latin typeface="Times New Roman" panose="02020603050405020304" pitchFamily="18" charset="0"/>
                <a:cs typeface="Times New Roman" panose="02020603050405020304" pitchFamily="18" charset="0"/>
              </a:rPr>
              <a:t>Caiaphas was </a:t>
            </a:r>
            <a:r>
              <a:rPr lang="en-US" sz="4000" b="1" dirty="0">
                <a:latin typeface="Times New Roman" panose="02020603050405020304" pitchFamily="18" charset="0"/>
                <a:cs typeface="Times New Roman" panose="02020603050405020304" pitchFamily="18" charset="0"/>
              </a:rPr>
              <a:t>high priest of </a:t>
            </a:r>
            <a:r>
              <a:rPr lang="en-US" sz="4000" b="1" dirty="0" smtClean="0">
                <a:latin typeface="Times New Roman" panose="02020603050405020304" pitchFamily="18" charset="0"/>
                <a:cs typeface="Times New Roman" panose="02020603050405020304" pitchFamily="18" charset="0"/>
              </a:rPr>
              <a:t>the</a:t>
            </a:r>
          </a:p>
          <a:p>
            <a:pPr marL="609600" indent="-609600">
              <a:buFontTx/>
              <a:buNone/>
            </a:pPr>
            <a:r>
              <a:rPr lang="en-US" sz="4000" b="1" dirty="0" smtClean="0">
                <a:latin typeface="Times New Roman" panose="02020603050405020304" pitchFamily="18" charset="0"/>
                <a:cs typeface="Times New Roman" panose="02020603050405020304" pitchFamily="18" charset="0"/>
              </a:rPr>
              <a:t>temple </a:t>
            </a:r>
            <a:r>
              <a:rPr lang="en-US" sz="4000" b="1" dirty="0">
                <a:latin typeface="Times New Roman" panose="02020603050405020304" pitchFamily="18" charset="0"/>
                <a:cs typeface="Times New Roman" panose="02020603050405020304" pitchFamily="18" charset="0"/>
              </a:rPr>
              <a:t>in Jerusalem from 18 </a:t>
            </a:r>
            <a:r>
              <a:rPr lang="en-US" sz="4000" b="1" dirty="0" smtClean="0">
                <a:latin typeface="Times New Roman" panose="02020603050405020304" pitchFamily="18" charset="0"/>
                <a:cs typeface="Times New Roman" panose="02020603050405020304" pitchFamily="18" charset="0"/>
              </a:rPr>
              <a:t>A.D. to </a:t>
            </a:r>
            <a:r>
              <a:rPr lang="en-US" sz="4000" b="1" dirty="0">
                <a:latin typeface="Times New Roman" panose="02020603050405020304" pitchFamily="18" charset="0"/>
                <a:cs typeface="Times New Roman" panose="02020603050405020304" pitchFamily="18" charset="0"/>
              </a:rPr>
              <a:t>37 </a:t>
            </a:r>
            <a:endParaRPr lang="en-US" sz="4000" b="1" dirty="0" smtClean="0">
              <a:latin typeface="Times New Roman" panose="02020603050405020304" pitchFamily="18" charset="0"/>
              <a:cs typeface="Times New Roman" panose="02020603050405020304" pitchFamily="18" charset="0"/>
            </a:endParaRPr>
          </a:p>
          <a:p>
            <a:pPr marL="609600" indent="-609600">
              <a:buFontTx/>
              <a:buNone/>
            </a:pPr>
            <a:r>
              <a:rPr lang="en-US" sz="4000" b="1" dirty="0" smtClean="0">
                <a:latin typeface="Times New Roman" panose="02020603050405020304" pitchFamily="18" charset="0"/>
                <a:cs typeface="Times New Roman" panose="02020603050405020304" pitchFamily="18" charset="0"/>
              </a:rPr>
              <a:t>A.D</a:t>
            </a:r>
            <a:r>
              <a:rPr lang="en-US" sz="4000" dirty="0" smtClean="0"/>
              <a:t>.  </a:t>
            </a:r>
            <a:r>
              <a:rPr lang="en-US" sz="4000" b="1" dirty="0" smtClean="0">
                <a:latin typeface="Times New Roman" panose="02020603050405020304" pitchFamily="18" charset="0"/>
                <a:cs typeface="Times New Roman" panose="02020603050405020304" pitchFamily="18" charset="0"/>
              </a:rPr>
              <a:t>This fact does not help to pinpoint</a:t>
            </a:r>
          </a:p>
          <a:p>
            <a:pPr marL="609600" indent="-609600">
              <a:buFontTx/>
              <a:buNone/>
            </a:pPr>
            <a:r>
              <a:rPr lang="en-US" sz="4000" b="1" dirty="0" smtClean="0">
                <a:latin typeface="Times New Roman" panose="02020603050405020304" pitchFamily="18" charset="0"/>
                <a:cs typeface="Times New Roman" panose="02020603050405020304" pitchFamily="18" charset="0"/>
              </a:rPr>
              <a:t>the exact dates of Passion Week but it</a:t>
            </a:r>
          </a:p>
          <a:p>
            <a:pPr marL="609600" indent="-609600">
              <a:buFontTx/>
              <a:buNone/>
            </a:pPr>
            <a:r>
              <a:rPr lang="en-US" sz="4000" b="1" dirty="0" smtClean="0">
                <a:latin typeface="Times New Roman" panose="02020603050405020304" pitchFamily="18" charset="0"/>
                <a:cs typeface="Times New Roman" panose="02020603050405020304" pitchFamily="18" charset="0"/>
              </a:rPr>
              <a:t>does offer a verification of the most</a:t>
            </a:r>
          </a:p>
          <a:p>
            <a:pPr marL="609600" indent="-609600">
              <a:buFontTx/>
              <a:buNone/>
            </a:pPr>
            <a:r>
              <a:rPr lang="en-US" sz="4000" b="1" dirty="0" smtClean="0">
                <a:latin typeface="Times New Roman" panose="02020603050405020304" pitchFamily="18" charset="0"/>
                <a:cs typeface="Times New Roman" panose="02020603050405020304" pitchFamily="18" charset="0"/>
              </a:rPr>
              <a:t>extreme dates that the events could</a:t>
            </a:r>
          </a:p>
          <a:p>
            <a:pPr marL="609600" indent="-609600">
              <a:buFontTx/>
              <a:buNone/>
            </a:pPr>
            <a:r>
              <a:rPr lang="en-US" sz="4000" b="1" dirty="0" smtClean="0">
                <a:latin typeface="Times New Roman" panose="02020603050405020304" pitchFamily="18" charset="0"/>
                <a:cs typeface="Times New Roman" panose="02020603050405020304" pitchFamily="18" charset="0"/>
              </a:rPr>
              <a:t>happen.</a:t>
            </a:r>
            <a:endParaRPr lang="en-US" sz="3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168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 PONTIUS PILATE</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371600"/>
            <a:ext cx="8991600" cy="5181600"/>
          </a:xfrm>
        </p:spPr>
        <p:txBody>
          <a:bodyPr/>
          <a:lstStyle/>
          <a:p>
            <a:pPr marL="609600" indent="-609600">
              <a:buFontTx/>
              <a:buNone/>
            </a:pPr>
            <a:r>
              <a:rPr lang="en-US" sz="4400" b="1" dirty="0">
                <a:latin typeface="Times New Roman" panose="02020603050405020304" pitchFamily="18" charset="0"/>
                <a:cs typeface="Times New Roman" panose="02020603050405020304" pitchFamily="18" charset="0"/>
              </a:rPr>
              <a:t>Pontius Pilate served as the </a:t>
            </a:r>
            <a:r>
              <a:rPr lang="en-US" sz="4400" b="1" dirty="0" smtClean="0">
                <a:latin typeface="Times New Roman" panose="02020603050405020304" pitchFamily="18" charset="0"/>
                <a:cs typeface="Times New Roman" panose="02020603050405020304" pitchFamily="18" charset="0"/>
              </a:rPr>
              <a:t>prefect,</a:t>
            </a:r>
          </a:p>
          <a:p>
            <a:pPr marL="609600" indent="-609600">
              <a:buFontTx/>
              <a:buNone/>
            </a:pPr>
            <a:r>
              <a:rPr lang="en-US" sz="4400" b="1" dirty="0" smtClean="0">
                <a:latin typeface="Times New Roman" panose="02020603050405020304" pitchFamily="18" charset="0"/>
                <a:cs typeface="Times New Roman" panose="02020603050405020304" pitchFamily="18" charset="0"/>
              </a:rPr>
              <a:t>often referred to as a Roman</a:t>
            </a:r>
          </a:p>
          <a:p>
            <a:pPr marL="609600" indent="-609600">
              <a:buFontTx/>
              <a:buNone/>
            </a:pPr>
            <a:r>
              <a:rPr lang="en-US" sz="4400" b="1" dirty="0" smtClean="0">
                <a:latin typeface="Times New Roman" panose="02020603050405020304" pitchFamily="18" charset="0"/>
                <a:cs typeface="Times New Roman" panose="02020603050405020304" pitchFamily="18" charset="0"/>
              </a:rPr>
              <a:t>Governor, of </a:t>
            </a:r>
            <a:r>
              <a:rPr lang="en-US" sz="4400" b="1" dirty="0">
                <a:latin typeface="Times New Roman" panose="02020603050405020304" pitchFamily="18" charset="0"/>
                <a:cs typeface="Times New Roman" panose="02020603050405020304" pitchFamily="18" charset="0"/>
              </a:rPr>
              <a:t>Judaea from 26 </a:t>
            </a:r>
            <a:r>
              <a:rPr lang="en-US" sz="4400" b="1" dirty="0" smtClean="0">
                <a:latin typeface="Times New Roman" panose="02020603050405020304" pitchFamily="18" charset="0"/>
                <a:cs typeface="Times New Roman" panose="02020603050405020304" pitchFamily="18" charset="0"/>
              </a:rPr>
              <a:t>A.D. to</a:t>
            </a:r>
          </a:p>
          <a:p>
            <a:pPr marL="609600" indent="-609600">
              <a:buFontTx/>
              <a:buNone/>
            </a:pPr>
            <a:r>
              <a:rPr lang="en-US" sz="4400" b="1" dirty="0" smtClean="0">
                <a:latin typeface="Times New Roman" panose="02020603050405020304" pitchFamily="18" charset="0"/>
                <a:cs typeface="Times New Roman" panose="02020603050405020304" pitchFamily="18" charset="0"/>
              </a:rPr>
              <a:t>36 </a:t>
            </a:r>
            <a:r>
              <a:rPr lang="en-US" sz="4400" b="1" dirty="0">
                <a:latin typeface="Times New Roman" panose="02020603050405020304" pitchFamily="18" charset="0"/>
                <a:cs typeface="Times New Roman" panose="02020603050405020304" pitchFamily="18" charset="0"/>
              </a:rPr>
              <a:t>A.D</a:t>
            </a:r>
            <a:r>
              <a:rPr lang="en-US" sz="4400" b="1" dirty="0" smtClean="0">
                <a:latin typeface="Times New Roman" panose="02020603050405020304" pitchFamily="18" charset="0"/>
                <a:cs typeface="Times New Roman" panose="02020603050405020304" pitchFamily="18" charset="0"/>
              </a:rPr>
              <a:t>.  Therefore, the starting and</a:t>
            </a:r>
          </a:p>
          <a:p>
            <a:pPr marL="609600" indent="-609600">
              <a:buFontTx/>
              <a:buNone/>
            </a:pPr>
            <a:r>
              <a:rPr lang="en-US" sz="4400" b="1" dirty="0" smtClean="0">
                <a:latin typeface="Times New Roman" panose="02020603050405020304" pitchFamily="18" charset="0"/>
                <a:cs typeface="Times New Roman" panose="02020603050405020304" pitchFamily="18" charset="0"/>
              </a:rPr>
              <a:t>ending of John and Jesus ministries </a:t>
            </a:r>
          </a:p>
          <a:p>
            <a:pPr marL="609600" indent="-609600">
              <a:buFontTx/>
              <a:buNone/>
            </a:pPr>
            <a:r>
              <a:rPr lang="en-US" sz="4400" b="1" dirty="0" smtClean="0">
                <a:latin typeface="Times New Roman" panose="02020603050405020304" pitchFamily="18" charset="0"/>
                <a:cs typeface="Times New Roman" panose="02020603050405020304" pitchFamily="18" charset="0"/>
              </a:rPr>
              <a:t>are restricted to that timeframe. </a:t>
            </a: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6994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FF"/>
                </a:solidFill>
                <a:latin typeface="Times New Roman" pitchFamily="18" charset="0"/>
              </a:rPr>
              <a:t>THE AGE OF JESUS - 1</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From Luke3:23 :</a:t>
            </a:r>
          </a:p>
          <a:p>
            <a:pPr marL="609600" indent="-609600">
              <a:buFontTx/>
              <a:buNone/>
            </a:pPr>
            <a:r>
              <a:rPr lang="en-US" sz="4400" b="1" dirty="0">
                <a:latin typeface="Times New Roman" panose="02020603050405020304" pitchFamily="18" charset="0"/>
                <a:cs typeface="Times New Roman" panose="02020603050405020304" pitchFamily="18" charset="0"/>
              </a:rPr>
              <a:t>Now Jesus himself was about thirty </a:t>
            </a:r>
            <a:endParaRPr lang="en-US" sz="4400" b="1" dirty="0" smtClean="0">
              <a:latin typeface="Times New Roman" panose="02020603050405020304" pitchFamily="18" charset="0"/>
              <a:cs typeface="Times New Roman" panose="02020603050405020304" pitchFamily="18" charset="0"/>
            </a:endParaRPr>
          </a:p>
          <a:p>
            <a:pPr marL="609600" indent="-609600">
              <a:buFontTx/>
              <a:buNone/>
            </a:pPr>
            <a:r>
              <a:rPr lang="en-US" sz="4400" b="1" dirty="0" smtClean="0">
                <a:latin typeface="Times New Roman" panose="02020603050405020304" pitchFamily="18" charset="0"/>
                <a:cs typeface="Times New Roman" panose="02020603050405020304" pitchFamily="18" charset="0"/>
              </a:rPr>
              <a:t>years </a:t>
            </a:r>
            <a:r>
              <a:rPr lang="en-US" sz="4400" b="1" dirty="0">
                <a:latin typeface="Times New Roman" panose="02020603050405020304" pitchFamily="18" charset="0"/>
                <a:cs typeface="Times New Roman" panose="02020603050405020304" pitchFamily="18" charset="0"/>
              </a:rPr>
              <a:t>old when he began his ministry.</a:t>
            </a:r>
            <a:endParaRPr lang="en-US" sz="4400" b="1" dirty="0" smtClean="0">
              <a:latin typeface="Times New Roman" panose="02020603050405020304" pitchFamily="18" charset="0"/>
              <a:cs typeface="Times New Roman" panose="02020603050405020304" pitchFamily="18" charset="0"/>
            </a:endParaRPr>
          </a:p>
          <a:p>
            <a:pPr marL="609600" indent="-609600">
              <a:buFontTx/>
              <a:buNone/>
            </a:pP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1126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FF"/>
                </a:solidFill>
                <a:latin typeface="Times New Roman" pitchFamily="18" charset="0"/>
              </a:rPr>
              <a:t>THE AGE OF JESUS - </a:t>
            </a:r>
            <a:r>
              <a:rPr lang="en-US" b="1" dirty="0" smtClean="0">
                <a:solidFill>
                  <a:srgbClr val="FF00FF"/>
                </a:solidFill>
                <a:latin typeface="Times New Roman" pitchFamily="18" charset="0"/>
              </a:rPr>
              <a:t>2</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All 25 versions of the bible that were</a:t>
            </a:r>
          </a:p>
          <a:p>
            <a:pPr marL="609600" indent="-609600">
              <a:buFontTx/>
              <a:buNone/>
            </a:pPr>
            <a:r>
              <a:rPr lang="en-US" sz="4400" b="1" dirty="0" smtClean="0">
                <a:latin typeface="Times New Roman" panose="02020603050405020304" pitchFamily="18" charset="0"/>
                <a:cs typeface="Times New Roman" panose="02020603050405020304" pitchFamily="18" charset="0"/>
              </a:rPr>
              <a:t>referenced translated this sentence</a:t>
            </a:r>
          </a:p>
          <a:p>
            <a:pPr marL="609600" indent="-609600">
              <a:buFontTx/>
              <a:buNone/>
            </a:pPr>
            <a:r>
              <a:rPr lang="en-US" sz="4400" b="1" dirty="0" smtClean="0">
                <a:latin typeface="Times New Roman" panose="02020603050405020304" pitchFamily="18" charset="0"/>
                <a:cs typeface="Times New Roman" panose="02020603050405020304" pitchFamily="18" charset="0"/>
              </a:rPr>
              <a:t>with exactly the same wording.  A</a:t>
            </a:r>
          </a:p>
          <a:p>
            <a:pPr marL="609600" indent="-609600">
              <a:buFontTx/>
              <a:buNone/>
            </a:pPr>
            <a:r>
              <a:rPr lang="en-US" sz="4400" b="1" dirty="0" smtClean="0">
                <a:latin typeface="Times New Roman" panose="02020603050405020304" pitchFamily="18" charset="0"/>
                <a:cs typeface="Times New Roman" panose="02020603050405020304" pitchFamily="18" charset="0"/>
              </a:rPr>
              <a:t>casual interpretation of a range for </a:t>
            </a:r>
          </a:p>
          <a:p>
            <a:pPr marL="609600" indent="-609600">
              <a:buFontTx/>
              <a:buNone/>
            </a:pPr>
            <a:r>
              <a:rPr lang="en-US" sz="4400" b="1" dirty="0" smtClean="0">
                <a:latin typeface="Times New Roman" panose="02020603050405020304" pitchFamily="18" charset="0"/>
                <a:cs typeface="Times New Roman" panose="02020603050405020304" pitchFamily="18" charset="0"/>
              </a:rPr>
              <a:t>Jesus age would probably be</a:t>
            </a:r>
          </a:p>
          <a:p>
            <a:pPr marL="609600" indent="-609600">
              <a:buFontTx/>
              <a:buNone/>
            </a:pPr>
            <a:r>
              <a:rPr lang="en-US" sz="4400" b="1" dirty="0" smtClean="0">
                <a:latin typeface="Times New Roman" panose="02020603050405020304" pitchFamily="18" charset="0"/>
                <a:cs typeface="Times New Roman" panose="02020603050405020304" pitchFamily="18" charset="0"/>
              </a:rPr>
              <a:t>somewhere from  29 to 31 years of </a:t>
            </a:r>
          </a:p>
          <a:p>
            <a:pPr marL="609600" indent="-609600">
              <a:buFontTx/>
              <a:buNone/>
            </a:pPr>
            <a:r>
              <a:rPr lang="en-US" sz="4400" b="1" dirty="0" smtClean="0">
                <a:latin typeface="Times New Roman" panose="02020603050405020304" pitchFamily="18" charset="0"/>
                <a:cs typeface="Times New Roman" panose="02020603050405020304" pitchFamily="18" charset="0"/>
              </a:rPr>
              <a:t>age when he started his ministry.  </a:t>
            </a: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6930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FF"/>
                </a:solidFill>
                <a:latin typeface="Times New Roman" pitchFamily="18" charset="0"/>
              </a:rPr>
              <a:t>THE AGE OF JESUS - </a:t>
            </a:r>
            <a:r>
              <a:rPr lang="en-US" b="1" dirty="0" smtClean="0">
                <a:solidFill>
                  <a:srgbClr val="FF00FF"/>
                </a:solidFill>
                <a:latin typeface="Times New Roman" pitchFamily="18" charset="0"/>
              </a:rPr>
              <a:t>3</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Yet, in studying many books and</a:t>
            </a:r>
          </a:p>
          <a:p>
            <a:pPr marL="609600" indent="-609600">
              <a:buFontTx/>
              <a:buNone/>
            </a:pPr>
            <a:r>
              <a:rPr lang="en-US" sz="4400" b="1" dirty="0" smtClean="0">
                <a:latin typeface="Times New Roman" panose="02020603050405020304" pitchFamily="18" charset="0"/>
                <a:cs typeface="Times New Roman" panose="02020603050405020304" pitchFamily="18" charset="0"/>
              </a:rPr>
              <a:t>websites on dating Jesus ministry, </a:t>
            </a:r>
          </a:p>
          <a:p>
            <a:pPr marL="609600" indent="-609600">
              <a:buFontTx/>
              <a:buNone/>
            </a:pPr>
            <a:r>
              <a:rPr lang="en-US" sz="4400" b="1" dirty="0" smtClean="0">
                <a:latin typeface="Times New Roman" panose="02020603050405020304" pitchFamily="18" charset="0"/>
                <a:cs typeface="Times New Roman" panose="02020603050405020304" pitchFamily="18" charset="0"/>
              </a:rPr>
              <a:t>almost all of the authors will use ages</a:t>
            </a:r>
          </a:p>
          <a:p>
            <a:pPr marL="609600" indent="-609600">
              <a:buFontTx/>
              <a:buNone/>
            </a:pPr>
            <a:r>
              <a:rPr lang="en-US" sz="4400" b="1" dirty="0" smtClean="0">
                <a:latin typeface="Times New Roman" panose="02020603050405020304" pitchFamily="18" charset="0"/>
                <a:cs typeface="Times New Roman" panose="02020603050405020304" pitchFamily="18" charset="0"/>
              </a:rPr>
              <a:t>between 31 and 34 years of age!!! </a:t>
            </a:r>
          </a:p>
          <a:p>
            <a:pPr marL="609600" indent="-609600">
              <a:buFontTx/>
              <a:buNone/>
            </a:pPr>
            <a:r>
              <a:rPr lang="en-US" sz="4400" b="1" dirty="0" smtClean="0">
                <a:latin typeface="Times New Roman" panose="02020603050405020304" pitchFamily="18" charset="0"/>
                <a:cs typeface="Times New Roman" panose="02020603050405020304" pitchFamily="18" charset="0"/>
              </a:rPr>
              <a:t>Each author will use whatever age</a:t>
            </a:r>
          </a:p>
          <a:p>
            <a:pPr marL="609600" indent="-609600">
              <a:buFontTx/>
              <a:buNone/>
            </a:pPr>
            <a:r>
              <a:rPr lang="en-US" sz="4400" b="1" dirty="0" smtClean="0">
                <a:latin typeface="Times New Roman" panose="02020603050405020304" pitchFamily="18" charset="0"/>
                <a:cs typeface="Times New Roman" panose="02020603050405020304" pitchFamily="18" charset="0"/>
              </a:rPr>
              <a:t>which justifies and supports his/her</a:t>
            </a:r>
          </a:p>
          <a:p>
            <a:pPr marL="609600" indent="-609600">
              <a:buFontTx/>
              <a:buNone/>
            </a:pPr>
            <a:r>
              <a:rPr lang="en-US" sz="4400" b="1" dirty="0" smtClean="0">
                <a:latin typeface="Times New Roman" panose="02020603050405020304" pitchFamily="18" charset="0"/>
                <a:cs typeface="Times New Roman" panose="02020603050405020304" pitchFamily="18" charset="0"/>
              </a:rPr>
              <a:t>final calculated “true” date. </a:t>
            </a:r>
          </a:p>
          <a:p>
            <a:pPr marL="609600" indent="-609600">
              <a:buFontTx/>
              <a:buNone/>
            </a:pP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595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FF"/>
                </a:solidFill>
                <a:latin typeface="Times New Roman" pitchFamily="18" charset="0"/>
              </a:rPr>
              <a:t>THE AGE OF JESUS - </a:t>
            </a:r>
            <a:r>
              <a:rPr lang="en-US" b="1" dirty="0" smtClean="0">
                <a:solidFill>
                  <a:srgbClr val="FF00FF"/>
                </a:solidFill>
                <a:latin typeface="Times New Roman" pitchFamily="18" charset="0"/>
              </a:rPr>
              <a:t>4</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219200"/>
            <a:ext cx="9448800" cy="53340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Of course, the age of Jesus at the</a:t>
            </a:r>
          </a:p>
          <a:p>
            <a:pPr marL="609600" indent="-609600">
              <a:buFontTx/>
              <a:buNone/>
            </a:pPr>
            <a:r>
              <a:rPr lang="en-US" sz="4400" b="1" dirty="0" smtClean="0">
                <a:latin typeface="Times New Roman" panose="02020603050405020304" pitchFamily="18" charset="0"/>
                <a:cs typeface="Times New Roman" panose="02020603050405020304" pitchFamily="18" charset="0"/>
              </a:rPr>
              <a:t>start of his ministry only is helpful</a:t>
            </a:r>
          </a:p>
          <a:p>
            <a:pPr marL="609600" indent="-609600">
              <a:buFontTx/>
              <a:buNone/>
            </a:pPr>
            <a:r>
              <a:rPr lang="en-US" sz="4400" b="1" dirty="0" smtClean="0">
                <a:latin typeface="Times New Roman" panose="02020603050405020304" pitchFamily="18" charset="0"/>
                <a:cs typeface="Times New Roman" panose="02020603050405020304" pitchFamily="18" charset="0"/>
              </a:rPr>
              <a:t>when one knows Jesus birth year. </a:t>
            </a:r>
          </a:p>
          <a:p>
            <a:pPr marL="609600" indent="-609600">
              <a:buFontTx/>
              <a:buNone/>
            </a:pPr>
            <a:r>
              <a:rPr lang="en-US" sz="4400" b="1" dirty="0" smtClean="0">
                <a:latin typeface="Times New Roman" panose="02020603050405020304" pitchFamily="18" charset="0"/>
                <a:cs typeface="Times New Roman" panose="02020603050405020304" pitchFamily="18" charset="0"/>
              </a:rPr>
              <a:t>That ranges from 7 B.C. to 4 B.C.</a:t>
            </a:r>
          </a:p>
          <a:p>
            <a:pPr marL="609600" indent="-609600">
              <a:buFontTx/>
              <a:buNone/>
            </a:pPr>
            <a:r>
              <a:rPr lang="en-US" sz="4400" b="1" dirty="0" smtClean="0">
                <a:latin typeface="Times New Roman" panose="02020603050405020304" pitchFamily="18" charset="0"/>
                <a:cs typeface="Times New Roman" panose="02020603050405020304" pitchFamily="18" charset="0"/>
              </a:rPr>
              <a:t>under the Gregorian calendar system.</a:t>
            </a:r>
          </a:p>
          <a:p>
            <a:pPr marL="609600" indent="-609600">
              <a:buFontTx/>
              <a:buNone/>
            </a:pPr>
            <a:r>
              <a:rPr lang="en-US" sz="4400" b="1" dirty="0" smtClean="0">
                <a:latin typeface="Times New Roman" panose="02020603050405020304" pitchFamily="18" charset="0"/>
                <a:cs typeface="Times New Roman" panose="02020603050405020304" pitchFamily="18" charset="0"/>
              </a:rPr>
              <a:t>Some researcher will use the Julian</a:t>
            </a:r>
          </a:p>
          <a:p>
            <a:pPr marL="609600" indent="-609600">
              <a:buFontTx/>
              <a:buNone/>
            </a:pPr>
            <a:r>
              <a:rPr lang="en-US" sz="4400" b="1" dirty="0" smtClean="0">
                <a:latin typeface="Times New Roman" panose="02020603050405020304" pitchFamily="18" charset="0"/>
                <a:cs typeface="Times New Roman" panose="02020603050405020304" pitchFamily="18" charset="0"/>
              </a:rPr>
              <a:t>system to support their own dates. </a:t>
            </a:r>
          </a:p>
          <a:p>
            <a:pPr marL="609600" indent="-609600">
              <a:buFontTx/>
              <a:buNone/>
            </a:pP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7785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FF"/>
                </a:solidFill>
                <a:latin typeface="Times New Roman" pitchFamily="18" charset="0"/>
              </a:rPr>
              <a:t>THE AGE OF JESUS - </a:t>
            </a:r>
            <a:r>
              <a:rPr lang="en-US" b="1" dirty="0" smtClean="0">
                <a:solidFill>
                  <a:srgbClr val="FF00FF"/>
                </a:solidFill>
                <a:latin typeface="Times New Roman" pitchFamily="18" charset="0"/>
              </a:rPr>
              <a:t>5</a:t>
            </a:r>
            <a:endParaRPr lang="en-US" b="1" dirty="0">
              <a:solidFill>
                <a:srgbClr val="FF00FF"/>
              </a:solidFill>
              <a:latin typeface="Times New Roman" pitchFamily="18" charset="0"/>
            </a:endParaRPr>
          </a:p>
        </p:txBody>
      </p:sp>
      <p:sp>
        <p:nvSpPr>
          <p:cNvPr id="41987" name="Rectangle 3"/>
          <p:cNvSpPr>
            <a:spLocks noGrp="1" noChangeArrowheads="1"/>
          </p:cNvSpPr>
          <p:nvPr>
            <p:ph type="body" idx="1"/>
          </p:nvPr>
        </p:nvSpPr>
        <p:spPr>
          <a:xfrm>
            <a:off x="-76200" y="1219200"/>
            <a:ext cx="9220200" cy="53340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Using all the information given so far,</a:t>
            </a:r>
          </a:p>
          <a:p>
            <a:pPr marL="609600" indent="-609600">
              <a:buFontTx/>
              <a:buNone/>
            </a:pPr>
            <a:r>
              <a:rPr lang="en-US" sz="4400" b="1" dirty="0" smtClean="0">
                <a:latin typeface="Times New Roman" panose="02020603050405020304" pitchFamily="18" charset="0"/>
                <a:cs typeface="Times New Roman" panose="02020603050405020304" pitchFamily="18" charset="0"/>
              </a:rPr>
              <a:t>Jesus must have started his ministry</a:t>
            </a:r>
          </a:p>
          <a:p>
            <a:pPr marL="609600" indent="-609600">
              <a:buFontTx/>
              <a:buNone/>
            </a:pPr>
            <a:r>
              <a:rPr lang="en-US" sz="4400" b="1" dirty="0">
                <a:latin typeface="Times New Roman" panose="02020603050405020304" pitchFamily="18" charset="0"/>
                <a:cs typeface="Times New Roman" panose="02020603050405020304" pitchFamily="18" charset="0"/>
              </a:rPr>
              <a:t>s</a:t>
            </a:r>
            <a:r>
              <a:rPr lang="en-US" sz="4400" b="1" dirty="0" smtClean="0">
                <a:latin typeface="Times New Roman" panose="02020603050405020304" pitchFamily="18" charset="0"/>
                <a:cs typeface="Times New Roman" panose="02020603050405020304" pitchFamily="18" charset="0"/>
              </a:rPr>
              <a:t>omewhere between 26 A.D.(if he</a:t>
            </a:r>
          </a:p>
          <a:p>
            <a:pPr marL="609600" indent="-609600">
              <a:buFontTx/>
              <a:buNone/>
            </a:pPr>
            <a:r>
              <a:rPr lang="en-US" sz="4400" b="1" dirty="0" smtClean="0">
                <a:latin typeface="Times New Roman" panose="02020603050405020304" pitchFamily="18" charset="0"/>
                <a:cs typeface="Times New Roman" panose="02020603050405020304" pitchFamily="18" charset="0"/>
              </a:rPr>
              <a:t>was born in 6 B.C. and was 31 years</a:t>
            </a:r>
          </a:p>
          <a:p>
            <a:pPr marL="609600" indent="-609600">
              <a:buFontTx/>
              <a:buNone/>
            </a:pPr>
            <a:r>
              <a:rPr lang="en-US" sz="4400" b="1" dirty="0" smtClean="0">
                <a:latin typeface="Times New Roman" panose="02020603050405020304" pitchFamily="18" charset="0"/>
                <a:cs typeface="Times New Roman" panose="02020603050405020304" pitchFamily="18" charset="0"/>
              </a:rPr>
              <a:t>old) and 31 A.D. (if he was born in 4</a:t>
            </a:r>
          </a:p>
          <a:p>
            <a:pPr marL="609600" indent="-609600">
              <a:buFontTx/>
              <a:buNone/>
            </a:pPr>
            <a:r>
              <a:rPr lang="en-US" sz="4400" b="1" dirty="0" smtClean="0">
                <a:latin typeface="Times New Roman" panose="02020603050405020304" pitchFamily="18" charset="0"/>
                <a:cs typeface="Times New Roman" panose="02020603050405020304" pitchFamily="18" charset="0"/>
              </a:rPr>
              <a:t>B.C. and was 34 years old).</a:t>
            </a:r>
          </a:p>
          <a:p>
            <a:pPr marL="609600" indent="-609600">
              <a:buFontTx/>
              <a:buNone/>
            </a:pP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619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 y="274638"/>
            <a:ext cx="8915400" cy="1143000"/>
          </a:xfrm>
        </p:spPr>
        <p:txBody>
          <a:bodyPr/>
          <a:lstStyle/>
          <a:p>
            <a:r>
              <a:rPr lang="en-US" sz="3600" b="1" dirty="0" smtClean="0">
                <a:solidFill>
                  <a:srgbClr val="00B0F0"/>
                </a:solidFill>
                <a:latin typeface="Times New Roman" pitchFamily="18" charset="0"/>
              </a:rPr>
              <a:t>THE DAY OF THE CRUCIFIXION - 1</a:t>
            </a:r>
            <a:endParaRPr lang="en-US" sz="3600"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0" y="1219200"/>
            <a:ext cx="9144000" cy="5334000"/>
          </a:xfrm>
        </p:spPr>
        <p:txBody>
          <a:bodyPr/>
          <a:lstStyle/>
          <a:p>
            <a:pPr marL="0" indent="0">
              <a:buNone/>
            </a:pPr>
            <a:r>
              <a:rPr lang="en-US" sz="4000" b="1" dirty="0">
                <a:latin typeface="Times New Roman" panose="02020603050405020304" pitchFamily="18" charset="0"/>
                <a:cs typeface="Times New Roman" panose="02020603050405020304" pitchFamily="18" charset="0"/>
              </a:rPr>
              <a:t>All four gospels agree that Jesus was crucified on a Friday (Matt. 27:62, Mark 15:42; Luke23:54;  John 19:42), just before a </a:t>
            </a:r>
            <a:r>
              <a:rPr lang="en-US" sz="4000" b="1" dirty="0" smtClean="0">
                <a:latin typeface="Times New Roman" panose="02020603050405020304" pitchFamily="18" charset="0"/>
                <a:cs typeface="Times New Roman" panose="02020603050405020304" pitchFamily="18" charset="0"/>
              </a:rPr>
              <a:t>Sabbath.  And that for this year, Passover and the Sabbath were the same day.  Therefore, from the U.S</a:t>
            </a:r>
            <a:r>
              <a:rPr lang="en-US" sz="4000" b="1" dirty="0">
                <a:latin typeface="Times New Roman" panose="02020603050405020304" pitchFamily="18" charset="0"/>
                <a:cs typeface="Times New Roman" panose="02020603050405020304" pitchFamily="18" charset="0"/>
              </a:rPr>
              <a:t>. Naval Observatory Astronomical Applications </a:t>
            </a:r>
            <a:r>
              <a:rPr lang="en-US" sz="4000" b="1" dirty="0" smtClean="0">
                <a:latin typeface="Times New Roman" panose="02020603050405020304" pitchFamily="18" charset="0"/>
                <a:cs typeface="Times New Roman" panose="02020603050405020304" pitchFamily="18" charset="0"/>
              </a:rPr>
              <a:t>Department, here are Passover dates from 27 A.D. to 34 A.D.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3615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 y="0"/>
            <a:ext cx="8915400" cy="1417638"/>
          </a:xfrm>
        </p:spPr>
        <p:txBody>
          <a:bodyPr/>
          <a:lstStyle/>
          <a:p>
            <a:r>
              <a:rPr lang="en-US" sz="3600" b="1" dirty="0" smtClean="0">
                <a:solidFill>
                  <a:srgbClr val="00B0F0"/>
                </a:solidFill>
                <a:latin typeface="Times New Roman" pitchFamily="18" charset="0"/>
              </a:rPr>
              <a:t>THE DAY OF THE CRUCIFIXION - 2</a:t>
            </a:r>
            <a:endParaRPr lang="en-US" sz="3600"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0" y="1066800"/>
            <a:ext cx="9144000" cy="5486400"/>
          </a:xfrm>
        </p:spPr>
        <p:txBody>
          <a:bodyPr/>
          <a:lstStyle/>
          <a:p>
            <a:r>
              <a:rPr lang="en-US" sz="4000" b="1" dirty="0" smtClean="0">
                <a:solidFill>
                  <a:srgbClr val="00B0F0"/>
                </a:solidFill>
              </a:rPr>
              <a:t>Friday, April 11, A.D. 27 </a:t>
            </a:r>
          </a:p>
          <a:p>
            <a:r>
              <a:rPr lang="en-US" sz="4000" dirty="0" smtClean="0"/>
              <a:t>Wednesday, April 28, A.D. 28 </a:t>
            </a:r>
          </a:p>
          <a:p>
            <a:r>
              <a:rPr lang="en-US" sz="4000" dirty="0" smtClean="0"/>
              <a:t>Monday</a:t>
            </a:r>
            <a:r>
              <a:rPr lang="en-US" sz="4000" dirty="0"/>
              <a:t>, April 18, A.D. 29</a:t>
            </a:r>
          </a:p>
          <a:p>
            <a:r>
              <a:rPr lang="en-US" sz="4000" b="1" dirty="0" smtClean="0">
                <a:solidFill>
                  <a:srgbClr val="00B0F0"/>
                </a:solidFill>
              </a:rPr>
              <a:t>Friday</a:t>
            </a:r>
            <a:r>
              <a:rPr lang="en-US" sz="4000" b="1" dirty="0">
                <a:solidFill>
                  <a:srgbClr val="00B0F0"/>
                </a:solidFill>
              </a:rPr>
              <a:t>, April 7, A.D. 30</a:t>
            </a:r>
          </a:p>
          <a:p>
            <a:r>
              <a:rPr lang="en-US" sz="4000" dirty="0" smtClean="0"/>
              <a:t>Tuesday</a:t>
            </a:r>
            <a:r>
              <a:rPr lang="en-US" sz="4000" dirty="0"/>
              <a:t>, March 27, A.D. 31</a:t>
            </a:r>
          </a:p>
          <a:p>
            <a:r>
              <a:rPr lang="en-US" sz="4000" dirty="0" smtClean="0"/>
              <a:t>Monday</a:t>
            </a:r>
            <a:r>
              <a:rPr lang="en-US" sz="4000" dirty="0"/>
              <a:t>, April 14, A.D. 32</a:t>
            </a:r>
          </a:p>
          <a:p>
            <a:r>
              <a:rPr lang="en-US" sz="4000" b="1" dirty="0" smtClean="0">
                <a:solidFill>
                  <a:srgbClr val="00B0F0"/>
                </a:solidFill>
              </a:rPr>
              <a:t>Friday</a:t>
            </a:r>
            <a:r>
              <a:rPr lang="en-US" sz="4000" b="1" dirty="0">
                <a:solidFill>
                  <a:srgbClr val="00B0F0"/>
                </a:solidFill>
              </a:rPr>
              <a:t>, April 3, A.D. 33</a:t>
            </a:r>
          </a:p>
          <a:p>
            <a:r>
              <a:rPr lang="en-US" sz="4000" dirty="0" smtClean="0"/>
              <a:t>Wednesday</a:t>
            </a:r>
            <a:r>
              <a:rPr lang="en-US" sz="4000" dirty="0"/>
              <a:t>, March 24, A.D. </a:t>
            </a:r>
            <a:r>
              <a:rPr lang="en-US" sz="4000" dirty="0" smtClean="0"/>
              <a:t>34</a:t>
            </a:r>
            <a:endParaRPr lang="en-US" sz="4000" dirty="0"/>
          </a:p>
        </p:txBody>
      </p:sp>
    </p:spTree>
    <p:extLst>
      <p:ext uri="{BB962C8B-B14F-4D97-AF65-F5344CB8AC3E}">
        <p14:creationId xmlns:p14="http://schemas.microsoft.com/office/powerpoint/2010/main" val="13875598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 y="274638"/>
            <a:ext cx="8915400" cy="1143000"/>
          </a:xfrm>
        </p:spPr>
        <p:txBody>
          <a:bodyPr/>
          <a:lstStyle/>
          <a:p>
            <a:r>
              <a:rPr lang="en-US" sz="3600" b="1" dirty="0" smtClean="0">
                <a:solidFill>
                  <a:srgbClr val="00B0F0"/>
                </a:solidFill>
                <a:latin typeface="Times New Roman" pitchFamily="18" charset="0"/>
              </a:rPr>
              <a:t>THE DAY OF THE CRUCIFIXION - 3</a:t>
            </a:r>
            <a:endParaRPr lang="en-US" sz="3600"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0" y="1219200"/>
            <a:ext cx="9372600" cy="53340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For the timeframes that have been deciphered from the Gospel clues, there are 3 dates that fit the criteria.  Which one is most accurate?  There are many books, articles, and websites that will definitely answer that question.  But just to add to the confusion, I found an official Baptist and Catholic website that backed 30 A.D. and two others that used 33 A.D.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231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152400"/>
            <a:ext cx="9067800" cy="1371600"/>
          </a:xfrm>
        </p:spPr>
        <p:txBody>
          <a:bodyPr/>
          <a:lstStyle/>
          <a:p>
            <a:r>
              <a:rPr lang="en-US" sz="5400" b="1" dirty="0" smtClean="0">
                <a:solidFill>
                  <a:srgbClr val="FF0000"/>
                </a:solidFill>
                <a:latin typeface="Times New Roman" pitchFamily="18" charset="0"/>
              </a:rPr>
              <a:t>IN MEMORIUM</a:t>
            </a:r>
            <a:endParaRPr lang="en-US" sz="54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152400" y="838200"/>
            <a:ext cx="8915400" cy="57150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To the memory of my little brother:</a:t>
            </a:r>
          </a:p>
          <a:p>
            <a:pPr marL="609600" indent="-609600">
              <a:buFontTx/>
              <a:buNone/>
            </a:pP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     </a:t>
            </a:r>
            <a:r>
              <a:rPr lang="en-US" sz="4200" b="1" dirty="0" smtClean="0">
                <a:solidFill>
                  <a:srgbClr val="FF0000"/>
                </a:solidFill>
                <a:latin typeface="Times New Roman" panose="02020603050405020304" pitchFamily="18" charset="0"/>
                <a:cs typeface="Times New Roman" panose="02020603050405020304" pitchFamily="18" charset="0"/>
              </a:rPr>
              <a:t> </a:t>
            </a:r>
            <a:r>
              <a:rPr lang="en-US" sz="4400" b="1" dirty="0" smtClean="0">
                <a:solidFill>
                  <a:srgbClr val="FF0000"/>
                </a:solidFill>
                <a:latin typeface="Times New Roman" panose="02020603050405020304" pitchFamily="18" charset="0"/>
                <a:cs typeface="Times New Roman" panose="02020603050405020304" pitchFamily="18" charset="0"/>
              </a:rPr>
              <a:t>DR. EUGENE CRUZ-URIBE</a:t>
            </a:r>
          </a:p>
          <a:p>
            <a:pPr marL="609600" indent="-609600">
              <a:buFontTx/>
              <a:buNone/>
            </a:pPr>
            <a:endParaRPr lang="en-US" sz="4200" b="1" dirty="0" smtClean="0">
              <a:latin typeface="Times New Roman" panose="02020603050405020304" pitchFamily="18" charset="0"/>
              <a:cs typeface="Times New Roman" panose="02020603050405020304" pitchFamily="18" charset="0"/>
            </a:endParaRPr>
          </a:p>
          <a:p>
            <a:pPr marL="609600" indent="-609600">
              <a:buFontTx/>
              <a:buNone/>
            </a:pPr>
            <a:r>
              <a:rPr lang="en-US" sz="4200" b="1" dirty="0" smtClean="0">
                <a:latin typeface="Times New Roman" panose="02020603050405020304" pitchFamily="18" charset="0"/>
                <a:cs typeface="Times New Roman" panose="02020603050405020304" pitchFamily="18" charset="0"/>
              </a:rPr>
              <a:t>Who, 40 years ago, gave me Vol. 1</a:t>
            </a:r>
          </a:p>
          <a:p>
            <a:pPr marL="609600" indent="-609600">
              <a:buFontTx/>
              <a:buNone/>
            </a:pPr>
            <a:r>
              <a:rPr lang="en-US" sz="4200" b="1" dirty="0" smtClean="0">
                <a:latin typeface="Times New Roman" panose="02020603050405020304" pitchFamily="18" charset="0"/>
                <a:cs typeface="Times New Roman" panose="02020603050405020304" pitchFamily="18" charset="0"/>
              </a:rPr>
              <a:t>of the Anchor Bible, Genesis, and</a:t>
            </a:r>
          </a:p>
          <a:p>
            <a:pPr marL="609600" indent="-609600">
              <a:buFontTx/>
              <a:buNone/>
            </a:pPr>
            <a:r>
              <a:rPr lang="en-US" sz="4200" b="1" dirty="0" smtClean="0">
                <a:latin typeface="Times New Roman" panose="02020603050405020304" pitchFamily="18" charset="0"/>
                <a:cs typeface="Times New Roman" panose="02020603050405020304" pitchFamily="18" charset="0"/>
              </a:rPr>
              <a:t>opened to me the world of scholastic</a:t>
            </a:r>
          </a:p>
          <a:p>
            <a:pPr marL="609600" indent="-609600">
              <a:buFontTx/>
              <a:buNone/>
            </a:pPr>
            <a:r>
              <a:rPr lang="en-US" sz="4200" b="1" dirty="0" smtClean="0">
                <a:latin typeface="Times New Roman" panose="02020603050405020304" pitchFamily="18" charset="0"/>
                <a:cs typeface="Times New Roman" panose="02020603050405020304" pitchFamily="18" charset="0"/>
              </a:rPr>
              <a:t>biblical research.</a:t>
            </a:r>
          </a:p>
        </p:txBody>
      </p:sp>
    </p:spTree>
    <p:extLst>
      <p:ext uri="{BB962C8B-B14F-4D97-AF65-F5344CB8AC3E}">
        <p14:creationId xmlns:p14="http://schemas.microsoft.com/office/powerpoint/2010/main" val="24121308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 y="274638"/>
            <a:ext cx="8915400" cy="1143000"/>
          </a:xfrm>
        </p:spPr>
        <p:txBody>
          <a:bodyPr/>
          <a:lstStyle/>
          <a:p>
            <a:r>
              <a:rPr lang="en-US" sz="3600" b="1" dirty="0" smtClean="0">
                <a:solidFill>
                  <a:srgbClr val="E808D8"/>
                </a:solidFill>
                <a:latin typeface="Times New Roman" pitchFamily="18" charset="0"/>
              </a:rPr>
              <a:t>THE LENGTH OF JESUS MINISTRY</a:t>
            </a:r>
            <a:endParaRPr lang="en-US" sz="3600" b="1" dirty="0">
              <a:solidFill>
                <a:srgbClr val="E808D8"/>
              </a:solidFill>
              <a:latin typeface="Times New Roman" pitchFamily="18" charset="0"/>
            </a:endParaRPr>
          </a:p>
        </p:txBody>
      </p:sp>
      <p:sp>
        <p:nvSpPr>
          <p:cNvPr id="41987" name="Rectangle 3"/>
          <p:cNvSpPr>
            <a:spLocks noGrp="1" noChangeArrowheads="1"/>
          </p:cNvSpPr>
          <p:nvPr>
            <p:ph type="body" idx="1"/>
          </p:nvPr>
        </p:nvSpPr>
        <p:spPr>
          <a:xfrm>
            <a:off x="0" y="1219200"/>
            <a:ext cx="9144000" cy="53340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Here is the final conundrum.  In the Gospel of John,  Jesus ministry lasts between 2 to 3 years.  In the Gospels of Mark, Matthew, and Luke; Jesus ministry lasts from 1 to 1.5 years.  Only 30 A.D. fits both sources (without really stretching the interpretation of dating pertinent events).  But that does</a:t>
            </a:r>
            <a:r>
              <a:rPr lang="en-US" sz="4000" b="1" dirty="0" smtClean="0">
                <a:solidFill>
                  <a:srgbClr val="00B0F0"/>
                </a:solidFill>
                <a:latin typeface="Times New Roman" panose="02020603050405020304" pitchFamily="18" charset="0"/>
                <a:cs typeface="Times New Roman" panose="02020603050405020304" pitchFamily="18" charset="0"/>
              </a:rPr>
              <a:t> NOT </a:t>
            </a:r>
            <a:r>
              <a:rPr lang="en-US" sz="4000" b="1" dirty="0" smtClean="0">
                <a:latin typeface="Times New Roman" panose="02020603050405020304" pitchFamily="18" charset="0"/>
                <a:cs typeface="Times New Roman" panose="02020603050405020304" pitchFamily="18" charset="0"/>
              </a:rPr>
              <a:t>mean it is the correct date.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9357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0000FF"/>
                </a:solidFill>
                <a:latin typeface="Times New Roman" pitchFamily="18" charset="0"/>
              </a:rPr>
              <a:t>THE DATE OF PASSION WEEK - 4</a:t>
            </a:r>
            <a:endParaRPr lang="en-US" b="1" dirty="0">
              <a:solidFill>
                <a:srgbClr val="0000FF"/>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The date for the Passion Week is reduced to an individual’s personal interpretation of key events such as </a:t>
            </a:r>
            <a:r>
              <a:rPr lang="en-US" sz="4000" b="1" dirty="0" smtClean="0">
                <a:solidFill>
                  <a:srgbClr val="FF0000"/>
                </a:solidFill>
                <a:latin typeface="Times New Roman" panose="02020603050405020304" pitchFamily="18" charset="0"/>
                <a:cs typeface="Times New Roman" panose="02020603050405020304" pitchFamily="18" charset="0"/>
              </a:rPr>
              <a:t>Jesus birthdate</a:t>
            </a:r>
            <a:r>
              <a:rPr lang="en-US" sz="4000" b="1" dirty="0" smtClean="0">
                <a:latin typeface="Times New Roman" panose="02020603050405020304" pitchFamily="18" charset="0"/>
                <a:cs typeface="Times New Roman" panose="02020603050405020304" pitchFamily="18" charset="0"/>
              </a:rPr>
              <a:t>, </a:t>
            </a:r>
            <a:r>
              <a:rPr lang="en-US" sz="4000" b="1" dirty="0" smtClean="0">
                <a:solidFill>
                  <a:srgbClr val="00B050"/>
                </a:solidFill>
                <a:latin typeface="Times New Roman" panose="02020603050405020304" pitchFamily="18" charset="0"/>
                <a:cs typeface="Times New Roman" panose="02020603050405020304" pitchFamily="18" charset="0"/>
              </a:rPr>
              <a:t>his age at the start of his ministry</a:t>
            </a:r>
            <a:r>
              <a:rPr lang="en-US" sz="4000" b="1" dirty="0" smtClean="0">
                <a:latin typeface="Times New Roman" panose="02020603050405020304" pitchFamily="18" charset="0"/>
                <a:cs typeface="Times New Roman" panose="02020603050405020304" pitchFamily="18" charset="0"/>
              </a:rPr>
              <a:t>, </a:t>
            </a:r>
            <a:r>
              <a:rPr lang="en-US" sz="4000" b="1" dirty="0" smtClean="0">
                <a:solidFill>
                  <a:srgbClr val="7030A0"/>
                </a:solidFill>
                <a:latin typeface="Times New Roman" panose="02020603050405020304" pitchFamily="18" charset="0"/>
                <a:cs typeface="Times New Roman" panose="02020603050405020304" pitchFamily="18" charset="0"/>
              </a:rPr>
              <a:t>the length </a:t>
            </a:r>
            <a:r>
              <a:rPr lang="en-US" sz="4000" b="1" dirty="0">
                <a:solidFill>
                  <a:srgbClr val="7030A0"/>
                </a:solidFill>
                <a:latin typeface="Times New Roman" panose="02020603050405020304" pitchFamily="18" charset="0"/>
                <a:cs typeface="Times New Roman" panose="02020603050405020304" pitchFamily="18" charset="0"/>
              </a:rPr>
              <a:t>of </a:t>
            </a:r>
            <a:r>
              <a:rPr lang="en-US" sz="4000" b="1" dirty="0" smtClean="0">
                <a:solidFill>
                  <a:srgbClr val="7030A0"/>
                </a:solidFill>
                <a:latin typeface="Times New Roman" panose="02020603050405020304" pitchFamily="18" charset="0"/>
                <a:cs typeface="Times New Roman" panose="02020603050405020304" pitchFamily="18" charset="0"/>
              </a:rPr>
              <a:t>his ministry</a:t>
            </a:r>
            <a:r>
              <a:rPr lang="en-US" sz="4000" b="1" dirty="0" smtClean="0">
                <a:latin typeface="Times New Roman" panose="02020603050405020304" pitchFamily="18" charset="0"/>
                <a:cs typeface="Times New Roman" panose="02020603050405020304" pitchFamily="18" charset="0"/>
              </a:rPr>
              <a:t>, and </a:t>
            </a:r>
            <a:r>
              <a:rPr lang="en-US" sz="4000" b="1" dirty="0" smtClean="0">
                <a:solidFill>
                  <a:srgbClr val="C00000"/>
                </a:solidFill>
                <a:latin typeface="Times New Roman" panose="02020603050405020304" pitchFamily="18" charset="0"/>
                <a:cs typeface="Times New Roman" panose="02020603050405020304" pitchFamily="18" charset="0"/>
              </a:rPr>
              <a:t>the acceptance that the Passover coincided with a Sabbath</a:t>
            </a:r>
            <a:r>
              <a:rPr lang="en-US" sz="4000" b="1" dirty="0" smtClean="0">
                <a:latin typeface="Times New Roman" panose="02020603050405020304" pitchFamily="18" charset="0"/>
                <a:cs typeface="Times New Roman" panose="02020603050405020304" pitchFamily="18" charset="0"/>
              </a:rPr>
              <a:t>.  Depending how each is selected will determine the </a:t>
            </a:r>
            <a:r>
              <a:rPr lang="en-US" sz="4000" b="1" dirty="0" smtClean="0">
                <a:solidFill>
                  <a:srgbClr val="0000FF"/>
                </a:solidFill>
                <a:latin typeface="Times New Roman" panose="02020603050405020304" pitchFamily="18" charset="0"/>
                <a:cs typeface="Times New Roman" panose="02020603050405020304" pitchFamily="18" charset="0"/>
              </a:rPr>
              <a:t>“correct” </a:t>
            </a:r>
            <a:r>
              <a:rPr lang="en-US" sz="4000" b="1" dirty="0" smtClean="0">
                <a:latin typeface="Times New Roman" panose="02020603050405020304" pitchFamily="18" charset="0"/>
                <a:cs typeface="Times New Roman" panose="02020603050405020304" pitchFamily="18" charset="0"/>
              </a:rPr>
              <a:t>date.</a:t>
            </a:r>
          </a:p>
        </p:txBody>
      </p:sp>
    </p:spTree>
    <p:extLst>
      <p:ext uri="{BB962C8B-B14F-4D97-AF65-F5344CB8AC3E}">
        <p14:creationId xmlns:p14="http://schemas.microsoft.com/office/powerpoint/2010/main" val="33829318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743200"/>
            <a:ext cx="7772400" cy="3733800"/>
          </a:xfrm>
        </p:spPr>
        <p:txBody>
          <a:bodyPr/>
          <a:lstStyle/>
          <a:p>
            <a:r>
              <a:rPr lang="en-US" sz="5400" b="1" dirty="0" smtClean="0">
                <a:solidFill>
                  <a:srgbClr val="FF0000"/>
                </a:solidFill>
                <a:latin typeface="Times New Roman" panose="02020603050405020304" pitchFamily="18" charset="0"/>
                <a:cs typeface="Times New Roman" panose="02020603050405020304" pitchFamily="18" charset="0"/>
              </a:rPr>
              <a:t>THE TRIUMPHAL ENTRY,</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7030A0"/>
                </a:solidFill>
                <a:latin typeface="Times New Roman" panose="02020603050405020304" pitchFamily="18" charset="0"/>
                <a:cs typeface="Times New Roman" panose="02020603050405020304" pitchFamily="18" charset="0"/>
              </a:rPr>
              <a:t>THE CLEANSING OF THE TEMPLE,</a:t>
            </a:r>
            <a:br>
              <a:rPr lang="en-US" sz="5400" b="1" dirty="0" smtClean="0">
                <a:solidFill>
                  <a:srgbClr val="7030A0"/>
                </a:solidFill>
                <a:latin typeface="Times New Roman" panose="02020603050405020304" pitchFamily="18" charset="0"/>
                <a:cs typeface="Times New Roman" panose="02020603050405020304" pitchFamily="18" charset="0"/>
              </a:rPr>
            </a:br>
            <a:r>
              <a:rPr lang="en-US" sz="5400" b="1" dirty="0">
                <a:solidFill>
                  <a:srgbClr val="7030A0"/>
                </a:solidFill>
                <a:latin typeface="Times New Roman" panose="02020603050405020304" pitchFamily="18" charset="0"/>
                <a:cs typeface="Times New Roman" panose="02020603050405020304" pitchFamily="18" charset="0"/>
              </a:rPr>
              <a:t/>
            </a:r>
            <a:br>
              <a:rPr lang="en-US" sz="5400" b="1" dirty="0">
                <a:solidFill>
                  <a:srgbClr val="7030A0"/>
                </a:solidFill>
                <a:latin typeface="Times New Roman" panose="02020603050405020304" pitchFamily="18" charset="0"/>
                <a:cs typeface="Times New Roman" panose="02020603050405020304" pitchFamily="18" charset="0"/>
              </a:rPr>
            </a:br>
            <a:r>
              <a:rPr lang="en-US" sz="5400" b="1" dirty="0" smtClean="0">
                <a:solidFill>
                  <a:srgbClr val="00B050"/>
                </a:solidFill>
                <a:latin typeface="Times New Roman" panose="02020603050405020304" pitchFamily="18" charset="0"/>
                <a:cs typeface="Times New Roman" panose="02020603050405020304" pitchFamily="18" charset="0"/>
              </a:rPr>
              <a:t>THE LAST SUPPER</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25993973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000" b="1" dirty="0">
                <a:solidFill>
                  <a:srgbClr val="FF0000"/>
                </a:solidFill>
                <a:latin typeface="Times New Roman" panose="02020603050405020304" pitchFamily="18" charset="0"/>
                <a:cs typeface="Times New Roman" panose="02020603050405020304" pitchFamily="18" charset="0"/>
              </a:rPr>
              <a:t>THE TRIUMPHAL ENTRY - </a:t>
            </a:r>
            <a:r>
              <a:rPr lang="en-US" sz="4000" b="1" dirty="0" smtClean="0">
                <a:solidFill>
                  <a:srgbClr val="FF0000"/>
                </a:solidFill>
                <a:latin typeface="Times New Roman" pitchFamily="18" charset="0"/>
              </a:rPr>
              <a:t>1</a:t>
            </a:r>
            <a:endParaRPr lang="en-US" sz="40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a:t>
            </a:r>
            <a:r>
              <a:rPr lang="en-US" sz="4400" b="1" dirty="0">
                <a:latin typeface="Times New Roman" panose="02020603050405020304" pitchFamily="18" charset="0"/>
                <a:cs typeface="Times New Roman" panose="02020603050405020304" pitchFamily="18" charset="0"/>
              </a:rPr>
              <a:t>Many people spread their cloaks </a:t>
            </a:r>
            <a:r>
              <a:rPr lang="en-US" sz="4400" b="1" dirty="0" smtClean="0">
                <a:latin typeface="Times New Roman" panose="02020603050405020304" pitchFamily="18" charset="0"/>
                <a:cs typeface="Times New Roman" panose="02020603050405020304" pitchFamily="18" charset="0"/>
              </a:rPr>
              <a:t>on</a:t>
            </a:r>
          </a:p>
          <a:p>
            <a:pPr marL="609600" indent="-609600">
              <a:buFontTx/>
              <a:buNone/>
            </a:pPr>
            <a:r>
              <a:rPr lang="en-US" sz="4400" b="1" dirty="0" smtClean="0">
                <a:latin typeface="Times New Roman" panose="02020603050405020304" pitchFamily="18" charset="0"/>
                <a:cs typeface="Times New Roman" panose="02020603050405020304" pitchFamily="18" charset="0"/>
              </a:rPr>
              <a:t>the </a:t>
            </a:r>
            <a:r>
              <a:rPr lang="en-US" sz="4400" b="1" dirty="0">
                <a:latin typeface="Times New Roman" panose="02020603050405020304" pitchFamily="18" charset="0"/>
                <a:cs typeface="Times New Roman" panose="02020603050405020304" pitchFamily="18" charset="0"/>
              </a:rPr>
              <a:t>road, while others </a:t>
            </a:r>
            <a:r>
              <a:rPr lang="en-US" sz="4400" b="1" dirty="0" smtClean="0">
                <a:latin typeface="Times New Roman" panose="02020603050405020304" pitchFamily="18" charset="0"/>
                <a:cs typeface="Times New Roman" panose="02020603050405020304" pitchFamily="18" charset="0"/>
              </a:rPr>
              <a:t>spread</a:t>
            </a:r>
          </a:p>
          <a:p>
            <a:pPr marL="609600" indent="-609600">
              <a:buFontTx/>
              <a:buNone/>
            </a:pPr>
            <a:r>
              <a:rPr lang="en-US" sz="4400" b="1" dirty="0" smtClean="0">
                <a:latin typeface="Times New Roman" panose="02020603050405020304" pitchFamily="18" charset="0"/>
                <a:cs typeface="Times New Roman" panose="02020603050405020304" pitchFamily="18" charset="0"/>
              </a:rPr>
              <a:t>branches </a:t>
            </a:r>
            <a:r>
              <a:rPr lang="en-US" sz="4400" b="1" dirty="0">
                <a:latin typeface="Times New Roman" panose="02020603050405020304" pitchFamily="18" charset="0"/>
                <a:cs typeface="Times New Roman" panose="02020603050405020304" pitchFamily="18" charset="0"/>
              </a:rPr>
              <a:t>they had cut in the fields</a:t>
            </a:r>
            <a:r>
              <a:rPr lang="en-US" sz="4400" b="1" dirty="0" smtClean="0">
                <a:latin typeface="Times New Roman" panose="02020603050405020304" pitchFamily="18" charset="0"/>
                <a:cs typeface="Times New Roman" panose="02020603050405020304" pitchFamily="18" charset="0"/>
              </a:rPr>
              <a:t>.”</a:t>
            </a:r>
          </a:p>
          <a:p>
            <a:pPr marL="609600" indent="-609600">
              <a:buFontTx/>
              <a:buNone/>
            </a:pPr>
            <a:r>
              <a:rPr lang="en-US" sz="4400" b="1" dirty="0" smtClean="0">
                <a:latin typeface="Times New Roman" panose="02020603050405020304" pitchFamily="18" charset="0"/>
                <a:cs typeface="Times New Roman" panose="02020603050405020304" pitchFamily="18" charset="0"/>
              </a:rPr>
              <a:t>“Blessed </a:t>
            </a:r>
            <a:r>
              <a:rPr lang="en-US" sz="4400" b="1" dirty="0">
                <a:latin typeface="Times New Roman" panose="02020603050405020304" pitchFamily="18" charset="0"/>
                <a:cs typeface="Times New Roman" panose="02020603050405020304" pitchFamily="18" charset="0"/>
              </a:rPr>
              <a:t>is the coming kingdom </a:t>
            </a:r>
            <a:r>
              <a:rPr lang="en-US" sz="4400" b="1" dirty="0" smtClean="0">
                <a:latin typeface="Times New Roman" panose="02020603050405020304" pitchFamily="18" charset="0"/>
                <a:cs typeface="Times New Roman" panose="02020603050405020304" pitchFamily="18" charset="0"/>
              </a:rPr>
              <a:t>of</a:t>
            </a:r>
          </a:p>
          <a:p>
            <a:pPr marL="609600" indent="-609600">
              <a:buFontTx/>
              <a:buNone/>
            </a:pPr>
            <a:r>
              <a:rPr lang="en-US" sz="4400" b="1" dirty="0" smtClean="0">
                <a:latin typeface="Times New Roman" panose="02020603050405020304" pitchFamily="18" charset="0"/>
                <a:cs typeface="Times New Roman" panose="02020603050405020304" pitchFamily="18" charset="0"/>
              </a:rPr>
              <a:t>our </a:t>
            </a:r>
            <a:r>
              <a:rPr lang="en-US" sz="4400" b="1" dirty="0">
                <a:latin typeface="Times New Roman" panose="02020603050405020304" pitchFamily="18" charset="0"/>
                <a:cs typeface="Times New Roman" panose="02020603050405020304" pitchFamily="18" charset="0"/>
              </a:rPr>
              <a:t>father David</a:t>
            </a:r>
            <a:r>
              <a:rPr lang="en-US" sz="4400" b="1" dirty="0" smtClean="0">
                <a:latin typeface="Times New Roman" panose="02020603050405020304" pitchFamily="18" charset="0"/>
                <a:cs typeface="Times New Roman" panose="02020603050405020304" pitchFamily="18" charset="0"/>
              </a:rPr>
              <a:t>!”</a:t>
            </a:r>
          </a:p>
          <a:p>
            <a:pPr marL="609600" indent="-609600">
              <a:buFontTx/>
              <a:buNone/>
            </a:pPr>
            <a:r>
              <a:rPr lang="en-US" sz="4400" b="1" dirty="0" smtClean="0">
                <a:latin typeface="Times New Roman" panose="02020603050405020304" pitchFamily="18" charset="0"/>
                <a:cs typeface="Times New Roman" panose="02020603050405020304" pitchFamily="18" charset="0"/>
              </a:rPr>
              <a:t>“Hosanna </a:t>
            </a:r>
            <a:r>
              <a:rPr lang="en-US" sz="4400" b="1" dirty="0">
                <a:latin typeface="Times New Roman" panose="02020603050405020304" pitchFamily="18" charset="0"/>
                <a:cs typeface="Times New Roman" panose="02020603050405020304" pitchFamily="18" charset="0"/>
              </a:rPr>
              <a:t>in the highest heaven</a:t>
            </a:r>
            <a:r>
              <a:rPr lang="en-US" sz="4400" b="1" dirty="0" smtClean="0">
                <a:latin typeface="Times New Roman" panose="02020603050405020304" pitchFamily="18" charset="0"/>
                <a:cs typeface="Times New Roman" panose="02020603050405020304" pitchFamily="18" charset="0"/>
              </a:rPr>
              <a:t>!”</a:t>
            </a:r>
            <a:r>
              <a:rPr lang="en-US" sz="4000" dirty="0"/>
              <a:t/>
            </a:r>
            <a:br>
              <a:rPr lang="en-US" sz="4000" dirty="0"/>
            </a:br>
            <a:r>
              <a:rPr lang="en-US" sz="4000" b="1" dirty="0" smtClean="0">
                <a:latin typeface="Times New Roman" panose="02020603050405020304" pitchFamily="18" charset="0"/>
                <a:cs typeface="Times New Roman" panose="02020603050405020304" pitchFamily="18" charset="0"/>
              </a:rPr>
              <a:t>(Mark14:8, 10)</a:t>
            </a:r>
          </a:p>
          <a:p>
            <a:pPr marL="609600" indent="-609600">
              <a:buFontTx/>
              <a:buNone/>
            </a:pP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66646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000" b="1" dirty="0">
                <a:solidFill>
                  <a:srgbClr val="FF0000"/>
                </a:solidFill>
                <a:latin typeface="Times New Roman" panose="02020603050405020304" pitchFamily="18" charset="0"/>
                <a:cs typeface="Times New Roman" panose="02020603050405020304" pitchFamily="18" charset="0"/>
              </a:rPr>
              <a:t>THE TRIUMPHAL ENTRY - </a:t>
            </a:r>
            <a:r>
              <a:rPr lang="en-US" sz="4000" b="1" dirty="0">
                <a:solidFill>
                  <a:srgbClr val="FF0000"/>
                </a:solidFill>
                <a:latin typeface="Times New Roman" pitchFamily="18" charset="0"/>
              </a:rPr>
              <a:t>2</a:t>
            </a: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All four Gospels recount in very </a:t>
            </a:r>
          </a:p>
          <a:p>
            <a:pPr marL="609600" indent="-609600">
              <a:buFontTx/>
              <a:buNone/>
            </a:pPr>
            <a:r>
              <a:rPr lang="en-US" sz="4400" b="1" dirty="0" smtClean="0">
                <a:latin typeface="Times New Roman" panose="02020603050405020304" pitchFamily="18" charset="0"/>
                <a:cs typeface="Times New Roman" panose="02020603050405020304" pitchFamily="18" charset="0"/>
              </a:rPr>
              <a:t>similar fashion the coming of Jesus to</a:t>
            </a:r>
          </a:p>
          <a:p>
            <a:pPr marL="609600" indent="-609600">
              <a:buFontTx/>
              <a:buNone/>
            </a:pPr>
            <a:r>
              <a:rPr lang="en-US" sz="4400" b="1" dirty="0" smtClean="0">
                <a:latin typeface="Times New Roman" panose="02020603050405020304" pitchFamily="18" charset="0"/>
                <a:cs typeface="Times New Roman" panose="02020603050405020304" pitchFamily="18" charset="0"/>
              </a:rPr>
              <a:t>Jerusalem at the beginning of the</a:t>
            </a:r>
          </a:p>
          <a:p>
            <a:pPr marL="609600" indent="-609600">
              <a:buFontTx/>
              <a:buNone/>
            </a:pPr>
            <a:r>
              <a:rPr lang="en-US" sz="4400" b="1" dirty="0" smtClean="0">
                <a:latin typeface="Times New Roman" panose="02020603050405020304" pitchFamily="18" charset="0"/>
                <a:cs typeface="Times New Roman" panose="02020603050405020304" pitchFamily="18" charset="0"/>
              </a:rPr>
              <a:t>week.  The key point of his entry</a:t>
            </a:r>
          </a:p>
          <a:p>
            <a:pPr marL="609600" indent="-609600">
              <a:buFontTx/>
              <a:buNone/>
            </a:pPr>
            <a:r>
              <a:rPr lang="en-US" sz="4400" b="1" dirty="0" smtClean="0">
                <a:latin typeface="Times New Roman" panose="02020603050405020304" pitchFamily="18" charset="0"/>
                <a:cs typeface="Times New Roman" panose="02020603050405020304" pitchFamily="18" charset="0"/>
              </a:rPr>
              <a:t>would be the crowd shouting out the</a:t>
            </a:r>
          </a:p>
          <a:p>
            <a:pPr marL="609600" indent="-609600">
              <a:buFontTx/>
              <a:buNone/>
            </a:pPr>
            <a:r>
              <a:rPr lang="en-US" sz="4400" b="1" dirty="0" smtClean="0">
                <a:latin typeface="Times New Roman" panose="02020603050405020304" pitchFamily="18" charset="0"/>
                <a:cs typeface="Times New Roman" panose="02020603050405020304" pitchFamily="18" charset="0"/>
              </a:rPr>
              <a:t>return of David and his kingdom.</a:t>
            </a:r>
          </a:p>
          <a:p>
            <a:pPr marL="609600" indent="-609600">
              <a:buNone/>
            </a:pPr>
            <a:r>
              <a:rPr lang="en-US" sz="4400" b="1" dirty="0">
                <a:latin typeface="Times New Roman" panose="02020603050405020304" pitchFamily="18" charset="0"/>
                <a:cs typeface="Times New Roman" panose="02020603050405020304" pitchFamily="18" charset="0"/>
              </a:rPr>
              <a:t>There can be no doubt that </a:t>
            </a:r>
            <a:r>
              <a:rPr lang="en-US" sz="4400" b="1" dirty="0" smtClean="0">
                <a:latin typeface="Times New Roman" panose="02020603050405020304" pitchFamily="18" charset="0"/>
                <a:cs typeface="Times New Roman" panose="02020603050405020304" pitchFamily="18" charset="0"/>
              </a:rPr>
              <a:t>this claim</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356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000" b="1" dirty="0">
                <a:solidFill>
                  <a:srgbClr val="FF0000"/>
                </a:solidFill>
                <a:latin typeface="Times New Roman" panose="02020603050405020304" pitchFamily="18" charset="0"/>
                <a:cs typeface="Times New Roman" panose="02020603050405020304" pitchFamily="18" charset="0"/>
              </a:rPr>
              <a:t>THE TRIUMPHAL ENTRY - </a:t>
            </a:r>
            <a:r>
              <a:rPr lang="en-US" sz="4000" b="1" dirty="0" smtClean="0">
                <a:solidFill>
                  <a:srgbClr val="FF0000"/>
                </a:solidFill>
                <a:latin typeface="Times New Roman" panose="02020603050405020304" pitchFamily="18" charset="0"/>
                <a:cs typeface="Times New Roman" panose="02020603050405020304" pitchFamily="18" charset="0"/>
              </a:rPr>
              <a:t>3</a:t>
            </a:r>
            <a:endParaRPr lang="en-US" sz="40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143000"/>
            <a:ext cx="9525000" cy="54102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was heard by Pontius Pilate. </a:t>
            </a:r>
            <a:r>
              <a:rPr lang="en-US" sz="4400" b="1" dirty="0">
                <a:latin typeface="Times New Roman" panose="02020603050405020304" pitchFamily="18" charset="0"/>
                <a:cs typeface="Times New Roman" panose="02020603050405020304" pitchFamily="18" charset="0"/>
              </a:rPr>
              <a:t>A</a:t>
            </a:r>
            <a:r>
              <a:rPr lang="en-US" sz="4400" b="1" dirty="0" smtClean="0">
                <a:latin typeface="Times New Roman" panose="02020603050405020304" pitchFamily="18" charset="0"/>
                <a:cs typeface="Times New Roman" panose="02020603050405020304" pitchFamily="18" charset="0"/>
              </a:rPr>
              <a:t> person</a:t>
            </a:r>
          </a:p>
          <a:p>
            <a:pPr marL="609600" indent="-609600">
              <a:buFontTx/>
              <a:buNone/>
            </a:pPr>
            <a:r>
              <a:rPr lang="en-US" sz="4400" b="1" dirty="0" smtClean="0">
                <a:latin typeface="Times New Roman" panose="02020603050405020304" pitchFamily="18" charset="0"/>
                <a:cs typeface="Times New Roman" panose="02020603050405020304" pitchFamily="18" charset="0"/>
              </a:rPr>
              <a:t>was claiming to be the son of David</a:t>
            </a:r>
          </a:p>
          <a:p>
            <a:pPr marL="609600" indent="-609600">
              <a:buFontTx/>
              <a:buNone/>
            </a:pPr>
            <a:r>
              <a:rPr lang="en-US" sz="4400" b="1" dirty="0" smtClean="0">
                <a:latin typeface="Times New Roman" panose="02020603050405020304" pitchFamily="18" charset="0"/>
                <a:cs typeface="Times New Roman" panose="02020603050405020304" pitchFamily="18" charset="0"/>
              </a:rPr>
              <a:t>and was going to reestablish his</a:t>
            </a:r>
          </a:p>
          <a:p>
            <a:pPr marL="609600" indent="-609600">
              <a:buFontTx/>
              <a:buNone/>
            </a:pPr>
            <a:r>
              <a:rPr lang="en-US" sz="4400" b="1" dirty="0" smtClean="0">
                <a:latin typeface="Times New Roman" panose="02020603050405020304" pitchFamily="18" charset="0"/>
                <a:cs typeface="Times New Roman" panose="02020603050405020304" pitchFamily="18" charset="0"/>
              </a:rPr>
              <a:t>ancient kingdom.  The same person</a:t>
            </a:r>
          </a:p>
          <a:p>
            <a:pPr marL="609600" indent="-609600">
              <a:buFontTx/>
              <a:buNone/>
            </a:pPr>
            <a:r>
              <a:rPr lang="en-US" sz="4400" b="1" dirty="0" smtClean="0">
                <a:latin typeface="Times New Roman" panose="02020603050405020304" pitchFamily="18" charset="0"/>
                <a:cs typeface="Times New Roman" panose="02020603050405020304" pitchFamily="18" charset="0"/>
              </a:rPr>
              <a:t>was picking up a following among the</a:t>
            </a:r>
          </a:p>
          <a:p>
            <a:pPr marL="609600" indent="-609600">
              <a:buFontTx/>
              <a:buNone/>
            </a:pPr>
            <a:r>
              <a:rPr lang="en-US" sz="4400" b="1" dirty="0" smtClean="0">
                <a:latin typeface="Times New Roman" panose="02020603050405020304" pitchFamily="18" charset="0"/>
                <a:cs typeface="Times New Roman" panose="02020603050405020304" pitchFamily="18" charset="0"/>
              </a:rPr>
              <a:t>“crowd”.  This event is most likely</a:t>
            </a:r>
          </a:p>
          <a:p>
            <a:pPr marL="609600" indent="-609600">
              <a:buFontTx/>
              <a:buNone/>
            </a:pPr>
            <a:r>
              <a:rPr lang="en-US" sz="4400" b="1" dirty="0" smtClean="0">
                <a:latin typeface="Times New Roman" panose="02020603050405020304" pitchFamily="18" charset="0"/>
                <a:cs typeface="Times New Roman" panose="02020603050405020304" pitchFamily="18" charset="0"/>
              </a:rPr>
              <a:t>what led to Jesus’ arrest.         </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4204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274638"/>
            <a:ext cx="9829800" cy="1143000"/>
          </a:xfrm>
        </p:spPr>
        <p:txBody>
          <a:bodyPr/>
          <a:lstStyle/>
          <a:p>
            <a:r>
              <a:rPr lang="en-US" sz="4000" b="1" dirty="0">
                <a:solidFill>
                  <a:srgbClr val="7030A0"/>
                </a:solidFill>
                <a:latin typeface="Times New Roman" panose="02020603050405020304" pitchFamily="18" charset="0"/>
                <a:cs typeface="Times New Roman" panose="02020603050405020304" pitchFamily="18" charset="0"/>
              </a:rPr>
              <a:t>THE CLEANSING OF THE </a:t>
            </a:r>
            <a:r>
              <a:rPr lang="en-US" sz="4000" b="1" dirty="0" smtClean="0">
                <a:solidFill>
                  <a:srgbClr val="7030A0"/>
                </a:solidFill>
                <a:latin typeface="Times New Roman" panose="02020603050405020304" pitchFamily="18" charset="0"/>
                <a:cs typeface="Times New Roman" panose="02020603050405020304" pitchFamily="18" charset="0"/>
              </a:rPr>
              <a:t>TEMPLE - 1</a:t>
            </a:r>
            <a:endParaRPr lang="en-US" sz="40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524000"/>
            <a:ext cx="9144000" cy="50292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There are three issues with the</a:t>
            </a:r>
          </a:p>
          <a:p>
            <a:pPr marL="609600" indent="-609600">
              <a:buFontTx/>
              <a:buNone/>
            </a:pPr>
            <a:r>
              <a:rPr lang="en-US" sz="4400" b="1" dirty="0" smtClean="0">
                <a:latin typeface="Times New Roman" panose="02020603050405020304" pitchFamily="18" charset="0"/>
                <a:cs typeface="Times New Roman" panose="02020603050405020304" pitchFamily="18" charset="0"/>
              </a:rPr>
              <a:t>cleansing of the temple.</a:t>
            </a:r>
          </a:p>
          <a:p>
            <a:pPr marL="742950" indent="-742950">
              <a:buFontTx/>
              <a:buAutoNum type="arabicPeriod"/>
            </a:pPr>
            <a:r>
              <a:rPr lang="en-US" sz="4400" b="1" dirty="0" smtClean="0">
                <a:latin typeface="Times New Roman" panose="02020603050405020304" pitchFamily="18" charset="0"/>
                <a:cs typeface="Times New Roman" panose="02020603050405020304" pitchFamily="18" charset="0"/>
              </a:rPr>
              <a:t>When did it happen?</a:t>
            </a:r>
          </a:p>
          <a:p>
            <a:pPr marL="742950" indent="-742950">
              <a:buFontTx/>
              <a:buAutoNum type="arabicPeriod"/>
            </a:pPr>
            <a:r>
              <a:rPr lang="en-US" sz="4400" b="1" dirty="0" smtClean="0">
                <a:latin typeface="Times New Roman" panose="02020603050405020304" pitchFamily="18" charset="0"/>
                <a:cs typeface="Times New Roman" panose="02020603050405020304" pitchFamily="18" charset="0"/>
              </a:rPr>
              <a:t>How many times did it happen?</a:t>
            </a:r>
          </a:p>
          <a:p>
            <a:pPr marL="742950" indent="-742950">
              <a:buFontTx/>
              <a:buAutoNum type="arabicPeriod"/>
            </a:pPr>
            <a:r>
              <a:rPr lang="en-US" sz="4400" b="1" dirty="0" smtClean="0">
                <a:latin typeface="Times New Roman" panose="02020603050405020304" pitchFamily="18" charset="0"/>
                <a:cs typeface="Times New Roman" panose="02020603050405020304" pitchFamily="18" charset="0"/>
              </a:rPr>
              <a:t>What actually happened?</a:t>
            </a:r>
          </a:p>
          <a:p>
            <a:pPr marL="0" indent="0">
              <a:buNone/>
            </a:pP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33366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274638"/>
            <a:ext cx="9829800" cy="1143000"/>
          </a:xfrm>
        </p:spPr>
        <p:txBody>
          <a:bodyPr/>
          <a:lstStyle/>
          <a:p>
            <a:r>
              <a:rPr lang="en-US" sz="4000" b="1" dirty="0">
                <a:solidFill>
                  <a:srgbClr val="7030A0"/>
                </a:solidFill>
                <a:latin typeface="Times New Roman" panose="02020603050405020304" pitchFamily="18" charset="0"/>
                <a:cs typeface="Times New Roman" panose="02020603050405020304" pitchFamily="18" charset="0"/>
              </a:rPr>
              <a:t>THE CLEANSING OF THE </a:t>
            </a:r>
            <a:r>
              <a:rPr lang="en-US" sz="4000" b="1" dirty="0" smtClean="0">
                <a:solidFill>
                  <a:srgbClr val="7030A0"/>
                </a:solidFill>
                <a:latin typeface="Times New Roman" panose="02020603050405020304" pitchFamily="18" charset="0"/>
                <a:cs typeface="Times New Roman" panose="02020603050405020304" pitchFamily="18" charset="0"/>
              </a:rPr>
              <a:t>TEMPLE - 2</a:t>
            </a:r>
            <a:endParaRPr lang="en-US" sz="40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066800"/>
            <a:ext cx="9144000" cy="54864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In the GOJ, it happens in Jesus first visit</a:t>
            </a:r>
          </a:p>
          <a:p>
            <a:pPr marL="609600" indent="-609600">
              <a:buFontTx/>
              <a:buNone/>
            </a:pPr>
            <a:r>
              <a:rPr lang="en-US" sz="4000" b="1" dirty="0" smtClean="0">
                <a:latin typeface="Times New Roman" panose="02020603050405020304" pitchFamily="18" charset="0"/>
                <a:cs typeface="Times New Roman" panose="02020603050405020304" pitchFamily="18" charset="0"/>
              </a:rPr>
              <a:t>to Jerusalem in his 2-3 years of ministry. </a:t>
            </a:r>
          </a:p>
          <a:p>
            <a:pPr marL="609600" indent="-609600">
              <a:buFontTx/>
              <a:buNone/>
            </a:pPr>
            <a:r>
              <a:rPr lang="en-US" sz="4000" b="1" dirty="0" smtClean="0">
                <a:latin typeface="Times New Roman" panose="02020603050405020304" pitchFamily="18" charset="0"/>
                <a:cs typeface="Times New Roman" panose="02020603050405020304" pitchFamily="18" charset="0"/>
              </a:rPr>
              <a:t>In all the other Gospels, it happened at</a:t>
            </a:r>
          </a:p>
          <a:p>
            <a:pPr marL="609600" indent="-609600">
              <a:buFontTx/>
              <a:buNone/>
            </a:pPr>
            <a:r>
              <a:rPr lang="en-US" sz="4000" b="1" dirty="0" smtClean="0">
                <a:latin typeface="Times New Roman" panose="02020603050405020304" pitchFamily="18" charset="0"/>
                <a:cs typeface="Times New Roman" panose="02020603050405020304" pitchFamily="18" charset="0"/>
              </a:rPr>
              <a:t>the beginning of his only visit to </a:t>
            </a:r>
          </a:p>
          <a:p>
            <a:pPr marL="609600" indent="-609600">
              <a:buFontTx/>
              <a:buNone/>
            </a:pPr>
            <a:r>
              <a:rPr lang="en-US" sz="4000" b="1" dirty="0" smtClean="0">
                <a:latin typeface="Times New Roman" panose="02020603050405020304" pitchFamily="18" charset="0"/>
                <a:cs typeface="Times New Roman" panose="02020603050405020304" pitchFamily="18" charset="0"/>
              </a:rPr>
              <a:t>Jerusalem, the week that Jesus was</a:t>
            </a:r>
          </a:p>
          <a:p>
            <a:pPr marL="609600" indent="-609600">
              <a:buFontTx/>
              <a:buNone/>
            </a:pPr>
            <a:r>
              <a:rPr lang="en-US" sz="4000" b="1" dirty="0" smtClean="0">
                <a:latin typeface="Times New Roman" panose="02020603050405020304" pitchFamily="18" charset="0"/>
                <a:cs typeface="Times New Roman" panose="02020603050405020304" pitchFamily="18" charset="0"/>
              </a:rPr>
              <a:t>crucified.  To avoid the problem of a</a:t>
            </a:r>
          </a:p>
          <a:p>
            <a:pPr marL="609600" indent="-609600">
              <a:buFontTx/>
              <a:buNone/>
            </a:pPr>
            <a:r>
              <a:rPr lang="en-US" sz="4000" b="1" dirty="0" smtClean="0">
                <a:latin typeface="Times New Roman" panose="02020603050405020304" pitchFamily="18" charset="0"/>
                <a:cs typeface="Times New Roman" panose="02020603050405020304" pitchFamily="18" charset="0"/>
              </a:rPr>
              <a:t>discrepancy, many religious websites</a:t>
            </a:r>
          </a:p>
          <a:p>
            <a:pPr marL="609600" indent="-609600">
              <a:buFontTx/>
              <a:buNone/>
            </a:pPr>
            <a:r>
              <a:rPr lang="en-US" sz="4000" b="1" dirty="0" smtClean="0">
                <a:latin typeface="Times New Roman" panose="02020603050405020304" pitchFamily="18" charset="0"/>
                <a:cs typeface="Times New Roman" panose="02020603050405020304" pitchFamily="18" charset="0"/>
              </a:rPr>
              <a:t>claim that it happened twice.</a:t>
            </a:r>
          </a:p>
          <a:p>
            <a:pPr marL="0" indent="0">
              <a:buNone/>
            </a:pP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297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274638"/>
            <a:ext cx="9829800" cy="1143000"/>
          </a:xfrm>
        </p:spPr>
        <p:txBody>
          <a:bodyPr/>
          <a:lstStyle/>
          <a:p>
            <a:r>
              <a:rPr lang="en-US" sz="4000" b="1" dirty="0">
                <a:solidFill>
                  <a:srgbClr val="7030A0"/>
                </a:solidFill>
                <a:latin typeface="Times New Roman" panose="02020603050405020304" pitchFamily="18" charset="0"/>
                <a:cs typeface="Times New Roman" panose="02020603050405020304" pitchFamily="18" charset="0"/>
              </a:rPr>
              <a:t>THE CLEANSING OF THE </a:t>
            </a:r>
            <a:r>
              <a:rPr lang="en-US" sz="4000" b="1" dirty="0" smtClean="0">
                <a:solidFill>
                  <a:srgbClr val="7030A0"/>
                </a:solidFill>
                <a:latin typeface="Times New Roman" panose="02020603050405020304" pitchFamily="18" charset="0"/>
                <a:cs typeface="Times New Roman" panose="02020603050405020304" pitchFamily="18" charset="0"/>
              </a:rPr>
              <a:t>TEMPLE - 3</a:t>
            </a:r>
            <a:endParaRPr lang="en-US" sz="40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066800"/>
            <a:ext cx="9144000" cy="54864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Of course, that begs the question why the</a:t>
            </a:r>
          </a:p>
          <a:p>
            <a:pPr marL="609600" indent="-609600">
              <a:buFontTx/>
              <a:buNone/>
            </a:pPr>
            <a:r>
              <a:rPr lang="en-US" sz="4000" b="1" dirty="0" smtClean="0">
                <a:latin typeface="Times New Roman" panose="02020603050405020304" pitchFamily="18" charset="0"/>
                <a:cs typeface="Times New Roman" panose="02020603050405020304" pitchFamily="18" charset="0"/>
              </a:rPr>
              <a:t>GOJ did not mention it twice then.  </a:t>
            </a:r>
          </a:p>
          <a:p>
            <a:pPr marL="609600" indent="-609600">
              <a:buFontTx/>
              <a:buNone/>
            </a:pPr>
            <a:r>
              <a:rPr lang="en-US" sz="4000" b="1" dirty="0" smtClean="0">
                <a:latin typeface="Times New Roman" panose="02020603050405020304" pitchFamily="18" charset="0"/>
                <a:cs typeface="Times New Roman" panose="02020603050405020304" pitchFamily="18" charset="0"/>
              </a:rPr>
              <a:t>The temple area that the “cleansing” </a:t>
            </a:r>
          </a:p>
          <a:p>
            <a:pPr marL="609600" indent="-609600">
              <a:buFontTx/>
              <a:buNone/>
            </a:pPr>
            <a:r>
              <a:rPr lang="en-US" sz="4000" b="1" dirty="0" smtClean="0">
                <a:latin typeface="Times New Roman" panose="02020603050405020304" pitchFamily="18" charset="0"/>
                <a:cs typeface="Times New Roman" panose="02020603050405020304" pitchFamily="18" charset="0"/>
              </a:rPr>
              <a:t>happened in was larger than the size of a</a:t>
            </a:r>
          </a:p>
          <a:p>
            <a:pPr marL="609600" indent="-609600">
              <a:buFontTx/>
              <a:buNone/>
            </a:pPr>
            <a:r>
              <a:rPr lang="en-US" sz="4000" b="1" dirty="0" smtClean="0">
                <a:latin typeface="Times New Roman" panose="02020603050405020304" pitchFamily="18" charset="0"/>
                <a:cs typeface="Times New Roman" panose="02020603050405020304" pitchFamily="18" charset="0"/>
              </a:rPr>
              <a:t>football field.  It is unlikely that Jesus</a:t>
            </a:r>
          </a:p>
          <a:p>
            <a:pPr marL="609600" indent="-609600">
              <a:buFontTx/>
              <a:buNone/>
            </a:pPr>
            <a:r>
              <a:rPr lang="en-US" sz="4000" b="1" dirty="0" smtClean="0">
                <a:latin typeface="Times New Roman" panose="02020603050405020304" pitchFamily="18" charset="0"/>
                <a:cs typeface="Times New Roman" panose="02020603050405020304" pitchFamily="18" charset="0"/>
              </a:rPr>
              <a:t>and his followers could have disrupted</a:t>
            </a:r>
          </a:p>
          <a:p>
            <a:pPr marL="609600" indent="-609600">
              <a:buFontTx/>
              <a:buNone/>
            </a:pPr>
            <a:r>
              <a:rPr lang="en-US" sz="4000" b="1" dirty="0" smtClean="0">
                <a:latin typeface="Times New Roman" panose="02020603050405020304" pitchFamily="18" charset="0"/>
                <a:cs typeface="Times New Roman" panose="02020603050405020304" pitchFamily="18" charset="0"/>
              </a:rPr>
              <a:t>all the merchants.  That would have been</a:t>
            </a:r>
          </a:p>
          <a:p>
            <a:pPr marL="609600" indent="-609600">
              <a:buFontTx/>
              <a:buNone/>
            </a:pPr>
            <a:r>
              <a:rPr lang="en-US" sz="4000" b="1" dirty="0" smtClean="0">
                <a:latin typeface="Times New Roman" panose="02020603050405020304" pitchFamily="18" charset="0"/>
                <a:cs typeface="Times New Roman" panose="02020603050405020304" pitchFamily="18" charset="0"/>
              </a:rPr>
              <a:t>too large an undertaking.</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0409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274638"/>
            <a:ext cx="9829800" cy="1143000"/>
          </a:xfrm>
        </p:spPr>
        <p:txBody>
          <a:bodyPr/>
          <a:lstStyle/>
          <a:p>
            <a:r>
              <a:rPr lang="en-US" sz="4000" b="1" dirty="0">
                <a:solidFill>
                  <a:srgbClr val="7030A0"/>
                </a:solidFill>
                <a:latin typeface="Times New Roman" panose="02020603050405020304" pitchFamily="18" charset="0"/>
                <a:cs typeface="Times New Roman" panose="02020603050405020304" pitchFamily="18" charset="0"/>
              </a:rPr>
              <a:t>THE CLEANSING OF THE </a:t>
            </a:r>
            <a:r>
              <a:rPr lang="en-US" sz="4000" b="1" dirty="0" smtClean="0">
                <a:solidFill>
                  <a:srgbClr val="7030A0"/>
                </a:solidFill>
                <a:latin typeface="Times New Roman" panose="02020603050405020304" pitchFamily="18" charset="0"/>
                <a:cs typeface="Times New Roman" panose="02020603050405020304" pitchFamily="18" charset="0"/>
              </a:rPr>
              <a:t>TEMPLE - 4</a:t>
            </a:r>
            <a:endParaRPr lang="en-US" sz="40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066800"/>
            <a:ext cx="9144000" cy="54864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Also, such an event would have brought</a:t>
            </a:r>
          </a:p>
          <a:p>
            <a:pPr marL="609600" indent="-609600">
              <a:buFontTx/>
              <a:buNone/>
            </a:pPr>
            <a:r>
              <a:rPr lang="en-US" sz="4000" b="1" dirty="0" smtClean="0">
                <a:latin typeface="Times New Roman" panose="02020603050405020304" pitchFamily="18" charset="0"/>
                <a:cs typeface="Times New Roman" panose="02020603050405020304" pitchFamily="18" charset="0"/>
              </a:rPr>
              <a:t>out the temple guard.  It is most likely</a:t>
            </a:r>
          </a:p>
          <a:p>
            <a:pPr marL="609600" indent="-609600">
              <a:buFontTx/>
              <a:buNone/>
            </a:pPr>
            <a:r>
              <a:rPr lang="en-US" sz="4000" b="1" dirty="0" smtClean="0">
                <a:latin typeface="Times New Roman" panose="02020603050405020304" pitchFamily="18" charset="0"/>
                <a:cs typeface="Times New Roman" panose="02020603050405020304" pitchFamily="18" charset="0"/>
              </a:rPr>
              <a:t>that Jesus disrupted various merchants</a:t>
            </a:r>
          </a:p>
          <a:p>
            <a:pPr marL="609600" indent="-609600">
              <a:buFontTx/>
              <a:buNone/>
            </a:pPr>
            <a:r>
              <a:rPr lang="en-US" sz="4000" b="1" dirty="0" smtClean="0">
                <a:latin typeface="Times New Roman" panose="02020603050405020304" pitchFamily="18" charset="0"/>
                <a:cs typeface="Times New Roman" panose="02020603050405020304" pitchFamily="18" charset="0"/>
              </a:rPr>
              <a:t>that he felt were cheating the pilgrims</a:t>
            </a:r>
          </a:p>
          <a:p>
            <a:pPr marL="609600" indent="-609600">
              <a:buFontTx/>
              <a:buNone/>
            </a:pPr>
            <a:r>
              <a:rPr lang="en-US" sz="4000" b="1" dirty="0" smtClean="0">
                <a:latin typeface="Times New Roman" panose="02020603050405020304" pitchFamily="18" charset="0"/>
                <a:cs typeface="Times New Roman" panose="02020603050405020304" pitchFamily="18" charset="0"/>
              </a:rPr>
              <a:t>and faithful.  In that case, the Jewish</a:t>
            </a:r>
          </a:p>
          <a:p>
            <a:pPr marL="609600" indent="-609600">
              <a:buFontTx/>
              <a:buNone/>
            </a:pPr>
            <a:r>
              <a:rPr lang="en-US" sz="4000" b="1" dirty="0" smtClean="0">
                <a:latin typeface="Times New Roman" panose="02020603050405020304" pitchFamily="18" charset="0"/>
                <a:cs typeface="Times New Roman" panose="02020603050405020304" pitchFamily="18" charset="0"/>
              </a:rPr>
              <a:t>temple guard would have been less likely</a:t>
            </a:r>
          </a:p>
          <a:p>
            <a:pPr marL="609600" indent="-609600">
              <a:buFontTx/>
              <a:buNone/>
            </a:pPr>
            <a:r>
              <a:rPr lang="en-US" sz="4000" b="1" dirty="0" smtClean="0">
                <a:latin typeface="Times New Roman" panose="02020603050405020304" pitchFamily="18" charset="0"/>
                <a:cs typeface="Times New Roman" panose="02020603050405020304" pitchFamily="18" charset="0"/>
              </a:rPr>
              <a:t>to get involved, especially if they knew</a:t>
            </a:r>
          </a:p>
          <a:p>
            <a:pPr marL="609600" indent="-609600">
              <a:buFontTx/>
              <a:buNone/>
            </a:pPr>
            <a:r>
              <a:rPr lang="en-US" sz="4000" b="1" dirty="0" smtClean="0">
                <a:latin typeface="Times New Roman" panose="02020603050405020304" pitchFamily="18" charset="0"/>
                <a:cs typeface="Times New Roman" panose="02020603050405020304" pitchFamily="18" charset="0"/>
              </a:rPr>
              <a:t>these “vendors” were crooks.</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282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US"/>
              <a:t>	</a:t>
            </a:r>
          </a:p>
        </p:txBody>
      </p:sp>
      <p:sp>
        <p:nvSpPr>
          <p:cNvPr id="50179" name="Rectangle 3"/>
          <p:cNvSpPr>
            <a:spLocks noGrp="1" noChangeArrowheads="1"/>
          </p:cNvSpPr>
          <p:nvPr>
            <p:ph type="subTitle" idx="1"/>
          </p:nvPr>
        </p:nvSpPr>
        <p:spPr>
          <a:xfrm>
            <a:off x="1295400" y="1066800"/>
            <a:ext cx="6400800" cy="4572000"/>
          </a:xfrm>
        </p:spPr>
        <p:txBody>
          <a:bodyPr/>
          <a:lstStyle/>
          <a:p>
            <a:r>
              <a:rPr lang="en-US" sz="8000" b="1" dirty="0">
                <a:solidFill>
                  <a:schemeClr val="accent2"/>
                </a:solidFill>
                <a:latin typeface="Times New Roman" panose="02020603050405020304" pitchFamily="18" charset="0"/>
                <a:cs typeface="Times New Roman" panose="02020603050405020304" pitchFamily="18" charset="0"/>
              </a:rPr>
              <a:t>LECTURE </a:t>
            </a:r>
          </a:p>
          <a:p>
            <a:endParaRPr lang="en-US" sz="8000" b="1" dirty="0">
              <a:latin typeface="Times New Roman" panose="02020603050405020304" pitchFamily="18" charset="0"/>
              <a:cs typeface="Times New Roman" panose="02020603050405020304" pitchFamily="18" charset="0"/>
            </a:endParaRPr>
          </a:p>
          <a:p>
            <a:r>
              <a:rPr lang="en-US" sz="8000" b="1" dirty="0" smtClean="0">
                <a:solidFill>
                  <a:srgbClr val="FF0000"/>
                </a:solidFill>
                <a:latin typeface="Times New Roman" panose="02020603050405020304" pitchFamily="18" charset="0"/>
                <a:cs typeface="Times New Roman" panose="02020603050405020304" pitchFamily="18" charset="0"/>
              </a:rPr>
              <a:t>ONE</a:t>
            </a:r>
            <a:endParaRPr lang="en-US" sz="8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LAST SUPPER - 1</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524000"/>
            <a:ext cx="9144000" cy="5029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There is one major misconception and</a:t>
            </a:r>
          </a:p>
          <a:p>
            <a:pPr marL="609600" indent="-609600">
              <a:buFontTx/>
              <a:buNone/>
            </a:pPr>
            <a:r>
              <a:rPr lang="en-US" sz="4000" b="1" dirty="0" smtClean="0">
                <a:latin typeface="Times New Roman" panose="02020603050405020304" pitchFamily="18" charset="0"/>
                <a:cs typeface="Times New Roman" panose="02020603050405020304" pitchFamily="18" charset="0"/>
              </a:rPr>
              <a:t>one major issue(at least to many people)</a:t>
            </a:r>
          </a:p>
          <a:p>
            <a:pPr marL="609600" indent="-609600">
              <a:buFontTx/>
              <a:buNone/>
            </a:pPr>
            <a:r>
              <a:rPr lang="en-US" sz="4000" b="1" dirty="0" smtClean="0">
                <a:latin typeface="Times New Roman" panose="02020603050405020304" pitchFamily="18" charset="0"/>
                <a:cs typeface="Times New Roman" panose="02020603050405020304" pitchFamily="18" charset="0"/>
              </a:rPr>
              <a:t>that surround the Last Supper.</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Did Jesus and the others sit at a table or recline on mats and/or cushions?</a:t>
            </a:r>
          </a:p>
          <a:p>
            <a:pPr marL="742950" indent="-742950">
              <a:buFontTx/>
              <a:buAutoNum type="arabicPeriod"/>
            </a:pPr>
            <a:r>
              <a:rPr lang="en-US" sz="4000" b="1" dirty="0" smtClean="0">
                <a:latin typeface="Times New Roman" panose="02020603050405020304" pitchFamily="18" charset="0"/>
                <a:cs typeface="Times New Roman" panose="02020603050405020304" pitchFamily="18" charset="0"/>
              </a:rPr>
              <a:t>Who was in attendance at this event??</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278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LAST SUPPER - 2</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a:latin typeface="Times New Roman" panose="02020603050405020304" pitchFamily="18" charset="0"/>
                <a:cs typeface="Times New Roman" panose="02020603050405020304" pitchFamily="18" charset="0"/>
              </a:rPr>
              <a:t>The earliest depictions of </a:t>
            </a:r>
            <a:r>
              <a:rPr lang="en-US" sz="4000" b="1" dirty="0" smtClean="0">
                <a:latin typeface="Times New Roman" panose="02020603050405020304" pitchFamily="18" charset="0"/>
                <a:cs typeface="Times New Roman" panose="02020603050405020304" pitchFamily="18" charset="0"/>
              </a:rPr>
              <a:t>this meal occur</a:t>
            </a:r>
          </a:p>
          <a:p>
            <a:pPr marL="609600" indent="-609600">
              <a:buFontTx/>
              <a:buNone/>
            </a:pPr>
            <a:r>
              <a:rPr lang="en-US" sz="4000" b="1" dirty="0" smtClean="0">
                <a:latin typeface="Times New Roman" panose="02020603050405020304" pitchFamily="18" charset="0"/>
                <a:cs typeface="Times New Roman" panose="02020603050405020304" pitchFamily="18" charset="0"/>
              </a:rPr>
              <a:t>in the frescos of </a:t>
            </a:r>
            <a:r>
              <a:rPr lang="en-US" sz="4000" b="1" dirty="0">
                <a:latin typeface="Times New Roman" panose="02020603050405020304" pitchFamily="18" charset="0"/>
                <a:cs typeface="Times New Roman" panose="02020603050405020304" pitchFamily="18" charset="0"/>
              </a:rPr>
              <a:t>the </a:t>
            </a:r>
            <a:r>
              <a:rPr lang="en-US" sz="4000" b="1" dirty="0" smtClean="0">
                <a:latin typeface="Times New Roman" panose="02020603050405020304" pitchFamily="18" charset="0"/>
                <a:cs typeface="Times New Roman" panose="02020603050405020304" pitchFamily="18" charset="0"/>
              </a:rPr>
              <a:t>Catacombs </a:t>
            </a:r>
            <a:r>
              <a:rPr lang="en-US" sz="4000" b="1" dirty="0">
                <a:latin typeface="Times New Roman" panose="02020603050405020304" pitchFamily="18" charset="0"/>
                <a:cs typeface="Times New Roman" panose="02020603050405020304" pitchFamily="18" charset="0"/>
              </a:rPr>
              <a:t>of Rome</a:t>
            </a:r>
            <a:r>
              <a:rPr lang="en-US" sz="4000" b="1" dirty="0" smtClean="0">
                <a:latin typeface="Times New Roman" panose="02020603050405020304" pitchFamily="18" charset="0"/>
                <a:cs typeface="Times New Roman" panose="02020603050405020304" pitchFamily="18" charset="0"/>
              </a:rPr>
              <a:t>,</a:t>
            </a:r>
          </a:p>
          <a:p>
            <a:pPr marL="609600" indent="-609600">
              <a:buFontTx/>
              <a:buNone/>
            </a:pPr>
            <a:r>
              <a:rPr lang="en-US" sz="4000" b="1" dirty="0">
                <a:latin typeface="Times New Roman" panose="02020603050405020304" pitchFamily="18" charset="0"/>
                <a:cs typeface="Times New Roman" panose="02020603050405020304" pitchFamily="18" charset="0"/>
              </a:rPr>
              <a:t>w</a:t>
            </a:r>
            <a:r>
              <a:rPr lang="en-US" sz="4000" b="1" dirty="0" smtClean="0">
                <a:latin typeface="Times New Roman" panose="02020603050405020304" pitchFamily="18" charset="0"/>
                <a:cs typeface="Times New Roman" panose="02020603050405020304" pitchFamily="18" charset="0"/>
              </a:rPr>
              <a:t>here figures </a:t>
            </a:r>
            <a:r>
              <a:rPr lang="en-US" sz="4000" b="1" dirty="0">
                <a:latin typeface="Times New Roman" panose="02020603050405020304" pitchFamily="18" charset="0"/>
                <a:cs typeface="Times New Roman" panose="02020603050405020304" pitchFamily="18" charset="0"/>
              </a:rPr>
              <a:t>are depicted </a:t>
            </a:r>
            <a:r>
              <a:rPr lang="en-US" sz="4000" b="1" dirty="0" smtClean="0">
                <a:latin typeface="Times New Roman" panose="02020603050405020304" pitchFamily="18" charset="0"/>
                <a:cs typeface="Times New Roman" panose="02020603050405020304" pitchFamily="18" charset="0"/>
              </a:rPr>
              <a:t>as reclining</a:t>
            </a:r>
          </a:p>
          <a:p>
            <a:pPr marL="609600" indent="-609600">
              <a:buFontTx/>
              <a:buNone/>
            </a:pPr>
            <a:r>
              <a:rPr lang="en-US" sz="4000" b="1" dirty="0" smtClean="0">
                <a:latin typeface="Times New Roman" panose="02020603050405020304" pitchFamily="18" charset="0"/>
                <a:cs typeface="Times New Roman" panose="02020603050405020304" pitchFamily="18" charset="0"/>
              </a:rPr>
              <a:t>around a semi-circular table.  That was </a:t>
            </a:r>
          </a:p>
          <a:p>
            <a:pPr marL="609600" indent="-609600">
              <a:buFontTx/>
              <a:buNone/>
            </a:pPr>
            <a:r>
              <a:rPr lang="en-US" sz="4000" b="1" dirty="0" smtClean="0">
                <a:latin typeface="Times New Roman" panose="02020603050405020304" pitchFamily="18" charset="0"/>
                <a:cs typeface="Times New Roman" panose="02020603050405020304" pitchFamily="18" charset="0"/>
              </a:rPr>
              <a:t>the traditional way of eating during that</a:t>
            </a:r>
          </a:p>
          <a:p>
            <a:pPr marL="609600" indent="-609600">
              <a:buFontTx/>
              <a:buNone/>
            </a:pPr>
            <a:r>
              <a:rPr lang="en-US" sz="4000" b="1" dirty="0" smtClean="0">
                <a:latin typeface="Times New Roman" panose="02020603050405020304" pitchFamily="18" charset="0"/>
                <a:cs typeface="Times New Roman" panose="02020603050405020304" pitchFamily="18" charset="0"/>
              </a:rPr>
              <a:t>time.  Also, wooden chairs and a high set</a:t>
            </a:r>
          </a:p>
          <a:p>
            <a:pPr marL="609600" indent="-609600">
              <a:buFontTx/>
              <a:buNone/>
            </a:pPr>
            <a:r>
              <a:rPr lang="en-US" sz="4000" b="1" dirty="0" smtClean="0">
                <a:latin typeface="Times New Roman" panose="02020603050405020304" pitchFamily="18" charset="0"/>
                <a:cs typeface="Times New Roman" panose="02020603050405020304" pitchFamily="18" charset="0"/>
              </a:rPr>
              <a:t>table would have been quite expensive in</a:t>
            </a:r>
          </a:p>
          <a:p>
            <a:pPr marL="609600" indent="-609600">
              <a:buFontTx/>
              <a:buNone/>
            </a:pPr>
            <a:r>
              <a:rPr lang="en-US" sz="4000" b="1" dirty="0" smtClean="0">
                <a:latin typeface="Times New Roman" panose="02020603050405020304" pitchFamily="18" charset="0"/>
                <a:cs typeface="Times New Roman" panose="02020603050405020304" pitchFamily="18" charset="0"/>
              </a:rPr>
              <a:t>Judea of the 1</a:t>
            </a:r>
            <a:r>
              <a:rPr lang="en-US" sz="4000" b="1" baseline="30000" dirty="0" smtClean="0">
                <a:latin typeface="Times New Roman" panose="02020603050405020304" pitchFamily="18" charset="0"/>
                <a:cs typeface="Times New Roman" panose="02020603050405020304" pitchFamily="18" charset="0"/>
              </a:rPr>
              <a:t>st</a:t>
            </a:r>
            <a:r>
              <a:rPr lang="en-US" sz="4000" b="1" dirty="0" smtClean="0">
                <a:latin typeface="Times New Roman" panose="02020603050405020304" pitchFamily="18" charset="0"/>
                <a:cs typeface="Times New Roman" panose="02020603050405020304" pitchFamily="18" charset="0"/>
              </a:rPr>
              <a:t> century.</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17107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LAST SUPPER - 3</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And the </a:t>
            </a:r>
            <a:r>
              <a:rPr lang="en-US" sz="4000" b="1" dirty="0">
                <a:latin typeface="Times New Roman" panose="02020603050405020304" pitchFamily="18" charset="0"/>
                <a:cs typeface="Times New Roman" panose="02020603050405020304" pitchFamily="18" charset="0"/>
              </a:rPr>
              <a:t>Mishna </a:t>
            </a:r>
            <a:r>
              <a:rPr lang="en-US" sz="4000" b="1" dirty="0" smtClean="0">
                <a:latin typeface="Times New Roman" panose="02020603050405020304" pitchFamily="18" charset="0"/>
                <a:cs typeface="Times New Roman" panose="02020603050405020304" pitchFamily="18" charset="0"/>
              </a:rPr>
              <a:t>(Jewish rules) requires</a:t>
            </a:r>
          </a:p>
          <a:p>
            <a:pPr marL="609600" indent="-609600">
              <a:buFontTx/>
              <a:buNone/>
            </a:pPr>
            <a:r>
              <a:rPr lang="en-US" sz="4000" b="1" dirty="0" smtClean="0">
                <a:latin typeface="Times New Roman" panose="02020603050405020304" pitchFamily="18" charset="0"/>
                <a:cs typeface="Times New Roman" panose="02020603050405020304" pitchFamily="18" charset="0"/>
              </a:rPr>
              <a:t>that even </a:t>
            </a:r>
            <a:r>
              <a:rPr lang="en-US" sz="4000" b="1" dirty="0">
                <a:latin typeface="Times New Roman" panose="02020603050405020304" pitchFamily="18" charset="0"/>
                <a:cs typeface="Times New Roman" panose="02020603050405020304" pitchFamily="18" charset="0"/>
              </a:rPr>
              <a:t>the poorest person in </a:t>
            </a:r>
            <a:r>
              <a:rPr lang="en-US" sz="4000" b="1" dirty="0" smtClean="0">
                <a:latin typeface="Times New Roman" panose="02020603050405020304" pitchFamily="18" charset="0"/>
                <a:cs typeface="Times New Roman" panose="02020603050405020304" pitchFamily="18" charset="0"/>
              </a:rPr>
              <a:t>Israel</a:t>
            </a:r>
          </a:p>
          <a:p>
            <a:pPr marL="609600" indent="-609600">
              <a:buFontTx/>
              <a:buNone/>
            </a:pPr>
            <a:r>
              <a:rPr lang="en-US" sz="4000" b="1" dirty="0" smtClean="0">
                <a:latin typeface="Times New Roman" panose="02020603050405020304" pitchFamily="18" charset="0"/>
                <a:cs typeface="Times New Roman" panose="02020603050405020304" pitchFamily="18" charset="0"/>
              </a:rPr>
              <a:t>must not </a:t>
            </a:r>
            <a:r>
              <a:rPr lang="en-US" sz="4000" b="1" dirty="0">
                <a:latin typeface="Times New Roman" panose="02020603050405020304" pitchFamily="18" charset="0"/>
                <a:cs typeface="Times New Roman" panose="02020603050405020304" pitchFamily="18" charset="0"/>
              </a:rPr>
              <a:t>eat on the first night </a:t>
            </a:r>
            <a:r>
              <a:rPr lang="en-US" sz="4000" b="1" dirty="0" smtClean="0">
                <a:latin typeface="Times New Roman" panose="02020603050405020304" pitchFamily="18" charset="0"/>
                <a:cs typeface="Times New Roman" panose="02020603050405020304" pitchFamily="18" charset="0"/>
              </a:rPr>
              <a:t>of</a:t>
            </a:r>
          </a:p>
          <a:p>
            <a:pPr marL="609600" indent="-609600">
              <a:buFontTx/>
              <a:buNone/>
            </a:pPr>
            <a:r>
              <a:rPr lang="en-US" sz="4000" b="1" dirty="0" smtClean="0">
                <a:latin typeface="Times New Roman" panose="02020603050405020304" pitchFamily="18" charset="0"/>
                <a:cs typeface="Times New Roman" panose="02020603050405020304" pitchFamily="18" charset="0"/>
              </a:rPr>
              <a:t>Passover unless </a:t>
            </a:r>
            <a:r>
              <a:rPr lang="en-US" sz="4000" b="1" dirty="0">
                <a:latin typeface="Times New Roman" panose="02020603050405020304" pitchFamily="18" charset="0"/>
                <a:cs typeface="Times New Roman" panose="02020603050405020304" pitchFamily="18" charset="0"/>
              </a:rPr>
              <a:t>he </a:t>
            </a:r>
            <a:r>
              <a:rPr lang="en-US" sz="4000" b="1" dirty="0" smtClean="0">
                <a:latin typeface="Times New Roman" panose="02020603050405020304" pitchFamily="18" charset="0"/>
                <a:cs typeface="Times New Roman" panose="02020603050405020304" pitchFamily="18" charset="0"/>
              </a:rPr>
              <a:t>reclines at a low table.</a:t>
            </a:r>
          </a:p>
          <a:p>
            <a:pPr marL="609600" indent="-609600">
              <a:buFontTx/>
              <a:buNone/>
            </a:pPr>
            <a:r>
              <a:rPr lang="en-US" sz="4000" b="1" dirty="0" smtClean="0">
                <a:latin typeface="Times New Roman" panose="02020603050405020304" pitchFamily="18" charset="0"/>
                <a:cs typeface="Times New Roman" panose="02020603050405020304" pitchFamily="18" charset="0"/>
              </a:rPr>
              <a:t>Since Jesus and all his disciples at that</a:t>
            </a:r>
          </a:p>
          <a:p>
            <a:pPr marL="609600" indent="-609600">
              <a:buFontTx/>
              <a:buNone/>
            </a:pPr>
            <a:r>
              <a:rPr lang="en-US" sz="4000" b="1" dirty="0" smtClean="0">
                <a:latin typeface="Times New Roman" panose="02020603050405020304" pitchFamily="18" charset="0"/>
                <a:cs typeface="Times New Roman" panose="02020603050405020304" pitchFamily="18" charset="0"/>
              </a:rPr>
              <a:t>time were faithful Jews, they would have</a:t>
            </a:r>
          </a:p>
          <a:p>
            <a:pPr marL="609600" indent="-609600">
              <a:buFontTx/>
              <a:buNone/>
            </a:pPr>
            <a:r>
              <a:rPr lang="en-US" sz="4000" b="1" dirty="0" smtClean="0">
                <a:latin typeface="Times New Roman" panose="02020603050405020304" pitchFamily="18" charset="0"/>
                <a:cs typeface="Times New Roman" panose="02020603050405020304" pitchFamily="18" charset="0"/>
              </a:rPr>
              <a:t>followed such cultural rules and</a:t>
            </a:r>
          </a:p>
          <a:p>
            <a:pPr marL="609600" indent="-609600">
              <a:buFontTx/>
              <a:buNone/>
            </a:pPr>
            <a:r>
              <a:rPr lang="en-US" sz="4000" b="1" dirty="0" smtClean="0">
                <a:latin typeface="Times New Roman" panose="02020603050405020304" pitchFamily="18" charset="0"/>
                <a:cs typeface="Times New Roman" panose="02020603050405020304" pitchFamily="18" charset="0"/>
              </a:rPr>
              <a:t>conventions.</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89531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LAST SUPPER - 4</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295400"/>
            <a:ext cx="9144000" cy="52578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 issue of who may have been at the </a:t>
            </a:r>
          </a:p>
          <a:p>
            <a:pPr marL="609600" indent="-609600">
              <a:buFontTx/>
              <a:buNone/>
            </a:pPr>
            <a:r>
              <a:rPr lang="en-US" sz="4000" b="1" dirty="0" smtClean="0">
                <a:latin typeface="Times New Roman" panose="02020603050405020304" pitchFamily="18" charset="0"/>
                <a:cs typeface="Times New Roman" panose="02020603050405020304" pitchFamily="18" charset="0"/>
              </a:rPr>
              <a:t>Last Supper is one that stirs quite a</a:t>
            </a:r>
          </a:p>
          <a:p>
            <a:pPr marL="609600" indent="-609600">
              <a:buFontTx/>
              <a:buNone/>
            </a:pPr>
            <a:r>
              <a:rPr lang="en-US" sz="4000" b="1" dirty="0" smtClean="0">
                <a:latin typeface="Times New Roman" panose="02020603050405020304" pitchFamily="18" charset="0"/>
                <a:cs typeface="Times New Roman" panose="02020603050405020304" pitchFamily="18" charset="0"/>
              </a:rPr>
              <a:t>controversy.  In a “www” search on the</a:t>
            </a:r>
          </a:p>
          <a:p>
            <a:pPr marL="609600" indent="-609600">
              <a:buFontTx/>
              <a:buNone/>
            </a:pPr>
            <a:r>
              <a:rPr lang="en-US" sz="4000" b="1" dirty="0" smtClean="0">
                <a:latin typeface="Times New Roman" panose="02020603050405020304" pitchFamily="18" charset="0"/>
                <a:cs typeface="Times New Roman" panose="02020603050405020304" pitchFamily="18" charset="0"/>
              </a:rPr>
              <a:t>subject, over 1.1 million websites were </a:t>
            </a:r>
          </a:p>
          <a:p>
            <a:pPr marL="609600" indent="-609600">
              <a:buFontTx/>
              <a:buNone/>
            </a:pPr>
            <a:r>
              <a:rPr lang="en-US" sz="4000" b="1" dirty="0" smtClean="0">
                <a:latin typeface="Times New Roman" panose="02020603050405020304" pitchFamily="18" charset="0"/>
                <a:cs typeface="Times New Roman" panose="02020603050405020304" pitchFamily="18" charset="0"/>
              </a:rPr>
              <a:t>returned.  The Gospels state that all the</a:t>
            </a:r>
          </a:p>
          <a:p>
            <a:pPr marL="609600" indent="-609600">
              <a:buFontTx/>
              <a:buNone/>
            </a:pPr>
            <a:r>
              <a:rPr lang="en-US" sz="4000" b="1" dirty="0" smtClean="0">
                <a:latin typeface="Times New Roman" panose="02020603050405020304" pitchFamily="18" charset="0"/>
                <a:cs typeface="Times New Roman" panose="02020603050405020304" pitchFamily="18" charset="0"/>
              </a:rPr>
              <a:t>“Apostles” were there but are mute on</a:t>
            </a:r>
          </a:p>
          <a:p>
            <a:pPr marL="609600" indent="-609600">
              <a:buFontTx/>
              <a:buNone/>
            </a:pPr>
            <a:r>
              <a:rPr lang="en-US" sz="4000" b="1" dirty="0" smtClean="0">
                <a:latin typeface="Times New Roman" panose="02020603050405020304" pitchFamily="18" charset="0"/>
                <a:cs typeface="Times New Roman" panose="02020603050405020304" pitchFamily="18" charset="0"/>
              </a:rPr>
              <a:t>who else would have been in attendance.</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0694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LAST SUPPER - 5</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295400"/>
            <a:ext cx="9144000" cy="52578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It would have been very unusual that the</a:t>
            </a:r>
          </a:p>
          <a:p>
            <a:pPr marL="609600" indent="-609600">
              <a:buFontTx/>
              <a:buNone/>
            </a:pPr>
            <a:r>
              <a:rPr lang="en-US" sz="4000" b="1" dirty="0" smtClean="0">
                <a:latin typeface="Times New Roman" panose="02020603050405020304" pitchFamily="18" charset="0"/>
                <a:cs typeface="Times New Roman" panose="02020603050405020304" pitchFamily="18" charset="0"/>
              </a:rPr>
              <a:t>male Apostles would have prepared  and</a:t>
            </a:r>
          </a:p>
          <a:p>
            <a:pPr marL="609600" indent="-609600">
              <a:buFontTx/>
              <a:buNone/>
            </a:pPr>
            <a:r>
              <a:rPr lang="en-US" sz="4000" b="1" dirty="0" smtClean="0">
                <a:latin typeface="Times New Roman" panose="02020603050405020304" pitchFamily="18" charset="0"/>
                <a:cs typeface="Times New Roman" panose="02020603050405020304" pitchFamily="18" charset="0"/>
              </a:rPr>
              <a:t>served the meal.  Consequently, those</a:t>
            </a:r>
          </a:p>
          <a:p>
            <a:pPr marL="609600" indent="-609600">
              <a:buFontTx/>
              <a:buNone/>
            </a:pPr>
            <a:r>
              <a:rPr lang="en-US" sz="4000" b="1" dirty="0" smtClean="0">
                <a:latin typeface="Times New Roman" panose="02020603050405020304" pitchFamily="18" charset="0"/>
                <a:cs typeface="Times New Roman" panose="02020603050405020304" pitchFamily="18" charset="0"/>
              </a:rPr>
              <a:t>Disciples (male and female) who did all </a:t>
            </a:r>
          </a:p>
          <a:p>
            <a:pPr marL="609600" indent="-609600">
              <a:buFontTx/>
              <a:buNone/>
            </a:pPr>
            <a:r>
              <a:rPr lang="en-US" sz="4000" b="1" dirty="0" smtClean="0">
                <a:latin typeface="Times New Roman" panose="02020603050405020304" pitchFamily="18" charset="0"/>
                <a:cs typeface="Times New Roman" panose="02020603050405020304" pitchFamily="18" charset="0"/>
              </a:rPr>
              <a:t>the cooking and cleaning during their </a:t>
            </a:r>
          </a:p>
          <a:p>
            <a:pPr marL="609600" indent="-609600">
              <a:buFontTx/>
              <a:buNone/>
            </a:pPr>
            <a:r>
              <a:rPr lang="en-US" sz="4000" b="1" dirty="0" smtClean="0">
                <a:latin typeface="Times New Roman" panose="02020603050405020304" pitchFamily="18" charset="0"/>
                <a:cs typeface="Times New Roman" panose="02020603050405020304" pitchFamily="18" charset="0"/>
              </a:rPr>
              <a:t>ministry would have been in attendance,</a:t>
            </a:r>
          </a:p>
          <a:p>
            <a:pPr marL="609600" indent="-609600">
              <a:buFontTx/>
              <a:buNone/>
            </a:pPr>
            <a:r>
              <a:rPr lang="en-US" sz="4000" b="1" dirty="0" smtClean="0">
                <a:latin typeface="Times New Roman" panose="02020603050405020304" pitchFamily="18" charset="0"/>
                <a:cs typeface="Times New Roman" panose="02020603050405020304" pitchFamily="18" charset="0"/>
              </a:rPr>
              <a:t>performing the same tasks.</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1044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743200"/>
            <a:ext cx="7772400" cy="3733800"/>
          </a:xfrm>
        </p:spPr>
        <p:txBody>
          <a:bodyPr/>
          <a:lstStyle/>
          <a:p>
            <a:r>
              <a:rPr lang="en-US" sz="5400" b="1" dirty="0" smtClean="0">
                <a:solidFill>
                  <a:srgbClr val="FF0000"/>
                </a:solidFill>
                <a:latin typeface="Times New Roman" panose="02020603050405020304" pitchFamily="18" charset="0"/>
                <a:cs typeface="Times New Roman" panose="02020603050405020304" pitchFamily="18" charset="0"/>
              </a:rPr>
              <a:t>THE GARDEN OF GETHSEMANE</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7030A0"/>
                </a:solidFill>
                <a:latin typeface="Times New Roman" panose="02020603050405020304" pitchFamily="18" charset="0"/>
                <a:cs typeface="Times New Roman" panose="02020603050405020304" pitchFamily="18" charset="0"/>
              </a:rPr>
              <a:t>THE ARREST</a:t>
            </a:r>
            <a:br>
              <a:rPr lang="en-US" sz="5400" b="1" dirty="0" smtClean="0">
                <a:solidFill>
                  <a:srgbClr val="7030A0"/>
                </a:solidFill>
                <a:latin typeface="Times New Roman" panose="02020603050405020304" pitchFamily="18" charset="0"/>
                <a:cs typeface="Times New Roman" panose="02020603050405020304" pitchFamily="18" charset="0"/>
              </a:rPr>
            </a:br>
            <a:r>
              <a:rPr lang="en-US" sz="5400" b="1" dirty="0">
                <a:solidFill>
                  <a:srgbClr val="7030A0"/>
                </a:solidFill>
                <a:latin typeface="Times New Roman" panose="02020603050405020304" pitchFamily="18" charset="0"/>
                <a:cs typeface="Times New Roman" panose="02020603050405020304" pitchFamily="18" charset="0"/>
              </a:rPr>
              <a:t/>
            </a:r>
            <a:br>
              <a:rPr lang="en-US" sz="5400" b="1" dirty="0">
                <a:solidFill>
                  <a:srgbClr val="7030A0"/>
                </a:solidFill>
                <a:latin typeface="Times New Roman" panose="02020603050405020304" pitchFamily="18" charset="0"/>
                <a:cs typeface="Times New Roman" panose="02020603050405020304" pitchFamily="18" charset="0"/>
              </a:rPr>
            </a:br>
            <a:r>
              <a:rPr lang="en-US" sz="5400" b="1" dirty="0" smtClean="0">
                <a:solidFill>
                  <a:srgbClr val="00B050"/>
                </a:solidFill>
                <a:latin typeface="Times New Roman" panose="02020603050405020304" pitchFamily="18" charset="0"/>
                <a:cs typeface="Times New Roman" panose="02020603050405020304" pitchFamily="18" charset="0"/>
              </a:rPr>
              <a:t>THE SANHEDRIN</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23428882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000" b="1" dirty="0" smtClean="0">
                <a:solidFill>
                  <a:srgbClr val="FF0000"/>
                </a:solidFill>
                <a:latin typeface="Times New Roman" pitchFamily="18" charset="0"/>
              </a:rPr>
              <a:t>THE GARDEN OF </a:t>
            </a:r>
            <a:r>
              <a:rPr lang="en-US" sz="4000" b="1" dirty="0">
                <a:solidFill>
                  <a:srgbClr val="FF0000"/>
                </a:solidFill>
                <a:latin typeface="Times New Roman" panose="02020603050405020304" pitchFamily="18" charset="0"/>
                <a:cs typeface="Times New Roman" panose="02020603050405020304" pitchFamily="18" charset="0"/>
              </a:rPr>
              <a:t>GETHSEMANE </a:t>
            </a:r>
            <a:r>
              <a:rPr lang="en-US" sz="4000" b="1" dirty="0" smtClean="0">
                <a:solidFill>
                  <a:srgbClr val="FF0000"/>
                </a:solidFill>
                <a:latin typeface="Times New Roman" panose="02020603050405020304" pitchFamily="18" charset="0"/>
                <a:cs typeface="Times New Roman" panose="02020603050405020304" pitchFamily="18" charset="0"/>
              </a:rPr>
              <a:t> - </a:t>
            </a:r>
            <a:r>
              <a:rPr lang="en-US" sz="4000" b="1" dirty="0" smtClean="0">
                <a:solidFill>
                  <a:srgbClr val="FF0000"/>
                </a:solidFill>
                <a:latin typeface="Times New Roman" pitchFamily="18" charset="0"/>
              </a:rPr>
              <a:t>1</a:t>
            </a:r>
            <a:endParaRPr lang="en-US" sz="40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“Abba</a:t>
            </a:r>
            <a:r>
              <a:rPr lang="en-US" sz="4000" b="1" dirty="0">
                <a:latin typeface="Times New Roman" panose="02020603050405020304" pitchFamily="18" charset="0"/>
                <a:cs typeface="Times New Roman" panose="02020603050405020304" pitchFamily="18" charset="0"/>
              </a:rPr>
              <a:t>, Father</a:t>
            </a:r>
            <a:r>
              <a:rPr lang="en-US" sz="4000" b="1" dirty="0" smtClean="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he said, </a:t>
            </a:r>
            <a:r>
              <a:rPr lang="en-US" sz="4000" b="1" dirty="0" smtClean="0">
                <a:latin typeface="Times New Roman" panose="02020603050405020304" pitchFamily="18" charset="0"/>
                <a:cs typeface="Times New Roman" panose="02020603050405020304" pitchFamily="18" charset="0"/>
              </a:rPr>
              <a:t>“everything is</a:t>
            </a:r>
          </a:p>
          <a:p>
            <a:pPr marL="609600" indent="-609600">
              <a:buFontTx/>
              <a:buNone/>
            </a:pPr>
            <a:r>
              <a:rPr lang="en-US" sz="4000" b="1" dirty="0" smtClean="0">
                <a:latin typeface="Times New Roman" panose="02020603050405020304" pitchFamily="18" charset="0"/>
                <a:cs typeface="Times New Roman" panose="02020603050405020304" pitchFamily="18" charset="0"/>
              </a:rPr>
              <a:t>possible </a:t>
            </a:r>
            <a:r>
              <a:rPr lang="en-US" sz="4000" b="1" dirty="0">
                <a:latin typeface="Times New Roman" panose="02020603050405020304" pitchFamily="18" charset="0"/>
                <a:cs typeface="Times New Roman" panose="02020603050405020304" pitchFamily="18" charset="0"/>
              </a:rPr>
              <a:t>for you. Take this cup </a:t>
            </a:r>
            <a:r>
              <a:rPr lang="en-US" sz="4000" b="1" dirty="0" smtClean="0">
                <a:latin typeface="Times New Roman" panose="02020603050405020304" pitchFamily="18" charset="0"/>
                <a:cs typeface="Times New Roman" panose="02020603050405020304" pitchFamily="18" charset="0"/>
              </a:rPr>
              <a:t>from</a:t>
            </a:r>
          </a:p>
          <a:p>
            <a:pPr marL="609600" indent="-609600">
              <a:buFontTx/>
              <a:buNone/>
            </a:pPr>
            <a:r>
              <a:rPr lang="en-US" sz="4000" b="1" dirty="0" smtClean="0">
                <a:latin typeface="Times New Roman" panose="02020603050405020304" pitchFamily="18" charset="0"/>
                <a:cs typeface="Times New Roman" panose="02020603050405020304" pitchFamily="18" charset="0"/>
              </a:rPr>
              <a:t>me.  Yet </a:t>
            </a:r>
            <a:r>
              <a:rPr lang="en-US" sz="4000" b="1" dirty="0">
                <a:latin typeface="Times New Roman" panose="02020603050405020304" pitchFamily="18" charset="0"/>
                <a:cs typeface="Times New Roman" panose="02020603050405020304" pitchFamily="18" charset="0"/>
              </a:rPr>
              <a:t>not what I will, but what </a:t>
            </a:r>
            <a:r>
              <a:rPr lang="en-US" sz="4000" b="1" dirty="0" smtClean="0">
                <a:latin typeface="Times New Roman" panose="02020603050405020304" pitchFamily="18" charset="0"/>
                <a:cs typeface="Times New Roman" panose="02020603050405020304" pitchFamily="18" charset="0"/>
              </a:rPr>
              <a:t>you</a:t>
            </a:r>
          </a:p>
          <a:p>
            <a:pPr marL="609600" indent="-609600">
              <a:buFontTx/>
              <a:buNone/>
            </a:pPr>
            <a:r>
              <a:rPr lang="en-US" sz="4000" b="1" dirty="0" smtClean="0">
                <a:latin typeface="Times New Roman" panose="02020603050405020304" pitchFamily="18" charset="0"/>
                <a:cs typeface="Times New Roman" panose="02020603050405020304" pitchFamily="18" charset="0"/>
              </a:rPr>
              <a:t>will.” </a:t>
            </a:r>
            <a:r>
              <a:rPr lang="en-US" sz="4000" b="1" dirty="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Mark14:36)</a:t>
            </a:r>
          </a:p>
          <a:p>
            <a:pPr marL="609600" indent="-609600">
              <a:buFontTx/>
              <a:buNone/>
            </a:pPr>
            <a:r>
              <a:rPr lang="en-US" sz="4000" b="1" dirty="0" smtClean="0">
                <a:latin typeface="Times New Roman" panose="02020603050405020304" pitchFamily="18" charset="0"/>
                <a:cs typeface="Times New Roman" panose="02020603050405020304" pitchFamily="18" charset="0"/>
              </a:rPr>
              <a:t>Then </a:t>
            </a:r>
            <a:r>
              <a:rPr lang="en-US" sz="4000" b="1" dirty="0">
                <a:latin typeface="Times New Roman" panose="02020603050405020304" pitchFamily="18" charset="0"/>
                <a:cs typeface="Times New Roman" panose="02020603050405020304" pitchFamily="18" charset="0"/>
              </a:rPr>
              <a:t>he returned to his disciples </a:t>
            </a:r>
            <a:r>
              <a:rPr lang="en-US" sz="4000" b="1" dirty="0" smtClean="0">
                <a:latin typeface="Times New Roman" panose="02020603050405020304" pitchFamily="18" charset="0"/>
                <a:cs typeface="Times New Roman" panose="02020603050405020304" pitchFamily="18" charset="0"/>
              </a:rPr>
              <a:t>and</a:t>
            </a:r>
          </a:p>
          <a:p>
            <a:pPr marL="609600" indent="-609600">
              <a:buFontTx/>
              <a:buNone/>
            </a:pPr>
            <a:r>
              <a:rPr lang="en-US" sz="4000" b="1" dirty="0" smtClean="0">
                <a:latin typeface="Times New Roman" panose="02020603050405020304" pitchFamily="18" charset="0"/>
                <a:cs typeface="Times New Roman" panose="02020603050405020304" pitchFamily="18" charset="0"/>
              </a:rPr>
              <a:t>found </a:t>
            </a:r>
            <a:r>
              <a:rPr lang="en-US" sz="4000" b="1" dirty="0">
                <a:latin typeface="Times New Roman" panose="02020603050405020304" pitchFamily="18" charset="0"/>
                <a:cs typeface="Times New Roman" panose="02020603050405020304" pitchFamily="18" charset="0"/>
              </a:rPr>
              <a:t>them sleeping. </a:t>
            </a:r>
            <a:r>
              <a:rPr lang="en-US" sz="4000" b="1" dirty="0" smtClean="0">
                <a:latin typeface="Times New Roman" panose="02020603050405020304" pitchFamily="18" charset="0"/>
                <a:cs typeface="Times New Roman" panose="02020603050405020304" pitchFamily="18" charset="0"/>
              </a:rPr>
              <a:t>“Simon,” </a:t>
            </a:r>
            <a:r>
              <a:rPr lang="en-US" sz="4000" b="1" dirty="0">
                <a:latin typeface="Times New Roman" panose="02020603050405020304" pitchFamily="18" charset="0"/>
                <a:cs typeface="Times New Roman" panose="02020603050405020304" pitchFamily="18" charset="0"/>
              </a:rPr>
              <a:t>he said </a:t>
            </a:r>
            <a:r>
              <a:rPr lang="en-US" sz="4000" b="1" dirty="0" smtClean="0">
                <a:latin typeface="Times New Roman" panose="02020603050405020304" pitchFamily="18" charset="0"/>
                <a:cs typeface="Times New Roman" panose="02020603050405020304" pitchFamily="18" charset="0"/>
              </a:rPr>
              <a:t>to</a:t>
            </a:r>
          </a:p>
          <a:p>
            <a:pPr marL="609600" indent="-609600">
              <a:buFontTx/>
              <a:buNone/>
            </a:pPr>
            <a:r>
              <a:rPr lang="en-US" sz="4000" b="1" dirty="0" smtClean="0">
                <a:latin typeface="Times New Roman" panose="02020603050405020304" pitchFamily="18" charset="0"/>
                <a:cs typeface="Times New Roman" panose="02020603050405020304" pitchFamily="18" charset="0"/>
              </a:rPr>
              <a:t>Peter</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“are </a:t>
            </a:r>
            <a:r>
              <a:rPr lang="en-US" sz="4000" b="1" dirty="0">
                <a:latin typeface="Times New Roman" panose="02020603050405020304" pitchFamily="18" charset="0"/>
                <a:cs typeface="Times New Roman" panose="02020603050405020304" pitchFamily="18" charset="0"/>
              </a:rPr>
              <a:t>you asleep? </a:t>
            </a:r>
            <a:r>
              <a:rPr lang="en-US" sz="4000" b="1" dirty="0" smtClean="0">
                <a:latin typeface="Times New Roman" panose="02020603050405020304" pitchFamily="18" charset="0"/>
                <a:cs typeface="Times New Roman" panose="02020603050405020304" pitchFamily="18" charset="0"/>
              </a:rPr>
              <a:t>Couldn’t you</a:t>
            </a:r>
          </a:p>
          <a:p>
            <a:pPr marL="609600" indent="-609600">
              <a:buFontTx/>
              <a:buNone/>
            </a:pPr>
            <a:r>
              <a:rPr lang="en-US" sz="4000" b="1" dirty="0" smtClean="0">
                <a:latin typeface="Times New Roman" panose="02020603050405020304" pitchFamily="18" charset="0"/>
                <a:cs typeface="Times New Roman" panose="02020603050405020304" pitchFamily="18" charset="0"/>
              </a:rPr>
              <a:t>keep </a:t>
            </a:r>
            <a:r>
              <a:rPr lang="en-US" sz="4000" b="1" dirty="0">
                <a:latin typeface="Times New Roman" panose="02020603050405020304" pitchFamily="18" charset="0"/>
                <a:cs typeface="Times New Roman" panose="02020603050405020304" pitchFamily="18" charset="0"/>
              </a:rPr>
              <a:t>watch for one hour</a:t>
            </a:r>
            <a:r>
              <a:rPr lang="en-US" sz="4000" b="1" dirty="0" smtClean="0">
                <a:latin typeface="Times New Roman" panose="02020603050405020304" pitchFamily="18" charset="0"/>
                <a:cs typeface="Times New Roman" panose="02020603050405020304" pitchFamily="18" charset="0"/>
              </a:rPr>
              <a:t>?” (Mark14:37)</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8282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144000" cy="1417638"/>
          </a:xfrm>
        </p:spPr>
        <p:txBody>
          <a:bodyPr/>
          <a:lstStyle/>
          <a:p>
            <a:r>
              <a:rPr lang="en-US" sz="4000" b="1" dirty="0" smtClean="0">
                <a:solidFill>
                  <a:srgbClr val="FF0000"/>
                </a:solidFill>
                <a:latin typeface="Times New Roman" pitchFamily="18" charset="0"/>
              </a:rPr>
              <a:t>THE GARDEN OF </a:t>
            </a:r>
            <a:r>
              <a:rPr lang="en-US" sz="4000" b="1" dirty="0">
                <a:solidFill>
                  <a:srgbClr val="FF0000"/>
                </a:solidFill>
                <a:latin typeface="Times New Roman" panose="02020603050405020304" pitchFamily="18" charset="0"/>
                <a:cs typeface="Times New Roman" panose="02020603050405020304" pitchFamily="18" charset="0"/>
              </a:rPr>
              <a:t>GETHSEMANE </a:t>
            </a:r>
            <a:r>
              <a:rPr lang="en-US" sz="4000" b="1" dirty="0" smtClean="0">
                <a:solidFill>
                  <a:srgbClr val="FF0000"/>
                </a:solidFill>
                <a:latin typeface="Times New Roman" panose="02020603050405020304" pitchFamily="18" charset="0"/>
                <a:cs typeface="Times New Roman" panose="02020603050405020304" pitchFamily="18" charset="0"/>
              </a:rPr>
              <a:t> - 2</a:t>
            </a:r>
            <a:endParaRPr lang="en-US" sz="40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914400"/>
            <a:ext cx="9144000" cy="56388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In the Gospels of Mark, Matthew, and </a:t>
            </a:r>
          </a:p>
          <a:p>
            <a:pPr marL="609600" indent="-609600">
              <a:buFontTx/>
              <a:buNone/>
            </a:pPr>
            <a:r>
              <a:rPr lang="en-US" sz="4200" b="1" dirty="0" smtClean="0">
                <a:latin typeface="Times New Roman" panose="02020603050405020304" pitchFamily="18" charset="0"/>
                <a:cs typeface="Times New Roman" panose="02020603050405020304" pitchFamily="18" charset="0"/>
              </a:rPr>
              <a:t>Luke, there is vividly written detailed</a:t>
            </a:r>
          </a:p>
          <a:p>
            <a:pPr marL="609600" indent="-609600">
              <a:buFontTx/>
              <a:buNone/>
            </a:pPr>
            <a:r>
              <a:rPr lang="en-US" sz="4200" b="1" dirty="0" smtClean="0">
                <a:latin typeface="Times New Roman" panose="02020603050405020304" pitchFamily="18" charset="0"/>
                <a:cs typeface="Times New Roman" panose="02020603050405020304" pitchFamily="18" charset="0"/>
              </a:rPr>
              <a:t>descriptions of what Jesus prayed in</a:t>
            </a:r>
          </a:p>
          <a:p>
            <a:pPr marL="609600" indent="-609600">
              <a:buFontTx/>
              <a:buNone/>
            </a:pPr>
            <a:r>
              <a:rPr lang="en-US" sz="4200" b="1" dirty="0" smtClean="0">
                <a:latin typeface="Times New Roman" panose="02020603050405020304" pitchFamily="18" charset="0"/>
                <a:cs typeface="Times New Roman" panose="02020603050405020304" pitchFamily="18" charset="0"/>
              </a:rPr>
              <a:t>his agony while all his disciples slept. </a:t>
            </a:r>
          </a:p>
          <a:p>
            <a:pPr marL="609600" indent="-609600">
              <a:buFontTx/>
              <a:buNone/>
            </a:pPr>
            <a:r>
              <a:rPr lang="en-US" sz="4200" b="1" dirty="0" smtClean="0">
                <a:latin typeface="Times New Roman" panose="02020603050405020304" pitchFamily="18" charset="0"/>
                <a:cs typeface="Times New Roman" panose="02020603050405020304" pitchFamily="18" charset="0"/>
              </a:rPr>
              <a:t>How did the Evangelist know what to</a:t>
            </a:r>
          </a:p>
          <a:p>
            <a:pPr marL="609600" indent="-609600">
              <a:buFontTx/>
              <a:buNone/>
            </a:pPr>
            <a:r>
              <a:rPr lang="en-US" sz="4200" b="1" dirty="0" smtClean="0">
                <a:latin typeface="Times New Roman" panose="02020603050405020304" pitchFamily="18" charset="0"/>
                <a:cs typeface="Times New Roman" panose="02020603050405020304" pitchFamily="18" charset="0"/>
              </a:rPr>
              <a:t>write if no one was awake to hear Jesus</a:t>
            </a:r>
          </a:p>
          <a:p>
            <a:pPr marL="609600" indent="-609600">
              <a:buFontTx/>
              <a:buNone/>
            </a:pPr>
            <a:r>
              <a:rPr lang="en-US" sz="4200" b="1" dirty="0" smtClean="0">
                <a:latin typeface="Times New Roman" panose="02020603050405020304" pitchFamily="18" charset="0"/>
                <a:cs typeface="Times New Roman" panose="02020603050405020304" pitchFamily="18" charset="0"/>
              </a:rPr>
              <a:t>prayers and see what/how he was</a:t>
            </a:r>
          </a:p>
          <a:p>
            <a:pPr marL="609600" indent="-609600">
              <a:buFontTx/>
              <a:buNone/>
            </a:pPr>
            <a:r>
              <a:rPr lang="en-US" sz="4200" b="1" dirty="0" smtClean="0">
                <a:latin typeface="Times New Roman" panose="02020603050405020304" pitchFamily="18" charset="0"/>
                <a:cs typeface="Times New Roman" panose="02020603050405020304" pitchFamily="18" charset="0"/>
              </a:rPr>
              <a:t>suffering?</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9116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144000" cy="1417638"/>
          </a:xfrm>
        </p:spPr>
        <p:txBody>
          <a:bodyPr/>
          <a:lstStyle/>
          <a:p>
            <a:r>
              <a:rPr lang="en-US" sz="4000" b="1" dirty="0" smtClean="0">
                <a:solidFill>
                  <a:srgbClr val="FF0000"/>
                </a:solidFill>
                <a:latin typeface="Times New Roman" pitchFamily="18" charset="0"/>
              </a:rPr>
              <a:t>THE GARDEN OF </a:t>
            </a:r>
            <a:r>
              <a:rPr lang="en-US" sz="4000" b="1" dirty="0">
                <a:solidFill>
                  <a:srgbClr val="FF0000"/>
                </a:solidFill>
                <a:latin typeface="Times New Roman" panose="02020603050405020304" pitchFamily="18" charset="0"/>
                <a:cs typeface="Times New Roman" panose="02020603050405020304" pitchFamily="18" charset="0"/>
              </a:rPr>
              <a:t>GETHSEMANE </a:t>
            </a:r>
            <a:r>
              <a:rPr lang="en-US" sz="4000" b="1" dirty="0" smtClean="0">
                <a:solidFill>
                  <a:srgbClr val="FF0000"/>
                </a:solidFill>
                <a:latin typeface="Times New Roman" panose="02020603050405020304" pitchFamily="18" charset="0"/>
                <a:cs typeface="Times New Roman" panose="02020603050405020304" pitchFamily="18" charset="0"/>
              </a:rPr>
              <a:t> - 3</a:t>
            </a:r>
            <a:endParaRPr lang="en-US" sz="40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609600" indent="-609600">
              <a:buFontTx/>
              <a:buNone/>
            </a:pPr>
            <a:r>
              <a:rPr lang="en-US" sz="4200" b="1" dirty="0" smtClean="0">
                <a:latin typeface="Times New Roman" panose="02020603050405020304" pitchFamily="18" charset="0"/>
                <a:cs typeface="Times New Roman" panose="02020603050405020304" pitchFamily="18" charset="0"/>
              </a:rPr>
              <a:t>When he chides them for basically </a:t>
            </a:r>
          </a:p>
          <a:p>
            <a:pPr marL="609600" indent="-609600">
              <a:buFontTx/>
              <a:buNone/>
            </a:pPr>
            <a:r>
              <a:rPr lang="en-US" sz="4200" b="1" dirty="0" smtClean="0">
                <a:latin typeface="Times New Roman" panose="02020603050405020304" pitchFamily="18" charset="0"/>
                <a:cs typeface="Times New Roman" panose="02020603050405020304" pitchFamily="18" charset="0"/>
              </a:rPr>
              <a:t>abandoning him in his first moment of</a:t>
            </a:r>
          </a:p>
          <a:p>
            <a:pPr marL="609600" indent="-609600">
              <a:buFontTx/>
              <a:buNone/>
            </a:pPr>
            <a:r>
              <a:rPr lang="en-US" sz="4200" b="1" dirty="0" smtClean="0">
                <a:latin typeface="Times New Roman" panose="02020603050405020304" pitchFamily="18" charset="0"/>
                <a:cs typeface="Times New Roman" panose="02020603050405020304" pitchFamily="18" charset="0"/>
              </a:rPr>
              <a:t>need, the arresting crowd shows up. </a:t>
            </a:r>
          </a:p>
          <a:p>
            <a:pPr marL="609600" indent="-609600">
              <a:buFontTx/>
              <a:buNone/>
            </a:pPr>
            <a:r>
              <a:rPr lang="en-US" sz="4200" b="1" dirty="0" smtClean="0">
                <a:latin typeface="Times New Roman" panose="02020603050405020304" pitchFamily="18" charset="0"/>
                <a:cs typeface="Times New Roman" panose="02020603050405020304" pitchFamily="18" charset="0"/>
              </a:rPr>
              <a:t>From that point on, he does not really</a:t>
            </a:r>
          </a:p>
          <a:p>
            <a:pPr marL="609600" indent="-609600">
              <a:buFontTx/>
              <a:buNone/>
            </a:pPr>
            <a:r>
              <a:rPr lang="en-US" sz="4200" b="1" dirty="0" smtClean="0">
                <a:latin typeface="Times New Roman" panose="02020603050405020304" pitchFamily="18" charset="0"/>
                <a:cs typeface="Times New Roman" panose="02020603050405020304" pitchFamily="18" charset="0"/>
              </a:rPr>
              <a:t>speak to his disciples again before he</a:t>
            </a:r>
          </a:p>
          <a:p>
            <a:pPr marL="609600" indent="-609600">
              <a:buFontTx/>
              <a:buNone/>
            </a:pPr>
            <a:r>
              <a:rPr lang="en-US" sz="4200" b="1" dirty="0" smtClean="0">
                <a:latin typeface="Times New Roman" panose="02020603050405020304" pitchFamily="18" charset="0"/>
                <a:cs typeface="Times New Roman" panose="02020603050405020304" pitchFamily="18" charset="0"/>
              </a:rPr>
              <a:t>dies.  This question is one of those for</a:t>
            </a:r>
          </a:p>
          <a:p>
            <a:pPr marL="609600" indent="-609600">
              <a:buFontTx/>
              <a:buNone/>
            </a:pPr>
            <a:r>
              <a:rPr lang="en-US" sz="4200" b="1" dirty="0" smtClean="0">
                <a:latin typeface="Times New Roman" panose="02020603050405020304" pitchFamily="18" charset="0"/>
                <a:cs typeface="Times New Roman" panose="02020603050405020304" pitchFamily="18" charset="0"/>
              </a:rPr>
              <a:t>which there is no satisfactory answer. </a:t>
            </a: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78057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7030A0"/>
                </a:solidFill>
                <a:latin typeface="Times New Roman" pitchFamily="18" charset="0"/>
              </a:rPr>
              <a:t>THE ARRESTING CROWD - 1</a:t>
            </a:r>
            <a:endParaRPr lang="en-US" sz="48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143000"/>
            <a:ext cx="9829800" cy="5410200"/>
          </a:xfrm>
        </p:spPr>
        <p:txBody>
          <a:bodyPr/>
          <a:lstStyle/>
          <a:p>
            <a:pPr marL="609600" indent="-609600">
              <a:buFontTx/>
              <a:buNone/>
            </a:pPr>
            <a:r>
              <a:rPr lang="en-US" sz="3800" b="1" dirty="0" smtClean="0">
                <a:solidFill>
                  <a:srgbClr val="0000FF"/>
                </a:solidFill>
                <a:latin typeface="Times New Roman" panose="02020603050405020304" pitchFamily="18" charset="0"/>
                <a:cs typeface="Times New Roman" panose="02020603050405020304" pitchFamily="18" charset="0"/>
              </a:rPr>
              <a:t>…Judas</a:t>
            </a:r>
            <a:r>
              <a:rPr lang="en-US" sz="3800" b="1" dirty="0">
                <a:solidFill>
                  <a:srgbClr val="0000FF"/>
                </a:solidFill>
                <a:latin typeface="Times New Roman" panose="02020603050405020304" pitchFamily="18" charset="0"/>
                <a:cs typeface="Times New Roman" panose="02020603050405020304" pitchFamily="18" charset="0"/>
              </a:rPr>
              <a:t>, one </a:t>
            </a:r>
            <a:r>
              <a:rPr lang="en-US" sz="3800" b="1" dirty="0" smtClean="0">
                <a:solidFill>
                  <a:srgbClr val="0000FF"/>
                </a:solidFill>
                <a:latin typeface="Times New Roman" panose="02020603050405020304" pitchFamily="18" charset="0"/>
                <a:cs typeface="Times New Roman" panose="02020603050405020304" pitchFamily="18" charset="0"/>
              </a:rPr>
              <a:t>of the </a:t>
            </a:r>
            <a:r>
              <a:rPr lang="en-US" sz="3800" b="1" dirty="0">
                <a:solidFill>
                  <a:srgbClr val="0000FF"/>
                </a:solidFill>
                <a:latin typeface="Times New Roman" panose="02020603050405020304" pitchFamily="18" charset="0"/>
                <a:cs typeface="Times New Roman" panose="02020603050405020304" pitchFamily="18" charset="0"/>
              </a:rPr>
              <a:t>Twelve, arrived. </a:t>
            </a:r>
            <a:r>
              <a:rPr lang="en-US" sz="3800" b="1" dirty="0" smtClean="0">
                <a:solidFill>
                  <a:srgbClr val="0000FF"/>
                </a:solidFill>
                <a:latin typeface="Times New Roman" panose="02020603050405020304" pitchFamily="18" charset="0"/>
                <a:cs typeface="Times New Roman" panose="02020603050405020304" pitchFamily="18" charset="0"/>
              </a:rPr>
              <a:t>With</a:t>
            </a:r>
          </a:p>
          <a:p>
            <a:pPr marL="609600" indent="-609600">
              <a:buFontTx/>
              <a:buNone/>
            </a:pPr>
            <a:r>
              <a:rPr lang="en-US" sz="3800" b="1" dirty="0" smtClean="0">
                <a:solidFill>
                  <a:srgbClr val="0000FF"/>
                </a:solidFill>
                <a:latin typeface="Times New Roman" panose="02020603050405020304" pitchFamily="18" charset="0"/>
                <a:cs typeface="Times New Roman" panose="02020603050405020304" pitchFamily="18" charset="0"/>
              </a:rPr>
              <a:t>him </a:t>
            </a:r>
            <a:r>
              <a:rPr lang="en-US" sz="3800" b="1" dirty="0">
                <a:solidFill>
                  <a:srgbClr val="0000FF"/>
                </a:solidFill>
                <a:latin typeface="Times New Roman" panose="02020603050405020304" pitchFamily="18" charset="0"/>
                <a:cs typeface="Times New Roman" panose="02020603050405020304" pitchFamily="18" charset="0"/>
              </a:rPr>
              <a:t>was a </a:t>
            </a:r>
            <a:r>
              <a:rPr lang="en-US" sz="3800" b="1" dirty="0" smtClean="0">
                <a:solidFill>
                  <a:srgbClr val="0000FF"/>
                </a:solidFill>
                <a:latin typeface="Times New Roman" panose="02020603050405020304" pitchFamily="18" charset="0"/>
                <a:cs typeface="Times New Roman" panose="02020603050405020304" pitchFamily="18" charset="0"/>
              </a:rPr>
              <a:t>large crowd </a:t>
            </a:r>
            <a:r>
              <a:rPr lang="en-US" sz="3800" b="1" dirty="0">
                <a:solidFill>
                  <a:srgbClr val="0000FF"/>
                </a:solidFill>
                <a:latin typeface="Times New Roman" panose="02020603050405020304" pitchFamily="18" charset="0"/>
                <a:cs typeface="Times New Roman" panose="02020603050405020304" pitchFamily="18" charset="0"/>
              </a:rPr>
              <a:t>armed with </a:t>
            </a:r>
            <a:r>
              <a:rPr lang="en-US" sz="3800" b="1" dirty="0" smtClean="0">
                <a:solidFill>
                  <a:srgbClr val="0000FF"/>
                </a:solidFill>
                <a:latin typeface="Times New Roman" panose="02020603050405020304" pitchFamily="18" charset="0"/>
                <a:cs typeface="Times New Roman" panose="02020603050405020304" pitchFamily="18" charset="0"/>
              </a:rPr>
              <a:t>swords</a:t>
            </a:r>
          </a:p>
          <a:p>
            <a:pPr marL="609600" indent="-609600">
              <a:buFontTx/>
              <a:buNone/>
            </a:pPr>
            <a:r>
              <a:rPr lang="en-US" sz="3800" b="1" dirty="0" smtClean="0">
                <a:solidFill>
                  <a:srgbClr val="0000FF"/>
                </a:solidFill>
                <a:latin typeface="Times New Roman" panose="02020603050405020304" pitchFamily="18" charset="0"/>
                <a:cs typeface="Times New Roman" panose="02020603050405020304" pitchFamily="18" charset="0"/>
              </a:rPr>
              <a:t>and </a:t>
            </a:r>
            <a:r>
              <a:rPr lang="en-US" sz="3800" b="1" dirty="0">
                <a:solidFill>
                  <a:srgbClr val="0000FF"/>
                </a:solidFill>
                <a:latin typeface="Times New Roman" panose="02020603050405020304" pitchFamily="18" charset="0"/>
                <a:cs typeface="Times New Roman" panose="02020603050405020304" pitchFamily="18" charset="0"/>
              </a:rPr>
              <a:t>clubs, </a:t>
            </a:r>
            <a:r>
              <a:rPr lang="en-US" sz="3800" b="1" dirty="0" smtClean="0">
                <a:solidFill>
                  <a:srgbClr val="0000FF"/>
                </a:solidFill>
                <a:latin typeface="Times New Roman" panose="02020603050405020304" pitchFamily="18" charset="0"/>
                <a:cs typeface="Times New Roman" panose="02020603050405020304" pitchFamily="18" charset="0"/>
              </a:rPr>
              <a:t>sent from </a:t>
            </a:r>
            <a:r>
              <a:rPr lang="en-US" sz="3800" b="1" dirty="0">
                <a:solidFill>
                  <a:srgbClr val="0000FF"/>
                </a:solidFill>
                <a:latin typeface="Times New Roman" panose="02020603050405020304" pitchFamily="18" charset="0"/>
                <a:cs typeface="Times New Roman" panose="02020603050405020304" pitchFamily="18" charset="0"/>
              </a:rPr>
              <a:t>the chief priests and </a:t>
            </a:r>
            <a:endParaRPr lang="en-US" sz="3800" b="1" dirty="0" smtClean="0">
              <a:solidFill>
                <a:srgbClr val="0000FF"/>
              </a:solidFill>
              <a:latin typeface="Times New Roman" panose="02020603050405020304" pitchFamily="18" charset="0"/>
              <a:cs typeface="Times New Roman" panose="02020603050405020304" pitchFamily="18" charset="0"/>
            </a:endParaRPr>
          </a:p>
          <a:p>
            <a:pPr marL="609600" indent="-609600">
              <a:buFontTx/>
              <a:buNone/>
            </a:pPr>
            <a:r>
              <a:rPr lang="en-US" sz="3800" b="1" dirty="0" smtClean="0">
                <a:solidFill>
                  <a:srgbClr val="0000FF"/>
                </a:solidFill>
                <a:latin typeface="Times New Roman" panose="02020603050405020304" pitchFamily="18" charset="0"/>
                <a:cs typeface="Times New Roman" panose="02020603050405020304" pitchFamily="18" charset="0"/>
              </a:rPr>
              <a:t>the </a:t>
            </a:r>
            <a:r>
              <a:rPr lang="en-US" sz="3800" b="1" dirty="0">
                <a:solidFill>
                  <a:srgbClr val="0000FF"/>
                </a:solidFill>
                <a:latin typeface="Times New Roman" panose="02020603050405020304" pitchFamily="18" charset="0"/>
                <a:cs typeface="Times New Roman" panose="02020603050405020304" pitchFamily="18" charset="0"/>
              </a:rPr>
              <a:t>elders of the people</a:t>
            </a:r>
            <a:r>
              <a:rPr lang="en-US" sz="3800" b="1" dirty="0" smtClean="0">
                <a:solidFill>
                  <a:srgbClr val="0000FF"/>
                </a:solidFill>
                <a:latin typeface="Times New Roman" panose="02020603050405020304" pitchFamily="18" charset="0"/>
                <a:cs typeface="Times New Roman" panose="02020603050405020304" pitchFamily="18" charset="0"/>
              </a:rPr>
              <a:t>. (MATT26:47)</a:t>
            </a:r>
          </a:p>
          <a:p>
            <a:pPr marL="609600" indent="-609600">
              <a:buFontTx/>
              <a:buNone/>
            </a:pPr>
            <a:r>
              <a:rPr lang="en-US" sz="3800" b="1" dirty="0" smtClean="0">
                <a:solidFill>
                  <a:srgbClr val="7030A0"/>
                </a:solidFill>
                <a:latin typeface="Times New Roman" panose="02020603050405020304" pitchFamily="18" charset="0"/>
                <a:cs typeface="Times New Roman" panose="02020603050405020304" pitchFamily="18" charset="0"/>
              </a:rPr>
              <a:t>Judas, </a:t>
            </a:r>
            <a:r>
              <a:rPr lang="en-US" sz="3800" b="1" dirty="0">
                <a:solidFill>
                  <a:srgbClr val="7030A0"/>
                </a:solidFill>
                <a:latin typeface="Times New Roman" panose="02020603050405020304" pitchFamily="18" charset="0"/>
                <a:cs typeface="Times New Roman" panose="02020603050405020304" pitchFamily="18" charset="0"/>
              </a:rPr>
              <a:t>having received the </a:t>
            </a:r>
            <a:r>
              <a:rPr lang="en-US" sz="3800" b="1" i="1" dirty="0" smtClean="0">
                <a:solidFill>
                  <a:srgbClr val="7030A0"/>
                </a:solidFill>
                <a:latin typeface="Times New Roman" panose="02020603050405020304" pitchFamily="18" charset="0"/>
                <a:cs typeface="Times New Roman" panose="02020603050405020304" pitchFamily="18" charset="0"/>
              </a:rPr>
              <a:t>Roman </a:t>
            </a:r>
            <a:r>
              <a:rPr lang="en-US" sz="3800" b="1" dirty="0" smtClean="0">
                <a:solidFill>
                  <a:srgbClr val="7030A0"/>
                </a:solidFill>
                <a:latin typeface="Times New Roman" panose="02020603050405020304" pitchFamily="18" charset="0"/>
                <a:cs typeface="Times New Roman" panose="02020603050405020304" pitchFamily="18" charset="0"/>
              </a:rPr>
              <a:t>cohort,</a:t>
            </a:r>
          </a:p>
          <a:p>
            <a:pPr marL="609600" indent="-609600">
              <a:buFontTx/>
              <a:buNone/>
            </a:pPr>
            <a:r>
              <a:rPr lang="en-US" sz="3800" b="1" dirty="0" smtClean="0">
                <a:solidFill>
                  <a:srgbClr val="7030A0"/>
                </a:solidFill>
                <a:latin typeface="Times New Roman" panose="02020603050405020304" pitchFamily="18" charset="0"/>
                <a:cs typeface="Times New Roman" panose="02020603050405020304" pitchFamily="18" charset="0"/>
              </a:rPr>
              <a:t>and </a:t>
            </a:r>
            <a:r>
              <a:rPr lang="en-US" sz="3800" b="1" dirty="0">
                <a:solidFill>
                  <a:srgbClr val="7030A0"/>
                </a:solidFill>
                <a:latin typeface="Times New Roman" panose="02020603050405020304" pitchFamily="18" charset="0"/>
                <a:cs typeface="Times New Roman" panose="02020603050405020304" pitchFamily="18" charset="0"/>
              </a:rPr>
              <a:t>officers from the </a:t>
            </a:r>
            <a:r>
              <a:rPr lang="en-US" sz="3800" b="1" dirty="0" smtClean="0">
                <a:solidFill>
                  <a:srgbClr val="7030A0"/>
                </a:solidFill>
                <a:latin typeface="Times New Roman" panose="02020603050405020304" pitchFamily="18" charset="0"/>
                <a:cs typeface="Times New Roman" panose="02020603050405020304" pitchFamily="18" charset="0"/>
              </a:rPr>
              <a:t>chief  priests and </a:t>
            </a:r>
          </a:p>
          <a:p>
            <a:pPr marL="609600" indent="-609600">
              <a:buFontTx/>
              <a:buNone/>
            </a:pPr>
            <a:r>
              <a:rPr lang="en-US" sz="3800" b="1" dirty="0" smtClean="0">
                <a:solidFill>
                  <a:srgbClr val="7030A0"/>
                </a:solidFill>
                <a:latin typeface="Times New Roman" panose="02020603050405020304" pitchFamily="18" charset="0"/>
                <a:cs typeface="Times New Roman" panose="02020603050405020304" pitchFamily="18" charset="0"/>
              </a:rPr>
              <a:t>the </a:t>
            </a:r>
            <a:r>
              <a:rPr lang="en-US" sz="3800" b="1" dirty="0">
                <a:solidFill>
                  <a:srgbClr val="7030A0"/>
                </a:solidFill>
                <a:latin typeface="Times New Roman" panose="02020603050405020304" pitchFamily="18" charset="0"/>
                <a:cs typeface="Times New Roman" panose="02020603050405020304" pitchFamily="18" charset="0"/>
              </a:rPr>
              <a:t>Pharisees, came there </a:t>
            </a:r>
            <a:r>
              <a:rPr lang="en-US" sz="3800" b="1" dirty="0" smtClean="0">
                <a:solidFill>
                  <a:srgbClr val="7030A0"/>
                </a:solidFill>
                <a:latin typeface="Times New Roman" panose="02020603050405020304" pitchFamily="18" charset="0"/>
                <a:cs typeface="Times New Roman" panose="02020603050405020304" pitchFamily="18" charset="0"/>
              </a:rPr>
              <a:t>with lanterns </a:t>
            </a:r>
          </a:p>
          <a:p>
            <a:pPr marL="609600" indent="-609600">
              <a:buFontTx/>
              <a:buNone/>
            </a:pPr>
            <a:r>
              <a:rPr lang="en-US" sz="3800" b="1" dirty="0" smtClean="0">
                <a:solidFill>
                  <a:srgbClr val="7030A0"/>
                </a:solidFill>
                <a:latin typeface="Times New Roman" panose="02020603050405020304" pitchFamily="18" charset="0"/>
                <a:cs typeface="Times New Roman" panose="02020603050405020304" pitchFamily="18" charset="0"/>
              </a:rPr>
              <a:t>and </a:t>
            </a:r>
            <a:r>
              <a:rPr lang="en-US" sz="3800" b="1" dirty="0">
                <a:solidFill>
                  <a:srgbClr val="7030A0"/>
                </a:solidFill>
                <a:latin typeface="Times New Roman" panose="02020603050405020304" pitchFamily="18" charset="0"/>
                <a:cs typeface="Times New Roman" panose="02020603050405020304" pitchFamily="18" charset="0"/>
              </a:rPr>
              <a:t>torches and </a:t>
            </a:r>
            <a:r>
              <a:rPr lang="en-US" sz="3800" b="1" dirty="0" smtClean="0">
                <a:solidFill>
                  <a:srgbClr val="7030A0"/>
                </a:solidFill>
                <a:latin typeface="Times New Roman" panose="02020603050405020304" pitchFamily="18" charset="0"/>
                <a:cs typeface="Times New Roman" panose="02020603050405020304" pitchFamily="18" charset="0"/>
              </a:rPr>
              <a:t>weapons. (JOHN18:3)</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400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solidFill>
                  <a:srgbClr val="0000CC"/>
                </a:solidFill>
                <a:latin typeface="Times New Roman" pitchFamily="18" charset="0"/>
              </a:rPr>
              <a:t>ADVISORY ON LECTURES - 1</a:t>
            </a:r>
          </a:p>
        </p:txBody>
      </p:sp>
      <p:sp>
        <p:nvSpPr>
          <p:cNvPr id="9219" name="Rectangle 3"/>
          <p:cNvSpPr>
            <a:spLocks noGrp="1" noChangeArrowheads="1"/>
          </p:cNvSpPr>
          <p:nvPr>
            <p:ph type="body" idx="1"/>
          </p:nvPr>
        </p:nvSpPr>
        <p:spPr>
          <a:xfrm>
            <a:off x="76200" y="1371600"/>
            <a:ext cx="8915400" cy="4754563"/>
          </a:xfrm>
        </p:spPr>
        <p:txBody>
          <a:bodyPr/>
          <a:lstStyle/>
          <a:p>
            <a:pPr marL="0" indent="0" eaLnBrk="1" hangingPunct="1">
              <a:buNone/>
            </a:pPr>
            <a:r>
              <a:rPr lang="en-US" sz="4000" b="1" dirty="0" smtClean="0">
                <a:latin typeface="Times New Roman" pitchFamily="18" charset="0"/>
              </a:rPr>
              <a:t>The Passion story is well known and familiar to all Christian institutions and denominations.  Most individuals who have heard this story their entire lives do not understand that the single story is actually a conflated or merged account from four different sources, the Gospels of Mark, Matthew, Luke and John (and even other sources).</a:t>
            </a:r>
          </a:p>
        </p:txBody>
      </p:sp>
    </p:spTree>
    <p:extLst>
      <p:ext uri="{BB962C8B-B14F-4D97-AF65-F5344CB8AC3E}">
        <p14:creationId xmlns:p14="http://schemas.microsoft.com/office/powerpoint/2010/main" val="11673849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7030A0"/>
                </a:solidFill>
                <a:latin typeface="Times New Roman" pitchFamily="18" charset="0"/>
              </a:rPr>
              <a:t>THE ARRESTING CROWD - 2</a:t>
            </a:r>
            <a:endParaRPr lang="en-US" sz="48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295400"/>
            <a:ext cx="9144000" cy="5257800"/>
          </a:xfrm>
        </p:spPr>
        <p:txBody>
          <a:bodyPr/>
          <a:lstStyle/>
          <a:p>
            <a:pPr marL="609600" indent="-609600">
              <a:buFontTx/>
              <a:buNone/>
            </a:pPr>
            <a:r>
              <a:rPr lang="en-US" sz="3800" b="1" dirty="0" smtClean="0">
                <a:latin typeface="Times New Roman" panose="02020603050405020304" pitchFamily="18" charset="0"/>
                <a:cs typeface="Times New Roman" panose="02020603050405020304" pitchFamily="18" charset="0"/>
              </a:rPr>
              <a:t>Only the Gospel of John has Roman</a:t>
            </a:r>
          </a:p>
          <a:p>
            <a:pPr marL="609600" indent="-609600">
              <a:buFontTx/>
              <a:buNone/>
            </a:pPr>
            <a:r>
              <a:rPr lang="en-US" sz="3800" b="1" dirty="0" smtClean="0">
                <a:latin typeface="Times New Roman" panose="02020603050405020304" pitchFamily="18" charset="0"/>
                <a:cs typeface="Times New Roman" panose="02020603050405020304" pitchFamily="18" charset="0"/>
              </a:rPr>
              <a:t>soldiers with the arresting crowd.  A cohort</a:t>
            </a:r>
          </a:p>
          <a:p>
            <a:pPr marL="609600" indent="-609600">
              <a:buFontTx/>
              <a:buNone/>
            </a:pPr>
            <a:r>
              <a:rPr lang="en-US" sz="3800" b="1" dirty="0" smtClean="0">
                <a:latin typeface="Times New Roman" panose="02020603050405020304" pitchFamily="18" charset="0"/>
                <a:cs typeface="Times New Roman" panose="02020603050405020304" pitchFamily="18" charset="0"/>
              </a:rPr>
              <a:t>is 500 men with officers.  They would not</a:t>
            </a:r>
          </a:p>
          <a:p>
            <a:pPr marL="609600" indent="-609600">
              <a:buFontTx/>
              <a:buNone/>
            </a:pPr>
            <a:r>
              <a:rPr lang="en-US" sz="3800" b="1" dirty="0" smtClean="0">
                <a:latin typeface="Times New Roman" panose="02020603050405020304" pitchFamily="18" charset="0"/>
                <a:cs typeface="Times New Roman" panose="02020603050405020304" pitchFamily="18" charset="0"/>
              </a:rPr>
              <a:t>have been sent from the Chief Priests, only</a:t>
            </a:r>
          </a:p>
          <a:p>
            <a:pPr marL="609600" indent="-609600">
              <a:buFontTx/>
              <a:buNone/>
            </a:pPr>
            <a:r>
              <a:rPr lang="en-US" sz="3800" b="1" dirty="0" smtClean="0">
                <a:latin typeface="Times New Roman" panose="02020603050405020304" pitchFamily="18" charset="0"/>
                <a:cs typeface="Times New Roman" panose="02020603050405020304" pitchFamily="18" charset="0"/>
              </a:rPr>
              <a:t>from Pilate to whom they reported.  And,</a:t>
            </a:r>
          </a:p>
          <a:p>
            <a:pPr marL="609600" indent="-609600">
              <a:buFontTx/>
              <a:buNone/>
            </a:pPr>
            <a:r>
              <a:rPr lang="en-US" sz="3800" b="1" dirty="0" smtClean="0">
                <a:latin typeface="Times New Roman" panose="02020603050405020304" pitchFamily="18" charset="0"/>
                <a:cs typeface="Times New Roman" panose="02020603050405020304" pitchFamily="18" charset="0"/>
              </a:rPr>
              <a:t>because they were under Governor Pilate’s</a:t>
            </a:r>
          </a:p>
          <a:p>
            <a:pPr marL="609600" indent="-609600">
              <a:buFontTx/>
              <a:buNone/>
            </a:pPr>
            <a:r>
              <a:rPr lang="en-US" sz="3800" b="1" dirty="0" smtClean="0">
                <a:latin typeface="Times New Roman" panose="02020603050405020304" pitchFamily="18" charset="0"/>
                <a:cs typeface="Times New Roman" panose="02020603050405020304" pitchFamily="18" charset="0"/>
              </a:rPr>
              <a:t>command, they would have taken Jesus</a:t>
            </a:r>
          </a:p>
          <a:p>
            <a:pPr marL="609600" indent="-609600">
              <a:buFontTx/>
              <a:buNone/>
            </a:pPr>
            <a:r>
              <a:rPr lang="en-US" sz="3800" b="1" dirty="0" smtClean="0">
                <a:latin typeface="Times New Roman" panose="02020603050405020304" pitchFamily="18" charset="0"/>
                <a:cs typeface="Times New Roman" panose="02020603050405020304" pitchFamily="18" charset="0"/>
              </a:rPr>
              <a:t>directly to the governor, not the Priests.</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7245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7030A0"/>
                </a:solidFill>
                <a:latin typeface="Times New Roman" pitchFamily="18" charset="0"/>
              </a:rPr>
              <a:t>THE ARRESTING CROWD - 3</a:t>
            </a:r>
            <a:endParaRPr lang="en-US" sz="48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295400"/>
            <a:ext cx="9144000" cy="5257800"/>
          </a:xfrm>
        </p:spPr>
        <p:txBody>
          <a:bodyPr/>
          <a:lstStyle/>
          <a:p>
            <a:pPr marL="609600" indent="-609600">
              <a:buFontTx/>
              <a:buNone/>
            </a:pPr>
            <a:r>
              <a:rPr lang="en-US" sz="3800" b="1" dirty="0" smtClean="0">
                <a:latin typeface="Times New Roman" panose="02020603050405020304" pitchFamily="18" charset="0"/>
                <a:cs typeface="Times New Roman" panose="02020603050405020304" pitchFamily="18" charset="0"/>
              </a:rPr>
              <a:t>Out of 25 versions of the Bible, only three</a:t>
            </a:r>
          </a:p>
          <a:p>
            <a:pPr marL="609600" indent="-609600">
              <a:buFontTx/>
              <a:buNone/>
            </a:pPr>
            <a:r>
              <a:rPr lang="en-US" sz="3800" b="1" dirty="0" smtClean="0">
                <a:latin typeface="Times New Roman" panose="02020603050405020304" pitchFamily="18" charset="0"/>
                <a:cs typeface="Times New Roman" panose="02020603050405020304" pitchFamily="18" charset="0"/>
              </a:rPr>
              <a:t>translated the sentence with the word</a:t>
            </a:r>
          </a:p>
          <a:p>
            <a:pPr marL="609600" indent="-609600">
              <a:buFontTx/>
              <a:buNone/>
            </a:pPr>
            <a:r>
              <a:rPr lang="en-US" sz="3800" b="1" dirty="0" smtClean="0">
                <a:latin typeface="Times New Roman" panose="02020603050405020304" pitchFamily="18" charset="0"/>
                <a:cs typeface="Times New Roman" panose="02020603050405020304" pitchFamily="18" charset="0"/>
              </a:rPr>
              <a:t>“Roman” included and only four with the</a:t>
            </a:r>
          </a:p>
          <a:p>
            <a:pPr marL="609600" indent="-609600">
              <a:buFontTx/>
              <a:buNone/>
            </a:pPr>
            <a:r>
              <a:rPr lang="en-US" sz="3800" b="1" dirty="0" smtClean="0">
                <a:latin typeface="Times New Roman" panose="02020603050405020304" pitchFamily="18" charset="0"/>
                <a:cs typeface="Times New Roman" panose="02020603050405020304" pitchFamily="18" charset="0"/>
              </a:rPr>
              <a:t>word “cohort”.  Most NT historians and</a:t>
            </a:r>
          </a:p>
          <a:p>
            <a:pPr marL="609600" indent="-609600">
              <a:buFontTx/>
              <a:buNone/>
            </a:pPr>
            <a:r>
              <a:rPr lang="en-US" sz="3800" b="1" dirty="0" smtClean="0">
                <a:latin typeface="Times New Roman" panose="02020603050405020304" pitchFamily="18" charset="0"/>
                <a:cs typeface="Times New Roman" panose="02020603050405020304" pitchFamily="18" charset="0"/>
              </a:rPr>
              <a:t>scholars do not consider it likely that there</a:t>
            </a:r>
          </a:p>
          <a:p>
            <a:pPr marL="609600" indent="-609600">
              <a:buFontTx/>
              <a:buNone/>
            </a:pPr>
            <a:r>
              <a:rPr lang="en-US" sz="3800" b="1" dirty="0" smtClean="0">
                <a:latin typeface="Times New Roman" panose="02020603050405020304" pitchFamily="18" charset="0"/>
                <a:cs typeface="Times New Roman" panose="02020603050405020304" pitchFamily="18" charset="0"/>
              </a:rPr>
              <a:t>were any Romans in attendance at this</a:t>
            </a:r>
          </a:p>
          <a:p>
            <a:pPr marL="609600" indent="-609600">
              <a:buFontTx/>
              <a:buNone/>
            </a:pPr>
            <a:r>
              <a:rPr lang="en-US" sz="3800" b="1" dirty="0" smtClean="0">
                <a:latin typeface="Times New Roman" panose="02020603050405020304" pitchFamily="18" charset="0"/>
                <a:cs typeface="Times New Roman" panose="02020603050405020304" pitchFamily="18" charset="0"/>
              </a:rPr>
              <a:t>time.  However, the actual </a:t>
            </a:r>
            <a:r>
              <a:rPr lang="en-US" sz="3800" b="1" dirty="0" err="1" smtClean="0">
                <a:latin typeface="Times New Roman" panose="02020603050405020304" pitchFamily="18" charset="0"/>
                <a:cs typeface="Times New Roman" panose="02020603050405020304" pitchFamily="18" charset="0"/>
              </a:rPr>
              <a:t>Koine</a:t>
            </a:r>
            <a:r>
              <a:rPr lang="en-US" sz="3800" b="1" dirty="0" smtClean="0">
                <a:latin typeface="Times New Roman" panose="02020603050405020304" pitchFamily="18" charset="0"/>
                <a:cs typeface="Times New Roman" panose="02020603050405020304" pitchFamily="18" charset="0"/>
              </a:rPr>
              <a:t> word in</a:t>
            </a:r>
          </a:p>
          <a:p>
            <a:pPr marL="609600" indent="-609600">
              <a:buFontTx/>
              <a:buNone/>
            </a:pPr>
            <a:r>
              <a:rPr lang="en-US" sz="3800" b="1" dirty="0" smtClean="0">
                <a:latin typeface="Times New Roman" panose="02020603050405020304" pitchFamily="18" charset="0"/>
                <a:cs typeface="Times New Roman" panose="02020603050405020304" pitchFamily="18" charset="0"/>
              </a:rPr>
              <a:t>most manuscripts is “Roman Cohort”.</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6694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7030A0"/>
                </a:solidFill>
                <a:latin typeface="Times New Roman" pitchFamily="18" charset="0"/>
              </a:rPr>
              <a:t>THE ARRESTING CROWD - 3</a:t>
            </a:r>
            <a:endParaRPr lang="en-US" sz="48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295400"/>
            <a:ext cx="9144000" cy="5257800"/>
          </a:xfrm>
        </p:spPr>
        <p:txBody>
          <a:bodyPr/>
          <a:lstStyle/>
          <a:p>
            <a:pPr marL="609600" indent="-609600">
              <a:buFontTx/>
              <a:buNone/>
            </a:pPr>
            <a:r>
              <a:rPr lang="en-US" sz="3800" b="1" dirty="0" smtClean="0">
                <a:latin typeface="Times New Roman" panose="02020603050405020304" pitchFamily="18" charset="0"/>
                <a:cs typeface="Times New Roman" panose="02020603050405020304" pitchFamily="18" charset="0"/>
              </a:rPr>
              <a:t>If the GOJ is correct, then it is quite </a:t>
            </a:r>
          </a:p>
          <a:p>
            <a:pPr marL="609600" indent="-609600">
              <a:buFontTx/>
              <a:buNone/>
            </a:pPr>
            <a:r>
              <a:rPr lang="en-US" sz="3800" b="1" dirty="0" smtClean="0">
                <a:latin typeface="Times New Roman" panose="02020603050405020304" pitchFamily="18" charset="0"/>
                <a:cs typeface="Times New Roman" panose="02020603050405020304" pitchFamily="18" charset="0"/>
              </a:rPr>
              <a:t>possible that a Tribune with a detail of 50</a:t>
            </a:r>
          </a:p>
          <a:p>
            <a:pPr marL="609600" indent="-609600">
              <a:buFontTx/>
              <a:buNone/>
            </a:pPr>
            <a:r>
              <a:rPr lang="en-US" sz="3800" b="1" dirty="0" smtClean="0">
                <a:latin typeface="Times New Roman" panose="02020603050405020304" pitchFamily="18" charset="0"/>
                <a:cs typeface="Times New Roman" panose="02020603050405020304" pitchFamily="18" charset="0"/>
              </a:rPr>
              <a:t>or so Roman soldiers could have come.  If</a:t>
            </a:r>
          </a:p>
          <a:p>
            <a:pPr marL="609600" indent="-609600">
              <a:buFontTx/>
              <a:buNone/>
            </a:pPr>
            <a:r>
              <a:rPr lang="en-US" sz="3800" b="1" dirty="0" smtClean="0">
                <a:latin typeface="Times New Roman" panose="02020603050405020304" pitchFamily="18" charset="0"/>
                <a:cs typeface="Times New Roman" panose="02020603050405020304" pitchFamily="18" charset="0"/>
              </a:rPr>
              <a:t>this is true, then the order for Jesus arrest</a:t>
            </a:r>
          </a:p>
          <a:p>
            <a:pPr marL="609600" indent="-609600">
              <a:buFontTx/>
              <a:buNone/>
            </a:pPr>
            <a:r>
              <a:rPr lang="en-US" sz="3800" b="1" dirty="0" smtClean="0">
                <a:latin typeface="Times New Roman" panose="02020603050405020304" pitchFamily="18" charset="0"/>
                <a:cs typeface="Times New Roman" panose="02020603050405020304" pitchFamily="18" charset="0"/>
              </a:rPr>
              <a:t>would have come from Pontius Pilate, not</a:t>
            </a:r>
          </a:p>
          <a:p>
            <a:pPr marL="609600" indent="-609600">
              <a:buFontTx/>
              <a:buNone/>
            </a:pPr>
            <a:r>
              <a:rPr lang="en-US" sz="3800" b="1" dirty="0" smtClean="0">
                <a:latin typeface="Times New Roman" panose="02020603050405020304" pitchFamily="18" charset="0"/>
                <a:cs typeface="Times New Roman" panose="02020603050405020304" pitchFamily="18" charset="0"/>
              </a:rPr>
              <a:t>the Jewish Priests.  The accompanying</a:t>
            </a:r>
          </a:p>
          <a:p>
            <a:pPr marL="609600" indent="-609600">
              <a:buFontTx/>
              <a:buNone/>
            </a:pPr>
            <a:r>
              <a:rPr lang="en-US" sz="3800" b="1" dirty="0" smtClean="0">
                <a:latin typeface="Times New Roman" panose="02020603050405020304" pitchFamily="18" charset="0"/>
                <a:cs typeface="Times New Roman" panose="02020603050405020304" pitchFamily="18" charset="0"/>
              </a:rPr>
              <a:t>Jewish temple guards would have had to</a:t>
            </a:r>
          </a:p>
          <a:p>
            <a:pPr marL="609600" indent="-609600">
              <a:buFontTx/>
              <a:buNone/>
            </a:pPr>
            <a:r>
              <a:rPr lang="en-US" sz="3800" b="1" dirty="0" smtClean="0">
                <a:latin typeface="Times New Roman" panose="02020603050405020304" pitchFamily="18" charset="0"/>
                <a:cs typeface="Times New Roman" panose="02020603050405020304" pitchFamily="18" charset="0"/>
              </a:rPr>
              <a:t>ask permission of the Tribune to be there. </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86220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7030A0"/>
                </a:solidFill>
                <a:latin typeface="Times New Roman" pitchFamily="18" charset="0"/>
              </a:rPr>
              <a:t>THE ARRESTING CROWD - 4</a:t>
            </a:r>
            <a:endParaRPr lang="en-US" sz="4800"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295400"/>
            <a:ext cx="9144000" cy="5257800"/>
          </a:xfrm>
        </p:spPr>
        <p:txBody>
          <a:bodyPr/>
          <a:lstStyle/>
          <a:p>
            <a:pPr marL="609600" indent="-609600">
              <a:buFontTx/>
              <a:buNone/>
            </a:pPr>
            <a:r>
              <a:rPr lang="en-US" sz="3800" b="1" dirty="0" smtClean="0">
                <a:latin typeface="Times New Roman" panose="02020603050405020304" pitchFamily="18" charset="0"/>
                <a:cs typeface="Times New Roman" panose="02020603050405020304" pitchFamily="18" charset="0"/>
              </a:rPr>
              <a:t>This situation essentially changes the entire</a:t>
            </a:r>
          </a:p>
          <a:p>
            <a:pPr marL="609600" indent="-609600">
              <a:buFontTx/>
              <a:buNone/>
            </a:pPr>
            <a:r>
              <a:rPr lang="en-US" sz="3800" b="1" dirty="0" smtClean="0">
                <a:latin typeface="Times New Roman" panose="02020603050405020304" pitchFamily="18" charset="0"/>
                <a:cs typeface="Times New Roman" panose="02020603050405020304" pitchFamily="18" charset="0"/>
              </a:rPr>
              <a:t>viewpoint of what happened.  It was the</a:t>
            </a:r>
          </a:p>
          <a:p>
            <a:pPr marL="609600" indent="-609600">
              <a:buFontTx/>
              <a:buNone/>
            </a:pPr>
            <a:r>
              <a:rPr lang="en-US" sz="3800" b="1" dirty="0" smtClean="0">
                <a:latin typeface="Times New Roman" panose="02020603050405020304" pitchFamily="18" charset="0"/>
                <a:cs typeface="Times New Roman" panose="02020603050405020304" pitchFamily="18" charset="0"/>
              </a:rPr>
              <a:t>Romans, specifically Pilate, that wanted</a:t>
            </a:r>
          </a:p>
          <a:p>
            <a:pPr marL="609600" indent="-609600">
              <a:buFontTx/>
              <a:buNone/>
            </a:pPr>
            <a:r>
              <a:rPr lang="en-US" sz="3800" b="1" dirty="0" smtClean="0">
                <a:latin typeface="Times New Roman" panose="02020603050405020304" pitchFamily="18" charset="0"/>
                <a:cs typeface="Times New Roman" panose="02020603050405020304" pitchFamily="18" charset="0"/>
              </a:rPr>
              <a:t>Jesus “out of the way” and the charge had</a:t>
            </a:r>
          </a:p>
          <a:p>
            <a:pPr marL="609600" indent="-609600">
              <a:buFontTx/>
              <a:buNone/>
            </a:pPr>
            <a:r>
              <a:rPr lang="en-US" sz="3800" b="1" dirty="0" smtClean="0">
                <a:latin typeface="Times New Roman" panose="02020603050405020304" pitchFamily="18" charset="0"/>
                <a:cs typeface="Times New Roman" panose="02020603050405020304" pitchFamily="18" charset="0"/>
              </a:rPr>
              <a:t>to be a “capital crime”.  A claim of being</a:t>
            </a:r>
          </a:p>
          <a:p>
            <a:pPr marL="609600" indent="-609600">
              <a:buFontTx/>
              <a:buNone/>
            </a:pPr>
            <a:r>
              <a:rPr lang="en-US" sz="3800" b="1" dirty="0" smtClean="0">
                <a:latin typeface="Times New Roman" panose="02020603050405020304" pitchFamily="18" charset="0"/>
                <a:cs typeface="Times New Roman" panose="02020603050405020304" pitchFamily="18" charset="0"/>
              </a:rPr>
              <a:t>“King of the Jews” which was sedition and</a:t>
            </a:r>
          </a:p>
          <a:p>
            <a:pPr marL="609600" indent="-609600">
              <a:buFontTx/>
              <a:buNone/>
            </a:pPr>
            <a:r>
              <a:rPr lang="en-US" sz="3800" b="1" dirty="0" smtClean="0">
                <a:latin typeface="Times New Roman" panose="02020603050405020304" pitchFamily="18" charset="0"/>
                <a:cs typeface="Times New Roman" panose="02020603050405020304" pitchFamily="18" charset="0"/>
              </a:rPr>
              <a:t>treason against the Roman emperor would</a:t>
            </a:r>
          </a:p>
          <a:p>
            <a:pPr marL="609600" indent="-609600">
              <a:buFontTx/>
              <a:buNone/>
            </a:pPr>
            <a:r>
              <a:rPr lang="en-US" sz="3800" b="1" dirty="0" smtClean="0">
                <a:latin typeface="Times New Roman" panose="02020603050405020304" pitchFamily="18" charset="0"/>
                <a:cs typeface="Times New Roman" panose="02020603050405020304" pitchFamily="18" charset="0"/>
              </a:rPr>
              <a:t>have done just that.</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6982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SANHEDRIN - 1</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If the Romans arrested Jesus, then</a:t>
            </a:r>
          </a:p>
          <a:p>
            <a:pPr marL="609600" indent="-609600">
              <a:buFontTx/>
              <a:buNone/>
            </a:pPr>
            <a:r>
              <a:rPr lang="en-US" sz="4400" b="1" dirty="0" smtClean="0">
                <a:latin typeface="Times New Roman" panose="02020603050405020304" pitchFamily="18" charset="0"/>
                <a:cs typeface="Times New Roman" panose="02020603050405020304" pitchFamily="18" charset="0"/>
              </a:rPr>
              <a:t>the Sanhedrin meeting would have</a:t>
            </a:r>
          </a:p>
          <a:p>
            <a:pPr marL="609600" indent="-609600">
              <a:buFontTx/>
              <a:buNone/>
            </a:pPr>
            <a:r>
              <a:rPr lang="en-US" sz="4400" b="1" dirty="0" smtClean="0">
                <a:latin typeface="Times New Roman" panose="02020603050405020304" pitchFamily="18" charset="0"/>
                <a:cs typeface="Times New Roman" panose="02020603050405020304" pitchFamily="18" charset="0"/>
              </a:rPr>
              <a:t>been more of a fact gathering session</a:t>
            </a:r>
          </a:p>
          <a:p>
            <a:pPr marL="609600" indent="-609600">
              <a:buFontTx/>
              <a:buNone/>
            </a:pPr>
            <a:r>
              <a:rPr lang="en-US" sz="4400" b="1" dirty="0" smtClean="0">
                <a:latin typeface="Times New Roman" panose="02020603050405020304" pitchFamily="18" charset="0"/>
                <a:cs typeface="Times New Roman" panose="02020603050405020304" pitchFamily="18" charset="0"/>
              </a:rPr>
              <a:t>than a trial since they would have </a:t>
            </a:r>
          </a:p>
          <a:p>
            <a:pPr marL="609600" indent="-609600">
              <a:buFontTx/>
              <a:buNone/>
            </a:pPr>
            <a:r>
              <a:rPr lang="en-US" sz="4400" b="1" dirty="0" smtClean="0">
                <a:latin typeface="Times New Roman" panose="02020603050405020304" pitchFamily="18" charset="0"/>
                <a:cs typeface="Times New Roman" panose="02020603050405020304" pitchFamily="18" charset="0"/>
              </a:rPr>
              <a:t>had no jurisdiction over a Roman</a:t>
            </a:r>
          </a:p>
          <a:p>
            <a:pPr marL="609600" indent="-609600">
              <a:buFontTx/>
              <a:buNone/>
            </a:pPr>
            <a:r>
              <a:rPr lang="en-US" sz="4400" b="1" dirty="0" smtClean="0">
                <a:latin typeface="Times New Roman" panose="02020603050405020304" pitchFamily="18" charset="0"/>
                <a:cs typeface="Times New Roman" panose="02020603050405020304" pitchFamily="18" charset="0"/>
              </a:rPr>
              <a:t>charge of sedition.  It was possible </a:t>
            </a:r>
          </a:p>
          <a:p>
            <a:pPr marL="609600" indent="-609600">
              <a:buFontTx/>
              <a:buNone/>
            </a:pPr>
            <a:r>
              <a:rPr lang="en-US" sz="4400" b="1" dirty="0" smtClean="0">
                <a:latin typeface="Times New Roman" panose="02020603050405020304" pitchFamily="18" charset="0"/>
                <a:cs typeface="Times New Roman" panose="02020603050405020304" pitchFamily="18" charset="0"/>
              </a:rPr>
              <a:t>that this was an impromptu meeting.</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6580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SANHEDRIN - 2</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Here are facts about the Sanhedrin from Jewish Historians:</a:t>
            </a:r>
          </a:p>
          <a:p>
            <a:pPr marL="742950" indent="-742950">
              <a:buFontTx/>
              <a:buAutoNum type="arabicPeriod"/>
            </a:pPr>
            <a:r>
              <a:rPr lang="en-US" sz="4400" b="1" dirty="0" smtClean="0">
                <a:latin typeface="Times New Roman" panose="02020603050405020304" pitchFamily="18" charset="0"/>
                <a:cs typeface="Times New Roman" panose="02020603050405020304" pitchFamily="18" charset="0"/>
              </a:rPr>
              <a:t>The Sanhedrin had total jurisdiction over the enforcement of Jewish laws and regulations.</a:t>
            </a:r>
          </a:p>
          <a:p>
            <a:pPr marL="742950" indent="-742950">
              <a:buFontTx/>
              <a:buAutoNum type="arabicPeriod"/>
            </a:pPr>
            <a:r>
              <a:rPr lang="en-US" sz="4400" b="1" dirty="0" smtClean="0">
                <a:latin typeface="Times New Roman" panose="02020603050405020304" pitchFamily="18" charset="0"/>
                <a:cs typeface="Times New Roman" panose="02020603050405020304" pitchFamily="18" charset="0"/>
              </a:rPr>
              <a:t>The Sanhedrin had the ability to assess the death sentence to any Jewish person for capital offenses.</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3195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SANHEDRIN - 3</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742950" indent="-742950">
              <a:buFontTx/>
              <a:buAutoNum type="arabicPeriod" startAt="3"/>
            </a:pPr>
            <a:r>
              <a:rPr lang="en-US" sz="4400" b="1" dirty="0" smtClean="0">
                <a:latin typeface="Times New Roman" panose="02020603050405020304" pitchFamily="18" charset="0"/>
                <a:cs typeface="Times New Roman" panose="02020603050405020304" pitchFamily="18" charset="0"/>
              </a:rPr>
              <a:t>Roman law took precedence over Jewish law.  Where there was no conflict or overlap, Jewish law could be enforced.</a:t>
            </a:r>
          </a:p>
          <a:p>
            <a:pPr marL="742950" indent="-742950">
              <a:buFontTx/>
              <a:buAutoNum type="arabicPeriod" startAt="3"/>
            </a:pPr>
            <a:r>
              <a:rPr lang="en-US" sz="4400" b="1" dirty="0" smtClean="0">
                <a:latin typeface="Times New Roman" panose="02020603050405020304" pitchFamily="18" charset="0"/>
                <a:cs typeface="Times New Roman" panose="02020603050405020304" pitchFamily="18" charset="0"/>
              </a:rPr>
              <a:t>The Roman authority did not interfere with Jewish trials or sentences unless they were superseded by Roman law. </a:t>
            </a: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1654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SANHEDRIN - 4</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742950" indent="-742950">
              <a:buAutoNum type="arabicPeriod" startAt="5"/>
            </a:pPr>
            <a:r>
              <a:rPr lang="en-US" sz="4400" b="1" dirty="0" smtClean="0">
                <a:latin typeface="Times New Roman" panose="02020603050405020304" pitchFamily="18" charset="0"/>
                <a:cs typeface="Times New Roman" panose="02020603050405020304" pitchFamily="18" charset="0"/>
              </a:rPr>
              <a:t>Jewish death sentences were carried out by means of stoning, slaying (with a sword), or burning.  They never used crucifixion.</a:t>
            </a:r>
          </a:p>
          <a:p>
            <a:pPr marL="742950" indent="-742950">
              <a:buAutoNum type="arabicPeriod" startAt="5"/>
            </a:pPr>
            <a:r>
              <a:rPr lang="en-US" sz="4400" b="1" dirty="0" smtClean="0">
                <a:latin typeface="Times New Roman" panose="02020603050405020304" pitchFamily="18" charset="0"/>
                <a:cs typeface="Times New Roman" panose="02020603050405020304" pitchFamily="18" charset="0"/>
              </a:rPr>
              <a:t>If there was  a conviction for blasphemy, then all the Jewish Priests must rend their garments.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7553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00B050"/>
                </a:solidFill>
                <a:latin typeface="Times New Roman" pitchFamily="18" charset="0"/>
              </a:rPr>
              <a:t>THE SANHEDRIN - 5</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When the Gospel stated that the Jews had no law to put a man to death, that was </a:t>
            </a:r>
            <a:r>
              <a:rPr lang="en-US" sz="4200" b="1" dirty="0" smtClean="0">
                <a:solidFill>
                  <a:srgbClr val="00B050"/>
                </a:solidFill>
                <a:latin typeface="Times New Roman" panose="02020603050405020304" pitchFamily="18" charset="0"/>
                <a:cs typeface="Times New Roman" panose="02020603050405020304" pitchFamily="18" charset="0"/>
              </a:rPr>
              <a:t>incorrect</a:t>
            </a:r>
            <a:r>
              <a:rPr lang="en-US" sz="4200" b="1" dirty="0" smtClean="0">
                <a:latin typeface="Times New Roman" panose="02020603050405020304" pitchFamily="18" charset="0"/>
                <a:cs typeface="Times New Roman" panose="02020603050405020304" pitchFamily="18" charset="0"/>
              </a:rPr>
              <a:t>.  If it was implied that the Sanhedrin could not put a man to death for being guilty of treason against Rome, that was true, because it was not a crime under Jewish law to fight or take action against Rome.  </a:t>
            </a:r>
            <a:endParaRPr lang="en-US" sz="42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7254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144000" cy="1417638"/>
          </a:xfrm>
        </p:spPr>
        <p:txBody>
          <a:bodyPr/>
          <a:lstStyle/>
          <a:p>
            <a:r>
              <a:rPr lang="en-US" sz="4800" b="1" dirty="0" smtClean="0">
                <a:solidFill>
                  <a:srgbClr val="00B050"/>
                </a:solidFill>
                <a:latin typeface="Times New Roman" pitchFamily="18" charset="0"/>
              </a:rPr>
              <a:t>THE SANHEDRIN - 6</a:t>
            </a:r>
            <a:endParaRPr lang="en-US" sz="4800"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914400"/>
            <a:ext cx="9144000" cy="56388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By Jewish laws and regulations of the timeframe in question (1</a:t>
            </a:r>
            <a:r>
              <a:rPr lang="en-US" sz="4200" b="1" baseline="30000" dirty="0" smtClean="0">
                <a:latin typeface="Times New Roman" panose="02020603050405020304" pitchFamily="18" charset="0"/>
                <a:cs typeface="Times New Roman" panose="02020603050405020304" pitchFamily="18" charset="0"/>
              </a:rPr>
              <a:t>st</a:t>
            </a:r>
            <a:r>
              <a:rPr lang="en-US" sz="4200" b="1" dirty="0" smtClean="0">
                <a:latin typeface="Times New Roman" panose="02020603050405020304" pitchFamily="18" charset="0"/>
                <a:cs typeface="Times New Roman" panose="02020603050405020304" pitchFamily="18" charset="0"/>
              </a:rPr>
              <a:t> Century A.D.), Jesus was not and would not have been convicted of blasphemy.  And even if he had been, the Romans would NOT have executed him (or anyone else) for it.  The Romans did not involve themselves or care about the sentences of Jewish religious laws.  </a:t>
            </a:r>
            <a:endParaRPr lang="en-US" sz="42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713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solidFill>
                  <a:srgbClr val="0000CC"/>
                </a:solidFill>
                <a:latin typeface="Times New Roman" pitchFamily="18" charset="0"/>
              </a:rPr>
              <a:t>ADVISORY ON LECTURES - 2</a:t>
            </a:r>
          </a:p>
        </p:txBody>
      </p:sp>
      <p:sp>
        <p:nvSpPr>
          <p:cNvPr id="9219" name="Rectangle 3"/>
          <p:cNvSpPr>
            <a:spLocks noGrp="1" noChangeArrowheads="1"/>
          </p:cNvSpPr>
          <p:nvPr>
            <p:ph type="body" idx="1"/>
          </p:nvPr>
        </p:nvSpPr>
        <p:spPr>
          <a:xfrm>
            <a:off x="28184" y="1447800"/>
            <a:ext cx="8915400" cy="4678363"/>
          </a:xfrm>
        </p:spPr>
        <p:txBody>
          <a:bodyPr/>
          <a:lstStyle/>
          <a:p>
            <a:pPr marL="0" indent="0" eaLnBrk="1" hangingPunct="1">
              <a:buNone/>
            </a:pPr>
            <a:r>
              <a:rPr lang="en-US" sz="4400" b="1" dirty="0" smtClean="0">
                <a:latin typeface="Times New Roman" pitchFamily="18" charset="0"/>
              </a:rPr>
              <a:t>This course is going to explore in detail the Passion week from Palm Sunday through the Burial of Jesus of Nazareth, highlighting key points in the story.  Each of these points will be discussed and explained within the context of the timeframe of the 1</a:t>
            </a:r>
            <a:r>
              <a:rPr lang="en-US" sz="4400" b="1" baseline="30000" dirty="0" smtClean="0">
                <a:latin typeface="Times New Roman" pitchFamily="18" charset="0"/>
              </a:rPr>
              <a:t>st</a:t>
            </a:r>
            <a:r>
              <a:rPr lang="en-US" sz="4400" b="1" dirty="0" smtClean="0">
                <a:latin typeface="Times New Roman" pitchFamily="18" charset="0"/>
              </a:rPr>
              <a:t> century. </a:t>
            </a:r>
          </a:p>
        </p:txBody>
      </p:sp>
    </p:spTree>
    <p:extLst>
      <p:ext uri="{BB962C8B-B14F-4D97-AF65-F5344CB8AC3E}">
        <p14:creationId xmlns:p14="http://schemas.microsoft.com/office/powerpoint/2010/main" val="17652161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US"/>
              <a:t>	</a:t>
            </a:r>
          </a:p>
        </p:txBody>
      </p:sp>
      <p:sp>
        <p:nvSpPr>
          <p:cNvPr id="50179" name="Rectangle 3"/>
          <p:cNvSpPr>
            <a:spLocks noGrp="1" noChangeArrowheads="1"/>
          </p:cNvSpPr>
          <p:nvPr>
            <p:ph type="subTitle" idx="1"/>
          </p:nvPr>
        </p:nvSpPr>
        <p:spPr>
          <a:xfrm>
            <a:off x="1295400" y="1066800"/>
            <a:ext cx="6400800" cy="4572000"/>
          </a:xfrm>
        </p:spPr>
        <p:txBody>
          <a:bodyPr/>
          <a:lstStyle/>
          <a:p>
            <a:r>
              <a:rPr lang="en-US" sz="7200" b="1" dirty="0">
                <a:solidFill>
                  <a:schemeClr val="accent2"/>
                </a:solidFill>
                <a:latin typeface="Times New Roman" panose="02020603050405020304" pitchFamily="18" charset="0"/>
                <a:cs typeface="Times New Roman" panose="02020603050405020304" pitchFamily="18" charset="0"/>
              </a:rPr>
              <a:t>LECTURE </a:t>
            </a:r>
          </a:p>
          <a:p>
            <a:endParaRPr lang="en-US" sz="7200" b="1" dirty="0">
              <a:latin typeface="Times New Roman" panose="02020603050405020304" pitchFamily="18" charset="0"/>
              <a:cs typeface="Times New Roman" panose="02020603050405020304" pitchFamily="18" charset="0"/>
            </a:endParaRPr>
          </a:p>
          <a:p>
            <a:r>
              <a:rPr lang="en-US" sz="7200" b="1" dirty="0" smtClean="0">
                <a:solidFill>
                  <a:srgbClr val="FF0000"/>
                </a:solidFill>
                <a:latin typeface="Times New Roman" panose="02020603050405020304" pitchFamily="18" charset="0"/>
                <a:cs typeface="Times New Roman" panose="02020603050405020304" pitchFamily="18" charset="0"/>
              </a:rPr>
              <a:t>TWO</a:t>
            </a:r>
            <a:endParaRPr lang="en-US" sz="7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4477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3657600"/>
            <a:ext cx="7772400" cy="1295400"/>
          </a:xfrm>
        </p:spPr>
        <p:txBody>
          <a:bodyPr/>
          <a:lstStyle/>
          <a:p>
            <a:r>
              <a:rPr lang="en-US" sz="4800" b="1" dirty="0" smtClean="0">
                <a:solidFill>
                  <a:srgbClr val="FF0000"/>
                </a:solidFill>
                <a:latin typeface="Times New Roman" panose="02020603050405020304" pitchFamily="18" charset="0"/>
                <a:cs typeface="Times New Roman" panose="02020603050405020304" pitchFamily="18" charset="0"/>
              </a:rPr>
              <a:t>THE TRIAL,</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7030A0"/>
                </a:solidFill>
                <a:latin typeface="Times New Roman" panose="02020603050405020304" pitchFamily="18" charset="0"/>
                <a:cs typeface="Times New Roman" panose="02020603050405020304" pitchFamily="18" charset="0"/>
              </a:rPr>
              <a:t>PONTIUS PILATE,</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00B050"/>
                </a:solidFill>
                <a:latin typeface="Times New Roman" panose="02020603050405020304" pitchFamily="18" charset="0"/>
                <a:cs typeface="Times New Roman" panose="02020603050405020304" pitchFamily="18" charset="0"/>
              </a:rPr>
              <a:t>THE </a:t>
            </a:r>
            <a:r>
              <a:rPr lang="en-US" sz="4800" b="1" dirty="0" smtClean="0">
                <a:solidFill>
                  <a:srgbClr val="00B050"/>
                </a:solidFill>
                <a:latin typeface="Times New Roman" panose="02020603050405020304" pitchFamily="18" charset="0"/>
                <a:cs typeface="Times New Roman" panose="02020603050405020304" pitchFamily="18" charset="0"/>
              </a:rPr>
              <a:t>CROWD,</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F0"/>
                </a:solidFill>
                <a:latin typeface="Times New Roman" panose="02020603050405020304" pitchFamily="18" charset="0"/>
                <a:cs typeface="Times New Roman" panose="02020603050405020304" pitchFamily="18" charset="0"/>
              </a:rPr>
              <a:t>BARABBAS,</a:t>
            </a:r>
            <a:br>
              <a:rPr lang="en-US" sz="4800" b="1" dirty="0" smtClean="0">
                <a:solidFill>
                  <a:srgbClr val="00B0F0"/>
                </a:solidFill>
                <a:latin typeface="Times New Roman" panose="02020603050405020304" pitchFamily="18" charset="0"/>
                <a:cs typeface="Times New Roman" panose="02020603050405020304" pitchFamily="18" charset="0"/>
              </a:rPr>
            </a:br>
            <a:r>
              <a:rPr lang="en-US" sz="4800" b="1" dirty="0">
                <a:solidFill>
                  <a:srgbClr val="00B0F0"/>
                </a:solidFill>
                <a:latin typeface="Times New Roman" panose="02020603050405020304" pitchFamily="18" charset="0"/>
                <a:cs typeface="Times New Roman" panose="02020603050405020304" pitchFamily="18" charset="0"/>
              </a:rPr>
              <a:t/>
            </a:r>
            <a:br>
              <a:rPr lang="en-US" sz="4800" b="1" dirty="0">
                <a:solidFill>
                  <a:srgbClr val="00B0F0"/>
                </a:solidFill>
                <a:latin typeface="Times New Roman" panose="02020603050405020304" pitchFamily="18" charset="0"/>
                <a:cs typeface="Times New Roman" panose="02020603050405020304" pitchFamily="18" charset="0"/>
              </a:rPr>
            </a:br>
            <a:r>
              <a:rPr lang="en-US" sz="4800" b="1" dirty="0" smtClean="0">
                <a:solidFill>
                  <a:srgbClr val="FFC000"/>
                </a:solidFill>
                <a:latin typeface="Times New Roman" panose="02020603050405020304" pitchFamily="18" charset="0"/>
                <a:cs typeface="Times New Roman" panose="02020603050405020304" pitchFamily="18" charset="0"/>
              </a:rPr>
              <a:t>WASHING HANDS</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1536747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 QUOTE BY A LEGAL NT  SCHOLAR</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143000"/>
            <a:ext cx="9296400" cy="5410200"/>
          </a:xfrm>
        </p:spPr>
        <p:txBody>
          <a:bodyPr/>
          <a:lstStyle/>
          <a:p>
            <a:pPr marL="609600" indent="-609600">
              <a:buFontTx/>
              <a:buNone/>
            </a:pPr>
            <a:r>
              <a:rPr lang="en-US" sz="3800" b="1" dirty="0" smtClean="0">
                <a:latin typeface="Times New Roman" panose="02020603050405020304" pitchFamily="18" charset="0"/>
                <a:cs typeface="Times New Roman" panose="02020603050405020304" pitchFamily="18" charset="0"/>
              </a:rPr>
              <a:t>The quote is from a book written by Haim</a:t>
            </a:r>
          </a:p>
          <a:p>
            <a:pPr marL="609600" indent="-609600">
              <a:buFontTx/>
              <a:buNone/>
            </a:pPr>
            <a:r>
              <a:rPr lang="en-US" sz="3800" b="1" dirty="0" smtClean="0">
                <a:latin typeface="Times New Roman" panose="02020603050405020304" pitchFamily="18" charset="0"/>
                <a:cs typeface="Times New Roman" panose="02020603050405020304" pitchFamily="18" charset="0"/>
              </a:rPr>
              <a:t>Cohn, Israeli Supreme Court Judge :</a:t>
            </a:r>
          </a:p>
          <a:p>
            <a:pPr marL="609600" indent="-609600">
              <a:buFontTx/>
              <a:buNone/>
            </a:pPr>
            <a:r>
              <a:rPr lang="en-GB" sz="4000" b="1" dirty="0" smtClean="0">
                <a:latin typeface="Times New Roman" panose="02020603050405020304" pitchFamily="18" charset="0"/>
                <a:cs typeface="Times New Roman" panose="02020603050405020304" pitchFamily="18" charset="0"/>
              </a:rPr>
              <a:t>“It is no longer seriously disputed that </a:t>
            </a:r>
          </a:p>
          <a:p>
            <a:pPr marL="609600" indent="-609600">
              <a:buFontTx/>
              <a:buNone/>
            </a:pPr>
            <a:r>
              <a:rPr lang="en-GB" sz="4000" b="1" dirty="0" smtClean="0">
                <a:latin typeface="Times New Roman" panose="02020603050405020304" pitchFamily="18" charset="0"/>
                <a:cs typeface="Times New Roman" panose="02020603050405020304" pitchFamily="18" charset="0"/>
              </a:rPr>
              <a:t>there was not available to the authors of </a:t>
            </a:r>
          </a:p>
          <a:p>
            <a:pPr marL="609600" indent="-609600">
              <a:buFontTx/>
              <a:buNone/>
            </a:pPr>
            <a:r>
              <a:rPr lang="en-GB" sz="4000" b="1" dirty="0" smtClean="0">
                <a:latin typeface="Times New Roman" panose="02020603050405020304" pitchFamily="18" charset="0"/>
                <a:cs typeface="Times New Roman" panose="02020603050405020304" pitchFamily="18" charset="0"/>
              </a:rPr>
              <a:t>the Gospels any testimony of eyewitnesses</a:t>
            </a:r>
          </a:p>
          <a:p>
            <a:pPr marL="609600" indent="-609600">
              <a:buFontTx/>
              <a:buNone/>
            </a:pPr>
            <a:r>
              <a:rPr lang="en-GB" sz="4000" b="1" dirty="0" smtClean="0">
                <a:latin typeface="Times New Roman" panose="02020603050405020304" pitchFamily="18" charset="0"/>
                <a:cs typeface="Times New Roman" panose="02020603050405020304" pitchFamily="18" charset="0"/>
              </a:rPr>
              <a:t>who were present at any stage of the</a:t>
            </a:r>
          </a:p>
          <a:p>
            <a:pPr marL="609600" indent="-609600">
              <a:buFontTx/>
              <a:buNone/>
            </a:pPr>
            <a:r>
              <a:rPr lang="en-GB" sz="4000" b="1" dirty="0" smtClean="0">
                <a:latin typeface="Times New Roman" panose="02020603050405020304" pitchFamily="18" charset="0"/>
                <a:cs typeface="Times New Roman" panose="02020603050405020304" pitchFamily="18" charset="0"/>
              </a:rPr>
              <a:t>arrest, trial, or crucifixion of Jesus and</a:t>
            </a:r>
          </a:p>
          <a:p>
            <a:pPr marL="609600" indent="-609600">
              <a:buFontTx/>
              <a:buNone/>
            </a:pPr>
            <a:r>
              <a:rPr lang="en-GB" sz="4000" b="1" dirty="0" smtClean="0">
                <a:latin typeface="Times New Roman" panose="02020603050405020304" pitchFamily="18" charset="0"/>
                <a:cs typeface="Times New Roman" panose="02020603050405020304" pitchFamily="18" charset="0"/>
              </a:rPr>
              <a:t>gave a direct account of it.”</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130688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FF0000"/>
                </a:solidFill>
                <a:latin typeface="Times New Roman" pitchFamily="18" charset="0"/>
              </a:rPr>
              <a:t>THE TRIAL OF JESUS - 1</a:t>
            </a:r>
            <a:endParaRPr lang="en-US" sz="48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On Amazon, entering a search </a:t>
            </a:r>
          </a:p>
          <a:p>
            <a:pPr marL="609600" indent="-609600">
              <a:buFontTx/>
              <a:buNone/>
            </a:pPr>
            <a:r>
              <a:rPr lang="en-US" sz="4400" b="1" dirty="0" smtClean="0">
                <a:latin typeface="Times New Roman" panose="02020603050405020304" pitchFamily="18" charset="0"/>
                <a:cs typeface="Times New Roman" panose="02020603050405020304" pitchFamily="18" charset="0"/>
              </a:rPr>
              <a:t>command with the title “The Trial of</a:t>
            </a:r>
          </a:p>
          <a:p>
            <a:pPr marL="609600" indent="-609600">
              <a:buFontTx/>
              <a:buNone/>
            </a:pPr>
            <a:r>
              <a:rPr lang="en-US" sz="4400" b="1" dirty="0" smtClean="0">
                <a:latin typeface="Times New Roman" panose="02020603050405020304" pitchFamily="18" charset="0"/>
                <a:cs typeface="Times New Roman" panose="02020603050405020304" pitchFamily="18" charset="0"/>
              </a:rPr>
              <a:t>Jesus” returned over a hundred</a:t>
            </a:r>
          </a:p>
          <a:p>
            <a:pPr marL="609600" indent="-609600">
              <a:buFontTx/>
              <a:buNone/>
            </a:pPr>
            <a:r>
              <a:rPr lang="en-US" sz="4400" b="1" dirty="0" smtClean="0">
                <a:latin typeface="Times New Roman" panose="02020603050405020304" pitchFamily="18" charset="0"/>
                <a:cs typeface="Times New Roman" panose="02020603050405020304" pitchFamily="18" charset="0"/>
              </a:rPr>
              <a:t>books written by a wide variety of</a:t>
            </a:r>
          </a:p>
          <a:p>
            <a:pPr marL="609600" indent="-609600">
              <a:buFontTx/>
              <a:buNone/>
            </a:pPr>
            <a:r>
              <a:rPr lang="en-US" sz="4400" b="1" dirty="0" smtClean="0">
                <a:latin typeface="Times New Roman" panose="02020603050405020304" pitchFamily="18" charset="0"/>
                <a:cs typeface="Times New Roman" panose="02020603050405020304" pitchFamily="18" charset="0"/>
              </a:rPr>
              <a:t>authors in the fields of law, religion,</a:t>
            </a:r>
          </a:p>
          <a:p>
            <a:pPr marL="609600" indent="-609600">
              <a:buFontTx/>
              <a:buNone/>
            </a:pPr>
            <a:r>
              <a:rPr lang="en-US" sz="4400" b="1" dirty="0" smtClean="0">
                <a:latin typeface="Times New Roman" panose="02020603050405020304" pitchFamily="18" charset="0"/>
                <a:cs typeface="Times New Roman" panose="02020603050405020304" pitchFamily="18" charset="0"/>
              </a:rPr>
              <a:t>theology, history, philosophy, etc.</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71232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FF0000"/>
                </a:solidFill>
                <a:latin typeface="Times New Roman" pitchFamily="18" charset="0"/>
              </a:rPr>
              <a:t>THE TRIAL OF JESUS - 2</a:t>
            </a:r>
            <a:endParaRPr lang="en-US" sz="48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A number of these books bluntly say</a:t>
            </a:r>
          </a:p>
          <a:p>
            <a:pPr marL="609600" indent="-609600">
              <a:buFontTx/>
              <a:buNone/>
            </a:pPr>
            <a:r>
              <a:rPr lang="en-US" sz="4400" b="1" dirty="0" smtClean="0">
                <a:latin typeface="Times New Roman" panose="02020603050405020304" pitchFamily="18" charset="0"/>
                <a:cs typeface="Times New Roman" panose="02020603050405020304" pitchFamily="18" charset="0"/>
              </a:rPr>
              <a:t>that the trial of Jesus was illegal and</a:t>
            </a:r>
          </a:p>
          <a:p>
            <a:pPr marL="609600" indent="-609600">
              <a:buFontTx/>
              <a:buNone/>
            </a:pPr>
            <a:r>
              <a:rPr lang="en-US" sz="4400" b="1" dirty="0" smtClean="0">
                <a:latin typeface="Times New Roman" panose="02020603050405020304" pitchFamily="18" charset="0"/>
                <a:cs typeface="Times New Roman" panose="02020603050405020304" pitchFamily="18" charset="0"/>
              </a:rPr>
              <a:t>against Roman practices and law.</a:t>
            </a:r>
          </a:p>
          <a:p>
            <a:pPr marL="609600" indent="-609600">
              <a:buFontTx/>
              <a:buNone/>
            </a:pPr>
            <a:r>
              <a:rPr lang="en-US" sz="4400" b="1" dirty="0" smtClean="0">
                <a:latin typeface="Times New Roman" panose="02020603050405020304" pitchFamily="18" charset="0"/>
                <a:cs typeface="Times New Roman" panose="02020603050405020304" pitchFamily="18" charset="0"/>
              </a:rPr>
              <a:t>The fact was that Jesus was a </a:t>
            </a:r>
          </a:p>
          <a:p>
            <a:pPr marL="609600" indent="-609600">
              <a:buFontTx/>
              <a:buNone/>
            </a:pPr>
            <a:r>
              <a:rPr lang="en-US" sz="4400" b="1" dirty="0" smtClean="0">
                <a:latin typeface="Times New Roman" panose="02020603050405020304" pitchFamily="18" charset="0"/>
                <a:cs typeface="Times New Roman" panose="02020603050405020304" pitchFamily="18" charset="0"/>
              </a:rPr>
              <a:t>Galilean Jew who was charged with</a:t>
            </a:r>
          </a:p>
          <a:p>
            <a:pPr marL="609600" indent="-609600">
              <a:buFontTx/>
              <a:buNone/>
            </a:pPr>
            <a:r>
              <a:rPr lang="en-US" sz="4400" b="1" dirty="0" smtClean="0">
                <a:latin typeface="Times New Roman" panose="02020603050405020304" pitchFamily="18" charset="0"/>
                <a:cs typeface="Times New Roman" panose="02020603050405020304" pitchFamily="18" charset="0"/>
              </a:rPr>
              <a:t>sedition against the Roman Empire.</a:t>
            </a:r>
          </a:p>
          <a:p>
            <a:pPr marL="609600" indent="-609600">
              <a:buFontTx/>
              <a:buNone/>
            </a:pPr>
            <a:r>
              <a:rPr lang="en-US" sz="4400" b="1" dirty="0" smtClean="0">
                <a:latin typeface="Times New Roman" panose="02020603050405020304" pitchFamily="18" charset="0"/>
                <a:cs typeface="Times New Roman" panose="02020603050405020304" pitchFamily="18" charset="0"/>
              </a:rPr>
              <a:t>He had no rights!!!   </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32468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FF0000"/>
                </a:solidFill>
                <a:latin typeface="Times New Roman" pitchFamily="18" charset="0"/>
              </a:rPr>
              <a:t>THE TRIAL OF JESUS - 2</a:t>
            </a:r>
            <a:endParaRPr lang="en-US" sz="48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In the context of a 1</a:t>
            </a:r>
            <a:r>
              <a:rPr lang="en-US" sz="4400" b="1" baseline="30000" dirty="0" smtClean="0">
                <a:latin typeface="Times New Roman" panose="02020603050405020304" pitchFamily="18" charset="0"/>
                <a:cs typeface="Times New Roman" panose="02020603050405020304" pitchFamily="18" charset="0"/>
              </a:rPr>
              <a:t>st</a:t>
            </a:r>
            <a:r>
              <a:rPr lang="en-US" sz="4400" b="1" dirty="0" smtClean="0">
                <a:latin typeface="Times New Roman" panose="02020603050405020304" pitchFamily="18" charset="0"/>
                <a:cs typeface="Times New Roman" panose="02020603050405020304" pitchFamily="18" charset="0"/>
              </a:rPr>
              <a:t> century</a:t>
            </a:r>
          </a:p>
          <a:p>
            <a:pPr marL="609600" indent="-609600">
              <a:buFontTx/>
              <a:buNone/>
            </a:pPr>
            <a:r>
              <a:rPr lang="en-US" sz="4400" b="1" dirty="0" smtClean="0">
                <a:latin typeface="Times New Roman" panose="02020603050405020304" pitchFamily="18" charset="0"/>
                <a:cs typeface="Times New Roman" panose="02020603050405020304" pitchFamily="18" charset="0"/>
              </a:rPr>
              <a:t>province in the Roman Empire, the</a:t>
            </a:r>
          </a:p>
          <a:p>
            <a:pPr marL="609600" indent="-609600">
              <a:buFontTx/>
              <a:buNone/>
            </a:pPr>
            <a:r>
              <a:rPr lang="en-US" sz="4400" b="1" dirty="0" smtClean="0">
                <a:latin typeface="Times New Roman" panose="02020603050405020304" pitchFamily="18" charset="0"/>
                <a:cs typeface="Times New Roman" panose="02020603050405020304" pitchFamily="18" charset="0"/>
              </a:rPr>
              <a:t>Roman governor had absolute</a:t>
            </a:r>
          </a:p>
          <a:p>
            <a:pPr marL="609600" indent="-609600">
              <a:buFontTx/>
              <a:buNone/>
            </a:pPr>
            <a:r>
              <a:rPr lang="en-US" sz="4400" b="1" dirty="0" smtClean="0">
                <a:latin typeface="Times New Roman" panose="02020603050405020304" pitchFamily="18" charset="0"/>
                <a:cs typeface="Times New Roman" panose="02020603050405020304" pitchFamily="18" charset="0"/>
              </a:rPr>
              <a:t>authority to maintain order (and</a:t>
            </a:r>
          </a:p>
          <a:p>
            <a:pPr marL="609600" indent="-609600">
              <a:buFontTx/>
              <a:buNone/>
            </a:pPr>
            <a:r>
              <a:rPr lang="en-US" sz="4400" b="1" dirty="0" smtClean="0">
                <a:latin typeface="Times New Roman" panose="02020603050405020304" pitchFamily="18" charset="0"/>
                <a:cs typeface="Times New Roman" panose="02020603050405020304" pitchFamily="18" charset="0"/>
              </a:rPr>
              <a:t>collect taxes).  If Pilate wished to talk</a:t>
            </a:r>
          </a:p>
          <a:p>
            <a:pPr marL="609600" indent="-609600">
              <a:buFontTx/>
              <a:buNone/>
            </a:pPr>
            <a:r>
              <a:rPr lang="en-US" sz="4400" b="1" dirty="0" smtClean="0">
                <a:latin typeface="Times New Roman" panose="02020603050405020304" pitchFamily="18" charset="0"/>
                <a:cs typeface="Times New Roman" panose="02020603050405020304" pitchFamily="18" charset="0"/>
              </a:rPr>
              <a:t>to the accused as he did do, that</a:t>
            </a:r>
          </a:p>
          <a:p>
            <a:pPr marL="609600" indent="-609600">
              <a:buFontTx/>
              <a:buNone/>
            </a:pPr>
            <a:r>
              <a:rPr lang="en-US" sz="4400" b="1" dirty="0" smtClean="0">
                <a:latin typeface="Times New Roman" panose="02020603050405020304" pitchFamily="18" charset="0"/>
                <a:cs typeface="Times New Roman" panose="02020603050405020304" pitchFamily="18" charset="0"/>
              </a:rPr>
              <a:t>was his decision and his alone.</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62945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r>
              <a:rPr lang="en-US" sz="4800" b="1" dirty="0" smtClean="0">
                <a:solidFill>
                  <a:srgbClr val="FF0000"/>
                </a:solidFill>
                <a:latin typeface="Times New Roman" pitchFamily="18" charset="0"/>
              </a:rPr>
              <a:t>THE TRIAL OF JESUS - 3</a:t>
            </a:r>
            <a:endParaRPr lang="en-US" sz="4800"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76200" y="1371600"/>
            <a:ext cx="9144000" cy="51816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Since Pilate talked to Jesus from his</a:t>
            </a:r>
          </a:p>
          <a:p>
            <a:pPr marL="609600" indent="-609600">
              <a:buFontTx/>
              <a:buNone/>
            </a:pPr>
            <a:r>
              <a:rPr lang="en-US" sz="4400" b="1" dirty="0" smtClean="0">
                <a:latin typeface="Times New Roman" panose="02020603050405020304" pitchFamily="18" charset="0"/>
                <a:cs typeface="Times New Roman" panose="02020603050405020304" pitchFamily="18" charset="0"/>
              </a:rPr>
              <a:t>judgment seat in the </a:t>
            </a:r>
            <a:r>
              <a:rPr lang="en-US" sz="4400" b="1" dirty="0" err="1" smtClean="0">
                <a:latin typeface="Times New Roman" panose="02020603050405020304" pitchFamily="18" charset="0"/>
                <a:cs typeface="Times New Roman" panose="02020603050405020304" pitchFamily="18" charset="0"/>
              </a:rPr>
              <a:t>praetorium</a:t>
            </a:r>
            <a:r>
              <a:rPr lang="en-US" sz="4400" b="1" dirty="0" smtClean="0">
                <a:latin typeface="Times New Roman" panose="02020603050405020304" pitchFamily="18" charset="0"/>
                <a:cs typeface="Times New Roman" panose="02020603050405020304" pitchFamily="18" charset="0"/>
              </a:rPr>
              <a:t>, the</a:t>
            </a:r>
          </a:p>
          <a:p>
            <a:pPr marL="609600" indent="-609600">
              <a:buFontTx/>
              <a:buNone/>
            </a:pPr>
            <a:r>
              <a:rPr lang="en-US" sz="4400" b="1" dirty="0" smtClean="0">
                <a:latin typeface="Times New Roman" panose="02020603050405020304" pitchFamily="18" charset="0"/>
                <a:cs typeface="Times New Roman" panose="02020603050405020304" pitchFamily="18" charset="0"/>
              </a:rPr>
              <a:t>meeting would have been considered</a:t>
            </a:r>
          </a:p>
          <a:p>
            <a:pPr marL="609600" indent="-609600">
              <a:buFontTx/>
              <a:buNone/>
            </a:pPr>
            <a:r>
              <a:rPr lang="en-US" sz="4400" b="1" dirty="0" smtClean="0">
                <a:latin typeface="Times New Roman" panose="02020603050405020304" pitchFamily="18" charset="0"/>
                <a:cs typeface="Times New Roman" panose="02020603050405020304" pitchFamily="18" charset="0"/>
              </a:rPr>
              <a:t>a trial.  Pilate could essentially make</a:t>
            </a:r>
          </a:p>
          <a:p>
            <a:pPr marL="609600" indent="-609600">
              <a:buFontTx/>
              <a:buNone/>
            </a:pPr>
            <a:r>
              <a:rPr lang="en-US" sz="4400" b="1" dirty="0" smtClean="0">
                <a:latin typeface="Times New Roman" panose="02020603050405020304" pitchFamily="18" charset="0"/>
                <a:cs typeface="Times New Roman" panose="02020603050405020304" pitchFamily="18" charset="0"/>
              </a:rPr>
              <a:t>the rules.  As such, it was not illegal.</a:t>
            </a:r>
          </a:p>
          <a:p>
            <a:pPr marL="609600" indent="-609600">
              <a:buFontTx/>
              <a:buNone/>
            </a:pPr>
            <a:r>
              <a:rPr lang="en-US" sz="4400" b="1" dirty="0">
                <a:latin typeface="Times New Roman" panose="02020603050405020304" pitchFamily="18" charset="0"/>
                <a:cs typeface="Times New Roman" panose="02020603050405020304" pitchFamily="18" charset="0"/>
              </a:rPr>
              <a:t>T</a:t>
            </a:r>
            <a:r>
              <a:rPr lang="en-US" sz="4400" b="1" dirty="0" smtClean="0">
                <a:latin typeface="Times New Roman" panose="02020603050405020304" pitchFamily="18" charset="0"/>
                <a:cs typeface="Times New Roman" panose="02020603050405020304" pitchFamily="18" charset="0"/>
              </a:rPr>
              <a:t>he use of torture (the scourging ) to</a:t>
            </a:r>
          </a:p>
          <a:p>
            <a:pPr marL="609600" indent="-609600">
              <a:buFontTx/>
              <a:buNone/>
            </a:pPr>
            <a:r>
              <a:rPr lang="en-US" sz="4400" b="1" dirty="0" smtClean="0">
                <a:latin typeface="Times New Roman" panose="02020603050405020304" pitchFamily="18" charset="0"/>
                <a:cs typeface="Times New Roman" panose="02020603050405020304" pitchFamily="18" charset="0"/>
              </a:rPr>
              <a:t>get a confession was “normal”.</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59438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b="1" dirty="0">
                <a:solidFill>
                  <a:srgbClr val="FF0000"/>
                </a:solidFill>
                <a:latin typeface="Times New Roman" pitchFamily="18" charset="0"/>
              </a:rPr>
              <a:t>THE TRIAL OF JESUS - </a:t>
            </a:r>
            <a:r>
              <a:rPr lang="en-US" b="1" dirty="0" smtClean="0">
                <a:solidFill>
                  <a:srgbClr val="FF0000"/>
                </a:solidFill>
                <a:latin typeface="Times New Roman" pitchFamily="18" charset="0"/>
              </a:rPr>
              <a:t>4</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295400"/>
            <a:ext cx="9144000" cy="5257800"/>
          </a:xfrm>
        </p:spPr>
        <p:txBody>
          <a:bodyPr/>
          <a:lstStyle/>
          <a:p>
            <a:pPr marL="0" indent="0">
              <a:buNone/>
            </a:pPr>
            <a:r>
              <a:rPr lang="en-US" sz="4000" b="1" dirty="0">
                <a:latin typeface="Times New Roman" panose="02020603050405020304" pitchFamily="18" charset="0"/>
                <a:cs typeface="Times New Roman" panose="02020603050405020304" pitchFamily="18" charset="0"/>
              </a:rPr>
              <a:t>Pilate could have condemned </a:t>
            </a:r>
            <a:r>
              <a:rPr lang="en-US" sz="4000" b="1" dirty="0" smtClean="0">
                <a:latin typeface="Times New Roman" panose="02020603050405020304" pitchFamily="18" charset="0"/>
                <a:cs typeface="Times New Roman" panose="02020603050405020304" pitchFamily="18" charset="0"/>
              </a:rPr>
              <a:t>Jesus without speaking to or even seeing Him.  The rhetoric of the Chief Priests during the trial could not have happened.  </a:t>
            </a:r>
            <a:r>
              <a:rPr lang="en-US" sz="4000" b="1" dirty="0" smtClean="0">
                <a:solidFill>
                  <a:srgbClr val="FF0000"/>
                </a:solidFill>
                <a:latin typeface="Times New Roman" panose="02020603050405020304" pitchFamily="18" charset="0"/>
                <a:cs typeface="Times New Roman" panose="02020603050405020304" pitchFamily="18" charset="0"/>
              </a:rPr>
              <a:t>These individuals served at the pleasure of Pilate.  </a:t>
            </a:r>
            <a:r>
              <a:rPr lang="en-US" sz="4000" b="1" dirty="0" smtClean="0">
                <a:latin typeface="Times New Roman" panose="02020603050405020304" pitchFamily="18" charset="0"/>
                <a:cs typeface="Times New Roman" panose="02020603050405020304" pitchFamily="18" charset="0"/>
              </a:rPr>
              <a:t>He could remove them at any time, for any reason.  Taunting him would have brought his wrath on them with severe and fatal consequences.</a:t>
            </a:r>
          </a:p>
        </p:txBody>
      </p:sp>
    </p:spTree>
    <p:extLst>
      <p:ext uri="{BB962C8B-B14F-4D97-AF65-F5344CB8AC3E}">
        <p14:creationId xmlns:p14="http://schemas.microsoft.com/office/powerpoint/2010/main" val="38212049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b="1" dirty="0">
                <a:solidFill>
                  <a:srgbClr val="FF0000"/>
                </a:solidFill>
                <a:latin typeface="Times New Roman" pitchFamily="18" charset="0"/>
              </a:rPr>
              <a:t>THE TRIAL OF JESUS - </a:t>
            </a:r>
            <a:r>
              <a:rPr lang="en-US" b="1" dirty="0" smtClean="0">
                <a:solidFill>
                  <a:srgbClr val="FF0000"/>
                </a:solidFill>
                <a:latin typeface="Times New Roman" pitchFamily="18" charset="0"/>
              </a:rPr>
              <a:t>5</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295400"/>
            <a:ext cx="8915400" cy="52578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When the Gospels were written, the early Christians did not want to antagonize the Roman authorities by blaming them for the death of Jesus.  Yet Pilate condemned Him.  Thus, they had to show a picture of him being forced to do something contrary to his personal feelings and convictions, a man in doubt with a troubled conscience.</a:t>
            </a:r>
          </a:p>
        </p:txBody>
      </p:sp>
    </p:spTree>
    <p:extLst>
      <p:ext uri="{BB962C8B-B14F-4D97-AF65-F5344CB8AC3E}">
        <p14:creationId xmlns:p14="http://schemas.microsoft.com/office/powerpoint/2010/main" val="31371769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28600"/>
            <a:ext cx="9220200" cy="1447800"/>
          </a:xfrm>
        </p:spPr>
        <p:txBody>
          <a:bodyPr/>
          <a:lstStyle/>
          <a:p>
            <a:r>
              <a:rPr lang="en-US" b="1" dirty="0" smtClean="0">
                <a:solidFill>
                  <a:srgbClr val="7030A0"/>
                </a:solidFill>
                <a:latin typeface="Times New Roman" pitchFamily="18" charset="0"/>
              </a:rPr>
              <a:t>THE HISTORICAL PILATE - 1</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609600"/>
            <a:ext cx="9144000" cy="59436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From Jewish Historian Josephus:</a:t>
            </a:r>
          </a:p>
          <a:p>
            <a:pPr marL="0" indent="0">
              <a:buNone/>
            </a:pPr>
            <a:r>
              <a:rPr lang="en-US" sz="4000" b="1" dirty="0" smtClean="0">
                <a:latin typeface="Times New Roman" panose="02020603050405020304" pitchFamily="18" charset="0"/>
                <a:cs typeface="Times New Roman" panose="02020603050405020304" pitchFamily="18" charset="0"/>
              </a:rPr>
              <a:t>Pilate, </a:t>
            </a:r>
            <a:r>
              <a:rPr lang="en-US" sz="4000" b="1" dirty="0">
                <a:latin typeface="Times New Roman" panose="02020603050405020304" pitchFamily="18" charset="0"/>
                <a:cs typeface="Times New Roman" panose="02020603050405020304" pitchFamily="18" charset="0"/>
              </a:rPr>
              <a:t>foreseeing the tumult, had interspersed among the crowd a troop of his soldiers, armed but disguised in civilian </a:t>
            </a:r>
            <a:r>
              <a:rPr lang="en-US" sz="4000" b="1" dirty="0" smtClean="0">
                <a:latin typeface="Times New Roman" panose="02020603050405020304" pitchFamily="18" charset="0"/>
                <a:cs typeface="Times New Roman" panose="02020603050405020304" pitchFamily="18" charset="0"/>
              </a:rPr>
              <a:t>dress…to </a:t>
            </a:r>
            <a:r>
              <a:rPr lang="en-US" sz="4000" b="1" dirty="0">
                <a:latin typeface="Times New Roman" panose="02020603050405020304" pitchFamily="18" charset="0"/>
                <a:cs typeface="Times New Roman" panose="02020603050405020304" pitchFamily="18" charset="0"/>
              </a:rPr>
              <a:t>beat any rioters with cudgels. He now from his tribunal gave the agreed signal</a:t>
            </a:r>
            <a:r>
              <a:rPr lang="en-US" sz="4000" b="1" dirty="0" smtClean="0">
                <a:latin typeface="Times New Roman" panose="02020603050405020304" pitchFamily="18" charset="0"/>
                <a:cs typeface="Times New Roman" panose="02020603050405020304" pitchFamily="18" charset="0"/>
              </a:rPr>
              <a:t>.  Large </a:t>
            </a:r>
            <a:r>
              <a:rPr lang="en-US" sz="4000" b="1" dirty="0">
                <a:latin typeface="Times New Roman" panose="02020603050405020304" pitchFamily="18" charset="0"/>
                <a:cs typeface="Times New Roman" panose="02020603050405020304" pitchFamily="18" charset="0"/>
              </a:rPr>
              <a:t>numbers of the Jews </a:t>
            </a:r>
            <a:r>
              <a:rPr lang="en-US" sz="4000" b="1" dirty="0" smtClean="0">
                <a:latin typeface="Times New Roman" panose="02020603050405020304" pitchFamily="18" charset="0"/>
                <a:cs typeface="Times New Roman" panose="02020603050405020304" pitchFamily="18" charset="0"/>
              </a:rPr>
              <a:t>perished…</a:t>
            </a:r>
            <a:r>
              <a:rPr lang="en-US" sz="4000" b="1" dirty="0">
                <a:latin typeface="Times New Roman" panose="02020603050405020304" pitchFamily="18" charset="0"/>
                <a:cs typeface="Times New Roman" panose="02020603050405020304" pitchFamily="18" charset="0"/>
              </a:rPr>
              <a:t>Cowed by the fate of the victims, the multitude was reduced to silence.</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927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solidFill>
                  <a:srgbClr val="0000CC"/>
                </a:solidFill>
                <a:latin typeface="Times New Roman" pitchFamily="18" charset="0"/>
              </a:rPr>
              <a:t>ADVISORY ON LECTURES - 3</a:t>
            </a:r>
          </a:p>
        </p:txBody>
      </p:sp>
      <p:sp>
        <p:nvSpPr>
          <p:cNvPr id="9219" name="Rectangle 3"/>
          <p:cNvSpPr>
            <a:spLocks noGrp="1" noChangeArrowheads="1"/>
          </p:cNvSpPr>
          <p:nvPr>
            <p:ph type="body" idx="1"/>
          </p:nvPr>
        </p:nvSpPr>
        <p:spPr>
          <a:xfrm>
            <a:off x="28184" y="1295400"/>
            <a:ext cx="8915400" cy="4830763"/>
          </a:xfrm>
        </p:spPr>
        <p:txBody>
          <a:bodyPr/>
          <a:lstStyle/>
          <a:p>
            <a:pPr marL="0" indent="0" eaLnBrk="1" hangingPunct="1">
              <a:buNone/>
            </a:pPr>
            <a:r>
              <a:rPr lang="en-US" sz="4400" b="1" dirty="0" smtClean="0">
                <a:latin typeface="Times New Roman" pitchFamily="18" charset="0"/>
              </a:rPr>
              <a:t>This study will cover the historical facts as best that they can be determined comparing them to the traditional representation of the events that surround the Passion of Jesus of Nazareth.  Points of disagreement among historians and scholars will be noted.</a:t>
            </a:r>
          </a:p>
        </p:txBody>
      </p:sp>
    </p:spTree>
    <p:extLst>
      <p:ext uri="{BB962C8B-B14F-4D97-AF65-F5344CB8AC3E}">
        <p14:creationId xmlns:p14="http://schemas.microsoft.com/office/powerpoint/2010/main" val="84316719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7030A0"/>
                </a:solidFill>
                <a:latin typeface="Times New Roman" pitchFamily="18" charset="0"/>
              </a:rPr>
              <a:t>THE HISTORICAL PILATE - 2</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152400" y="1219200"/>
            <a:ext cx="8915400" cy="53340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Philo of Alexandria, a Jewish historian, wrote in </a:t>
            </a:r>
            <a:r>
              <a:rPr lang="en-US" sz="4000" b="1" dirty="0">
                <a:latin typeface="Times New Roman" panose="02020603050405020304" pitchFamily="18" charset="0"/>
                <a:cs typeface="Times New Roman" panose="02020603050405020304" pitchFamily="18" charset="0"/>
              </a:rPr>
              <a:t>the 1st century that Pilate had </a:t>
            </a:r>
            <a:r>
              <a:rPr lang="en-US" sz="4000" b="1" dirty="0" smtClean="0">
                <a:latin typeface="Times New Roman" panose="02020603050405020304" pitchFamily="18" charset="0"/>
                <a:cs typeface="Times New Roman" panose="02020603050405020304" pitchFamily="18" charset="0"/>
              </a:rPr>
              <a:t>“vindictiveness </a:t>
            </a:r>
            <a:r>
              <a:rPr lang="en-US" sz="4000" b="1" dirty="0">
                <a:latin typeface="Times New Roman" panose="02020603050405020304" pitchFamily="18" charset="0"/>
                <a:cs typeface="Times New Roman" panose="02020603050405020304" pitchFamily="18" charset="0"/>
              </a:rPr>
              <a:t>and </a:t>
            </a:r>
            <a:r>
              <a:rPr lang="en-US" sz="4000" b="1" dirty="0" smtClean="0">
                <a:latin typeface="Times New Roman" panose="02020603050405020304" pitchFamily="18" charset="0"/>
                <a:cs typeface="Times New Roman" panose="02020603050405020304" pitchFamily="18" charset="0"/>
              </a:rPr>
              <a:t>a furious temper”, </a:t>
            </a:r>
            <a:r>
              <a:rPr lang="en-US" sz="4000" b="1" dirty="0">
                <a:latin typeface="Times New Roman" panose="02020603050405020304" pitchFamily="18" charset="0"/>
                <a:cs typeface="Times New Roman" panose="02020603050405020304" pitchFamily="18" charset="0"/>
              </a:rPr>
              <a:t>and was </a:t>
            </a:r>
            <a:r>
              <a:rPr lang="en-US" sz="4000" b="1" dirty="0" smtClean="0">
                <a:latin typeface="Times New Roman" panose="02020603050405020304" pitchFamily="18" charset="0"/>
                <a:cs typeface="Times New Roman" panose="02020603050405020304" pitchFamily="18" charset="0"/>
              </a:rPr>
              <a:t>“naturally </a:t>
            </a:r>
            <a:r>
              <a:rPr lang="en-US" sz="4000" b="1" dirty="0">
                <a:latin typeface="Times New Roman" panose="02020603050405020304" pitchFamily="18" charset="0"/>
                <a:cs typeface="Times New Roman" panose="02020603050405020304" pitchFamily="18" charset="0"/>
              </a:rPr>
              <a:t>inflexible, a blend of self-will and </a:t>
            </a:r>
            <a:r>
              <a:rPr lang="en-US" sz="4000" b="1" dirty="0" smtClean="0">
                <a:latin typeface="Times New Roman" panose="02020603050405020304" pitchFamily="18" charset="0"/>
                <a:cs typeface="Times New Roman" panose="02020603050405020304" pitchFamily="18" charset="0"/>
              </a:rPr>
              <a:t>relentlessness”.  </a:t>
            </a:r>
            <a:r>
              <a:rPr lang="en-US" sz="4000" b="1" dirty="0">
                <a:latin typeface="Times New Roman" panose="02020603050405020304" pitchFamily="18" charset="0"/>
                <a:cs typeface="Times New Roman" panose="02020603050405020304" pitchFamily="18" charset="0"/>
              </a:rPr>
              <a:t>Referring to </a:t>
            </a:r>
            <a:r>
              <a:rPr lang="en-US" sz="4000" b="1" dirty="0" smtClean="0">
                <a:latin typeface="Times New Roman" panose="02020603050405020304" pitchFamily="18" charset="0"/>
                <a:cs typeface="Times New Roman" panose="02020603050405020304" pitchFamily="18" charset="0"/>
              </a:rPr>
              <a:t>Pilate’s </a:t>
            </a:r>
            <a:r>
              <a:rPr lang="en-US" sz="4000" b="1" dirty="0">
                <a:latin typeface="Times New Roman" panose="02020603050405020304" pitchFamily="18" charset="0"/>
                <a:cs typeface="Times New Roman" panose="02020603050405020304" pitchFamily="18" charset="0"/>
              </a:rPr>
              <a:t>governance, Philo further </a:t>
            </a:r>
            <a:r>
              <a:rPr lang="en-US" sz="4000" b="1" dirty="0" smtClean="0">
                <a:latin typeface="Times New Roman" panose="02020603050405020304" pitchFamily="18" charset="0"/>
                <a:cs typeface="Times New Roman" panose="02020603050405020304" pitchFamily="18" charset="0"/>
              </a:rPr>
              <a:t>described “his </a:t>
            </a:r>
            <a:r>
              <a:rPr lang="en-US" sz="4000" b="1" dirty="0">
                <a:latin typeface="Times New Roman" panose="02020603050405020304" pitchFamily="18" charset="0"/>
                <a:cs typeface="Times New Roman" panose="02020603050405020304" pitchFamily="18" charset="0"/>
              </a:rPr>
              <a:t>corruption, and his acts of insolence, and his rapine, and his habit of insulting </a:t>
            </a:r>
            <a:r>
              <a:rPr lang="en-US" sz="4000" b="1" dirty="0" smtClean="0">
                <a:latin typeface="Times New Roman" panose="02020603050405020304" pitchFamily="18" charset="0"/>
                <a:cs typeface="Times New Roman" panose="02020603050405020304" pitchFamily="18" charset="0"/>
              </a:rPr>
              <a:t>people.”</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21347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7030A0"/>
                </a:solidFill>
                <a:latin typeface="Times New Roman" pitchFamily="18" charset="0"/>
              </a:rPr>
              <a:t>THE HISTORICAL PILATE - 3</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152400" y="1219200"/>
            <a:ext cx="8915400" cy="53340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Philo continued on in his description about “his cruelty, </a:t>
            </a:r>
            <a:r>
              <a:rPr lang="en-US" sz="4000" b="1" dirty="0">
                <a:latin typeface="Times New Roman" panose="02020603050405020304" pitchFamily="18" charset="0"/>
                <a:cs typeface="Times New Roman" panose="02020603050405020304" pitchFamily="18" charset="0"/>
              </a:rPr>
              <a:t>and his continual murders of people untried and </a:t>
            </a:r>
            <a:r>
              <a:rPr lang="en-US" sz="4000" b="1" dirty="0" err="1">
                <a:latin typeface="Times New Roman" panose="02020603050405020304" pitchFamily="18" charset="0"/>
                <a:cs typeface="Times New Roman" panose="02020603050405020304" pitchFamily="18" charset="0"/>
              </a:rPr>
              <a:t>uncondemned</a:t>
            </a:r>
            <a:r>
              <a:rPr lang="en-US" sz="4000" b="1" dirty="0">
                <a:latin typeface="Times New Roman" panose="02020603050405020304" pitchFamily="18" charset="0"/>
                <a:cs typeface="Times New Roman" panose="02020603050405020304" pitchFamily="18" charset="0"/>
              </a:rPr>
              <a:t>, and his never ending, and gratuitous, and most grievous </a:t>
            </a:r>
            <a:r>
              <a:rPr lang="en-US" sz="4000" b="1" dirty="0" smtClean="0">
                <a:latin typeface="Times New Roman" panose="02020603050405020304" pitchFamily="18" charset="0"/>
                <a:cs typeface="Times New Roman" panose="02020603050405020304" pitchFamily="18" charset="0"/>
              </a:rPr>
              <a:t>inhumanity.”   </a:t>
            </a:r>
            <a:r>
              <a:rPr lang="en-US" sz="4000" b="1" dirty="0" smtClean="0">
                <a:solidFill>
                  <a:srgbClr val="7030A0"/>
                </a:solidFill>
                <a:latin typeface="Times New Roman" panose="02020603050405020304" pitchFamily="18" charset="0"/>
                <a:cs typeface="Times New Roman" panose="02020603050405020304" pitchFamily="18" charset="0"/>
              </a:rPr>
              <a:t>How does one reconcile the Gospel accounts with this first hand account of Pilate’s personality?</a:t>
            </a:r>
            <a:endParaRPr lang="en-US" b="1" dirty="0" smtClean="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67203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220200" cy="1143000"/>
          </a:xfrm>
        </p:spPr>
        <p:txBody>
          <a:bodyPr/>
          <a:lstStyle/>
          <a:p>
            <a:r>
              <a:rPr lang="en-US" b="1" dirty="0" smtClean="0">
                <a:solidFill>
                  <a:srgbClr val="7030A0"/>
                </a:solidFill>
                <a:latin typeface="Times New Roman" pitchFamily="18" charset="0"/>
              </a:rPr>
              <a:t>THE HISTORICAL PILATE - 4</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219200"/>
            <a:ext cx="9448800" cy="53340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Pilate most likely ordered the arrest of Jesus because of his “claims” of being the “King of the Jews” which was sedition. The Jewish Priests and Elders were probably not allowed into the </a:t>
            </a:r>
            <a:r>
              <a:rPr lang="en-US" sz="4000" b="1" dirty="0" err="1" smtClean="0">
                <a:latin typeface="Times New Roman" panose="02020603050405020304" pitchFamily="18" charset="0"/>
                <a:cs typeface="Times New Roman" panose="02020603050405020304" pitchFamily="18" charset="0"/>
              </a:rPr>
              <a:t>praetorium</a:t>
            </a:r>
            <a:r>
              <a:rPr lang="en-US" sz="4000" b="1" dirty="0" smtClean="0">
                <a:latin typeface="Times New Roman" panose="02020603050405020304" pitchFamily="18" charset="0"/>
                <a:cs typeface="Times New Roman" panose="02020603050405020304" pitchFamily="18" charset="0"/>
              </a:rPr>
              <a:t> because the historical Pilate had no respect for the Jewish people and did not care what they wanted.  The emperor’s law, Lex Julia, ruled.  </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20827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- 1</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066800"/>
            <a:ext cx="9144000" cy="5486400"/>
          </a:xfrm>
        </p:spPr>
        <p:txBody>
          <a:bodyPr/>
          <a:lstStyle/>
          <a:p>
            <a:pPr marL="609600" indent="-609600">
              <a:buFontTx/>
              <a:buNone/>
            </a:pPr>
            <a:r>
              <a:rPr lang="en-US" sz="3600" b="1" dirty="0" smtClean="0">
                <a:latin typeface="Times New Roman" panose="02020603050405020304" pitchFamily="18" charset="0"/>
                <a:cs typeface="Times New Roman" panose="02020603050405020304" pitchFamily="18" charset="0"/>
              </a:rPr>
              <a:t>From John19:12 &amp; 15:</a:t>
            </a:r>
          </a:p>
          <a:p>
            <a:pPr marL="609600" indent="-609600">
              <a:buFontTx/>
              <a:buNone/>
            </a:pPr>
            <a:r>
              <a:rPr lang="en-US" sz="3600" b="1" dirty="0">
                <a:latin typeface="Times New Roman" panose="02020603050405020304" pitchFamily="18" charset="0"/>
                <a:cs typeface="Times New Roman" panose="02020603050405020304" pitchFamily="18" charset="0"/>
              </a:rPr>
              <a:t>From then on, Pilate tried to set Jesus free</a:t>
            </a:r>
            <a:r>
              <a:rPr lang="en-US" sz="3600" b="1" dirty="0" smtClean="0">
                <a:latin typeface="Times New Roman" panose="02020603050405020304" pitchFamily="18" charset="0"/>
                <a:cs typeface="Times New Roman" panose="02020603050405020304" pitchFamily="18" charset="0"/>
              </a:rPr>
              <a:t>,</a:t>
            </a:r>
          </a:p>
          <a:p>
            <a:pPr marL="609600" indent="-609600">
              <a:buFontTx/>
              <a:buNone/>
            </a:pPr>
            <a:r>
              <a:rPr lang="en-US" sz="3600" b="1" dirty="0" smtClean="0">
                <a:latin typeface="Times New Roman" panose="02020603050405020304" pitchFamily="18" charset="0"/>
                <a:cs typeface="Times New Roman" panose="02020603050405020304" pitchFamily="18" charset="0"/>
              </a:rPr>
              <a:t>but </a:t>
            </a:r>
            <a:r>
              <a:rPr lang="en-US" sz="3600" b="1" dirty="0">
                <a:latin typeface="Times New Roman" panose="02020603050405020304" pitchFamily="18" charset="0"/>
                <a:cs typeface="Times New Roman" panose="02020603050405020304" pitchFamily="18" charset="0"/>
              </a:rPr>
              <a:t>the </a:t>
            </a:r>
            <a:r>
              <a:rPr lang="en-US" sz="3600" b="1" dirty="0" smtClean="0">
                <a:latin typeface="Times New Roman" panose="02020603050405020304" pitchFamily="18" charset="0"/>
                <a:cs typeface="Times New Roman" panose="02020603050405020304" pitchFamily="18" charset="0"/>
              </a:rPr>
              <a:t>Jews </a:t>
            </a:r>
            <a:r>
              <a:rPr lang="en-US" sz="3600" b="1" dirty="0">
                <a:latin typeface="Times New Roman" panose="02020603050405020304" pitchFamily="18" charset="0"/>
                <a:cs typeface="Times New Roman" panose="02020603050405020304" pitchFamily="18" charset="0"/>
              </a:rPr>
              <a:t>kept shouting, </a:t>
            </a:r>
            <a:r>
              <a:rPr lang="en-US" sz="3600" b="1" dirty="0" smtClean="0">
                <a:latin typeface="Times New Roman" panose="02020603050405020304" pitchFamily="18" charset="0"/>
                <a:cs typeface="Times New Roman" panose="02020603050405020304" pitchFamily="18" charset="0"/>
              </a:rPr>
              <a:t>“If you let this</a:t>
            </a:r>
          </a:p>
          <a:p>
            <a:pPr marL="609600" indent="-609600">
              <a:buFontTx/>
              <a:buNone/>
            </a:pPr>
            <a:r>
              <a:rPr lang="en-US" sz="3600" b="1" dirty="0" smtClean="0">
                <a:latin typeface="Times New Roman" panose="02020603050405020304" pitchFamily="18" charset="0"/>
                <a:cs typeface="Times New Roman" panose="02020603050405020304" pitchFamily="18" charset="0"/>
              </a:rPr>
              <a:t>man </a:t>
            </a:r>
            <a:r>
              <a:rPr lang="en-US" sz="3600" b="1" dirty="0">
                <a:latin typeface="Times New Roman" panose="02020603050405020304" pitchFamily="18" charset="0"/>
                <a:cs typeface="Times New Roman" panose="02020603050405020304" pitchFamily="18" charset="0"/>
              </a:rPr>
              <a:t>go, you are no friend of Caesar</a:t>
            </a:r>
            <a:r>
              <a:rPr lang="en-US" sz="3600" b="1" dirty="0" smtClean="0">
                <a:latin typeface="Times New Roman" panose="02020603050405020304" pitchFamily="18" charset="0"/>
                <a:cs typeface="Times New Roman" panose="02020603050405020304" pitchFamily="18" charset="0"/>
              </a:rPr>
              <a:t>. Anyone</a:t>
            </a:r>
          </a:p>
          <a:p>
            <a:pPr marL="609600" indent="-609600">
              <a:buFontTx/>
              <a:buNone/>
            </a:pPr>
            <a:r>
              <a:rPr lang="en-US" sz="3600" b="1" dirty="0" smtClean="0">
                <a:latin typeface="Times New Roman" panose="02020603050405020304" pitchFamily="18" charset="0"/>
                <a:cs typeface="Times New Roman" panose="02020603050405020304" pitchFamily="18" charset="0"/>
              </a:rPr>
              <a:t>who </a:t>
            </a:r>
            <a:r>
              <a:rPr lang="en-US" sz="3600" b="1" dirty="0">
                <a:latin typeface="Times New Roman" panose="02020603050405020304" pitchFamily="18" charset="0"/>
                <a:cs typeface="Times New Roman" panose="02020603050405020304" pitchFamily="18" charset="0"/>
              </a:rPr>
              <a:t>claims to be a king </a:t>
            </a:r>
            <a:r>
              <a:rPr lang="en-US" sz="3600" b="1" dirty="0" smtClean="0">
                <a:latin typeface="Times New Roman" panose="02020603050405020304" pitchFamily="18" charset="0"/>
                <a:cs typeface="Times New Roman" panose="02020603050405020304" pitchFamily="18" charset="0"/>
              </a:rPr>
              <a:t>opposes Caesar.”</a:t>
            </a:r>
          </a:p>
          <a:p>
            <a:pPr marL="609600" indent="-609600">
              <a:buFontTx/>
              <a:buNone/>
            </a:pPr>
            <a:r>
              <a:rPr lang="en-US" sz="3600" b="1" dirty="0" smtClean="0">
                <a:latin typeface="Times New Roman" panose="02020603050405020304" pitchFamily="18" charset="0"/>
                <a:cs typeface="Times New Roman" panose="02020603050405020304" pitchFamily="18" charset="0"/>
              </a:rPr>
              <a:t>He </a:t>
            </a:r>
            <a:r>
              <a:rPr lang="en-US" sz="3600" b="1" dirty="0">
                <a:latin typeface="Times New Roman" panose="02020603050405020304" pitchFamily="18" charset="0"/>
                <a:cs typeface="Times New Roman" panose="02020603050405020304" pitchFamily="18" charset="0"/>
              </a:rPr>
              <a:t>said to the Jewish leaders, </a:t>
            </a:r>
            <a:r>
              <a:rPr lang="en-US" sz="3600" b="1" dirty="0" smtClean="0">
                <a:latin typeface="Times New Roman" panose="02020603050405020304" pitchFamily="18" charset="0"/>
                <a:cs typeface="Times New Roman" panose="02020603050405020304" pitchFamily="18" charset="0"/>
              </a:rPr>
              <a:t>“Look</a:t>
            </a:r>
            <a:r>
              <a:rPr lang="en-US" sz="3600" b="1" dirty="0">
                <a:latin typeface="Times New Roman" panose="02020603050405020304" pitchFamily="18" charset="0"/>
                <a:cs typeface="Times New Roman" panose="02020603050405020304" pitchFamily="18" charset="0"/>
              </a:rPr>
              <a:t>, here </a:t>
            </a:r>
            <a:r>
              <a:rPr lang="en-US" sz="3600" b="1" dirty="0" smtClean="0">
                <a:latin typeface="Times New Roman" panose="02020603050405020304" pitchFamily="18" charset="0"/>
                <a:cs typeface="Times New Roman" panose="02020603050405020304" pitchFamily="18" charset="0"/>
              </a:rPr>
              <a:t>is</a:t>
            </a:r>
          </a:p>
          <a:p>
            <a:pPr marL="609600" indent="-609600">
              <a:buFontTx/>
              <a:buNone/>
            </a:pPr>
            <a:r>
              <a:rPr lang="en-US" sz="3600" b="1" dirty="0" smtClean="0">
                <a:latin typeface="Times New Roman" panose="02020603050405020304" pitchFamily="18" charset="0"/>
                <a:cs typeface="Times New Roman" panose="02020603050405020304" pitchFamily="18" charset="0"/>
              </a:rPr>
              <a:t>your </a:t>
            </a:r>
            <a:r>
              <a:rPr lang="en-US" sz="3600" b="1" dirty="0">
                <a:latin typeface="Times New Roman" panose="02020603050405020304" pitchFamily="18" charset="0"/>
                <a:cs typeface="Times New Roman" panose="02020603050405020304" pitchFamily="18" charset="0"/>
              </a:rPr>
              <a:t>King</a:t>
            </a:r>
            <a:r>
              <a:rPr lang="en-US" sz="3600" b="1" dirty="0" smtClean="0">
                <a:latin typeface="Times New Roman" panose="02020603050405020304" pitchFamily="18" charset="0"/>
                <a:cs typeface="Times New Roman" panose="02020603050405020304" pitchFamily="18" charset="0"/>
              </a:rPr>
              <a:t>.”  The </a:t>
            </a:r>
            <a:r>
              <a:rPr lang="en-US" sz="3600" b="1" dirty="0">
                <a:latin typeface="Times New Roman" panose="02020603050405020304" pitchFamily="18" charset="0"/>
                <a:cs typeface="Times New Roman" panose="02020603050405020304" pitchFamily="18" charset="0"/>
              </a:rPr>
              <a:t>chief priests answered, </a:t>
            </a:r>
            <a:r>
              <a:rPr lang="en-US" sz="3600" b="1" dirty="0" smtClean="0">
                <a:latin typeface="Times New Roman" panose="02020603050405020304" pitchFamily="18" charset="0"/>
                <a:cs typeface="Times New Roman" panose="02020603050405020304" pitchFamily="18" charset="0"/>
              </a:rPr>
              <a:t>“We</a:t>
            </a:r>
          </a:p>
          <a:p>
            <a:pPr marL="609600" indent="-609600">
              <a:buFontTx/>
              <a:buNone/>
            </a:pPr>
            <a:r>
              <a:rPr lang="en-US" sz="3600" b="1" dirty="0" smtClean="0">
                <a:latin typeface="Times New Roman" panose="02020603050405020304" pitchFamily="18" charset="0"/>
                <a:cs typeface="Times New Roman" panose="02020603050405020304" pitchFamily="18" charset="0"/>
              </a:rPr>
              <a:t>have </a:t>
            </a:r>
            <a:r>
              <a:rPr lang="en-US" sz="3600" b="1" dirty="0">
                <a:latin typeface="Times New Roman" panose="02020603050405020304" pitchFamily="18" charset="0"/>
                <a:cs typeface="Times New Roman" panose="02020603050405020304" pitchFamily="18" charset="0"/>
              </a:rPr>
              <a:t>no king but Caesar</a:t>
            </a:r>
            <a:r>
              <a:rPr lang="en-US" sz="3600" b="1" dirty="0" smtClean="0">
                <a:latin typeface="Times New Roman" panose="02020603050405020304" pitchFamily="18" charset="0"/>
                <a:cs typeface="Times New Roman" panose="02020603050405020304" pitchFamily="18" charset="0"/>
              </a:rPr>
              <a:t>.”  </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55864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- 2</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No </a:t>
            </a:r>
            <a:r>
              <a:rPr lang="en-US" sz="4000" b="1" dirty="0">
                <a:latin typeface="Times New Roman" panose="02020603050405020304" pitchFamily="18" charset="0"/>
                <a:cs typeface="Times New Roman" panose="02020603050405020304" pitchFamily="18" charset="0"/>
              </a:rPr>
              <a:t>Jewish </a:t>
            </a:r>
            <a:r>
              <a:rPr lang="en-US" sz="4000" b="1" dirty="0" smtClean="0">
                <a:latin typeface="Times New Roman" panose="02020603050405020304" pitchFamily="18" charset="0"/>
                <a:cs typeface="Times New Roman" panose="02020603050405020304" pitchFamily="18" charset="0"/>
              </a:rPr>
              <a:t>people</a:t>
            </a:r>
            <a:r>
              <a:rPr lang="en-US" sz="4000" b="1" dirty="0">
                <a:latin typeface="Times New Roman" panose="02020603050405020304" pitchFamily="18" charset="0"/>
                <a:cs typeface="Times New Roman" panose="02020603050405020304" pitchFamily="18" charset="0"/>
              </a:rPr>
              <a:t> around 30 A.D.</a:t>
            </a:r>
            <a:r>
              <a:rPr lang="en-US" sz="4000" b="1" dirty="0" smtClean="0">
                <a:latin typeface="Times New Roman" panose="02020603050405020304" pitchFamily="18" charset="0"/>
                <a:cs typeface="Times New Roman" panose="02020603050405020304" pitchFamily="18" charset="0"/>
              </a:rPr>
              <a:t> ,</a:t>
            </a:r>
          </a:p>
          <a:p>
            <a:pPr marL="609600" indent="-609600">
              <a:buFontTx/>
              <a:buNone/>
            </a:pPr>
            <a:r>
              <a:rPr lang="en-US" sz="4000" b="1" dirty="0" smtClean="0">
                <a:latin typeface="Times New Roman" panose="02020603050405020304" pitchFamily="18" charset="0"/>
                <a:cs typeface="Times New Roman" panose="02020603050405020304" pitchFamily="18" charset="0"/>
              </a:rPr>
              <a:t>including </a:t>
            </a:r>
            <a:r>
              <a:rPr lang="en-US" sz="4000" b="1" dirty="0">
                <a:latin typeface="Times New Roman" panose="02020603050405020304" pitchFamily="18" charset="0"/>
                <a:cs typeface="Times New Roman" panose="02020603050405020304" pitchFamily="18" charset="0"/>
              </a:rPr>
              <a:t>those </a:t>
            </a:r>
            <a:r>
              <a:rPr lang="en-US" sz="4000" b="1" dirty="0" smtClean="0">
                <a:latin typeface="Times New Roman" panose="02020603050405020304" pitchFamily="18" charset="0"/>
                <a:cs typeface="Times New Roman" panose="02020603050405020304" pitchFamily="18" charset="0"/>
              </a:rPr>
              <a:t>in collaboration </a:t>
            </a:r>
            <a:r>
              <a:rPr lang="en-US" sz="4000" b="1" dirty="0">
                <a:latin typeface="Times New Roman" panose="02020603050405020304" pitchFamily="18" charset="0"/>
                <a:cs typeface="Times New Roman" panose="02020603050405020304" pitchFamily="18" charset="0"/>
              </a:rPr>
              <a:t>with </a:t>
            </a:r>
            <a:endParaRPr lang="en-US" sz="4000" b="1" dirty="0" smtClean="0">
              <a:latin typeface="Times New Roman" panose="02020603050405020304" pitchFamily="18" charset="0"/>
              <a:cs typeface="Times New Roman" panose="02020603050405020304" pitchFamily="18" charset="0"/>
            </a:endParaRPr>
          </a:p>
          <a:p>
            <a:pPr marL="609600" indent="-609600">
              <a:buFontTx/>
              <a:buNone/>
            </a:pPr>
            <a:r>
              <a:rPr lang="en-US" sz="4000" b="1" dirty="0" smtClean="0">
                <a:latin typeface="Times New Roman" panose="02020603050405020304" pitchFamily="18" charset="0"/>
                <a:cs typeface="Times New Roman" panose="02020603050405020304" pitchFamily="18" charset="0"/>
              </a:rPr>
              <a:t>Rome as the Chief Priests were accused</a:t>
            </a:r>
          </a:p>
          <a:p>
            <a:pPr marL="609600" indent="-609600">
              <a:buFontTx/>
              <a:buNone/>
            </a:pPr>
            <a:r>
              <a:rPr lang="en-US" sz="4000" b="1" dirty="0" smtClean="0">
                <a:latin typeface="Times New Roman" panose="02020603050405020304" pitchFamily="18" charset="0"/>
                <a:cs typeface="Times New Roman" panose="02020603050405020304" pitchFamily="18" charset="0"/>
              </a:rPr>
              <a:t>of, would ever have said these words.</a:t>
            </a:r>
          </a:p>
          <a:p>
            <a:pPr marL="609600" indent="-609600">
              <a:buFontTx/>
              <a:buNone/>
            </a:pPr>
            <a:r>
              <a:rPr lang="en-US" sz="4000" b="1" dirty="0" smtClean="0">
                <a:latin typeface="Times New Roman" panose="02020603050405020304" pitchFamily="18" charset="0"/>
                <a:cs typeface="Times New Roman" panose="02020603050405020304" pitchFamily="18" charset="0"/>
              </a:rPr>
              <a:t>These comments would have been taken</a:t>
            </a:r>
          </a:p>
          <a:p>
            <a:pPr marL="609600" indent="-609600">
              <a:buFontTx/>
              <a:buNone/>
            </a:pPr>
            <a:r>
              <a:rPr lang="en-US" sz="4000" b="1" dirty="0" smtClean="0">
                <a:latin typeface="Times New Roman" panose="02020603050405020304" pitchFamily="18" charset="0"/>
                <a:cs typeface="Times New Roman" panose="02020603050405020304" pitchFamily="18" charset="0"/>
              </a:rPr>
              <a:t>as insolent taunts by any Roman leader.</a:t>
            </a:r>
          </a:p>
          <a:p>
            <a:pPr marL="609600" indent="-609600">
              <a:buFontTx/>
              <a:buNone/>
            </a:pPr>
            <a:r>
              <a:rPr lang="en-US" sz="4000" b="1" dirty="0" smtClean="0">
                <a:latin typeface="Times New Roman" panose="02020603050405020304" pitchFamily="18" charset="0"/>
                <a:cs typeface="Times New Roman" panose="02020603050405020304" pitchFamily="18" charset="0"/>
              </a:rPr>
              <a:t>The speakers would have been arrested</a:t>
            </a:r>
          </a:p>
          <a:p>
            <a:pPr marL="609600" indent="-609600">
              <a:buFontTx/>
              <a:buNone/>
            </a:pPr>
            <a:r>
              <a:rPr lang="en-US" sz="4000" b="1" dirty="0" smtClean="0">
                <a:latin typeface="Times New Roman" panose="02020603050405020304" pitchFamily="18" charset="0"/>
                <a:cs typeface="Times New Roman" panose="02020603050405020304" pitchFamily="18" charset="0"/>
              </a:rPr>
              <a:t>and, then, would have disappeared.   </a:t>
            </a:r>
            <a:r>
              <a:rPr lang="en-US" sz="4400" dirty="0"/>
              <a:t/>
            </a:r>
            <a:br>
              <a:rPr lang="en-US" sz="44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083232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- 3</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If Pilate would have ignored these </a:t>
            </a:r>
          </a:p>
          <a:p>
            <a:pPr marL="609600" indent="-609600">
              <a:buFontTx/>
              <a:buNone/>
            </a:pPr>
            <a:r>
              <a:rPr lang="en-US" sz="4000" b="1" dirty="0" smtClean="0">
                <a:latin typeface="Times New Roman" panose="02020603050405020304" pitchFamily="18" charset="0"/>
                <a:cs typeface="Times New Roman" panose="02020603050405020304" pitchFamily="18" charset="0"/>
              </a:rPr>
              <a:t>comments </a:t>
            </a:r>
            <a:r>
              <a:rPr lang="en-US" sz="4000" b="1" dirty="0">
                <a:latin typeface="Times New Roman" panose="02020603050405020304" pitchFamily="18" charset="0"/>
                <a:cs typeface="Times New Roman" panose="02020603050405020304" pitchFamily="18" charset="0"/>
              </a:rPr>
              <a:t>(unlikely) , </a:t>
            </a:r>
            <a:r>
              <a:rPr lang="en-US" sz="4000" b="1" dirty="0" smtClean="0">
                <a:latin typeface="Times New Roman" panose="02020603050405020304" pitchFamily="18" charset="0"/>
                <a:cs typeface="Times New Roman" panose="02020603050405020304" pitchFamily="18" charset="0"/>
              </a:rPr>
              <a:t>the </a:t>
            </a:r>
            <a:r>
              <a:rPr lang="en-US" sz="4000" b="1" dirty="0" smtClean="0">
                <a:solidFill>
                  <a:srgbClr val="00B050"/>
                </a:solidFill>
                <a:latin typeface="Times New Roman" panose="02020603050405020304" pitchFamily="18" charset="0"/>
                <a:cs typeface="Times New Roman" panose="02020603050405020304" pitchFamily="18" charset="0"/>
              </a:rPr>
              <a:t>Jewish Zealots</a:t>
            </a:r>
          </a:p>
          <a:p>
            <a:pPr marL="609600" indent="-609600">
              <a:buFontTx/>
              <a:buNone/>
            </a:pPr>
            <a:r>
              <a:rPr lang="en-US" sz="4000" b="1" dirty="0" smtClean="0">
                <a:latin typeface="Times New Roman" panose="02020603050405020304" pitchFamily="18" charset="0"/>
                <a:cs typeface="Times New Roman" panose="02020603050405020304" pitchFamily="18" charset="0"/>
              </a:rPr>
              <a:t>would not have.  Their hatred of Rome</a:t>
            </a:r>
          </a:p>
          <a:p>
            <a:pPr marL="609600" indent="-609600">
              <a:buFontTx/>
              <a:buNone/>
            </a:pPr>
            <a:r>
              <a:rPr lang="en-US" sz="4000" b="1" dirty="0" smtClean="0">
                <a:latin typeface="Times New Roman" panose="02020603050405020304" pitchFamily="18" charset="0"/>
                <a:cs typeface="Times New Roman" panose="02020603050405020304" pitchFamily="18" charset="0"/>
              </a:rPr>
              <a:t>was absolute.  They would have killed</a:t>
            </a:r>
          </a:p>
          <a:p>
            <a:pPr marL="609600" indent="-609600">
              <a:buFontTx/>
              <a:buNone/>
            </a:pPr>
            <a:r>
              <a:rPr lang="en-US" sz="4000" b="1" dirty="0" smtClean="0">
                <a:latin typeface="Times New Roman" panose="02020603050405020304" pitchFamily="18" charset="0"/>
                <a:cs typeface="Times New Roman" panose="02020603050405020304" pitchFamily="18" charset="0"/>
              </a:rPr>
              <a:t>any Jewish leader who would have been</a:t>
            </a:r>
          </a:p>
          <a:p>
            <a:pPr marL="609600" indent="-609600">
              <a:buFontTx/>
              <a:buNone/>
            </a:pPr>
            <a:r>
              <a:rPr lang="en-US" sz="4000" b="1" dirty="0" smtClean="0">
                <a:latin typeface="Times New Roman" panose="02020603050405020304" pitchFamily="18" charset="0"/>
                <a:cs typeface="Times New Roman" panose="02020603050405020304" pitchFamily="18" charset="0"/>
              </a:rPr>
              <a:t>so brazen (and stupid) to speak thus. </a:t>
            </a:r>
          </a:p>
          <a:p>
            <a:pPr marL="609600" indent="-609600">
              <a:buFontTx/>
              <a:buNone/>
            </a:pPr>
            <a:r>
              <a:rPr lang="en-US" sz="4000" b="1" dirty="0" smtClean="0">
                <a:latin typeface="Times New Roman" panose="02020603050405020304" pitchFamily="18" charset="0"/>
                <a:cs typeface="Times New Roman" panose="02020603050405020304" pitchFamily="18" charset="0"/>
              </a:rPr>
              <a:t>The Chief Priests had every reason, both</a:t>
            </a:r>
          </a:p>
          <a:p>
            <a:pPr marL="609600" indent="-609600">
              <a:buFontTx/>
              <a:buNone/>
            </a:pPr>
            <a:r>
              <a:rPr lang="en-US" sz="4000" b="1" dirty="0" smtClean="0">
                <a:latin typeface="Times New Roman" panose="02020603050405020304" pitchFamily="18" charset="0"/>
                <a:cs typeface="Times New Roman" panose="02020603050405020304" pitchFamily="18" charset="0"/>
              </a:rPr>
              <a:t>personal and public, to say nothing.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19613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- 4</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These Jewish people were the parents or </a:t>
            </a:r>
          </a:p>
          <a:p>
            <a:pPr marL="609600" indent="-609600">
              <a:buFontTx/>
              <a:buNone/>
            </a:pPr>
            <a:r>
              <a:rPr lang="en-US" sz="4000" b="1" dirty="0" smtClean="0">
                <a:latin typeface="Times New Roman" panose="02020603050405020304" pitchFamily="18" charset="0"/>
                <a:cs typeface="Times New Roman" panose="02020603050405020304" pitchFamily="18" charset="0"/>
              </a:rPr>
              <a:t>grandparents of decedents who would</a:t>
            </a:r>
          </a:p>
          <a:p>
            <a:pPr marL="609600" indent="-609600">
              <a:buFontTx/>
              <a:buNone/>
            </a:pPr>
            <a:r>
              <a:rPr lang="en-US" sz="4000" b="1" dirty="0" smtClean="0">
                <a:latin typeface="Times New Roman" panose="02020603050405020304" pitchFamily="18" charset="0"/>
                <a:cs typeface="Times New Roman" panose="02020603050405020304" pitchFamily="18" charset="0"/>
              </a:rPr>
              <a:t>fight a devastating war with the Romans</a:t>
            </a:r>
          </a:p>
          <a:p>
            <a:pPr marL="609600" indent="-609600">
              <a:buFontTx/>
              <a:buNone/>
            </a:pPr>
            <a:r>
              <a:rPr lang="en-US" sz="4000" b="1" dirty="0" smtClean="0">
                <a:latin typeface="Times New Roman" panose="02020603050405020304" pitchFamily="18" charset="0"/>
                <a:cs typeface="Times New Roman" panose="02020603050405020304" pitchFamily="18" charset="0"/>
              </a:rPr>
              <a:t>from 66 A.D. to 73 A.D. that ended in the</a:t>
            </a:r>
          </a:p>
          <a:p>
            <a:pPr marL="609600" indent="-609600">
              <a:buFontTx/>
              <a:buNone/>
            </a:pPr>
            <a:r>
              <a:rPr lang="en-US" sz="4000" b="1" dirty="0" smtClean="0">
                <a:latin typeface="Times New Roman" panose="02020603050405020304" pitchFamily="18" charset="0"/>
                <a:cs typeface="Times New Roman" panose="02020603050405020304" pitchFamily="18" charset="0"/>
              </a:rPr>
              <a:t>death or enslavement of a million people</a:t>
            </a:r>
          </a:p>
          <a:p>
            <a:pPr marL="609600" indent="-609600">
              <a:buFontTx/>
              <a:buNone/>
            </a:pPr>
            <a:r>
              <a:rPr lang="en-US" sz="4000" b="1" dirty="0" smtClean="0">
                <a:latin typeface="Times New Roman" panose="02020603050405020304" pitchFamily="18" charset="0"/>
                <a:cs typeface="Times New Roman" panose="02020603050405020304" pitchFamily="18" charset="0"/>
              </a:rPr>
              <a:t>and the destruction of Jerusalem and its</a:t>
            </a:r>
          </a:p>
          <a:p>
            <a:pPr marL="609600" indent="-609600">
              <a:buFontTx/>
              <a:buNone/>
            </a:pPr>
            <a:r>
              <a:rPr lang="en-US" sz="4000" b="1" dirty="0" smtClean="0">
                <a:latin typeface="Times New Roman" panose="02020603050405020304" pitchFamily="18" charset="0"/>
                <a:cs typeface="Times New Roman" panose="02020603050405020304" pitchFamily="18" charset="0"/>
              </a:rPr>
              <a:t>Temple. The Jews hatred of their Roman</a:t>
            </a:r>
          </a:p>
          <a:p>
            <a:pPr marL="609600" indent="-609600">
              <a:buFontTx/>
              <a:buNone/>
            </a:pPr>
            <a:r>
              <a:rPr lang="en-US" sz="4000" b="1" dirty="0" smtClean="0">
                <a:latin typeface="Times New Roman" panose="02020603050405020304" pitchFamily="18" charset="0"/>
                <a:cs typeface="Times New Roman" panose="02020603050405020304" pitchFamily="18" charset="0"/>
              </a:rPr>
              <a:t>conquerors was deep and thorough.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5215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- 5</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Some current NT Scholars question if</a:t>
            </a:r>
          </a:p>
          <a:p>
            <a:pPr marL="609600" indent="-609600">
              <a:buFontTx/>
              <a:buNone/>
            </a:pPr>
            <a:r>
              <a:rPr lang="en-US" sz="4000" b="1" dirty="0" smtClean="0">
                <a:latin typeface="Times New Roman" panose="02020603050405020304" pitchFamily="18" charset="0"/>
                <a:cs typeface="Times New Roman" panose="02020603050405020304" pitchFamily="18" charset="0"/>
              </a:rPr>
              <a:t>there was a real “crowd” that day.  They</a:t>
            </a:r>
          </a:p>
          <a:p>
            <a:pPr marL="609600" indent="-609600">
              <a:buFontTx/>
              <a:buNone/>
            </a:pPr>
            <a:r>
              <a:rPr lang="en-US" sz="4000" b="1" dirty="0">
                <a:latin typeface="Times New Roman" panose="02020603050405020304" pitchFamily="18" charset="0"/>
                <a:cs typeface="Times New Roman" panose="02020603050405020304" pitchFamily="18" charset="0"/>
              </a:rPr>
              <a:t>s</a:t>
            </a:r>
            <a:r>
              <a:rPr lang="en-US" sz="4000" b="1" dirty="0" smtClean="0">
                <a:latin typeface="Times New Roman" panose="02020603050405020304" pitchFamily="18" charset="0"/>
                <a:cs typeface="Times New Roman" panose="02020603050405020304" pitchFamily="18" charset="0"/>
              </a:rPr>
              <a:t>uggest that instead this entire group</a:t>
            </a:r>
          </a:p>
          <a:p>
            <a:pPr marL="609600" indent="-609600">
              <a:buFontTx/>
              <a:buNone/>
            </a:pPr>
            <a:r>
              <a:rPr lang="en-US" sz="4000" b="1" dirty="0" smtClean="0">
                <a:latin typeface="Times New Roman" panose="02020603050405020304" pitchFamily="18" charset="0"/>
                <a:cs typeface="Times New Roman" panose="02020603050405020304" pitchFamily="18" charset="0"/>
              </a:rPr>
              <a:t>was composed of the Jewish Priests and</a:t>
            </a:r>
          </a:p>
          <a:p>
            <a:pPr marL="609600" indent="-609600">
              <a:buFontTx/>
              <a:buNone/>
            </a:pPr>
            <a:r>
              <a:rPr lang="en-US" sz="4000" b="1" dirty="0" smtClean="0">
                <a:latin typeface="Times New Roman" panose="02020603050405020304" pitchFamily="18" charset="0"/>
                <a:cs typeface="Times New Roman" panose="02020603050405020304" pitchFamily="18" charset="0"/>
              </a:rPr>
              <a:t>their assistants.  In John18:28, their</a:t>
            </a:r>
          </a:p>
          <a:p>
            <a:pPr marL="609600" indent="-609600">
              <a:buFontTx/>
              <a:buNone/>
            </a:pPr>
            <a:r>
              <a:rPr lang="en-US" sz="4000" b="1" dirty="0" smtClean="0">
                <a:latin typeface="Times New Roman" panose="02020603050405020304" pitchFamily="18" charset="0"/>
                <a:cs typeface="Times New Roman" panose="02020603050405020304" pitchFamily="18" charset="0"/>
              </a:rPr>
              <a:t>refusal to enter the Roman building was</a:t>
            </a:r>
          </a:p>
          <a:p>
            <a:pPr marL="609600" indent="-609600">
              <a:buFontTx/>
              <a:buNone/>
            </a:pPr>
            <a:r>
              <a:rPr lang="en-US" sz="4000" b="1" dirty="0" smtClean="0">
                <a:latin typeface="Times New Roman" panose="02020603050405020304" pitchFamily="18" charset="0"/>
                <a:cs typeface="Times New Roman" panose="02020603050405020304" pitchFamily="18" charset="0"/>
              </a:rPr>
              <a:t>based more on their loathing of Pilate</a:t>
            </a:r>
          </a:p>
          <a:p>
            <a:pPr marL="609600" indent="-609600">
              <a:buFontTx/>
              <a:buNone/>
            </a:pPr>
            <a:r>
              <a:rPr lang="en-US" sz="4000" b="1" dirty="0" smtClean="0">
                <a:latin typeface="Times New Roman" panose="02020603050405020304" pitchFamily="18" charset="0"/>
                <a:cs typeface="Times New Roman" panose="02020603050405020304" pitchFamily="18" charset="0"/>
              </a:rPr>
              <a:t>and the Romans than on a ritual purity.  </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6041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- 6</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And, why would they have been there?</a:t>
            </a:r>
          </a:p>
          <a:p>
            <a:pPr marL="609600" indent="-609600">
              <a:buFontTx/>
              <a:buNone/>
            </a:pPr>
            <a:r>
              <a:rPr lang="en-US" sz="4000" b="1" dirty="0" smtClean="0">
                <a:latin typeface="Times New Roman" panose="02020603050405020304" pitchFamily="18" charset="0"/>
                <a:cs typeface="Times New Roman" panose="02020603050405020304" pitchFamily="18" charset="0"/>
              </a:rPr>
              <a:t>This day was their busiest day of the</a:t>
            </a:r>
          </a:p>
          <a:p>
            <a:pPr marL="609600" indent="-609600">
              <a:buFontTx/>
              <a:buNone/>
            </a:pPr>
            <a:r>
              <a:rPr lang="en-US" sz="4000" b="1" dirty="0" smtClean="0">
                <a:latin typeface="Times New Roman" panose="02020603050405020304" pitchFamily="18" charset="0"/>
                <a:cs typeface="Times New Roman" panose="02020603050405020304" pitchFamily="18" charset="0"/>
              </a:rPr>
              <a:t>year as they had to attend to the many</a:t>
            </a:r>
          </a:p>
          <a:p>
            <a:pPr marL="609600" indent="-609600">
              <a:buFontTx/>
              <a:buNone/>
            </a:pPr>
            <a:r>
              <a:rPr lang="en-US" sz="4000" b="1" dirty="0" smtClean="0">
                <a:latin typeface="Times New Roman" panose="02020603050405020304" pitchFamily="18" charset="0"/>
                <a:cs typeface="Times New Roman" panose="02020603050405020304" pitchFamily="18" charset="0"/>
              </a:rPr>
              <a:t>sacrifices being offered for the Passover</a:t>
            </a:r>
          </a:p>
          <a:p>
            <a:pPr marL="609600" indent="-609600">
              <a:buFontTx/>
              <a:buNone/>
            </a:pPr>
            <a:r>
              <a:rPr lang="en-US" sz="4000" b="1" dirty="0" smtClean="0">
                <a:latin typeface="Times New Roman" panose="02020603050405020304" pitchFamily="18" charset="0"/>
                <a:cs typeface="Times New Roman" panose="02020603050405020304" pitchFamily="18" charset="0"/>
              </a:rPr>
              <a:t>Feast.  If they were even there, they </a:t>
            </a:r>
          </a:p>
          <a:p>
            <a:pPr marL="609600" indent="-609600">
              <a:buFontTx/>
              <a:buNone/>
            </a:pPr>
            <a:r>
              <a:rPr lang="en-US" sz="4000" b="1" dirty="0" smtClean="0">
                <a:latin typeface="Times New Roman" panose="02020603050405020304" pitchFamily="18" charset="0"/>
                <a:cs typeface="Times New Roman" panose="02020603050405020304" pitchFamily="18" charset="0"/>
              </a:rPr>
              <a:t>would have been required by Pilate to do</a:t>
            </a:r>
          </a:p>
          <a:p>
            <a:pPr marL="609600" indent="-609600">
              <a:buFontTx/>
              <a:buNone/>
            </a:pPr>
            <a:r>
              <a:rPr lang="en-US" sz="4000" b="1" dirty="0" smtClean="0">
                <a:latin typeface="Times New Roman" panose="02020603050405020304" pitchFamily="18" charset="0"/>
                <a:cs typeface="Times New Roman" panose="02020603050405020304" pitchFamily="18" charset="0"/>
              </a:rPr>
              <a:t>so.  Since the “crowd” was not allowed</a:t>
            </a:r>
          </a:p>
          <a:p>
            <a:pPr marL="609600" indent="-609600">
              <a:buFontTx/>
              <a:buNone/>
            </a:pPr>
            <a:r>
              <a:rPr lang="en-US" sz="4000" b="1" dirty="0" smtClean="0">
                <a:latin typeface="Times New Roman" panose="02020603050405020304" pitchFamily="18" charset="0"/>
                <a:cs typeface="Times New Roman" panose="02020603050405020304" pitchFamily="18" charset="0"/>
              </a:rPr>
              <a:t>inside, why would he want them there?</a:t>
            </a: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49843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JEWISH CROWD - 7</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7620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And, lastly, there existed a Roman Law,</a:t>
            </a:r>
          </a:p>
          <a:p>
            <a:pPr marL="609600" indent="-609600">
              <a:buFontTx/>
              <a:buNone/>
            </a:pPr>
            <a:r>
              <a:rPr lang="en-US" sz="4000" b="1" dirty="0" smtClean="0">
                <a:latin typeface="Times New Roman" panose="02020603050405020304" pitchFamily="18" charset="0"/>
                <a:cs typeface="Times New Roman" panose="02020603050405020304" pitchFamily="18" charset="0"/>
              </a:rPr>
              <a:t>which in English would be translated:</a:t>
            </a:r>
          </a:p>
          <a:p>
            <a:pPr marL="609600" indent="-609600">
              <a:buFontTx/>
              <a:buNone/>
            </a:pPr>
            <a:r>
              <a:rPr lang="en-US" sz="4000" b="1" dirty="0" smtClean="0">
                <a:solidFill>
                  <a:srgbClr val="0000FF"/>
                </a:solidFill>
                <a:latin typeface="Times New Roman" panose="02020603050405020304" pitchFamily="18" charset="0"/>
                <a:cs typeface="Times New Roman" panose="02020603050405020304" pitchFamily="18" charset="0"/>
              </a:rPr>
              <a:t>“The vain voices of the people may not be listened to.”</a:t>
            </a:r>
          </a:p>
          <a:p>
            <a:pPr marL="609600" indent="-609600">
              <a:buFontTx/>
              <a:buNone/>
            </a:pPr>
            <a:r>
              <a:rPr lang="en-US" sz="4000" b="1" dirty="0" smtClean="0">
                <a:latin typeface="Times New Roman" panose="02020603050405020304" pitchFamily="18" charset="0"/>
                <a:cs typeface="Times New Roman" panose="02020603050405020304" pitchFamily="18" charset="0"/>
              </a:rPr>
              <a:t>While it is questionable that the trial </a:t>
            </a:r>
          </a:p>
          <a:p>
            <a:pPr marL="609600" indent="-609600">
              <a:buFontTx/>
              <a:buNone/>
            </a:pPr>
            <a:r>
              <a:rPr lang="en-US" sz="4000" b="1" dirty="0" smtClean="0">
                <a:latin typeface="Times New Roman" panose="02020603050405020304" pitchFamily="18" charset="0"/>
                <a:cs typeface="Times New Roman" panose="02020603050405020304" pitchFamily="18" charset="0"/>
              </a:rPr>
              <a:t>was even public, the fact was that the</a:t>
            </a:r>
          </a:p>
          <a:p>
            <a:pPr marL="609600" indent="-609600">
              <a:buFontTx/>
              <a:buNone/>
            </a:pPr>
            <a:r>
              <a:rPr lang="en-US" sz="4000" b="1" dirty="0" smtClean="0">
                <a:latin typeface="Times New Roman" panose="02020603050405020304" pitchFamily="18" charset="0"/>
                <a:cs typeface="Times New Roman" panose="02020603050405020304" pitchFamily="18" charset="0"/>
              </a:rPr>
              <a:t>governor was not allowed to listen to a</a:t>
            </a:r>
          </a:p>
          <a:p>
            <a:pPr marL="609600" indent="-609600">
              <a:buFontTx/>
              <a:buNone/>
            </a:pPr>
            <a:r>
              <a:rPr lang="en-US" sz="4000" b="1" dirty="0" smtClean="0">
                <a:latin typeface="Times New Roman" panose="02020603050405020304" pitchFamily="18" charset="0"/>
                <a:cs typeface="Times New Roman" panose="02020603050405020304" pitchFamily="18" charset="0"/>
              </a:rPr>
              <a:t>mob for the adjudication of the accused.</a:t>
            </a:r>
            <a:endParaRPr lang="en-US"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2969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sz="3900" b="1" dirty="0" smtClean="0">
                <a:solidFill>
                  <a:srgbClr val="006600"/>
                </a:solidFill>
                <a:latin typeface="Times New Roman" pitchFamily="18" charset="0"/>
              </a:rPr>
              <a:t> QUOTE 1 BY A BIBLICAL SCHOLAR</a:t>
            </a:r>
            <a:endParaRPr lang="en-US" sz="3900" b="1" dirty="0">
              <a:solidFill>
                <a:srgbClr val="006600"/>
              </a:solidFill>
              <a:latin typeface="Times New Roman" pitchFamily="18" charset="0"/>
            </a:endParaRPr>
          </a:p>
        </p:txBody>
      </p:sp>
      <p:sp>
        <p:nvSpPr>
          <p:cNvPr id="41987" name="Rectangle 3"/>
          <p:cNvSpPr>
            <a:spLocks noGrp="1" noChangeArrowheads="1"/>
          </p:cNvSpPr>
          <p:nvPr>
            <p:ph type="body" idx="1"/>
          </p:nvPr>
        </p:nvSpPr>
        <p:spPr>
          <a:xfrm>
            <a:off x="0" y="1219200"/>
            <a:ext cx="9372600" cy="53340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“For our purpose there is nothing so</a:t>
            </a:r>
          </a:p>
          <a:p>
            <a:pPr marL="609600" indent="-609600">
              <a:buFontTx/>
              <a:buNone/>
            </a:pPr>
            <a:r>
              <a:rPr lang="en-US" sz="4000" b="1" dirty="0" smtClean="0">
                <a:latin typeface="Times New Roman" panose="02020603050405020304" pitchFamily="18" charset="0"/>
                <a:cs typeface="Times New Roman" panose="02020603050405020304" pitchFamily="18" charset="0"/>
              </a:rPr>
              <a:t>relevant as the traditions surrounding the</a:t>
            </a:r>
          </a:p>
          <a:p>
            <a:pPr marL="609600" indent="-609600">
              <a:buFontTx/>
              <a:buNone/>
            </a:pPr>
            <a:r>
              <a:rPr lang="en-US" sz="4000" b="1" dirty="0" smtClean="0">
                <a:latin typeface="Times New Roman" panose="02020603050405020304" pitchFamily="18" charset="0"/>
                <a:cs typeface="Times New Roman" panose="02020603050405020304" pitchFamily="18" charset="0"/>
              </a:rPr>
              <a:t>events that led up to the crucifixion, but it</a:t>
            </a:r>
          </a:p>
          <a:p>
            <a:pPr marL="609600" indent="-609600">
              <a:buFontTx/>
              <a:buNone/>
            </a:pPr>
            <a:r>
              <a:rPr lang="en-US" sz="4000" b="1" dirty="0" smtClean="0">
                <a:latin typeface="Times New Roman" panose="02020603050405020304" pitchFamily="18" charset="0"/>
                <a:cs typeface="Times New Roman" panose="02020603050405020304" pitchFamily="18" charset="0"/>
              </a:rPr>
              <a:t>is just in that context that the Gospels are</a:t>
            </a:r>
          </a:p>
          <a:p>
            <a:pPr marL="609600" indent="-609600">
              <a:buFontTx/>
              <a:buNone/>
            </a:pPr>
            <a:r>
              <a:rPr lang="en-US" sz="4000" b="1" dirty="0" smtClean="0">
                <a:latin typeface="Times New Roman" panose="02020603050405020304" pitchFamily="18" charset="0"/>
                <a:cs typeface="Times New Roman" panose="02020603050405020304" pitchFamily="18" charset="0"/>
              </a:rPr>
              <a:t>full of contradictions and many of the</a:t>
            </a:r>
          </a:p>
          <a:p>
            <a:pPr marL="609600" indent="-609600">
              <a:buFontTx/>
              <a:buNone/>
            </a:pPr>
            <a:r>
              <a:rPr lang="en-US" sz="4000" b="1" dirty="0" smtClean="0">
                <a:latin typeface="Times New Roman" panose="02020603050405020304" pitchFamily="18" charset="0"/>
                <a:cs typeface="Times New Roman" panose="02020603050405020304" pitchFamily="18" charset="0"/>
              </a:rPr>
              <a:t>incongruities do not lend themselves to</a:t>
            </a:r>
          </a:p>
          <a:p>
            <a:pPr marL="609600" indent="-609600">
              <a:buFontTx/>
              <a:buNone/>
            </a:pPr>
            <a:r>
              <a:rPr lang="en-US" sz="4000" b="1" dirty="0" smtClean="0">
                <a:latin typeface="Times New Roman" panose="02020603050405020304" pitchFamily="18" charset="0"/>
                <a:cs typeface="Times New Roman" panose="02020603050405020304" pitchFamily="18" charset="0"/>
              </a:rPr>
              <a:t>reconciliation.”</a:t>
            </a:r>
          </a:p>
          <a:p>
            <a:pPr marL="609600" indent="-609600">
              <a:buFontTx/>
              <a:buNone/>
            </a:pPr>
            <a:r>
              <a:rPr lang="en-US" b="1" dirty="0" smtClean="0">
                <a:solidFill>
                  <a:srgbClr val="006600"/>
                </a:solidFill>
                <a:latin typeface="Times New Roman" panose="02020603050405020304" pitchFamily="18" charset="0"/>
                <a:cs typeface="Times New Roman" panose="02020603050405020304" pitchFamily="18" charset="0"/>
              </a:rPr>
              <a:t>From Hain Cohn: The Trial and Death of Jesus</a:t>
            </a:r>
            <a:endParaRPr lang="en-US" b="1" dirty="0">
              <a:solidFill>
                <a:srgbClr val="00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78425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00B0F0"/>
                </a:solidFill>
                <a:latin typeface="Times New Roman" pitchFamily="18" charset="0"/>
              </a:rPr>
              <a:t>WHO IS BARABBAS? - 1</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400" b="1" dirty="0" smtClean="0">
                <a:latin typeface="Times New Roman" panose="02020603050405020304" pitchFamily="18" charset="0"/>
                <a:cs typeface="Times New Roman" panose="02020603050405020304" pitchFamily="18" charset="0"/>
              </a:rPr>
              <a:t>“But </a:t>
            </a:r>
            <a:r>
              <a:rPr lang="en-US" sz="4400" b="1" dirty="0">
                <a:latin typeface="Times New Roman" panose="02020603050405020304" pitchFamily="18" charset="0"/>
                <a:cs typeface="Times New Roman" panose="02020603050405020304" pitchFamily="18" charset="0"/>
              </a:rPr>
              <a:t>it is your custom for me to release to you one prisoner at the time of the Passover. Do you want me to release </a:t>
            </a:r>
            <a:r>
              <a:rPr lang="en-US" sz="4400" b="1" dirty="0" smtClean="0">
                <a:latin typeface="Times New Roman" panose="02020603050405020304" pitchFamily="18" charset="0"/>
                <a:cs typeface="Times New Roman" panose="02020603050405020304" pitchFamily="18" charset="0"/>
              </a:rPr>
              <a:t>‘the </a:t>
            </a:r>
            <a:r>
              <a:rPr lang="en-US" sz="4400" b="1" dirty="0">
                <a:latin typeface="Times New Roman" panose="02020603050405020304" pitchFamily="18" charset="0"/>
                <a:cs typeface="Times New Roman" panose="02020603050405020304" pitchFamily="18" charset="0"/>
              </a:rPr>
              <a:t>king of the </a:t>
            </a:r>
            <a:r>
              <a:rPr lang="en-US" sz="4400" b="1" dirty="0" smtClean="0">
                <a:latin typeface="Times New Roman" panose="02020603050405020304" pitchFamily="18" charset="0"/>
                <a:cs typeface="Times New Roman" panose="02020603050405020304" pitchFamily="18" charset="0"/>
              </a:rPr>
              <a:t>Jews’?”  The (Jews) </a:t>
            </a:r>
            <a:r>
              <a:rPr lang="en-US" sz="4400" b="1" dirty="0">
                <a:latin typeface="Times New Roman" panose="02020603050405020304" pitchFamily="18" charset="0"/>
                <a:cs typeface="Times New Roman" panose="02020603050405020304" pitchFamily="18" charset="0"/>
              </a:rPr>
              <a:t>shouted back, </a:t>
            </a:r>
            <a:r>
              <a:rPr lang="en-US" sz="4400" b="1" dirty="0" smtClean="0">
                <a:latin typeface="Times New Roman" panose="02020603050405020304" pitchFamily="18" charset="0"/>
                <a:cs typeface="Times New Roman" panose="02020603050405020304" pitchFamily="18" charset="0"/>
              </a:rPr>
              <a:t>“No</a:t>
            </a:r>
            <a:r>
              <a:rPr lang="en-US" sz="4400" b="1" dirty="0">
                <a:latin typeface="Times New Roman" panose="02020603050405020304" pitchFamily="18" charset="0"/>
                <a:cs typeface="Times New Roman" panose="02020603050405020304" pitchFamily="18" charset="0"/>
              </a:rPr>
              <a:t>, not him! Give us </a:t>
            </a:r>
            <a:r>
              <a:rPr lang="en-US" sz="4400" b="1" dirty="0" smtClean="0">
                <a:latin typeface="Times New Roman" panose="02020603050405020304" pitchFamily="18" charset="0"/>
                <a:cs typeface="Times New Roman" panose="02020603050405020304" pitchFamily="18" charset="0"/>
              </a:rPr>
              <a:t>(Jesus) Barabbas!” </a:t>
            </a:r>
            <a:r>
              <a:rPr lang="en-US" sz="4400" b="1" dirty="0">
                <a:latin typeface="Times New Roman" panose="02020603050405020304" pitchFamily="18" charset="0"/>
                <a:cs typeface="Times New Roman" panose="02020603050405020304" pitchFamily="18" charset="0"/>
              </a:rPr>
              <a:t>Now Barabbas had taken part in an uprising.</a:t>
            </a:r>
            <a:r>
              <a:rPr lang="en-US" sz="4400" dirty="0"/>
              <a:t/>
            </a:r>
            <a:br>
              <a:rPr lang="en-US" sz="4400" dirty="0"/>
            </a:br>
            <a:endParaRPr lang="en-US" sz="4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96689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00B0F0"/>
                </a:solidFill>
                <a:latin typeface="Times New Roman" pitchFamily="18" charset="0"/>
              </a:rPr>
              <a:t>WHO IS BARABBAS? - 2</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This part of the story is puzzling in that a thorough search of all types of documents available from the 1</a:t>
            </a:r>
            <a:r>
              <a:rPr lang="en-US" sz="4200" b="1" baseline="30000" dirty="0" smtClean="0">
                <a:latin typeface="Times New Roman" panose="02020603050405020304" pitchFamily="18" charset="0"/>
                <a:cs typeface="Times New Roman" panose="02020603050405020304" pitchFamily="18" charset="0"/>
              </a:rPr>
              <a:t>st</a:t>
            </a:r>
            <a:r>
              <a:rPr lang="en-US" sz="4200" b="1" dirty="0" smtClean="0">
                <a:latin typeface="Times New Roman" panose="02020603050405020304" pitchFamily="18" charset="0"/>
                <a:cs typeface="Times New Roman" panose="02020603050405020304" pitchFamily="18" charset="0"/>
              </a:rPr>
              <a:t> century do </a:t>
            </a:r>
            <a:r>
              <a:rPr lang="en-US" sz="4200" b="1" dirty="0" smtClean="0">
                <a:solidFill>
                  <a:srgbClr val="00B0F0"/>
                </a:solidFill>
                <a:latin typeface="Times New Roman" panose="02020603050405020304" pitchFamily="18" charset="0"/>
                <a:cs typeface="Times New Roman" panose="02020603050405020304" pitchFamily="18" charset="0"/>
              </a:rPr>
              <a:t>NOT</a:t>
            </a:r>
            <a:r>
              <a:rPr lang="en-US" sz="4200" b="1" dirty="0" smtClean="0">
                <a:latin typeface="Times New Roman" panose="02020603050405020304" pitchFamily="18" charset="0"/>
                <a:cs typeface="Times New Roman" panose="02020603050405020304" pitchFamily="18" charset="0"/>
              </a:rPr>
              <a:t> show or state that in any Roman province was such a practice allowed or done.  There exists no record outside of the Gospels.  And a Roman governor would not allow this if he wished to hold his position. </a:t>
            </a:r>
          </a:p>
        </p:txBody>
      </p:sp>
    </p:spTree>
    <p:extLst>
      <p:ext uri="{BB962C8B-B14F-4D97-AF65-F5344CB8AC3E}">
        <p14:creationId xmlns:p14="http://schemas.microsoft.com/office/powerpoint/2010/main" val="84277943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00B0F0"/>
                </a:solidFill>
                <a:latin typeface="Times New Roman" pitchFamily="18" charset="0"/>
              </a:rPr>
              <a:t>WHO IS BARABBAS? - 3</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This individual, Barabbas, was described as a resistance fighter and murderer.  Whom did he kill?  Probably Roman soldiers.  So the event was a Roman governor letting go a known and convicted “terrorist”.  </a:t>
            </a:r>
            <a:r>
              <a:rPr lang="en-US" sz="4200" b="1" dirty="0" smtClean="0">
                <a:solidFill>
                  <a:srgbClr val="FF0000"/>
                </a:solidFill>
                <a:latin typeface="Times New Roman" panose="02020603050405020304" pitchFamily="18" charset="0"/>
                <a:cs typeface="Times New Roman" panose="02020603050405020304" pitchFamily="18" charset="0"/>
              </a:rPr>
              <a:t>The idea in another setting is almost too ludicrous to take seriously. </a:t>
            </a:r>
          </a:p>
        </p:txBody>
      </p:sp>
    </p:spTree>
    <p:extLst>
      <p:ext uri="{BB962C8B-B14F-4D97-AF65-F5344CB8AC3E}">
        <p14:creationId xmlns:p14="http://schemas.microsoft.com/office/powerpoint/2010/main" val="109630277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00B0F0"/>
                </a:solidFill>
                <a:latin typeface="Times New Roman" pitchFamily="18" charset="0"/>
              </a:rPr>
              <a:t>WHO IS BARABBAS? - 4</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In some old Gospel Manuscripts, the name given is Jesus Barabbas.  From the last sentence, he was a terrorist (Roman) or freedom fighter (Jewish), depending on one’s viewpoint.  His sentence would have been death by crucifixion.  Some NT scholars consider this story to be a metaphor. </a:t>
            </a:r>
          </a:p>
        </p:txBody>
      </p:sp>
    </p:spTree>
    <p:extLst>
      <p:ext uri="{BB962C8B-B14F-4D97-AF65-F5344CB8AC3E}">
        <p14:creationId xmlns:p14="http://schemas.microsoft.com/office/powerpoint/2010/main" val="15552040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00B0F0"/>
                </a:solidFill>
                <a:latin typeface="Times New Roman" pitchFamily="18" charset="0"/>
              </a:rPr>
              <a:t>WHO IS BARABBAS? - 5</a:t>
            </a:r>
            <a:endParaRPr lang="en-US" b="1" dirty="0">
              <a:solidFill>
                <a:srgbClr val="00B0F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200" b="1" dirty="0" smtClean="0">
                <a:latin typeface="Times New Roman" panose="02020603050405020304" pitchFamily="18" charset="0"/>
                <a:cs typeface="Times New Roman" panose="02020603050405020304" pitchFamily="18" charset="0"/>
              </a:rPr>
              <a:t>All Gospels were written during or after the First Jewish-Roman War.  The Evangelists were stating that Christians and Jews made a choice:</a:t>
            </a:r>
          </a:p>
          <a:p>
            <a:pPr marL="742950" indent="-742950">
              <a:buAutoNum type="arabicPeriod"/>
            </a:pPr>
            <a:r>
              <a:rPr lang="en-US" sz="4200" b="1" dirty="0" smtClean="0">
                <a:latin typeface="Times New Roman" panose="02020603050405020304" pitchFamily="18" charset="0"/>
                <a:cs typeface="Times New Roman" panose="02020603050405020304" pitchFamily="18" charset="0"/>
              </a:rPr>
              <a:t>Jesus Barabbas – warrior </a:t>
            </a:r>
          </a:p>
          <a:p>
            <a:pPr marL="742950" indent="-742950">
              <a:buAutoNum type="arabicPeriod"/>
            </a:pPr>
            <a:r>
              <a:rPr lang="en-US" sz="4200" b="1" dirty="0" smtClean="0">
                <a:latin typeface="Times New Roman" panose="02020603050405020304" pitchFamily="18" charset="0"/>
                <a:cs typeface="Times New Roman" panose="02020603050405020304" pitchFamily="18" charset="0"/>
              </a:rPr>
              <a:t>Jesus of Nazareth – peacemaker</a:t>
            </a:r>
          </a:p>
          <a:p>
            <a:pPr marL="0" indent="0">
              <a:buNone/>
            </a:pPr>
            <a:r>
              <a:rPr lang="en-US" sz="4200" b="1" dirty="0" smtClean="0">
                <a:latin typeface="Times New Roman" panose="02020603050405020304" pitchFamily="18" charset="0"/>
                <a:cs typeface="Times New Roman" panose="02020603050405020304" pitchFamily="18" charset="0"/>
              </a:rPr>
              <a:t>The Jews had chosen the first.  The Christians should choose the second.</a:t>
            </a:r>
          </a:p>
        </p:txBody>
      </p:sp>
    </p:spTree>
    <p:extLst>
      <p:ext uri="{BB962C8B-B14F-4D97-AF65-F5344CB8AC3E}">
        <p14:creationId xmlns:p14="http://schemas.microsoft.com/office/powerpoint/2010/main" val="322781785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FFC000"/>
                </a:solidFill>
                <a:latin typeface="Times New Roman" pitchFamily="18" charset="0"/>
              </a:rPr>
              <a:t>WASHING HANDS - 1</a:t>
            </a:r>
            <a:endParaRPr lang="en-US" b="1" dirty="0">
              <a:solidFill>
                <a:srgbClr val="FFC00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400" b="1" dirty="0" smtClean="0">
                <a:latin typeface="Times New Roman" panose="02020603050405020304" pitchFamily="18" charset="0"/>
                <a:cs typeface="Times New Roman" panose="02020603050405020304" pitchFamily="18" charset="0"/>
              </a:rPr>
              <a:t>The symbolic act of washing ones hands to proclaim one’s innocence is a Jewish ritual.  It was totally unknown to the Romans.  The ceremonial symbolism involved in such an act was meaningless, strange, and unintelligible to the people of the Roman culture.     </a:t>
            </a:r>
            <a:endParaRPr lang="en-US" sz="4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00777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FFC000"/>
                </a:solidFill>
                <a:latin typeface="Times New Roman" pitchFamily="18" charset="0"/>
              </a:rPr>
              <a:t>WASHING HANDS - 2</a:t>
            </a:r>
            <a:endParaRPr lang="en-US" b="1" dirty="0">
              <a:solidFill>
                <a:srgbClr val="FFC00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400" b="1" dirty="0" smtClean="0">
                <a:latin typeface="Times New Roman" panose="02020603050405020304" pitchFamily="18" charset="0"/>
                <a:cs typeface="Times New Roman" panose="02020603050405020304" pitchFamily="18" charset="0"/>
              </a:rPr>
              <a:t>The act would be a show of humility and even remorse.  As such it would  be derogatory to the dignity and standing of an imperial governor’s  position.  To show such weakness before a crowd would be an act “of folly”, an abdication of his judicial responsibility to the Emperor.</a:t>
            </a:r>
            <a:r>
              <a:rPr lang="en-US" sz="4400" dirty="0"/>
              <a:t/>
            </a:r>
            <a:br>
              <a:rPr lang="en-US" sz="4400" dirty="0"/>
            </a:br>
            <a:endParaRPr lang="en-US" sz="4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428906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74638"/>
            <a:ext cx="8991600" cy="1143000"/>
          </a:xfrm>
        </p:spPr>
        <p:txBody>
          <a:bodyPr/>
          <a:lstStyle/>
          <a:p>
            <a:r>
              <a:rPr lang="en-US" b="1" dirty="0" smtClean="0">
                <a:solidFill>
                  <a:srgbClr val="FFC000"/>
                </a:solidFill>
                <a:latin typeface="Times New Roman" pitchFamily="18" charset="0"/>
              </a:rPr>
              <a:t>WASHING HANDS - 3</a:t>
            </a:r>
            <a:endParaRPr lang="en-US" b="1" dirty="0">
              <a:solidFill>
                <a:srgbClr val="FFC000"/>
              </a:solidFill>
              <a:latin typeface="Times New Roman" pitchFamily="18" charset="0"/>
            </a:endParaRPr>
          </a:p>
        </p:txBody>
      </p:sp>
      <p:sp>
        <p:nvSpPr>
          <p:cNvPr id="41987" name="Rectangle 3"/>
          <p:cNvSpPr>
            <a:spLocks noGrp="1" noChangeArrowheads="1"/>
          </p:cNvSpPr>
          <p:nvPr>
            <p:ph type="body" idx="1"/>
          </p:nvPr>
        </p:nvSpPr>
        <p:spPr>
          <a:xfrm>
            <a:off x="152400" y="1143000"/>
            <a:ext cx="8915400" cy="5410200"/>
          </a:xfrm>
        </p:spPr>
        <p:txBody>
          <a:bodyPr/>
          <a:lstStyle/>
          <a:p>
            <a:pPr marL="0" indent="0">
              <a:buNone/>
            </a:pPr>
            <a:r>
              <a:rPr lang="en-US" sz="4400" b="1" dirty="0" smtClean="0">
                <a:latin typeface="Times New Roman" panose="02020603050405020304" pitchFamily="18" charset="0"/>
                <a:cs typeface="Times New Roman" panose="02020603050405020304" pitchFamily="18" charset="0"/>
              </a:rPr>
              <a:t>This scene was redacted into the narrative </a:t>
            </a:r>
            <a:r>
              <a:rPr lang="en-US" sz="4400" b="1" dirty="0" smtClean="0">
                <a:solidFill>
                  <a:srgbClr val="FFC000"/>
                </a:solidFill>
                <a:latin typeface="Times New Roman" panose="02020603050405020304" pitchFamily="18" charset="0"/>
                <a:cs typeface="Times New Roman" panose="02020603050405020304" pitchFamily="18" charset="0"/>
              </a:rPr>
              <a:t>ONLY</a:t>
            </a:r>
            <a:r>
              <a:rPr lang="en-US" sz="4400" b="1" dirty="0" smtClean="0">
                <a:latin typeface="Times New Roman" panose="02020603050405020304" pitchFamily="18" charset="0"/>
                <a:cs typeface="Times New Roman" panose="02020603050405020304" pitchFamily="18" charset="0"/>
              </a:rPr>
              <a:t> by Matthew  because his audience was primarily Jewish converts to Christianity.  The other Evangelists wrote to gentile groups of the Greek/Roman cultural background.  They would have found this act “out of place”.</a:t>
            </a:r>
            <a:r>
              <a:rPr lang="en-US" sz="4400" dirty="0"/>
              <a:t/>
            </a:r>
            <a:br>
              <a:rPr lang="en-US" sz="4400" dirty="0"/>
            </a:br>
            <a:endParaRPr lang="en-US" sz="4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40708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304800"/>
            <a:ext cx="7772400" cy="6172200"/>
          </a:xfrm>
        </p:spPr>
        <p:txBody>
          <a:bodyPr/>
          <a:lstStyle/>
          <a:p>
            <a:r>
              <a:rPr lang="en-US" sz="5400" b="1" dirty="0" smtClean="0">
                <a:solidFill>
                  <a:srgbClr val="FF0000"/>
                </a:solidFill>
                <a:latin typeface="Times New Roman" panose="02020603050405020304" pitchFamily="18" charset="0"/>
                <a:cs typeface="Times New Roman" panose="02020603050405020304" pitchFamily="18" charset="0"/>
              </a:rPr>
              <a:t>THE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CRUCIFIXION</a:t>
            </a:r>
            <a:endParaRPr lang="en-US" sz="5400" b="1" dirty="0"/>
          </a:p>
        </p:txBody>
      </p:sp>
    </p:spTree>
    <p:extLst>
      <p:ext uri="{BB962C8B-B14F-4D97-AF65-F5344CB8AC3E}">
        <p14:creationId xmlns:p14="http://schemas.microsoft.com/office/powerpoint/2010/main" val="371548815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057400"/>
            <a:ext cx="7772400" cy="3810000"/>
          </a:xfrm>
        </p:spPr>
        <p:txBody>
          <a:bodyPr/>
          <a:lstStyle/>
          <a:p>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T</a:t>
            </a:r>
            <a:r>
              <a:rPr lang="en-US" sz="4800" b="1" dirty="0" smtClean="0">
                <a:solidFill>
                  <a:srgbClr val="7030A0"/>
                </a:solidFill>
                <a:latin typeface="Times New Roman" panose="02020603050405020304" pitchFamily="18" charset="0"/>
                <a:cs typeface="Times New Roman" panose="02020603050405020304" pitchFamily="18" charset="0"/>
              </a:rPr>
              <a:t>H</a:t>
            </a:r>
            <a:r>
              <a:rPr lang="en-US" sz="4800" b="1" dirty="0" smtClean="0">
                <a:solidFill>
                  <a:srgbClr val="FF0000"/>
                </a:solidFill>
                <a:latin typeface="Times New Roman" panose="02020603050405020304" pitchFamily="18" charset="0"/>
                <a:cs typeface="Times New Roman" panose="02020603050405020304" pitchFamily="18" charset="0"/>
              </a:rPr>
              <a:t>E </a:t>
            </a:r>
            <a:r>
              <a:rPr lang="en-US" sz="4800" b="1" dirty="0" smtClean="0">
                <a:solidFill>
                  <a:srgbClr val="7030A0"/>
                </a:solidFill>
                <a:latin typeface="Times New Roman" panose="02020603050405020304" pitchFamily="18" charset="0"/>
                <a:cs typeface="Times New Roman" panose="02020603050405020304" pitchFamily="18" charset="0"/>
              </a:rPr>
              <a:t>C</a:t>
            </a:r>
            <a:r>
              <a:rPr lang="en-US" sz="4800" b="1" dirty="0" smtClean="0">
                <a:solidFill>
                  <a:srgbClr val="FF0000"/>
                </a:solidFill>
                <a:latin typeface="Times New Roman" panose="02020603050405020304" pitchFamily="18" charset="0"/>
                <a:cs typeface="Times New Roman" panose="02020603050405020304" pitchFamily="18" charset="0"/>
              </a:rPr>
              <a:t>O</a:t>
            </a:r>
            <a:r>
              <a:rPr lang="en-US" sz="4800" b="1" dirty="0" smtClean="0">
                <a:solidFill>
                  <a:srgbClr val="7030A0"/>
                </a:solidFill>
                <a:latin typeface="Times New Roman" panose="02020603050405020304" pitchFamily="18" charset="0"/>
                <a:cs typeface="Times New Roman" panose="02020603050405020304" pitchFamily="18" charset="0"/>
              </a:rPr>
              <a:t>L</a:t>
            </a:r>
            <a:r>
              <a:rPr lang="en-US" sz="4800" b="1" dirty="0" smtClean="0">
                <a:solidFill>
                  <a:srgbClr val="FF0000"/>
                </a:solidFill>
                <a:latin typeface="Times New Roman" panose="02020603050405020304" pitchFamily="18" charset="0"/>
                <a:cs typeface="Times New Roman" panose="02020603050405020304" pitchFamily="18" charset="0"/>
              </a:rPr>
              <a:t>O</a:t>
            </a:r>
            <a:r>
              <a:rPr lang="en-US" sz="4800" b="1" dirty="0" smtClean="0">
                <a:solidFill>
                  <a:srgbClr val="7030A0"/>
                </a:solidFill>
                <a:latin typeface="Times New Roman" panose="02020603050405020304" pitchFamily="18" charset="0"/>
                <a:cs typeface="Times New Roman" panose="02020603050405020304" pitchFamily="18" charset="0"/>
              </a:rPr>
              <a:t>R</a:t>
            </a:r>
            <a:r>
              <a:rPr lang="en-US" sz="4800" b="1" dirty="0" smtClean="0">
                <a:solidFill>
                  <a:srgbClr val="FF0000"/>
                </a:solidFill>
                <a:latin typeface="Times New Roman" panose="02020603050405020304" pitchFamily="18" charset="0"/>
                <a:cs typeface="Times New Roman" panose="02020603050405020304" pitchFamily="18" charset="0"/>
              </a:rPr>
              <a:t> O</a:t>
            </a:r>
            <a:r>
              <a:rPr lang="en-US" sz="4800" b="1" dirty="0" smtClean="0">
                <a:solidFill>
                  <a:srgbClr val="7030A0"/>
                </a:solidFill>
                <a:latin typeface="Times New Roman" panose="02020603050405020304" pitchFamily="18" charset="0"/>
                <a:cs typeface="Times New Roman" panose="02020603050405020304" pitchFamily="18" charset="0"/>
              </a:rPr>
              <a:t>F </a:t>
            </a:r>
            <a:br>
              <a:rPr lang="en-US" sz="4800" b="1" dirty="0" smtClean="0">
                <a:solidFill>
                  <a:srgbClr val="7030A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T</a:t>
            </a:r>
            <a:r>
              <a:rPr lang="en-US" sz="4800" b="1" dirty="0" smtClean="0">
                <a:solidFill>
                  <a:srgbClr val="7030A0"/>
                </a:solidFill>
                <a:latin typeface="Times New Roman" panose="02020603050405020304" pitchFamily="18" charset="0"/>
                <a:cs typeface="Times New Roman" panose="02020603050405020304" pitchFamily="18" charset="0"/>
              </a:rPr>
              <a:t>H</a:t>
            </a:r>
            <a:r>
              <a:rPr lang="en-US" sz="4800" b="1" dirty="0" smtClean="0">
                <a:solidFill>
                  <a:srgbClr val="FF0000"/>
                </a:solidFill>
                <a:latin typeface="Times New Roman" panose="02020603050405020304" pitchFamily="18" charset="0"/>
                <a:cs typeface="Times New Roman" panose="02020603050405020304" pitchFamily="18" charset="0"/>
              </a:rPr>
              <a:t>E</a:t>
            </a:r>
            <a:r>
              <a:rPr lang="en-US" sz="4800" b="1" dirty="0" smtClean="0">
                <a:solidFill>
                  <a:srgbClr val="7030A0"/>
                </a:solidFill>
                <a:latin typeface="Times New Roman" panose="02020603050405020304" pitchFamily="18" charset="0"/>
                <a:cs typeface="Times New Roman" panose="02020603050405020304" pitchFamily="18" charset="0"/>
              </a:rPr>
              <a:t> R</a:t>
            </a:r>
            <a:r>
              <a:rPr lang="en-US" sz="4800" b="1" dirty="0" smtClean="0">
                <a:solidFill>
                  <a:srgbClr val="FF0000"/>
                </a:solidFill>
                <a:latin typeface="Times New Roman" panose="02020603050405020304" pitchFamily="18" charset="0"/>
                <a:cs typeface="Times New Roman" panose="02020603050405020304" pitchFamily="18" charset="0"/>
              </a:rPr>
              <a:t>O</a:t>
            </a:r>
            <a:r>
              <a:rPr lang="en-US" sz="4800" b="1" dirty="0" smtClean="0">
                <a:solidFill>
                  <a:srgbClr val="7030A0"/>
                </a:solidFill>
                <a:latin typeface="Times New Roman" panose="02020603050405020304" pitchFamily="18" charset="0"/>
                <a:cs typeface="Times New Roman" panose="02020603050405020304" pitchFamily="18" charset="0"/>
              </a:rPr>
              <a:t>B</a:t>
            </a:r>
            <a:r>
              <a:rPr lang="en-US" sz="4800" b="1" dirty="0" smtClean="0">
                <a:solidFill>
                  <a:srgbClr val="FF0000"/>
                </a:solidFill>
                <a:latin typeface="Times New Roman" panose="02020603050405020304" pitchFamily="18" charset="0"/>
                <a:cs typeface="Times New Roman" panose="02020603050405020304" pitchFamily="18" charset="0"/>
              </a:rPr>
              <a:t>E</a:t>
            </a:r>
            <a:r>
              <a:rPr lang="en-US" sz="4800" b="1" dirty="0" smtClean="0">
                <a:solidFill>
                  <a:srgbClr val="7030A0"/>
                </a:solidFill>
                <a:latin typeface="Times New Roman" panose="02020603050405020304" pitchFamily="18" charset="0"/>
                <a:cs typeface="Times New Roman" panose="02020603050405020304" pitchFamily="18" charset="0"/>
              </a:rPr>
              <a:t>,</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50"/>
                </a:solidFill>
                <a:latin typeface="Times New Roman" panose="02020603050405020304" pitchFamily="18" charset="0"/>
                <a:cs typeface="Times New Roman" panose="02020603050405020304" pitchFamily="18" charset="0"/>
              </a:rPr>
              <a:t>THE HOUR</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3788187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solidFill>
                  <a:srgbClr val="7030A0"/>
                </a:solidFill>
                <a:latin typeface="Times New Roman" pitchFamily="18" charset="0"/>
              </a:rPr>
              <a:t>OVERVIEW </a:t>
            </a:r>
          </a:p>
        </p:txBody>
      </p:sp>
      <p:sp>
        <p:nvSpPr>
          <p:cNvPr id="9219" name="Rectangle 3"/>
          <p:cNvSpPr>
            <a:spLocks noGrp="1" noChangeArrowheads="1"/>
          </p:cNvSpPr>
          <p:nvPr>
            <p:ph type="body" idx="1"/>
          </p:nvPr>
        </p:nvSpPr>
        <p:spPr>
          <a:xfrm>
            <a:off x="76200" y="1371600"/>
            <a:ext cx="8915400" cy="4754563"/>
          </a:xfrm>
        </p:spPr>
        <p:txBody>
          <a:bodyPr/>
          <a:lstStyle/>
          <a:p>
            <a:pPr marL="0" indent="0" eaLnBrk="1" hangingPunct="1">
              <a:buNone/>
            </a:pPr>
            <a:r>
              <a:rPr lang="en-US" sz="4000" b="1" dirty="0" smtClean="0">
                <a:latin typeface="Times New Roman" pitchFamily="18" charset="0"/>
              </a:rPr>
              <a:t>The Passion of Jesus of Nazareth is found in all four of the Canonical Gospels and comprises a significant portion of each Gospel.  For Mark, it comprises 35% of the verses, Matthew 35%, Luke 23%, and John 31%.  Some call the Gospel stories “a passion story with a small lead in”.</a:t>
            </a:r>
          </a:p>
        </p:txBody>
      </p:sp>
    </p:spTree>
    <p:extLst>
      <p:ext uri="{BB962C8B-B14F-4D97-AF65-F5344CB8AC3E}">
        <p14:creationId xmlns:p14="http://schemas.microsoft.com/office/powerpoint/2010/main" val="121139795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00"/>
                </a:solidFill>
                <a:latin typeface="Times New Roman" pitchFamily="18" charset="0"/>
              </a:rPr>
              <a:t>THE COLOR OF </a:t>
            </a:r>
            <a:r>
              <a:rPr lang="en-US" b="1" dirty="0" smtClean="0">
                <a:solidFill>
                  <a:srgbClr val="7030A0"/>
                </a:solidFill>
                <a:latin typeface="Times New Roman" pitchFamily="18" charset="0"/>
              </a:rPr>
              <a:t>THE ROBE - 1</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524000"/>
            <a:ext cx="9144000" cy="5029200"/>
          </a:xfrm>
        </p:spPr>
        <p:txBody>
          <a:bodyPr/>
          <a:lstStyle/>
          <a:p>
            <a:pPr marL="609600" indent="-609600">
              <a:buFontTx/>
              <a:buNone/>
            </a:pPr>
            <a:r>
              <a:rPr lang="en-US" sz="4400" b="1" dirty="0" smtClean="0">
                <a:latin typeface="Times New Roman" panose="02020603050405020304" pitchFamily="18" charset="0"/>
                <a:cs typeface="Times New Roman" panose="02020603050405020304" pitchFamily="18" charset="0"/>
              </a:rPr>
              <a:t>“They </a:t>
            </a:r>
            <a:r>
              <a:rPr lang="en-US" sz="4400" b="1" dirty="0">
                <a:latin typeface="Times New Roman" panose="02020603050405020304" pitchFamily="18" charset="0"/>
                <a:cs typeface="Times New Roman" panose="02020603050405020304" pitchFamily="18" charset="0"/>
              </a:rPr>
              <a:t>stripped </a:t>
            </a:r>
            <a:r>
              <a:rPr lang="en-US" sz="4400" b="1" dirty="0" smtClean="0">
                <a:latin typeface="Times New Roman" panose="02020603050405020304" pitchFamily="18" charset="0"/>
                <a:cs typeface="Times New Roman" panose="02020603050405020304" pitchFamily="18" charset="0"/>
              </a:rPr>
              <a:t>Jesus </a:t>
            </a:r>
            <a:r>
              <a:rPr lang="en-US" sz="4400" b="1" dirty="0">
                <a:latin typeface="Times New Roman" panose="02020603050405020304" pitchFamily="18" charset="0"/>
                <a:cs typeface="Times New Roman" panose="02020603050405020304" pitchFamily="18" charset="0"/>
              </a:rPr>
              <a:t>and ﻿﻿put a </a:t>
            </a:r>
            <a:endParaRPr lang="en-US" sz="4400" b="1" dirty="0" smtClean="0">
              <a:latin typeface="Times New Roman" panose="02020603050405020304" pitchFamily="18" charset="0"/>
              <a:cs typeface="Times New Roman" panose="02020603050405020304" pitchFamily="18" charset="0"/>
            </a:endParaRPr>
          </a:p>
          <a:p>
            <a:pPr marL="609600" indent="-609600">
              <a:buFontTx/>
              <a:buNone/>
            </a:pPr>
            <a:r>
              <a:rPr lang="en-US" sz="4400" b="1" dirty="0" smtClean="0">
                <a:solidFill>
                  <a:srgbClr val="FF0000"/>
                </a:solidFill>
                <a:latin typeface="Times New Roman" panose="02020603050405020304" pitchFamily="18" charset="0"/>
                <a:cs typeface="Times New Roman" panose="02020603050405020304" pitchFamily="18" charset="0"/>
              </a:rPr>
              <a:t>scarlet</a:t>
            </a:r>
            <a:r>
              <a:rPr lang="en-US" sz="4400" b="1" dirty="0" smtClean="0">
                <a:latin typeface="Times New Roman" panose="02020603050405020304" pitchFamily="18" charset="0"/>
                <a:cs typeface="Times New Roman" panose="02020603050405020304" pitchFamily="18" charset="0"/>
              </a:rPr>
              <a:t> </a:t>
            </a:r>
            <a:r>
              <a:rPr lang="en-US" sz="4400" b="1" dirty="0">
                <a:solidFill>
                  <a:srgbClr val="FF0000"/>
                </a:solidFill>
                <a:latin typeface="Times New Roman" panose="02020603050405020304" pitchFamily="18" charset="0"/>
                <a:cs typeface="Times New Roman" panose="02020603050405020304" pitchFamily="18" charset="0"/>
              </a:rPr>
              <a:t>robe</a:t>
            </a:r>
            <a:r>
              <a:rPr lang="en-US" sz="4400" b="1" dirty="0">
                <a:latin typeface="Times New Roman" panose="02020603050405020304" pitchFamily="18" charset="0"/>
                <a:cs typeface="Times New Roman" panose="02020603050405020304" pitchFamily="18" charset="0"/>
              </a:rPr>
              <a:t> on Him</a:t>
            </a:r>
            <a:r>
              <a:rPr lang="en-US" sz="4400" b="1" dirty="0" smtClean="0">
                <a:latin typeface="Times New Roman" panose="02020603050405020304" pitchFamily="18" charset="0"/>
                <a:cs typeface="Times New Roman" panose="02020603050405020304" pitchFamily="18" charset="0"/>
              </a:rPr>
              <a:t>.” (Matt15:25</a:t>
            </a:r>
            <a:r>
              <a:rPr lang="en-US" sz="4400" b="1" dirty="0">
                <a:latin typeface="Times New Roman" panose="02020603050405020304" pitchFamily="18" charset="0"/>
                <a:cs typeface="Times New Roman" panose="02020603050405020304" pitchFamily="18" charset="0"/>
              </a:rPr>
              <a:t>)</a:t>
            </a:r>
          </a:p>
          <a:p>
            <a:pPr marL="609600" indent="-609600">
              <a:buFontTx/>
              <a:buNone/>
            </a:pPr>
            <a:r>
              <a:rPr lang="en-US" sz="4400" b="1" dirty="0" smtClean="0">
                <a:latin typeface="Times New Roman" panose="02020603050405020304" pitchFamily="18" charset="0"/>
                <a:cs typeface="Times New Roman" panose="02020603050405020304" pitchFamily="18" charset="0"/>
              </a:rPr>
              <a:t> “And </a:t>
            </a:r>
            <a:r>
              <a:rPr lang="en-US" sz="4400" b="1" dirty="0">
                <a:latin typeface="Times New Roman" panose="02020603050405020304" pitchFamily="18" charset="0"/>
                <a:cs typeface="Times New Roman" panose="02020603050405020304" pitchFamily="18" charset="0"/>
              </a:rPr>
              <a:t>the </a:t>
            </a:r>
            <a:r>
              <a:rPr lang="en-US" sz="4400" b="1" dirty="0" smtClean="0">
                <a:latin typeface="Times New Roman" panose="02020603050405020304" pitchFamily="18" charset="0"/>
                <a:cs typeface="Times New Roman" panose="02020603050405020304" pitchFamily="18" charset="0"/>
              </a:rPr>
              <a:t>soldiers… put </a:t>
            </a:r>
            <a:r>
              <a:rPr lang="en-US" sz="4400" b="1" dirty="0">
                <a:latin typeface="Times New Roman" panose="02020603050405020304" pitchFamily="18" charset="0"/>
                <a:cs typeface="Times New Roman" panose="02020603050405020304" pitchFamily="18" charset="0"/>
              </a:rPr>
              <a:t>a </a:t>
            </a:r>
            <a:r>
              <a:rPr lang="en-US" sz="4400" b="1" dirty="0">
                <a:solidFill>
                  <a:srgbClr val="7030A0"/>
                </a:solidFill>
                <a:latin typeface="Times New Roman" panose="02020603050405020304" pitchFamily="18" charset="0"/>
                <a:cs typeface="Times New Roman" panose="02020603050405020304" pitchFamily="18" charset="0"/>
              </a:rPr>
              <a:t>purple </a:t>
            </a:r>
            <a:endParaRPr lang="en-US" sz="4400" b="1" dirty="0" smtClean="0">
              <a:solidFill>
                <a:srgbClr val="7030A0"/>
              </a:solidFill>
              <a:latin typeface="Times New Roman" panose="02020603050405020304" pitchFamily="18" charset="0"/>
              <a:cs typeface="Times New Roman" panose="02020603050405020304" pitchFamily="18" charset="0"/>
            </a:endParaRPr>
          </a:p>
          <a:p>
            <a:pPr marL="609600" indent="-609600">
              <a:buFontTx/>
              <a:buNone/>
            </a:pPr>
            <a:r>
              <a:rPr lang="en-US" sz="4400" b="1" dirty="0" smtClean="0">
                <a:solidFill>
                  <a:srgbClr val="7030A0"/>
                </a:solidFill>
                <a:latin typeface="Times New Roman" panose="02020603050405020304" pitchFamily="18" charset="0"/>
                <a:cs typeface="Times New Roman" panose="02020603050405020304" pitchFamily="18" charset="0"/>
              </a:rPr>
              <a:t>robe </a:t>
            </a:r>
            <a:r>
              <a:rPr lang="en-US" sz="4400" b="1" dirty="0">
                <a:latin typeface="Times New Roman" panose="02020603050405020304" pitchFamily="18" charset="0"/>
                <a:cs typeface="Times New Roman" panose="02020603050405020304" pitchFamily="18" charset="0"/>
              </a:rPr>
              <a:t>on </a:t>
            </a:r>
            <a:r>
              <a:rPr lang="en-US" sz="4400" b="1" dirty="0" smtClean="0">
                <a:latin typeface="Times New Roman" panose="02020603050405020304" pitchFamily="18" charset="0"/>
                <a:cs typeface="Times New Roman" panose="02020603050405020304" pitchFamily="18" charset="0"/>
              </a:rPr>
              <a:t>Him.” (John19:2)</a:t>
            </a:r>
          </a:p>
          <a:p>
            <a:pPr marL="609600" indent="-609600">
              <a:buFontTx/>
              <a:buNone/>
            </a:pPr>
            <a:r>
              <a:rPr lang="en-US" sz="4400" b="1" dirty="0" smtClean="0">
                <a:latin typeface="Times New Roman" panose="02020603050405020304" pitchFamily="18" charset="0"/>
                <a:cs typeface="Times New Roman" panose="02020603050405020304" pitchFamily="18" charset="0"/>
              </a:rPr>
              <a:t>“After </a:t>
            </a:r>
            <a:r>
              <a:rPr lang="en-US" sz="4400" b="1" dirty="0">
                <a:latin typeface="Times New Roman" panose="02020603050405020304" pitchFamily="18" charset="0"/>
                <a:cs typeface="Times New Roman" panose="02020603050405020304" pitchFamily="18" charset="0"/>
              </a:rPr>
              <a:t>they had mocked Him, </a:t>
            </a:r>
            <a:r>
              <a:rPr lang="en-US" sz="4400" b="1" dirty="0" smtClean="0">
                <a:latin typeface="Times New Roman" panose="02020603050405020304" pitchFamily="18" charset="0"/>
                <a:cs typeface="Times New Roman" panose="02020603050405020304" pitchFamily="18" charset="0"/>
              </a:rPr>
              <a:t>they</a:t>
            </a:r>
          </a:p>
          <a:p>
            <a:pPr marL="609600" indent="-609600">
              <a:buFontTx/>
              <a:buNone/>
            </a:pPr>
            <a:r>
              <a:rPr lang="en-US" sz="4400" b="1" dirty="0" smtClean="0">
                <a:latin typeface="Times New Roman" panose="02020603050405020304" pitchFamily="18" charset="0"/>
                <a:cs typeface="Times New Roman" panose="02020603050405020304" pitchFamily="18" charset="0"/>
              </a:rPr>
              <a:t>took </a:t>
            </a:r>
            <a:r>
              <a:rPr lang="en-US" sz="4400" b="1" dirty="0">
                <a:latin typeface="Times New Roman" panose="02020603050405020304" pitchFamily="18" charset="0"/>
                <a:cs typeface="Times New Roman" panose="02020603050405020304" pitchFamily="18" charset="0"/>
              </a:rPr>
              <a:t>the </a:t>
            </a:r>
            <a:r>
              <a:rPr lang="en-US" sz="4400" b="1" dirty="0">
                <a:solidFill>
                  <a:srgbClr val="7030A0"/>
                </a:solidFill>
                <a:latin typeface="Times New Roman" panose="02020603050405020304" pitchFamily="18" charset="0"/>
                <a:cs typeface="Times New Roman" panose="02020603050405020304" pitchFamily="18" charset="0"/>
              </a:rPr>
              <a:t>purple robe </a:t>
            </a:r>
            <a:r>
              <a:rPr lang="en-US" sz="4400" b="1" dirty="0">
                <a:latin typeface="Times New Roman" panose="02020603050405020304" pitchFamily="18" charset="0"/>
                <a:cs typeface="Times New Roman" panose="02020603050405020304" pitchFamily="18" charset="0"/>
              </a:rPr>
              <a:t>off </a:t>
            </a:r>
            <a:r>
              <a:rPr lang="en-US" sz="4400" b="1" dirty="0" smtClean="0">
                <a:latin typeface="Times New Roman" panose="02020603050405020304" pitchFamily="18" charset="0"/>
                <a:cs typeface="Times New Roman" panose="02020603050405020304" pitchFamily="18" charset="0"/>
              </a:rPr>
              <a:t>Him.” (Mark15:20)</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55115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00"/>
                </a:solidFill>
                <a:latin typeface="Times New Roman" pitchFamily="18" charset="0"/>
              </a:rPr>
              <a:t>THE COLOR OF </a:t>
            </a:r>
            <a:r>
              <a:rPr lang="en-US" b="1" dirty="0" smtClean="0">
                <a:solidFill>
                  <a:srgbClr val="7030A0"/>
                </a:solidFill>
                <a:latin typeface="Times New Roman" pitchFamily="18" charset="0"/>
              </a:rPr>
              <a:t>THE ROBE - 2</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0" y="1524000"/>
            <a:ext cx="9144000" cy="5029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From Apologetics &amp; CARM Websites:</a:t>
            </a:r>
          </a:p>
          <a:p>
            <a:pPr marL="609600" indent="-609600">
              <a:buFontTx/>
              <a:buNone/>
            </a:pPr>
            <a:r>
              <a:rPr lang="en-US" sz="4000" b="1" dirty="0" smtClean="0">
                <a:latin typeface="Times New Roman" panose="02020603050405020304" pitchFamily="18" charset="0"/>
                <a:cs typeface="Times New Roman" panose="02020603050405020304" pitchFamily="18" charset="0"/>
              </a:rPr>
              <a:t>“As </a:t>
            </a:r>
            <a:r>
              <a:rPr lang="en-US" sz="4000" b="1" dirty="0">
                <a:latin typeface="Times New Roman" panose="02020603050405020304" pitchFamily="18" charset="0"/>
                <a:cs typeface="Times New Roman" panose="02020603050405020304" pitchFamily="18" charset="0"/>
              </a:rPr>
              <a:t>one can see, there is </a:t>
            </a:r>
            <a:r>
              <a:rPr lang="en-US" sz="4000" b="1" dirty="0" smtClean="0">
                <a:latin typeface="Times New Roman" panose="02020603050405020304" pitchFamily="18" charset="0"/>
                <a:cs typeface="Times New Roman" panose="02020603050405020304" pitchFamily="18" charset="0"/>
              </a:rPr>
              <a:t>no discrepancy </a:t>
            </a:r>
          </a:p>
          <a:p>
            <a:pPr marL="609600" indent="-609600">
              <a:buFontTx/>
              <a:buNone/>
            </a:pPr>
            <a:r>
              <a:rPr lang="en-US" sz="4000" b="1" dirty="0">
                <a:latin typeface="Times New Roman" panose="02020603050405020304" pitchFamily="18" charset="0"/>
                <a:cs typeface="Times New Roman" panose="02020603050405020304" pitchFamily="18" charset="0"/>
              </a:rPr>
              <a:t>i</a:t>
            </a:r>
            <a:r>
              <a:rPr lang="en-US" sz="4000" b="1" dirty="0" smtClean="0">
                <a:latin typeface="Times New Roman" panose="02020603050405020304" pitchFamily="18" charset="0"/>
                <a:cs typeface="Times New Roman" panose="02020603050405020304" pitchFamily="18" charset="0"/>
              </a:rPr>
              <a:t>n the Gospel narratives </a:t>
            </a:r>
            <a:r>
              <a:rPr lang="en-US" sz="4000" b="1" dirty="0">
                <a:latin typeface="Times New Roman" panose="02020603050405020304" pitchFamily="18" charset="0"/>
                <a:cs typeface="Times New Roman" panose="02020603050405020304" pitchFamily="18" charset="0"/>
              </a:rPr>
              <a:t>concerning </a:t>
            </a:r>
            <a:r>
              <a:rPr lang="en-US" sz="4000" b="1" dirty="0" smtClean="0">
                <a:latin typeface="Times New Roman" panose="02020603050405020304" pitchFamily="18" charset="0"/>
                <a:cs typeface="Times New Roman" panose="02020603050405020304" pitchFamily="18" charset="0"/>
              </a:rPr>
              <a:t>the</a:t>
            </a:r>
          </a:p>
          <a:p>
            <a:pPr marL="609600" indent="-609600">
              <a:buFontTx/>
              <a:buNone/>
            </a:pPr>
            <a:r>
              <a:rPr lang="en-US" sz="4000" b="1" dirty="0" smtClean="0">
                <a:solidFill>
                  <a:srgbClr val="FF0000"/>
                </a:solidFill>
                <a:latin typeface="Times New Roman" panose="02020603050405020304" pitchFamily="18" charset="0"/>
                <a:cs typeface="Times New Roman" panose="02020603050405020304" pitchFamily="18" charset="0"/>
              </a:rPr>
              <a:t>color</a:t>
            </a:r>
            <a:r>
              <a:rPr lang="en-US" sz="4000" b="1" dirty="0" smtClean="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of the </a:t>
            </a:r>
            <a:r>
              <a:rPr lang="en-US" sz="4000" b="1" dirty="0">
                <a:solidFill>
                  <a:srgbClr val="7030A0"/>
                </a:solidFill>
                <a:latin typeface="Times New Roman" panose="02020603050405020304" pitchFamily="18" charset="0"/>
                <a:cs typeface="Times New Roman" panose="02020603050405020304" pitchFamily="18" charset="0"/>
              </a:rPr>
              <a:t>robe</a:t>
            </a:r>
            <a:r>
              <a:rPr lang="en-US" sz="4000" b="1" dirty="0">
                <a:latin typeface="Times New Roman" panose="02020603050405020304" pitchFamily="18" charset="0"/>
                <a:cs typeface="Times New Roman" panose="02020603050405020304" pitchFamily="18" charset="0"/>
              </a:rPr>
              <a:t> Jesus wore. Just </a:t>
            </a:r>
            <a:r>
              <a:rPr lang="en-US" sz="4000" b="1" dirty="0" smtClean="0">
                <a:latin typeface="Times New Roman" panose="02020603050405020304" pitchFamily="18" charset="0"/>
                <a:cs typeface="Times New Roman" panose="02020603050405020304" pitchFamily="18" charset="0"/>
              </a:rPr>
              <a:t>like</a:t>
            </a:r>
          </a:p>
          <a:p>
            <a:pPr marL="609600" indent="-609600">
              <a:buFontTx/>
              <a:buNone/>
            </a:pPr>
            <a:r>
              <a:rPr lang="en-US" sz="4000" b="1" dirty="0" smtClean="0">
                <a:latin typeface="Times New Roman" panose="02020603050405020304" pitchFamily="18" charset="0"/>
                <a:cs typeface="Times New Roman" panose="02020603050405020304" pitchFamily="18" charset="0"/>
              </a:rPr>
              <a:t>others </a:t>
            </a:r>
            <a:r>
              <a:rPr lang="en-US" sz="4000" b="1" dirty="0">
                <a:latin typeface="Times New Roman" panose="02020603050405020304" pitchFamily="18" charset="0"/>
                <a:cs typeface="Times New Roman" panose="02020603050405020304" pitchFamily="18" charset="0"/>
              </a:rPr>
              <a:t>of their day, the Gospel </a:t>
            </a:r>
            <a:r>
              <a:rPr lang="en-US" sz="4000" b="1" dirty="0" smtClean="0">
                <a:latin typeface="Times New Roman" panose="02020603050405020304" pitchFamily="18" charset="0"/>
                <a:cs typeface="Times New Roman" panose="02020603050405020304" pitchFamily="18" charset="0"/>
              </a:rPr>
              <a:t>writers</a:t>
            </a:r>
          </a:p>
          <a:p>
            <a:pPr marL="609600" indent="-609600">
              <a:buFontTx/>
              <a:buNone/>
            </a:pPr>
            <a:r>
              <a:rPr lang="en-US" sz="4000" b="1" dirty="0" smtClean="0">
                <a:latin typeface="Times New Roman" panose="02020603050405020304" pitchFamily="18" charset="0"/>
                <a:cs typeface="Times New Roman" panose="02020603050405020304" pitchFamily="18" charset="0"/>
              </a:rPr>
              <a:t>simply </a:t>
            </a:r>
            <a:r>
              <a:rPr lang="en-US" sz="4000" b="1" dirty="0">
                <a:latin typeface="Times New Roman" panose="02020603050405020304" pitchFamily="18" charset="0"/>
                <a:cs typeface="Times New Roman" panose="02020603050405020304" pitchFamily="18" charset="0"/>
              </a:rPr>
              <a:t>used the terms </a:t>
            </a:r>
            <a:r>
              <a:rPr lang="en-US" sz="4000" b="1" dirty="0">
                <a:solidFill>
                  <a:srgbClr val="FF0000"/>
                </a:solidFill>
                <a:latin typeface="Times New Roman" panose="02020603050405020304" pitchFamily="18" charset="0"/>
                <a:cs typeface="Times New Roman" panose="02020603050405020304" pitchFamily="18" charset="0"/>
              </a:rPr>
              <a:t>scarlet</a:t>
            </a:r>
            <a:r>
              <a:rPr lang="en-US" sz="4000" b="1" dirty="0">
                <a:latin typeface="Times New Roman" panose="02020603050405020304" pitchFamily="18" charset="0"/>
                <a:cs typeface="Times New Roman" panose="02020603050405020304" pitchFamily="18" charset="0"/>
              </a:rPr>
              <a:t> and </a:t>
            </a:r>
            <a:r>
              <a:rPr lang="en-US" sz="4000" b="1" dirty="0" smtClean="0">
                <a:solidFill>
                  <a:srgbClr val="7030A0"/>
                </a:solidFill>
                <a:latin typeface="Times New Roman" panose="02020603050405020304" pitchFamily="18" charset="0"/>
                <a:cs typeface="Times New Roman" panose="02020603050405020304" pitchFamily="18" charset="0"/>
              </a:rPr>
              <a:t>purple</a:t>
            </a:r>
          </a:p>
          <a:p>
            <a:pPr marL="609600" indent="-609600">
              <a:buFontTx/>
              <a:buNone/>
            </a:pPr>
            <a:r>
              <a:rPr lang="en-US" sz="4000" b="1" dirty="0" smtClean="0">
                <a:solidFill>
                  <a:srgbClr val="7030A0"/>
                </a:solidFill>
                <a:latin typeface="Times New Roman" panose="02020603050405020304" pitchFamily="18" charset="0"/>
                <a:cs typeface="Times New Roman" panose="02020603050405020304" pitchFamily="18" charset="0"/>
              </a:rPr>
              <a:t>‘</a:t>
            </a:r>
            <a:r>
              <a:rPr lang="en-US" sz="4000" b="1" dirty="0" smtClean="0">
                <a:solidFill>
                  <a:srgbClr val="FF0000"/>
                </a:solidFill>
                <a:latin typeface="Times New Roman" panose="02020603050405020304" pitchFamily="18" charset="0"/>
                <a:cs typeface="Times New Roman" panose="02020603050405020304" pitchFamily="18" charset="0"/>
              </a:rPr>
              <a:t>i</a:t>
            </a:r>
            <a:r>
              <a:rPr lang="en-US" sz="4000" b="1" dirty="0" smtClean="0">
                <a:solidFill>
                  <a:srgbClr val="7030A0"/>
                </a:solidFill>
                <a:latin typeface="Times New Roman" panose="02020603050405020304" pitchFamily="18" charset="0"/>
                <a:cs typeface="Times New Roman" panose="02020603050405020304" pitchFamily="18" charset="0"/>
              </a:rPr>
              <a:t>n</a:t>
            </a:r>
            <a:r>
              <a:rPr lang="en-US" sz="4000" b="1" dirty="0" smtClean="0">
                <a:solidFill>
                  <a:srgbClr val="FF0000"/>
                </a:solidFill>
                <a:latin typeface="Times New Roman" panose="02020603050405020304" pitchFamily="18" charset="0"/>
                <a:cs typeface="Times New Roman" panose="02020603050405020304" pitchFamily="18" charset="0"/>
              </a:rPr>
              <a:t>t</a:t>
            </a:r>
            <a:r>
              <a:rPr lang="en-US" sz="4000" b="1" dirty="0" smtClean="0">
                <a:solidFill>
                  <a:srgbClr val="7030A0"/>
                </a:solidFill>
                <a:latin typeface="Times New Roman" panose="02020603050405020304" pitchFamily="18" charset="0"/>
                <a:cs typeface="Times New Roman" panose="02020603050405020304" pitchFamily="18" charset="0"/>
              </a:rPr>
              <a:t>e</a:t>
            </a:r>
            <a:r>
              <a:rPr lang="en-US" sz="4000" b="1" dirty="0" smtClean="0">
                <a:solidFill>
                  <a:srgbClr val="FF0000"/>
                </a:solidFill>
                <a:latin typeface="Times New Roman" panose="02020603050405020304" pitchFamily="18" charset="0"/>
                <a:cs typeface="Times New Roman" panose="02020603050405020304" pitchFamily="18" charset="0"/>
              </a:rPr>
              <a:t>r</a:t>
            </a:r>
            <a:r>
              <a:rPr lang="en-US" sz="4000" b="1" dirty="0" smtClean="0">
                <a:solidFill>
                  <a:srgbClr val="7030A0"/>
                </a:solidFill>
                <a:latin typeface="Times New Roman" panose="02020603050405020304" pitchFamily="18" charset="0"/>
                <a:cs typeface="Times New Roman" panose="02020603050405020304" pitchFamily="18" charset="0"/>
              </a:rPr>
              <a:t>c</a:t>
            </a:r>
            <a:r>
              <a:rPr lang="en-US" sz="4000" b="1" dirty="0" smtClean="0">
                <a:solidFill>
                  <a:srgbClr val="FF0000"/>
                </a:solidFill>
                <a:latin typeface="Times New Roman" panose="02020603050405020304" pitchFamily="18" charset="0"/>
                <a:cs typeface="Times New Roman" panose="02020603050405020304" pitchFamily="18" charset="0"/>
              </a:rPr>
              <a:t>h</a:t>
            </a:r>
            <a:r>
              <a:rPr lang="en-US" sz="4000" b="1" dirty="0" smtClean="0">
                <a:solidFill>
                  <a:srgbClr val="7030A0"/>
                </a:solidFill>
                <a:latin typeface="Times New Roman" panose="02020603050405020304" pitchFamily="18" charset="0"/>
                <a:cs typeface="Times New Roman" panose="02020603050405020304" pitchFamily="18" charset="0"/>
              </a:rPr>
              <a:t>a</a:t>
            </a:r>
            <a:r>
              <a:rPr lang="en-US" sz="4000" b="1" dirty="0" smtClean="0">
                <a:solidFill>
                  <a:srgbClr val="FF0000"/>
                </a:solidFill>
                <a:latin typeface="Times New Roman" panose="02020603050405020304" pitchFamily="18" charset="0"/>
                <a:cs typeface="Times New Roman" panose="02020603050405020304" pitchFamily="18" charset="0"/>
              </a:rPr>
              <a:t>n</a:t>
            </a:r>
            <a:r>
              <a:rPr lang="en-US" sz="4000" b="1" dirty="0" smtClean="0">
                <a:solidFill>
                  <a:srgbClr val="7030A0"/>
                </a:solidFill>
                <a:latin typeface="Times New Roman" panose="02020603050405020304" pitchFamily="18" charset="0"/>
                <a:cs typeface="Times New Roman" panose="02020603050405020304" pitchFamily="18" charset="0"/>
              </a:rPr>
              <a:t>g</a:t>
            </a:r>
            <a:r>
              <a:rPr lang="en-US" sz="4000" b="1" dirty="0" smtClean="0">
                <a:solidFill>
                  <a:srgbClr val="FF0000"/>
                </a:solidFill>
                <a:latin typeface="Times New Roman" panose="02020603050405020304" pitchFamily="18" charset="0"/>
                <a:cs typeface="Times New Roman" panose="02020603050405020304" pitchFamily="18" charset="0"/>
              </a:rPr>
              <a:t>e</a:t>
            </a:r>
            <a:r>
              <a:rPr lang="en-US" sz="4000" b="1" dirty="0" smtClean="0">
                <a:solidFill>
                  <a:srgbClr val="7030A0"/>
                </a:solidFill>
                <a:latin typeface="Times New Roman" panose="02020603050405020304" pitchFamily="18" charset="0"/>
                <a:cs typeface="Times New Roman" panose="02020603050405020304" pitchFamily="18" charset="0"/>
              </a:rPr>
              <a:t>a</a:t>
            </a:r>
            <a:r>
              <a:rPr lang="en-US" sz="4000" b="1" dirty="0" smtClean="0">
                <a:solidFill>
                  <a:srgbClr val="FF0000"/>
                </a:solidFill>
                <a:latin typeface="Times New Roman" panose="02020603050405020304" pitchFamily="18" charset="0"/>
                <a:cs typeface="Times New Roman" panose="02020603050405020304" pitchFamily="18" charset="0"/>
              </a:rPr>
              <a:t>b</a:t>
            </a:r>
            <a:r>
              <a:rPr lang="en-US" sz="4000" b="1" dirty="0" smtClean="0">
                <a:solidFill>
                  <a:srgbClr val="7030A0"/>
                </a:solidFill>
                <a:latin typeface="Times New Roman" panose="02020603050405020304" pitchFamily="18" charset="0"/>
                <a:cs typeface="Times New Roman" panose="02020603050405020304" pitchFamily="18" charset="0"/>
              </a:rPr>
              <a:t>l</a:t>
            </a:r>
            <a:r>
              <a:rPr lang="en-US" sz="4000" b="1" dirty="0" smtClean="0">
                <a:solidFill>
                  <a:srgbClr val="FF0000"/>
                </a:solidFill>
                <a:latin typeface="Times New Roman" panose="02020603050405020304" pitchFamily="18" charset="0"/>
                <a:cs typeface="Times New Roman" panose="02020603050405020304" pitchFamily="18" charset="0"/>
              </a:rPr>
              <a:t>y</a:t>
            </a:r>
            <a:r>
              <a:rPr lang="en-US" sz="4000" b="1" dirty="0" smtClean="0">
                <a:solidFill>
                  <a:srgbClr val="7030A0"/>
                </a:solidFill>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594409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00"/>
                </a:solidFill>
                <a:latin typeface="Times New Roman" pitchFamily="18" charset="0"/>
              </a:rPr>
              <a:t>THE COLOR OF </a:t>
            </a:r>
            <a:r>
              <a:rPr lang="en-US" b="1" dirty="0" smtClean="0">
                <a:solidFill>
                  <a:srgbClr val="7030A0"/>
                </a:solidFill>
                <a:latin typeface="Times New Roman" pitchFamily="18" charset="0"/>
              </a:rPr>
              <a:t>THE ROBE - 3</a:t>
            </a:r>
            <a:endParaRPr lang="en-US" b="1" dirty="0">
              <a:solidFill>
                <a:srgbClr val="7030A0"/>
              </a:solidFill>
              <a:latin typeface="Times New Roman" pitchFamily="18" charset="0"/>
            </a:endParaRPr>
          </a:p>
        </p:txBody>
      </p:sp>
      <p:sp>
        <p:nvSpPr>
          <p:cNvPr id="41987" name="Rectangle 3"/>
          <p:cNvSpPr>
            <a:spLocks noGrp="1" noChangeArrowheads="1"/>
          </p:cNvSpPr>
          <p:nvPr>
            <p:ph type="body" idx="1"/>
          </p:nvPr>
        </p:nvSpPr>
        <p:spPr>
          <a:xfrm>
            <a:off x="19833" y="1143000"/>
            <a:ext cx="92964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There are 233,000 websites on this </a:t>
            </a:r>
          </a:p>
          <a:p>
            <a:pPr marL="609600" indent="-609600">
              <a:buFontTx/>
              <a:buNone/>
            </a:pPr>
            <a:r>
              <a:rPr lang="en-US" sz="4000" b="1" dirty="0" smtClean="0">
                <a:latin typeface="Times New Roman" panose="02020603050405020304" pitchFamily="18" charset="0"/>
                <a:cs typeface="Times New Roman" panose="02020603050405020304" pitchFamily="18" charset="0"/>
              </a:rPr>
              <a:t>discrepancy.  Most will give reasons </a:t>
            </a:r>
          </a:p>
          <a:p>
            <a:pPr marL="609600" indent="-609600">
              <a:buFontTx/>
              <a:buNone/>
            </a:pPr>
            <a:r>
              <a:rPr lang="en-US" sz="4000" b="1" dirty="0" smtClean="0">
                <a:latin typeface="Times New Roman" panose="02020603050405020304" pitchFamily="18" charset="0"/>
                <a:cs typeface="Times New Roman" panose="02020603050405020304" pitchFamily="18" charset="0"/>
              </a:rPr>
              <a:t>similar to the previous slide.  The most</a:t>
            </a:r>
          </a:p>
          <a:p>
            <a:pPr marL="609600" indent="-609600">
              <a:buFontTx/>
              <a:buNone/>
            </a:pPr>
            <a:r>
              <a:rPr lang="en-US" sz="4000" b="1" dirty="0" smtClean="0">
                <a:latin typeface="Times New Roman" panose="02020603050405020304" pitchFamily="18" charset="0"/>
                <a:cs typeface="Times New Roman" panose="02020603050405020304" pitchFamily="18" charset="0"/>
              </a:rPr>
              <a:t>likely answer is really the simplest.  The</a:t>
            </a:r>
          </a:p>
          <a:p>
            <a:pPr marL="609600" indent="-609600">
              <a:buFontTx/>
              <a:buNone/>
            </a:pPr>
            <a:r>
              <a:rPr lang="en-US" sz="4000" b="1" dirty="0" smtClean="0">
                <a:latin typeface="Times New Roman" panose="02020603050405020304" pitchFamily="18" charset="0"/>
                <a:cs typeface="Times New Roman" panose="02020603050405020304" pitchFamily="18" charset="0"/>
              </a:rPr>
              <a:t>Evangelists do not agree on the exact</a:t>
            </a:r>
          </a:p>
          <a:p>
            <a:pPr marL="609600" indent="-609600">
              <a:buFontTx/>
              <a:buNone/>
            </a:pPr>
            <a:r>
              <a:rPr lang="en-US" sz="4000" b="1" dirty="0" smtClean="0">
                <a:latin typeface="Times New Roman" panose="02020603050405020304" pitchFamily="18" charset="0"/>
                <a:cs typeface="Times New Roman" panose="02020603050405020304" pitchFamily="18" charset="0"/>
              </a:rPr>
              <a:t>color.  But to admit that would be to</a:t>
            </a:r>
          </a:p>
          <a:p>
            <a:pPr marL="609600" indent="-609600">
              <a:buFontTx/>
              <a:buNone/>
            </a:pPr>
            <a:r>
              <a:rPr lang="en-US" sz="4000" b="1" dirty="0" smtClean="0">
                <a:latin typeface="Times New Roman" panose="02020603050405020304" pitchFamily="18" charset="0"/>
                <a:cs typeface="Times New Roman" panose="02020603050405020304" pitchFamily="18" charset="0"/>
              </a:rPr>
              <a:t>allow a discrepancy between the Gospels.</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85692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00B050"/>
                </a:solidFill>
                <a:latin typeface="Times New Roman" pitchFamily="18" charset="0"/>
              </a:rPr>
              <a:t>THE HOUR??? - 1</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524000"/>
            <a:ext cx="9144000" cy="5029200"/>
          </a:xfrm>
        </p:spPr>
        <p:txBody>
          <a:bodyPr/>
          <a:lstStyle/>
          <a:p>
            <a:pPr marL="609600" indent="-609600">
              <a:buFontTx/>
              <a:buNone/>
            </a:pPr>
            <a:r>
              <a:rPr lang="en-US" sz="4400" b="1" dirty="0">
                <a:latin typeface="Times New Roman" panose="02020603050405020304" pitchFamily="18" charset="0"/>
                <a:cs typeface="Times New Roman" panose="02020603050405020304" pitchFamily="18" charset="0"/>
              </a:rPr>
              <a:t>It was the day of Preparation of the Passover; it was about </a:t>
            </a:r>
            <a:r>
              <a:rPr lang="en-US" sz="4400" b="1" dirty="0">
                <a:solidFill>
                  <a:srgbClr val="00B050"/>
                </a:solidFill>
                <a:latin typeface="Times New Roman" panose="02020603050405020304" pitchFamily="18" charset="0"/>
                <a:cs typeface="Times New Roman" panose="02020603050405020304" pitchFamily="18" charset="0"/>
              </a:rPr>
              <a:t>noon</a:t>
            </a:r>
            <a:r>
              <a:rPr lang="en-US" sz="4400" b="1" dirty="0">
                <a:latin typeface="Times New Roman" panose="02020603050405020304" pitchFamily="18" charset="0"/>
                <a:cs typeface="Times New Roman" panose="02020603050405020304" pitchFamily="18" charset="0"/>
              </a:rPr>
              <a:t>. </a:t>
            </a:r>
            <a:r>
              <a:rPr lang="en-US" sz="4400" b="1" dirty="0" smtClean="0">
                <a:latin typeface="Times New Roman" panose="02020603050405020304" pitchFamily="18" charset="0"/>
                <a:cs typeface="Times New Roman" panose="02020603050405020304" pitchFamily="18" charset="0"/>
              </a:rPr>
              <a:t>“Here </a:t>
            </a:r>
            <a:r>
              <a:rPr lang="en-US" sz="4400" b="1" dirty="0">
                <a:latin typeface="Times New Roman" panose="02020603050405020304" pitchFamily="18" charset="0"/>
                <a:cs typeface="Times New Roman" panose="02020603050405020304" pitchFamily="18" charset="0"/>
              </a:rPr>
              <a:t>is your king</a:t>
            </a:r>
            <a:r>
              <a:rPr lang="en-US" sz="4400" b="1" dirty="0" smtClean="0">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Pilate said to the Jews</a:t>
            </a:r>
            <a:r>
              <a:rPr lang="en-US" sz="4400" b="1" dirty="0" smtClean="0">
                <a:latin typeface="Times New Roman" panose="02020603050405020304" pitchFamily="18" charset="0"/>
                <a:cs typeface="Times New Roman" panose="02020603050405020304" pitchFamily="18" charset="0"/>
              </a:rPr>
              <a:t>. (John19:14)</a:t>
            </a:r>
          </a:p>
          <a:p>
            <a:pPr marL="609600" indent="-609600">
              <a:buFontTx/>
              <a:buNone/>
            </a:pPr>
            <a:r>
              <a:rPr lang="en-US" sz="4400" b="1" dirty="0">
                <a:latin typeface="Times New Roman" panose="02020603050405020304" pitchFamily="18" charset="0"/>
                <a:cs typeface="Times New Roman" panose="02020603050405020304" pitchFamily="18" charset="0"/>
              </a:rPr>
              <a:t>It was</a:t>
            </a:r>
            <a:r>
              <a:rPr lang="en-US" sz="4400" b="1" dirty="0">
                <a:solidFill>
                  <a:srgbClr val="FF00FF"/>
                </a:solidFill>
                <a:latin typeface="Times New Roman" panose="02020603050405020304" pitchFamily="18" charset="0"/>
                <a:cs typeface="Times New Roman" panose="02020603050405020304" pitchFamily="18" charset="0"/>
              </a:rPr>
              <a:t> </a:t>
            </a:r>
            <a:r>
              <a:rPr lang="en-US" sz="4400" b="1" dirty="0">
                <a:solidFill>
                  <a:srgbClr val="00B050"/>
                </a:solidFill>
                <a:latin typeface="Times New Roman" panose="02020603050405020304" pitchFamily="18" charset="0"/>
                <a:cs typeface="Times New Roman" panose="02020603050405020304" pitchFamily="18" charset="0"/>
              </a:rPr>
              <a:t>nine</a:t>
            </a:r>
            <a:r>
              <a:rPr lang="en-US" sz="4400" b="1" dirty="0">
                <a:solidFill>
                  <a:srgbClr val="FF00FF"/>
                </a:solidFill>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in the morning when they crucified him</a:t>
            </a:r>
            <a:r>
              <a:rPr lang="en-US" sz="4400" b="1" dirty="0" smtClean="0">
                <a:latin typeface="Times New Roman" panose="02020603050405020304" pitchFamily="18" charset="0"/>
                <a:cs typeface="Times New Roman" panose="02020603050405020304" pitchFamily="18" charset="0"/>
              </a:rPr>
              <a:t>. (Mark15:25)</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82956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8915400" cy="1143000"/>
          </a:xfrm>
        </p:spPr>
        <p:txBody>
          <a:bodyPr/>
          <a:lstStyle/>
          <a:p>
            <a:r>
              <a:rPr lang="en-US" b="1" dirty="0" smtClean="0">
                <a:solidFill>
                  <a:srgbClr val="00B050"/>
                </a:solidFill>
                <a:latin typeface="Times New Roman" pitchFamily="18" charset="0"/>
              </a:rPr>
              <a:t>THE HOUR ??? - 2</a:t>
            </a:r>
            <a:endParaRPr lang="en-US" b="1" dirty="0">
              <a:solidFill>
                <a:srgbClr val="00B050"/>
              </a:solidFill>
              <a:latin typeface="Times New Roman" pitchFamily="18" charset="0"/>
            </a:endParaRPr>
          </a:p>
        </p:txBody>
      </p:sp>
      <p:sp>
        <p:nvSpPr>
          <p:cNvPr id="41987" name="Rectangle 3"/>
          <p:cNvSpPr>
            <a:spLocks noGrp="1" noChangeArrowheads="1"/>
          </p:cNvSpPr>
          <p:nvPr>
            <p:ph type="body" idx="1"/>
          </p:nvPr>
        </p:nvSpPr>
        <p:spPr>
          <a:xfrm>
            <a:off x="0" y="1295400"/>
            <a:ext cx="9220200" cy="5257800"/>
          </a:xfrm>
        </p:spPr>
        <p:txBody>
          <a:bodyPr/>
          <a:lstStyle/>
          <a:p>
            <a:pPr marL="0" indent="0">
              <a:buNone/>
            </a:pPr>
            <a:r>
              <a:rPr lang="en-US" sz="4000" b="1" dirty="0" smtClean="0">
                <a:latin typeface="Times New Roman" panose="02020603050405020304" pitchFamily="18" charset="0"/>
                <a:cs typeface="Times New Roman" panose="02020603050405020304" pitchFamily="18" charset="0"/>
              </a:rPr>
              <a:t>These verses are for all practical purposes </a:t>
            </a:r>
            <a:r>
              <a:rPr lang="en-US" sz="4000" b="1" dirty="0" smtClean="0">
                <a:solidFill>
                  <a:srgbClr val="00B050"/>
                </a:solidFill>
                <a:latin typeface="Times New Roman" panose="02020603050405020304" pitchFamily="18" charset="0"/>
                <a:cs typeface="Times New Roman" panose="02020603050405020304" pitchFamily="18" charset="0"/>
              </a:rPr>
              <a:t>irreconcilable</a:t>
            </a:r>
            <a:r>
              <a:rPr lang="en-US" sz="4000" b="1" dirty="0" smtClean="0">
                <a:latin typeface="Times New Roman" panose="02020603050405020304" pitchFamily="18" charset="0"/>
                <a:cs typeface="Times New Roman" panose="02020603050405020304" pitchFamily="18" charset="0"/>
              </a:rPr>
              <a:t>.  Some authors have tried to show that the Evangelists were using different timing systems which would show that the times were the same.  Almost all scholars dismiss these efforts.  From tradition, and only tradition, the 9 A.M. time is usually accepted as being most accurate.     </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046488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ctrTitle"/>
          </p:nvPr>
        </p:nvSpPr>
        <p:spPr>
          <a:xfrm>
            <a:off x="685800" y="2057400"/>
            <a:ext cx="7772400" cy="3810000"/>
          </a:xfrm>
        </p:spPr>
        <p:txBody>
          <a:bodyPr/>
          <a:lstStyle/>
          <a:p>
            <a:r>
              <a:rPr lang="en-US" sz="4800" b="1" dirty="0">
                <a:solidFill>
                  <a:srgbClr val="FF0000"/>
                </a:solidFill>
                <a:latin typeface="Times New Roman" panose="02020603050405020304" pitchFamily="18" charset="0"/>
                <a:cs typeface="Times New Roman" panose="02020603050405020304" pitchFamily="18" charset="0"/>
              </a:rPr>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SIMON THE CYRENE</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7030A0"/>
                </a:solidFill>
                <a:latin typeface="Times New Roman" panose="02020603050405020304" pitchFamily="18" charset="0"/>
                <a:cs typeface="Times New Roman" panose="02020603050405020304" pitchFamily="18" charset="0"/>
              </a:rPr>
              <a:t>THE EPITAPH,</a:t>
            </a: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FF0000"/>
                </a:solidFill>
                <a:latin typeface="Times New Roman" panose="02020603050405020304" pitchFamily="18" charset="0"/>
                <a:cs typeface="Times New Roman" panose="02020603050405020304" pitchFamily="18" charset="0"/>
              </a:rPr>
              <a:t/>
            </a:r>
            <a:br>
              <a:rPr lang="en-US" sz="4800" b="1" dirty="0" smtClean="0">
                <a:solidFill>
                  <a:srgbClr val="FF0000"/>
                </a:solidFill>
                <a:latin typeface="Times New Roman" panose="02020603050405020304" pitchFamily="18" charset="0"/>
                <a:cs typeface="Times New Roman" panose="02020603050405020304" pitchFamily="18" charset="0"/>
              </a:rPr>
            </a:br>
            <a:r>
              <a:rPr lang="en-US" sz="4800" b="1" dirty="0" smtClean="0">
                <a:solidFill>
                  <a:srgbClr val="00B0F0"/>
                </a:solidFill>
                <a:latin typeface="Times New Roman" panose="02020603050405020304" pitchFamily="18" charset="0"/>
                <a:cs typeface="Times New Roman" panose="02020603050405020304" pitchFamily="18" charset="0"/>
              </a:rPr>
              <a:t>THE BURIAL</a:t>
            </a: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
            </a:r>
            <a:br>
              <a:rPr lang="en-US" sz="5400" b="1" dirty="0" smtClean="0">
                <a:solidFill>
                  <a:srgbClr val="FF0000"/>
                </a:solidFill>
                <a:latin typeface="Times New Roman" panose="02020603050405020304" pitchFamily="18" charset="0"/>
                <a:cs typeface="Times New Roman" panose="02020603050405020304" pitchFamily="18" charset="0"/>
              </a:rPr>
            </a:br>
            <a:endParaRPr lang="en-US" sz="5400" b="1" dirty="0"/>
          </a:p>
        </p:txBody>
      </p:sp>
    </p:spTree>
    <p:extLst>
      <p:ext uri="{BB962C8B-B14F-4D97-AF65-F5344CB8AC3E}">
        <p14:creationId xmlns:p14="http://schemas.microsoft.com/office/powerpoint/2010/main" val="75038124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smtClean="0">
                <a:solidFill>
                  <a:srgbClr val="FF0000"/>
                </a:solidFill>
                <a:latin typeface="Times New Roman" pitchFamily="18" charset="0"/>
              </a:rPr>
              <a:t>SIMON FROM CYRENE - 1</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143000"/>
            <a:ext cx="9144000" cy="5410200"/>
          </a:xfrm>
        </p:spPr>
        <p:txBody>
          <a:bodyPr/>
          <a:lstStyle/>
          <a:p>
            <a:pPr marL="609600" indent="-609600">
              <a:buFontTx/>
              <a:buNone/>
            </a:pPr>
            <a:r>
              <a:rPr lang="en-US" sz="4000" b="1" dirty="0">
                <a:latin typeface="Times New Roman" panose="02020603050405020304" pitchFamily="18" charset="0"/>
                <a:cs typeface="Times New Roman" panose="02020603050405020304" pitchFamily="18" charset="0"/>
              </a:rPr>
              <a:t>Carrying the cross by himself, he went </a:t>
            </a:r>
            <a:r>
              <a:rPr lang="en-US" sz="4000" b="1" dirty="0" smtClean="0">
                <a:latin typeface="Times New Roman" panose="02020603050405020304" pitchFamily="18" charset="0"/>
                <a:cs typeface="Times New Roman" panose="02020603050405020304" pitchFamily="18" charset="0"/>
              </a:rPr>
              <a:t>to</a:t>
            </a:r>
          </a:p>
          <a:p>
            <a:pPr marL="609600" indent="-609600">
              <a:buFontTx/>
              <a:buNone/>
            </a:pPr>
            <a:r>
              <a:rPr lang="en-US" sz="4000" b="1" dirty="0" smtClean="0">
                <a:latin typeface="Times New Roman" panose="02020603050405020304" pitchFamily="18" charset="0"/>
                <a:cs typeface="Times New Roman" panose="02020603050405020304" pitchFamily="18" charset="0"/>
              </a:rPr>
              <a:t>the </a:t>
            </a:r>
            <a:r>
              <a:rPr lang="en-US" sz="4000" b="1" dirty="0">
                <a:latin typeface="Times New Roman" panose="02020603050405020304" pitchFamily="18" charset="0"/>
                <a:cs typeface="Times New Roman" panose="02020603050405020304" pitchFamily="18" charset="0"/>
              </a:rPr>
              <a:t>place called </a:t>
            </a:r>
            <a:r>
              <a:rPr lang="en-US" sz="4000" b="1" dirty="0" smtClean="0">
                <a:latin typeface="Times New Roman" panose="02020603050405020304" pitchFamily="18" charset="0"/>
                <a:cs typeface="Times New Roman" panose="02020603050405020304" pitchFamily="18" charset="0"/>
              </a:rPr>
              <a:t>the Place </a:t>
            </a:r>
            <a:r>
              <a:rPr lang="en-US" sz="4000" b="1" dirty="0">
                <a:latin typeface="Times New Roman" panose="02020603050405020304" pitchFamily="18" charset="0"/>
                <a:cs typeface="Times New Roman" panose="02020603050405020304" pitchFamily="18" charset="0"/>
              </a:rPr>
              <a:t>of the Skull (</a:t>
            </a:r>
            <a:r>
              <a:rPr lang="en-US" sz="4000" b="1" dirty="0" smtClean="0">
                <a:latin typeface="Times New Roman" panose="02020603050405020304" pitchFamily="18" charset="0"/>
                <a:cs typeface="Times New Roman" panose="02020603050405020304" pitchFamily="18" charset="0"/>
              </a:rPr>
              <a:t>in</a:t>
            </a:r>
          </a:p>
          <a:p>
            <a:pPr marL="609600" indent="-609600">
              <a:buFontTx/>
              <a:buNone/>
            </a:pPr>
            <a:r>
              <a:rPr lang="en-US" sz="4000" b="1" dirty="0" smtClean="0">
                <a:latin typeface="Times New Roman" panose="02020603050405020304" pitchFamily="18" charset="0"/>
                <a:cs typeface="Times New Roman" panose="02020603050405020304" pitchFamily="18" charset="0"/>
              </a:rPr>
              <a:t>Hebrew</a:t>
            </a:r>
            <a:r>
              <a:rPr lang="en-US" sz="4000" b="1" dirty="0">
                <a:latin typeface="Times New Roman" panose="02020603050405020304" pitchFamily="18" charset="0"/>
                <a:cs typeface="Times New Roman" panose="02020603050405020304" pitchFamily="18" charset="0"/>
              </a:rPr>
              <a:t>, [Golgotha</a:t>
            </a:r>
            <a:r>
              <a:rPr lang="en-US" sz="4000" b="1" dirty="0" smtClean="0">
                <a:latin typeface="Times New Roman" panose="02020603050405020304" pitchFamily="18" charset="0"/>
                <a:cs typeface="Times New Roman" panose="02020603050405020304" pitchFamily="18" charset="0"/>
              </a:rPr>
              <a:t>]). </a:t>
            </a:r>
            <a:r>
              <a:rPr lang="en-US" sz="4000" b="1" dirty="0" smtClean="0">
                <a:solidFill>
                  <a:srgbClr val="FF0000"/>
                </a:solidFill>
                <a:latin typeface="Times New Roman" panose="02020603050405020304" pitchFamily="18" charset="0"/>
                <a:cs typeface="Times New Roman" panose="02020603050405020304" pitchFamily="18" charset="0"/>
              </a:rPr>
              <a:t>(John19:17)</a:t>
            </a:r>
          </a:p>
          <a:p>
            <a:pPr marL="609600" indent="-609600">
              <a:buFontTx/>
              <a:buNone/>
            </a:pPr>
            <a:r>
              <a:rPr lang="en-US" sz="4000" b="1" dirty="0">
                <a:latin typeface="Times New Roman" panose="02020603050405020304" pitchFamily="18" charset="0"/>
                <a:cs typeface="Times New Roman" panose="02020603050405020304" pitchFamily="18" charset="0"/>
              </a:rPr>
              <a:t>A certain man from Cyrene, Simon, </a:t>
            </a:r>
            <a:r>
              <a:rPr lang="en-US" sz="4000" b="1" dirty="0" smtClean="0">
                <a:latin typeface="Times New Roman" panose="02020603050405020304" pitchFamily="18" charset="0"/>
                <a:cs typeface="Times New Roman" panose="02020603050405020304" pitchFamily="18" charset="0"/>
              </a:rPr>
              <a:t>the</a:t>
            </a:r>
          </a:p>
          <a:p>
            <a:pPr marL="609600" indent="-609600">
              <a:buFontTx/>
              <a:buNone/>
            </a:pPr>
            <a:r>
              <a:rPr lang="en-US" sz="4000" b="1" dirty="0" smtClean="0">
                <a:latin typeface="Times New Roman" panose="02020603050405020304" pitchFamily="18" charset="0"/>
                <a:cs typeface="Times New Roman" panose="02020603050405020304" pitchFamily="18" charset="0"/>
              </a:rPr>
              <a:t>father </a:t>
            </a:r>
            <a:r>
              <a:rPr lang="en-US" sz="4000" b="1" dirty="0">
                <a:latin typeface="Times New Roman" panose="02020603050405020304" pitchFamily="18" charset="0"/>
                <a:cs typeface="Times New Roman" panose="02020603050405020304" pitchFamily="18" charset="0"/>
              </a:rPr>
              <a:t>of Alexander and Rufus, </a:t>
            </a:r>
            <a:r>
              <a:rPr lang="en-US" sz="4000" b="1" dirty="0" smtClean="0">
                <a:latin typeface="Times New Roman" panose="02020603050405020304" pitchFamily="18" charset="0"/>
                <a:cs typeface="Times New Roman" panose="02020603050405020304" pitchFamily="18" charset="0"/>
              </a:rPr>
              <a:t>was</a:t>
            </a:r>
          </a:p>
          <a:p>
            <a:pPr marL="609600" indent="-609600">
              <a:buFontTx/>
              <a:buNone/>
            </a:pPr>
            <a:r>
              <a:rPr lang="en-US" sz="4000" b="1" dirty="0" smtClean="0">
                <a:latin typeface="Times New Roman" panose="02020603050405020304" pitchFamily="18" charset="0"/>
                <a:cs typeface="Times New Roman" panose="02020603050405020304" pitchFamily="18" charset="0"/>
              </a:rPr>
              <a:t>passing </a:t>
            </a:r>
            <a:r>
              <a:rPr lang="en-US" sz="4000" b="1" dirty="0">
                <a:latin typeface="Times New Roman" panose="02020603050405020304" pitchFamily="18" charset="0"/>
                <a:cs typeface="Times New Roman" panose="02020603050405020304" pitchFamily="18" charset="0"/>
              </a:rPr>
              <a:t>by on his way in from </a:t>
            </a:r>
            <a:r>
              <a:rPr lang="en-US" sz="4000" b="1" dirty="0" smtClean="0">
                <a:latin typeface="Times New Roman" panose="02020603050405020304" pitchFamily="18" charset="0"/>
                <a:cs typeface="Times New Roman" panose="02020603050405020304" pitchFamily="18" charset="0"/>
              </a:rPr>
              <a:t>the</a:t>
            </a:r>
          </a:p>
          <a:p>
            <a:pPr marL="609600" indent="-609600">
              <a:buFontTx/>
              <a:buNone/>
            </a:pPr>
            <a:r>
              <a:rPr lang="en-US" sz="4000" b="1" dirty="0" smtClean="0">
                <a:latin typeface="Times New Roman" panose="02020603050405020304" pitchFamily="18" charset="0"/>
                <a:cs typeface="Times New Roman" panose="02020603050405020304" pitchFamily="18" charset="0"/>
              </a:rPr>
              <a:t>country</a:t>
            </a:r>
            <a:r>
              <a:rPr lang="en-US" sz="4000" b="1" dirty="0">
                <a:latin typeface="Times New Roman" panose="02020603050405020304" pitchFamily="18" charset="0"/>
                <a:cs typeface="Times New Roman" panose="02020603050405020304" pitchFamily="18" charset="0"/>
              </a:rPr>
              <a:t>, and they forced him to </a:t>
            </a:r>
            <a:r>
              <a:rPr lang="en-US" sz="4000" b="1" dirty="0" smtClean="0">
                <a:latin typeface="Times New Roman" panose="02020603050405020304" pitchFamily="18" charset="0"/>
                <a:cs typeface="Times New Roman" panose="02020603050405020304" pitchFamily="18" charset="0"/>
              </a:rPr>
              <a:t>carry</a:t>
            </a:r>
          </a:p>
          <a:p>
            <a:pPr marL="609600" indent="-609600">
              <a:buFontTx/>
              <a:buNone/>
            </a:pPr>
            <a:r>
              <a:rPr lang="en-US" sz="4000" b="1" dirty="0" smtClean="0">
                <a:latin typeface="Times New Roman" panose="02020603050405020304" pitchFamily="18" charset="0"/>
                <a:cs typeface="Times New Roman" panose="02020603050405020304" pitchFamily="18" charset="0"/>
              </a:rPr>
              <a:t>the cross.  </a:t>
            </a:r>
            <a:r>
              <a:rPr lang="en-US" sz="4000" b="1" dirty="0" smtClean="0">
                <a:solidFill>
                  <a:srgbClr val="FF0000"/>
                </a:solidFill>
                <a:latin typeface="Times New Roman" panose="02020603050405020304" pitchFamily="18" charset="0"/>
                <a:cs typeface="Times New Roman" panose="02020603050405020304" pitchFamily="18" charset="0"/>
              </a:rPr>
              <a:t>(Mark15:25)</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28898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00"/>
                </a:solidFill>
                <a:latin typeface="Times New Roman" pitchFamily="18" charset="0"/>
              </a:rPr>
              <a:t>SIMON FROM CYRENE </a:t>
            </a:r>
            <a:r>
              <a:rPr lang="en-US" b="1" dirty="0" smtClean="0">
                <a:solidFill>
                  <a:srgbClr val="FF0000"/>
                </a:solidFill>
                <a:latin typeface="Times New Roman" pitchFamily="18" charset="0"/>
              </a:rPr>
              <a:t>- 2</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143000"/>
            <a:ext cx="9144000" cy="54102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In the Gospel of John, Jesus did not have </a:t>
            </a:r>
          </a:p>
          <a:p>
            <a:pPr marL="609600" indent="-609600">
              <a:buFontTx/>
              <a:buNone/>
            </a:pPr>
            <a:r>
              <a:rPr lang="en-US" sz="4000" b="1" dirty="0" smtClean="0">
                <a:latin typeface="Times New Roman" panose="02020603050405020304" pitchFamily="18" charset="0"/>
                <a:cs typeface="Times New Roman" panose="02020603050405020304" pitchFamily="18" charset="0"/>
              </a:rPr>
              <a:t>any help in carrying the cross.  The</a:t>
            </a:r>
          </a:p>
          <a:p>
            <a:pPr marL="609600" indent="-609600">
              <a:buFontTx/>
              <a:buNone/>
            </a:pPr>
            <a:r>
              <a:rPr lang="en-US" sz="4000" b="1" dirty="0" smtClean="0">
                <a:latin typeface="Times New Roman" panose="02020603050405020304" pitchFamily="18" charset="0"/>
                <a:cs typeface="Times New Roman" panose="02020603050405020304" pitchFamily="18" charset="0"/>
              </a:rPr>
              <a:t>Evangelist was quite specific about this.</a:t>
            </a:r>
          </a:p>
          <a:p>
            <a:pPr marL="609600" indent="-609600">
              <a:buFontTx/>
              <a:buNone/>
            </a:pPr>
            <a:r>
              <a:rPr lang="en-US" sz="4000" b="1" dirty="0" smtClean="0">
                <a:latin typeface="Times New Roman" panose="02020603050405020304" pitchFamily="18" charset="0"/>
                <a:cs typeface="Times New Roman" panose="02020603050405020304" pitchFamily="18" charset="0"/>
              </a:rPr>
              <a:t>Therefore, it is inconsistent with the </a:t>
            </a:r>
          </a:p>
          <a:p>
            <a:pPr marL="609600" indent="-609600">
              <a:buFontTx/>
              <a:buNone/>
            </a:pPr>
            <a:r>
              <a:rPr lang="en-US" sz="4000" b="1" dirty="0" smtClean="0">
                <a:latin typeface="Times New Roman" panose="02020603050405020304" pitchFamily="18" charset="0"/>
                <a:cs typeface="Times New Roman" panose="02020603050405020304" pitchFamily="18" charset="0"/>
              </a:rPr>
              <a:t>other three Gospels.  A Jewish historian</a:t>
            </a:r>
          </a:p>
          <a:p>
            <a:pPr marL="609600" indent="-609600">
              <a:buFontTx/>
              <a:buNone/>
            </a:pPr>
            <a:r>
              <a:rPr lang="en-US" sz="4000" b="1" dirty="0" smtClean="0">
                <a:latin typeface="Times New Roman" panose="02020603050405020304" pitchFamily="18" charset="0"/>
                <a:cs typeface="Times New Roman" panose="02020603050405020304" pitchFamily="18" charset="0"/>
              </a:rPr>
              <a:t>resolved the issue in the following way.</a:t>
            </a:r>
          </a:p>
          <a:p>
            <a:pPr marL="609600" indent="-609600">
              <a:buFontTx/>
              <a:buNone/>
            </a:pPr>
            <a:r>
              <a:rPr lang="en-US" sz="4000" b="1" dirty="0" smtClean="0">
                <a:latin typeface="Times New Roman" panose="02020603050405020304" pitchFamily="18" charset="0"/>
                <a:cs typeface="Times New Roman" panose="02020603050405020304" pitchFamily="18" charset="0"/>
              </a:rPr>
              <a:t>“Any </a:t>
            </a:r>
            <a:r>
              <a:rPr lang="en-US" sz="4000" b="1" dirty="0">
                <a:latin typeface="Times New Roman" panose="02020603050405020304" pitchFamily="18" charset="0"/>
                <a:cs typeface="Times New Roman" panose="02020603050405020304" pitchFamily="18" charset="0"/>
              </a:rPr>
              <a:t>Jewish passer-by during this time </a:t>
            </a:r>
          </a:p>
          <a:p>
            <a:pPr marL="609600" indent="-609600">
              <a:buFontTx/>
              <a:buNone/>
            </a:pPr>
            <a:r>
              <a:rPr lang="en-US" sz="4000" b="1" dirty="0" smtClean="0">
                <a:latin typeface="Times New Roman" panose="02020603050405020304" pitchFamily="18" charset="0"/>
                <a:cs typeface="Times New Roman" panose="02020603050405020304" pitchFamily="18" charset="0"/>
              </a:rPr>
              <a:t> </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58360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FF0000"/>
                </a:solidFill>
                <a:latin typeface="Times New Roman" pitchFamily="18" charset="0"/>
              </a:rPr>
              <a:t>SIMON FROM CYRENE - </a:t>
            </a:r>
            <a:r>
              <a:rPr lang="en-US" b="1" dirty="0" smtClean="0">
                <a:solidFill>
                  <a:srgbClr val="FF0000"/>
                </a:solidFill>
                <a:latin typeface="Times New Roman" pitchFamily="18" charset="0"/>
              </a:rPr>
              <a:t>3</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066800"/>
            <a:ext cx="9296400" cy="5486400"/>
          </a:xfrm>
        </p:spPr>
        <p:txBody>
          <a:bodyPr/>
          <a:lstStyle/>
          <a:p>
            <a:pPr marL="609600" indent="-609600">
              <a:buFontTx/>
              <a:buNone/>
            </a:pPr>
            <a:r>
              <a:rPr lang="en-US" sz="4000" b="1" dirty="0" smtClean="0">
                <a:latin typeface="Times New Roman" panose="02020603050405020304" pitchFamily="18" charset="0"/>
                <a:cs typeface="Times New Roman" panose="02020603050405020304" pitchFamily="18" charset="0"/>
              </a:rPr>
              <a:t>period that met a unit of Roman soldiers</a:t>
            </a:r>
          </a:p>
          <a:p>
            <a:pPr marL="609600" indent="-609600">
              <a:buFontTx/>
              <a:buNone/>
            </a:pPr>
            <a:r>
              <a:rPr lang="en-US" sz="4000" b="1" dirty="0" smtClean="0">
                <a:latin typeface="Times New Roman" panose="02020603050405020304" pitchFamily="18" charset="0"/>
                <a:cs typeface="Times New Roman" panose="02020603050405020304" pitchFamily="18" charset="0"/>
              </a:rPr>
              <a:t>escorting a Jew to crucifixion would</a:t>
            </a:r>
          </a:p>
          <a:p>
            <a:pPr marL="609600" indent="-609600">
              <a:buFontTx/>
              <a:buNone/>
            </a:pPr>
            <a:r>
              <a:rPr lang="en-US" sz="4000" b="1" dirty="0" smtClean="0">
                <a:latin typeface="Times New Roman" panose="02020603050405020304" pitchFamily="18" charset="0"/>
                <a:cs typeface="Times New Roman" panose="02020603050405020304" pitchFamily="18" charset="0"/>
              </a:rPr>
              <a:t>instinctively, without waiting to be asked,</a:t>
            </a:r>
          </a:p>
          <a:p>
            <a:pPr marL="609600" indent="-609600">
              <a:buFontTx/>
              <a:buNone/>
            </a:pPr>
            <a:r>
              <a:rPr lang="en-US" sz="4000" b="1" dirty="0" smtClean="0">
                <a:latin typeface="Times New Roman" panose="02020603050405020304" pitchFamily="18" charset="0"/>
                <a:cs typeface="Times New Roman" panose="02020603050405020304" pitchFamily="18" charset="0"/>
              </a:rPr>
              <a:t>volunteer to perform this last act of</a:t>
            </a:r>
          </a:p>
          <a:p>
            <a:pPr marL="609600" indent="-609600">
              <a:buFontTx/>
              <a:buNone/>
            </a:pPr>
            <a:r>
              <a:rPr lang="en-US" sz="4000" b="1" dirty="0" smtClean="0">
                <a:latin typeface="Times New Roman" panose="02020603050405020304" pitchFamily="18" charset="0"/>
                <a:cs typeface="Times New Roman" panose="02020603050405020304" pitchFamily="18" charset="0"/>
              </a:rPr>
              <a:t>compassion.  And to the Roman soldiers</a:t>
            </a:r>
          </a:p>
          <a:p>
            <a:pPr marL="609600" indent="-609600">
              <a:buFontTx/>
              <a:buNone/>
            </a:pPr>
            <a:r>
              <a:rPr lang="en-US" sz="4000" b="1" dirty="0" smtClean="0">
                <a:latin typeface="Times New Roman" panose="02020603050405020304" pitchFamily="18" charset="0"/>
                <a:cs typeface="Times New Roman" panose="02020603050405020304" pitchFamily="18" charset="0"/>
              </a:rPr>
              <a:t>it would scarcely matter which Jew bore</a:t>
            </a:r>
          </a:p>
          <a:p>
            <a:pPr marL="609600" indent="-609600">
              <a:buFontTx/>
              <a:buNone/>
            </a:pPr>
            <a:r>
              <a:rPr lang="en-US" sz="4000" b="1" dirty="0" smtClean="0">
                <a:latin typeface="Times New Roman" panose="02020603050405020304" pitchFamily="18" charset="0"/>
                <a:cs typeface="Times New Roman" panose="02020603050405020304" pitchFamily="18" charset="0"/>
              </a:rPr>
              <a:t>the cross, so long as they had not to do it</a:t>
            </a:r>
          </a:p>
          <a:p>
            <a:pPr marL="609600" indent="-609600">
              <a:buFontTx/>
              <a:buNone/>
            </a:pPr>
            <a:r>
              <a:rPr lang="en-US" sz="4000" b="1" dirty="0" smtClean="0">
                <a:latin typeface="Times New Roman" panose="02020603050405020304" pitchFamily="18" charset="0"/>
                <a:cs typeface="Times New Roman" panose="02020603050405020304" pitchFamily="18" charset="0"/>
              </a:rPr>
              <a:t>themselves.”</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69918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067800" cy="1143000"/>
          </a:xfrm>
        </p:spPr>
        <p:txBody>
          <a:bodyPr/>
          <a:lstStyle/>
          <a:p>
            <a:r>
              <a:rPr lang="en-US" b="1" dirty="0">
                <a:solidFill>
                  <a:srgbClr val="7030A0"/>
                </a:solidFill>
                <a:latin typeface="Times New Roman" panose="02020603050405020304" pitchFamily="18" charset="0"/>
                <a:cs typeface="Times New Roman" panose="02020603050405020304" pitchFamily="18" charset="0"/>
              </a:rPr>
              <a:t>THE </a:t>
            </a:r>
            <a:r>
              <a:rPr lang="en-US" b="1" dirty="0" smtClean="0">
                <a:solidFill>
                  <a:srgbClr val="7030A0"/>
                </a:solidFill>
                <a:latin typeface="Times New Roman" panose="02020603050405020304" pitchFamily="18" charset="0"/>
                <a:cs typeface="Times New Roman" panose="02020603050405020304" pitchFamily="18" charset="0"/>
              </a:rPr>
              <a:t>EPITAPH - 1</a:t>
            </a:r>
            <a:endParaRPr lang="en-US" b="1" dirty="0">
              <a:solidFill>
                <a:srgbClr val="FF0000"/>
              </a:solidFill>
              <a:latin typeface="Times New Roman" pitchFamily="18" charset="0"/>
            </a:endParaRPr>
          </a:p>
        </p:txBody>
      </p:sp>
      <p:sp>
        <p:nvSpPr>
          <p:cNvPr id="41987" name="Rectangle 3"/>
          <p:cNvSpPr>
            <a:spLocks noGrp="1" noChangeArrowheads="1"/>
          </p:cNvSpPr>
          <p:nvPr>
            <p:ph type="body" idx="1"/>
          </p:nvPr>
        </p:nvSpPr>
        <p:spPr>
          <a:xfrm>
            <a:off x="0" y="1524000"/>
            <a:ext cx="9144000" cy="5029200"/>
          </a:xfrm>
        </p:spPr>
        <p:txBody>
          <a:bodyPr/>
          <a:lstStyle/>
          <a:p>
            <a:pPr marL="609600" indent="-609600">
              <a:buFontTx/>
              <a:buNone/>
            </a:pPr>
            <a:r>
              <a:rPr lang="en-US" sz="4400" b="1" dirty="0">
                <a:latin typeface="Times New Roman" panose="02020603050405020304" pitchFamily="18" charset="0"/>
                <a:cs typeface="Times New Roman" panose="02020603050405020304" pitchFamily="18" charset="0"/>
              </a:rPr>
              <a:t>Pilate had a notice prepared and fastened to the cross. It read: </a:t>
            </a:r>
            <a:r>
              <a:rPr lang="en-US" sz="4400" b="1" dirty="0" smtClean="0">
                <a:latin typeface="Times New Roman" panose="02020603050405020304" pitchFamily="18" charset="0"/>
                <a:cs typeface="Times New Roman" panose="02020603050405020304" pitchFamily="18" charset="0"/>
              </a:rPr>
              <a:t>Jesus </a:t>
            </a:r>
            <a:r>
              <a:rPr lang="en-US" sz="4400" b="1" dirty="0">
                <a:latin typeface="Times New Roman" panose="02020603050405020304" pitchFamily="18" charset="0"/>
                <a:cs typeface="Times New Roman" panose="02020603050405020304" pitchFamily="18" charset="0"/>
              </a:rPr>
              <a:t>of </a:t>
            </a:r>
            <a:r>
              <a:rPr lang="en-US" sz="4400" b="1" dirty="0" smtClean="0">
                <a:latin typeface="Times New Roman" panose="02020603050405020304" pitchFamily="18" charset="0"/>
                <a:cs typeface="Times New Roman" panose="02020603050405020304" pitchFamily="18" charset="0"/>
              </a:rPr>
              <a:t>Nazareth</a:t>
            </a:r>
            <a:r>
              <a:rPr lang="en-US" sz="4400" b="1" dirty="0">
                <a:latin typeface="Times New Roman" panose="02020603050405020304" pitchFamily="18" charset="0"/>
                <a:cs typeface="Times New Roman" panose="02020603050405020304" pitchFamily="18" charset="0"/>
              </a:rPr>
              <a:t>, the </a:t>
            </a:r>
            <a:r>
              <a:rPr lang="en-US" sz="4400" b="1" dirty="0" smtClean="0">
                <a:latin typeface="Times New Roman" panose="02020603050405020304" pitchFamily="18" charset="0"/>
                <a:cs typeface="Times New Roman" panose="02020603050405020304" pitchFamily="18" charset="0"/>
              </a:rPr>
              <a:t>King </a:t>
            </a:r>
            <a:r>
              <a:rPr lang="en-US" sz="4400" b="1" dirty="0">
                <a:latin typeface="Times New Roman" panose="02020603050405020304" pitchFamily="18" charset="0"/>
                <a:cs typeface="Times New Roman" panose="02020603050405020304" pitchFamily="18" charset="0"/>
              </a:rPr>
              <a:t>of the </a:t>
            </a:r>
            <a:r>
              <a:rPr lang="en-US" sz="4400" b="1" dirty="0" smtClean="0">
                <a:latin typeface="Times New Roman" panose="02020603050405020304" pitchFamily="18" charset="0"/>
                <a:cs typeface="Times New Roman" panose="02020603050405020304" pitchFamily="18" charset="0"/>
              </a:rPr>
              <a:t>Jews. (John19:19)</a:t>
            </a:r>
          </a:p>
          <a:p>
            <a:pPr marL="609600" indent="-609600">
              <a:buFontTx/>
              <a:buNone/>
            </a:pPr>
            <a:r>
              <a:rPr lang="en-US" sz="4400" b="1" dirty="0">
                <a:latin typeface="Times New Roman" panose="02020603050405020304" pitchFamily="18" charset="0"/>
                <a:cs typeface="Times New Roman" panose="02020603050405020304" pitchFamily="18" charset="0"/>
              </a:rPr>
              <a:t>Pilate answered, </a:t>
            </a:r>
            <a:r>
              <a:rPr lang="en-US" sz="4400" b="1" dirty="0" smtClean="0">
                <a:latin typeface="Times New Roman" panose="02020603050405020304" pitchFamily="18" charset="0"/>
                <a:cs typeface="Times New Roman" panose="02020603050405020304" pitchFamily="18" charset="0"/>
              </a:rPr>
              <a:t>“What </a:t>
            </a:r>
            <a:r>
              <a:rPr lang="en-US" sz="4400" b="1" dirty="0">
                <a:latin typeface="Times New Roman" panose="02020603050405020304" pitchFamily="18" charset="0"/>
                <a:cs typeface="Times New Roman" panose="02020603050405020304" pitchFamily="18" charset="0"/>
              </a:rPr>
              <a:t>I have written, I have written</a:t>
            </a:r>
            <a:r>
              <a:rPr lang="en-US" sz="4400" b="1" dirty="0" smtClean="0">
                <a:latin typeface="Times New Roman" panose="02020603050405020304" pitchFamily="18" charset="0"/>
                <a:cs typeface="Times New Roman" panose="02020603050405020304" pitchFamily="18" charset="0"/>
              </a:rPr>
              <a:t>.”</a:t>
            </a:r>
            <a:r>
              <a:rPr lang="en-US" sz="4400" dirty="0"/>
              <a:t/>
            </a:r>
            <a:br>
              <a:rPr lang="en-US" sz="4400" dirty="0"/>
            </a:br>
            <a:r>
              <a:rPr lang="en-US" sz="4400" b="1" dirty="0" smtClean="0">
                <a:latin typeface="Times New Roman" panose="02020603050405020304" pitchFamily="18" charset="0"/>
                <a:cs typeface="Times New Roman" panose="02020603050405020304" pitchFamily="18" charset="0"/>
              </a:rPr>
              <a:t>(John19:22)</a:t>
            </a:r>
            <a:r>
              <a:rPr lang="en-US" dirty="0"/>
              <a:t/>
            </a:r>
            <a:br>
              <a:rPr lang="en-US" dirty="0"/>
            </a:br>
            <a:endParaRPr lang="en-US" dirty="0" smtClean="0"/>
          </a:p>
          <a:p>
            <a:pPr marL="609600" indent="-609600">
              <a:buFontTx/>
              <a:buNone/>
            </a:pPr>
            <a:endParaRPr lang="en-US" dirty="0"/>
          </a:p>
          <a:p>
            <a:pPr marL="609600" indent="-609600">
              <a:buFontTx/>
              <a:buNone/>
            </a:pPr>
            <a:r>
              <a:rPr lang="en-US" dirty="0"/>
              <a:t/>
            </a:r>
            <a:br>
              <a:rPr lang="en-US" dirty="0"/>
            </a:br>
            <a:r>
              <a:rPr lang="en-US" sz="2800" dirty="0"/>
              <a:t/>
            </a:r>
            <a:br>
              <a:rPr lang="en-US" sz="2800" dirty="0"/>
            </a:br>
            <a:r>
              <a:rPr lang="en-US" sz="2800" dirty="0"/>
              <a:t/>
            </a:r>
            <a:br>
              <a:rPr lang="en-US" sz="2800" dirty="0"/>
            </a:br>
            <a:r>
              <a:rPr lang="en-US" sz="4400" dirty="0"/>
              <a:t/>
            </a:r>
            <a:br>
              <a:rPr lang="en-US" sz="4400" dirty="0"/>
            </a:br>
            <a:r>
              <a:rPr lang="en-US" sz="4400" dirty="0"/>
              <a:t/>
            </a:r>
            <a:br>
              <a:rPr lang="en-US" sz="4400" dirty="0"/>
            </a:br>
            <a:endParaRPr lang="en-US" sz="4400" b="1" dirty="0"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051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24650</TotalTime>
  <Words>7563</Words>
  <Application>Microsoft Office PowerPoint</Application>
  <PresentationFormat>On-screen Show (4:3)</PresentationFormat>
  <Paragraphs>953</Paragraphs>
  <Slides>141</Slides>
  <Notes>141</Notes>
  <HiddenSlides>0</HiddenSlides>
  <MMClips>0</MMClips>
  <ScaleCrop>false</ScaleCrop>
  <HeadingPairs>
    <vt:vector size="4" baseType="variant">
      <vt:variant>
        <vt:lpstr>Theme</vt:lpstr>
      </vt:variant>
      <vt:variant>
        <vt:i4>1</vt:i4>
      </vt:variant>
      <vt:variant>
        <vt:lpstr>Slide Titles</vt:lpstr>
      </vt:variant>
      <vt:variant>
        <vt:i4>141</vt:i4>
      </vt:variant>
    </vt:vector>
  </HeadingPairs>
  <TitlesOfParts>
    <vt:vector size="142" baseType="lpstr">
      <vt:lpstr>Default Design</vt:lpstr>
      <vt:lpstr> </vt:lpstr>
      <vt:lpstr>THE PASSION   FROM  FOUR GOSPELS:  FACTS AND ISSUES</vt:lpstr>
      <vt:lpstr>IN MEMORIUM</vt:lpstr>
      <vt:lpstr> </vt:lpstr>
      <vt:lpstr>ADVISORY ON LECTURES - 1</vt:lpstr>
      <vt:lpstr>ADVISORY ON LECTURES - 2</vt:lpstr>
      <vt:lpstr>ADVISORY ON LECTURES - 3</vt:lpstr>
      <vt:lpstr> QUOTE 1 BY A BIBLICAL SCHOLAR</vt:lpstr>
      <vt:lpstr>OVERVIEW </vt:lpstr>
      <vt:lpstr>WHEN  WAS  JESUS  CRUCIFIED?  </vt:lpstr>
      <vt:lpstr> QUOTE 2 BY A BIBLICAL SCHOLAR</vt:lpstr>
      <vt:lpstr>THE DATE OF PASSION WEEK -1</vt:lpstr>
      <vt:lpstr>THE DATE OF PASSION WEEK - 2</vt:lpstr>
      <vt:lpstr>THE DATE OF PASSION WEEK - 3</vt:lpstr>
      <vt:lpstr>THE SECOND TEMPLE - 1</vt:lpstr>
      <vt:lpstr>THE SECOND TEMPLE - 2</vt:lpstr>
      <vt:lpstr>THE NEXT 3 CLUES</vt:lpstr>
      <vt:lpstr>TIBERIUS CAESAR - 1</vt:lpstr>
      <vt:lpstr>TIBERIUS CAESAR - 2</vt:lpstr>
      <vt:lpstr> JOSEPH CAIAPHAS</vt:lpstr>
      <vt:lpstr> PONTIUS PILATE</vt:lpstr>
      <vt:lpstr>THE AGE OF JESUS - 1</vt:lpstr>
      <vt:lpstr>THE AGE OF JESUS - 2</vt:lpstr>
      <vt:lpstr>THE AGE OF JESUS - 3</vt:lpstr>
      <vt:lpstr>THE AGE OF JESUS - 4</vt:lpstr>
      <vt:lpstr>THE AGE OF JESUS - 5</vt:lpstr>
      <vt:lpstr>THE DAY OF THE CRUCIFIXION - 1</vt:lpstr>
      <vt:lpstr>THE DAY OF THE CRUCIFIXION - 2</vt:lpstr>
      <vt:lpstr>THE DAY OF THE CRUCIFIXION - 3</vt:lpstr>
      <vt:lpstr>THE LENGTH OF JESUS MINISTRY</vt:lpstr>
      <vt:lpstr>THE DATE OF PASSION WEEK - 4</vt:lpstr>
      <vt:lpstr>THE TRIUMPHAL ENTRY,  THE CLEANSING OF THE TEMPLE,  THE LAST SUPPER    </vt:lpstr>
      <vt:lpstr>THE TRIUMPHAL ENTRY - 1</vt:lpstr>
      <vt:lpstr>THE TRIUMPHAL ENTRY - 2</vt:lpstr>
      <vt:lpstr>THE TRIUMPHAL ENTRY - 3</vt:lpstr>
      <vt:lpstr>THE CLEANSING OF THE TEMPLE - 1</vt:lpstr>
      <vt:lpstr>THE CLEANSING OF THE TEMPLE - 2</vt:lpstr>
      <vt:lpstr>THE CLEANSING OF THE TEMPLE - 3</vt:lpstr>
      <vt:lpstr>THE CLEANSING OF THE TEMPLE - 4</vt:lpstr>
      <vt:lpstr>THE LAST SUPPER - 1</vt:lpstr>
      <vt:lpstr>THE LAST SUPPER - 2</vt:lpstr>
      <vt:lpstr>THE LAST SUPPER - 3</vt:lpstr>
      <vt:lpstr>THE LAST SUPPER - 4</vt:lpstr>
      <vt:lpstr>THE LAST SUPPER - 5</vt:lpstr>
      <vt:lpstr>THE GARDEN OF GETHSEMANE  THE ARREST  THE SANHEDRIN    </vt:lpstr>
      <vt:lpstr>THE GARDEN OF GETHSEMANE  - 1</vt:lpstr>
      <vt:lpstr>THE GARDEN OF GETHSEMANE  - 2</vt:lpstr>
      <vt:lpstr>THE GARDEN OF GETHSEMANE  - 3</vt:lpstr>
      <vt:lpstr>THE ARRESTING CROWD - 1</vt:lpstr>
      <vt:lpstr>THE ARRESTING CROWD - 2</vt:lpstr>
      <vt:lpstr>THE ARRESTING CROWD - 3</vt:lpstr>
      <vt:lpstr>THE ARRESTING CROWD - 3</vt:lpstr>
      <vt:lpstr>THE ARRESTING CROWD - 4</vt:lpstr>
      <vt:lpstr>THE SANHEDRIN - 1</vt:lpstr>
      <vt:lpstr>THE SANHEDRIN - 2</vt:lpstr>
      <vt:lpstr>THE SANHEDRIN - 3</vt:lpstr>
      <vt:lpstr>THE SANHEDRIN - 4</vt:lpstr>
      <vt:lpstr>THE SANHEDRIN - 5</vt:lpstr>
      <vt:lpstr>THE SANHEDRIN - 6</vt:lpstr>
      <vt:lpstr> </vt:lpstr>
      <vt:lpstr>THE TRIAL,  PONTIUS PILATE,  THE CROWD,  BARABBAS,  WASHING HANDS  </vt:lpstr>
      <vt:lpstr> QUOTE BY A LEGAL NT  SCHOLAR</vt:lpstr>
      <vt:lpstr>THE TRIAL OF JESUS - 1</vt:lpstr>
      <vt:lpstr>THE TRIAL OF JESUS - 2</vt:lpstr>
      <vt:lpstr>THE TRIAL OF JESUS - 2</vt:lpstr>
      <vt:lpstr>THE TRIAL OF JESUS - 3</vt:lpstr>
      <vt:lpstr>THE TRIAL OF JESUS - 4</vt:lpstr>
      <vt:lpstr>THE TRIAL OF JESUS - 5</vt:lpstr>
      <vt:lpstr>THE HISTORICAL PILATE - 1</vt:lpstr>
      <vt:lpstr>THE HISTORICAL PILATE - 2</vt:lpstr>
      <vt:lpstr>THE HISTORICAL PILATE - 3</vt:lpstr>
      <vt:lpstr>THE HISTORICAL PILATE - 4</vt:lpstr>
      <vt:lpstr>THE JEWISH CROWD - 1</vt:lpstr>
      <vt:lpstr>THE JEWISH CROWD - 2</vt:lpstr>
      <vt:lpstr>THE JEWISH CROWD - 3</vt:lpstr>
      <vt:lpstr>THE JEWISH CROWD - 4</vt:lpstr>
      <vt:lpstr>THE JEWISH CROWD - 5</vt:lpstr>
      <vt:lpstr>THE JEWISH CROWD - 6</vt:lpstr>
      <vt:lpstr>THE JEWISH CROWD - 7</vt:lpstr>
      <vt:lpstr>WHO IS BARABBAS? - 1</vt:lpstr>
      <vt:lpstr>WHO IS BARABBAS? - 2</vt:lpstr>
      <vt:lpstr>WHO IS BARABBAS? - 3</vt:lpstr>
      <vt:lpstr>WHO IS BARABBAS? - 4</vt:lpstr>
      <vt:lpstr>WHO IS BARABBAS? - 5</vt:lpstr>
      <vt:lpstr>WASHING HANDS - 1</vt:lpstr>
      <vt:lpstr>WASHING HANDS - 2</vt:lpstr>
      <vt:lpstr>WASHING HANDS - 3</vt:lpstr>
      <vt:lpstr>THE   CRUCIFIXION</vt:lpstr>
      <vt:lpstr>  THE COLOR OF  THE ROBE,  THE HOUR    </vt:lpstr>
      <vt:lpstr>THE COLOR OF THE ROBE - 1</vt:lpstr>
      <vt:lpstr>THE COLOR OF THE ROBE - 2</vt:lpstr>
      <vt:lpstr>THE COLOR OF THE ROBE - 3</vt:lpstr>
      <vt:lpstr>THE HOUR??? - 1</vt:lpstr>
      <vt:lpstr>THE HOUR ??? - 2</vt:lpstr>
      <vt:lpstr> SIMON THE CYRENE  THE EPITAPH,  THE BURIAL  </vt:lpstr>
      <vt:lpstr>SIMON FROM CYRENE - 1</vt:lpstr>
      <vt:lpstr>SIMON FROM CYRENE - 2</vt:lpstr>
      <vt:lpstr>SIMON FROM CYRENE - 3</vt:lpstr>
      <vt:lpstr>THE EPITAPH - 1</vt:lpstr>
      <vt:lpstr>THE EPITAPH - 2</vt:lpstr>
      <vt:lpstr>THE EPITAPH - 3</vt:lpstr>
      <vt:lpstr>THE BURIAL - 1</vt:lpstr>
      <vt:lpstr>THE BURIAL - 2</vt:lpstr>
      <vt:lpstr>THE BURIAL - 3</vt:lpstr>
      <vt:lpstr>THE BURIAL - 4</vt:lpstr>
      <vt:lpstr>THE GUARD   AT   THE TOMB</vt:lpstr>
      <vt:lpstr>THE GUARD  MATTHEW27: 62 - 65</vt:lpstr>
      <vt:lpstr>THE GUARD - 1</vt:lpstr>
      <vt:lpstr>THE GUARD - 2</vt:lpstr>
      <vt:lpstr>THE GUARD  MATTHEW28: 11 - 14</vt:lpstr>
      <vt:lpstr>THE GUARD - 3</vt:lpstr>
      <vt:lpstr>THE GUARD - 4</vt:lpstr>
      <vt:lpstr>THE SUMMARY   OF THE     PASSION WEEK.</vt:lpstr>
      <vt:lpstr>CONCLUSIONS - 1</vt:lpstr>
      <vt:lpstr>CONCLUSIONS - 2</vt:lpstr>
      <vt:lpstr>CONCLUSIONS - 3</vt:lpstr>
      <vt:lpstr>CONCLUSIONS - 4</vt:lpstr>
      <vt:lpstr>CONCLUSIONS - 5</vt:lpstr>
      <vt:lpstr>THE END   AND   THE BEGINNING</vt:lpstr>
      <vt:lpstr>ACCEPTED FACTS (MOSTLY) BY ALL - 1</vt:lpstr>
      <vt:lpstr>ACCEPTED FACTS (MOSTLY) BY ALL - 2</vt:lpstr>
      <vt:lpstr>ACCEPTED FACTS (MOSTLY) BY ALL - 3</vt:lpstr>
      <vt:lpstr>ACCEPTED FACTS (MOSTLY) BY ALL - 4</vt:lpstr>
      <vt:lpstr>DEDICATION</vt:lpstr>
      <vt:lpstr> VERONICA VEIL   FALLING DOWN  MEETING MARY  SHAPE OF THE CROSS  </vt:lpstr>
      <vt:lpstr>VERONICA VEIL - 1</vt:lpstr>
      <vt:lpstr>VERONICA VEIL - 2</vt:lpstr>
      <vt:lpstr>FALLING DOWN - 1</vt:lpstr>
      <vt:lpstr>MEETING MARY - 1</vt:lpstr>
      <vt:lpstr>SHAPE OF THE CR0SS - 1</vt:lpstr>
      <vt:lpstr>SHAPE OF THE CR0SS - 2</vt:lpstr>
      <vt:lpstr>THE COLOR OF  THE ROBE,  THE HOUR,  THE SEAMLESS TUNIC  </vt:lpstr>
      <vt:lpstr>THE SEAMLESS TUNIC - 1</vt:lpstr>
      <vt:lpstr>THE SEAMLESS TUNIC - 2</vt:lpstr>
      <vt:lpstr>THE SEAMLESS TUNIC - 3</vt:lpstr>
      <vt:lpstr> SIMON THE CYRENE  THE EPITAPH,  THE NAILS,  THE BURIAL  </vt:lpstr>
      <vt:lpstr>THE NAILS - 1</vt:lpstr>
      <vt:lpstr>THE NAILS - 2</vt:lpstr>
      <vt:lpstr>THE NAILS - 3</vt:lpstr>
      <vt:lpstr>THE NAILS - 4</vt:lpstr>
      <vt:lpstr>DEDICATION</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 THEORY</dc:title>
  <dc:creator>Ben</dc:creator>
  <cp:lastModifiedBy>Ben</cp:lastModifiedBy>
  <cp:revision>525</cp:revision>
  <dcterms:created xsi:type="dcterms:W3CDTF">2008-06-18T02:05:39Z</dcterms:created>
  <dcterms:modified xsi:type="dcterms:W3CDTF">2019-03-23T23:37:42Z</dcterms:modified>
</cp:coreProperties>
</file>