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Proxima Nova"/>
      <p:regular r:id="rId27"/>
      <p:bold r:id="rId28"/>
      <p:italic r:id="rId29"/>
      <p:boldItalic r:id="rId30"/>
    </p:embeddedFont>
    <p:embeddedFont>
      <p:font typeface="Robo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2B49397-FAB6-4450-A731-E018F44332B5}">
  <a:tblStyle styleId="{F2B49397-FAB6-4450-A731-E018F44332B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font" Target="fonts/ProximaNova-boldItalic.fntdata"/><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Tanner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3bc226260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3bc226260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Drew</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3bc226260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3bc226260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Drew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63bc226260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63bc226260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Drew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1bb81b5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1bb81b5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3bc226260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3bc226260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22222"/>
                </a:solidFill>
                <a:highlight>
                  <a:srgbClr val="FFFFFF"/>
                </a:highlight>
                <a:latin typeface="Roboto"/>
                <a:ea typeface="Roboto"/>
                <a:cs typeface="Roboto"/>
                <a:sym typeface="Roboto"/>
              </a:rPr>
              <a:t>Derek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461daf07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461daf07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Lexi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3bc226260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3bc226260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Lexi</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63bc226260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3bc226260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Lexi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645c73a0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645c73a0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Lexi</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645c73a01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45c73a01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63bc226260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3bc226260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Tanner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645c73a01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645c73a01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461daf072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461daf072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Tanner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63bc226260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3bc226260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Tanner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461daf072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461daf072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Tanner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3bc226260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3bc226260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Tanner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47de813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47de813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3bc226260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3bc226260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Tanner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3bc226260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3bc226260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Tanner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tiktok.com/@jimmyfallon/video/6657343955828477189?langCountry=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rive.google.com/file/d/0B_44eyV7EZw7UkREdV9BaVpTWXQzQVRrSFYtc212YkVidlY0/view"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C78D8"/>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1017550" y="1882100"/>
            <a:ext cx="2880300" cy="125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latin typeface="Arial"/>
                <a:ea typeface="Arial"/>
                <a:cs typeface="Arial"/>
                <a:sym typeface="Arial"/>
              </a:rPr>
              <a:t>TikTok</a:t>
            </a:r>
            <a:endParaRPr sz="6000">
              <a:latin typeface="Arial"/>
              <a:ea typeface="Arial"/>
              <a:cs typeface="Arial"/>
              <a:sym typeface="Arial"/>
            </a:endParaRPr>
          </a:p>
        </p:txBody>
      </p:sp>
      <p:sp>
        <p:nvSpPr>
          <p:cNvPr id="60" name="Google Shape;60;p13"/>
          <p:cNvSpPr txBox="1"/>
          <p:nvPr>
            <p:ph idx="1" type="subTitle"/>
          </p:nvPr>
        </p:nvSpPr>
        <p:spPr>
          <a:xfrm>
            <a:off x="1017550" y="30283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Social Media Strategies</a:t>
            </a:r>
            <a:endParaRPr>
              <a:latin typeface="Arial"/>
              <a:ea typeface="Arial"/>
              <a:cs typeface="Arial"/>
              <a:sym typeface="Arial"/>
            </a:endParaRPr>
          </a:p>
        </p:txBody>
      </p:sp>
      <p:sp>
        <p:nvSpPr>
          <p:cNvPr id="61" name="Google Shape;61;p13"/>
          <p:cNvSpPr txBox="1"/>
          <p:nvPr>
            <p:ph idx="1" type="subTitle"/>
          </p:nvPr>
        </p:nvSpPr>
        <p:spPr>
          <a:xfrm>
            <a:off x="1017550" y="3400435"/>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By: The Alpha Wolf Squadron</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Costs/Benefits for Users</a:t>
            </a:r>
            <a:endParaRPr>
              <a:latin typeface="Arial"/>
              <a:ea typeface="Arial"/>
              <a:cs typeface="Arial"/>
              <a:sym typeface="Arial"/>
            </a:endParaRPr>
          </a:p>
        </p:txBody>
      </p:sp>
      <p:graphicFrame>
        <p:nvGraphicFramePr>
          <p:cNvPr id="121" name="Google Shape;121;p22"/>
          <p:cNvGraphicFramePr/>
          <p:nvPr/>
        </p:nvGraphicFramePr>
        <p:xfrm>
          <a:off x="226788" y="624150"/>
          <a:ext cx="3000000" cy="3000000"/>
        </p:xfrm>
        <a:graphic>
          <a:graphicData uri="http://schemas.openxmlformats.org/drawingml/2006/table">
            <a:tbl>
              <a:tblPr>
                <a:noFill/>
                <a:tableStyleId>{F2B49397-FAB6-4450-A731-E018F44332B5}</a:tableStyleId>
              </a:tblPr>
              <a:tblGrid>
                <a:gridCol w="2840200"/>
                <a:gridCol w="2840200"/>
                <a:gridCol w="2840200"/>
              </a:tblGrid>
              <a:tr h="391325">
                <a:tc>
                  <a:txBody>
                    <a:bodyPr/>
                    <a:lstStyle/>
                    <a:p>
                      <a:pPr indent="0" lvl="0" marL="0" rtl="0" algn="l">
                        <a:spcBef>
                          <a:spcPts val="0"/>
                        </a:spcBef>
                        <a:spcAft>
                          <a:spcPts val="0"/>
                        </a:spcAft>
                        <a:buNone/>
                      </a:pPr>
                      <a:r>
                        <a:rPr lang="en" sz="1100"/>
                        <a:t>User</a:t>
                      </a:r>
                      <a:endParaRPr sz="1100"/>
                    </a:p>
                  </a:txBody>
                  <a:tcPr marT="91425" marB="91425" marR="91425" marL="91425"/>
                </a:tc>
                <a:tc>
                  <a:txBody>
                    <a:bodyPr/>
                    <a:lstStyle/>
                    <a:p>
                      <a:pPr indent="0" lvl="0" marL="0" rtl="0" algn="l">
                        <a:spcBef>
                          <a:spcPts val="0"/>
                        </a:spcBef>
                        <a:spcAft>
                          <a:spcPts val="0"/>
                        </a:spcAft>
                        <a:buNone/>
                      </a:pPr>
                      <a:r>
                        <a:rPr lang="en" sz="1100"/>
                        <a:t>Costs</a:t>
                      </a:r>
                      <a:endParaRPr sz="1100"/>
                    </a:p>
                  </a:txBody>
                  <a:tcPr marT="91425" marB="91425" marR="91425" marL="91425"/>
                </a:tc>
                <a:tc>
                  <a:txBody>
                    <a:bodyPr/>
                    <a:lstStyle/>
                    <a:p>
                      <a:pPr indent="0" lvl="0" marL="0" rtl="0" algn="l">
                        <a:spcBef>
                          <a:spcPts val="0"/>
                        </a:spcBef>
                        <a:spcAft>
                          <a:spcPts val="0"/>
                        </a:spcAft>
                        <a:buNone/>
                      </a:pPr>
                      <a:r>
                        <a:rPr lang="en" sz="1100"/>
                        <a:t>Benefits</a:t>
                      </a:r>
                      <a:endParaRPr sz="1100"/>
                    </a:p>
                  </a:txBody>
                  <a:tcPr marT="91425" marB="91425" marR="91425" marL="91425"/>
                </a:tc>
              </a:tr>
              <a:tr h="723825">
                <a:tc>
                  <a:txBody>
                    <a:bodyPr/>
                    <a:lstStyle/>
                    <a:p>
                      <a:pPr indent="0" lvl="0" marL="0" rtl="0" algn="l">
                        <a:spcBef>
                          <a:spcPts val="0"/>
                        </a:spcBef>
                        <a:spcAft>
                          <a:spcPts val="0"/>
                        </a:spcAft>
                        <a:buNone/>
                      </a:pPr>
                      <a:r>
                        <a:rPr lang="en" sz="1100"/>
                        <a:t>CEOs</a:t>
                      </a:r>
                      <a:endParaRPr sz="1100"/>
                    </a:p>
                  </a:txBody>
                  <a:tcPr marT="91425" marB="91425" marR="91425" marL="91425">
                    <a:solidFill>
                      <a:srgbClr val="FF0000"/>
                    </a:solidFill>
                  </a:tcPr>
                </a:tc>
                <a:tc>
                  <a:txBody>
                    <a:bodyPr/>
                    <a:lstStyle/>
                    <a:p>
                      <a:pPr indent="0" lvl="0" marL="0" rtl="0" algn="l">
                        <a:spcBef>
                          <a:spcPts val="0"/>
                        </a:spcBef>
                        <a:spcAft>
                          <a:spcPts val="0"/>
                        </a:spcAft>
                        <a:buNone/>
                      </a:pPr>
                      <a:r>
                        <a:rPr lang="en" sz="1100"/>
                        <a:t>Free to make an account, provide e-mail address, expensive advertising, time spent creating/editing content</a:t>
                      </a:r>
                      <a:endParaRPr sz="1100"/>
                    </a:p>
                  </a:txBody>
                  <a:tcPr marT="91425" marB="91425" marR="91425" marL="91425">
                    <a:solidFill>
                      <a:srgbClr val="FF0000"/>
                    </a:solidFill>
                  </a:tcPr>
                </a:tc>
                <a:tc>
                  <a:txBody>
                    <a:bodyPr/>
                    <a:lstStyle/>
                    <a:p>
                      <a:pPr indent="0" lvl="0" marL="0" rtl="0" algn="l">
                        <a:spcBef>
                          <a:spcPts val="0"/>
                        </a:spcBef>
                        <a:spcAft>
                          <a:spcPts val="0"/>
                        </a:spcAft>
                        <a:buNone/>
                      </a:pPr>
                      <a:r>
                        <a:rPr lang="en" sz="1100"/>
                        <a:t>high reach platform, ability to showcase new products, keep up with trends</a:t>
                      </a:r>
                      <a:endParaRPr sz="1100"/>
                    </a:p>
                  </a:txBody>
                  <a:tcPr marT="91425" marB="91425" marR="91425" marL="91425">
                    <a:solidFill>
                      <a:srgbClr val="FF0000"/>
                    </a:solidFill>
                  </a:tcPr>
                </a:tc>
              </a:tr>
              <a:tr h="667100">
                <a:tc>
                  <a:txBody>
                    <a:bodyPr/>
                    <a:lstStyle/>
                    <a:p>
                      <a:pPr indent="0" lvl="0" marL="0" rtl="0" algn="l">
                        <a:spcBef>
                          <a:spcPts val="0"/>
                        </a:spcBef>
                        <a:spcAft>
                          <a:spcPts val="0"/>
                        </a:spcAft>
                        <a:buNone/>
                      </a:pPr>
                      <a:r>
                        <a:rPr lang="en" sz="1100"/>
                        <a:t>Teens</a:t>
                      </a:r>
                      <a:endParaRPr sz="1100"/>
                    </a:p>
                  </a:txBody>
                  <a:tcPr marT="91425" marB="91425" marR="91425" marL="91425">
                    <a:solidFill>
                      <a:srgbClr val="00FF00"/>
                    </a:solidFill>
                  </a:tcPr>
                </a:tc>
                <a:tc>
                  <a:txBody>
                    <a:bodyPr/>
                    <a:lstStyle/>
                    <a:p>
                      <a:pPr indent="0" lvl="0" marL="0" rtl="0" algn="l">
                        <a:spcBef>
                          <a:spcPts val="0"/>
                        </a:spcBef>
                        <a:spcAft>
                          <a:spcPts val="0"/>
                        </a:spcAft>
                        <a:buNone/>
                      </a:pPr>
                      <a:r>
                        <a:rPr lang="en" sz="1100"/>
                        <a:t>Free to create an account, </a:t>
                      </a:r>
                      <a:r>
                        <a:rPr lang="en" sz="1100"/>
                        <a:t>provide e-mail address,</a:t>
                      </a:r>
                      <a:r>
                        <a:rPr lang="en" sz="1100"/>
                        <a:t> bullying, predator accounts, </a:t>
                      </a:r>
                      <a:r>
                        <a:rPr lang="en" sz="1100"/>
                        <a:t>time spent creating/editing content</a:t>
                      </a:r>
                      <a:endParaRPr sz="1100"/>
                    </a:p>
                    <a:p>
                      <a:pPr indent="0" lvl="0" marL="0" rtl="0" algn="l">
                        <a:spcBef>
                          <a:spcPts val="0"/>
                        </a:spcBef>
                        <a:spcAft>
                          <a:spcPts val="0"/>
                        </a:spcAft>
                        <a:buNone/>
                      </a:pPr>
                      <a:r>
                        <a:t/>
                      </a:r>
                      <a:endParaRPr sz="1100"/>
                    </a:p>
                  </a:txBody>
                  <a:tcPr marT="91425" marB="91425" marR="91425" marL="91425">
                    <a:solidFill>
                      <a:srgbClr val="00FF00"/>
                    </a:solidFill>
                  </a:tcPr>
                </a:tc>
                <a:tc>
                  <a:txBody>
                    <a:bodyPr/>
                    <a:lstStyle/>
                    <a:p>
                      <a:pPr indent="0" lvl="0" marL="0" rtl="0" algn="l">
                        <a:spcBef>
                          <a:spcPts val="0"/>
                        </a:spcBef>
                        <a:spcAft>
                          <a:spcPts val="0"/>
                        </a:spcAft>
                        <a:buNone/>
                      </a:pPr>
                      <a:r>
                        <a:rPr lang="en" sz="1100"/>
                        <a:t>stay-up-to-date on trends, high reach platform, potential for fame, sponsorships</a:t>
                      </a:r>
                      <a:endParaRPr sz="1100"/>
                    </a:p>
                  </a:txBody>
                  <a:tcPr marT="91425" marB="91425" marR="91425" marL="91425">
                    <a:solidFill>
                      <a:srgbClr val="00FF00"/>
                    </a:solidFill>
                  </a:tcPr>
                </a:tc>
              </a:tr>
              <a:tr h="694425">
                <a:tc>
                  <a:txBody>
                    <a:bodyPr/>
                    <a:lstStyle/>
                    <a:p>
                      <a:pPr indent="0" lvl="0" marL="0" rtl="0" algn="l">
                        <a:spcBef>
                          <a:spcPts val="0"/>
                        </a:spcBef>
                        <a:spcAft>
                          <a:spcPts val="0"/>
                        </a:spcAft>
                        <a:buNone/>
                      </a:pPr>
                      <a:r>
                        <a:rPr lang="en" sz="1100"/>
                        <a:t>Entertainers</a:t>
                      </a:r>
                      <a:endParaRPr sz="1100"/>
                    </a:p>
                  </a:txBody>
                  <a:tcPr marT="91425" marB="91425" marR="91425" marL="91425">
                    <a:solidFill>
                      <a:srgbClr val="00FF00"/>
                    </a:solidFill>
                  </a:tcPr>
                </a:tc>
                <a:tc>
                  <a:txBody>
                    <a:bodyPr/>
                    <a:lstStyle/>
                    <a:p>
                      <a:pPr indent="0" lvl="0" marL="0" rtl="0" algn="l">
                        <a:spcBef>
                          <a:spcPts val="0"/>
                        </a:spcBef>
                        <a:spcAft>
                          <a:spcPts val="0"/>
                        </a:spcAft>
                        <a:buNone/>
                      </a:pPr>
                      <a:r>
                        <a:rPr lang="en" sz="1100"/>
                        <a:t>Free to make account, </a:t>
                      </a:r>
                      <a:r>
                        <a:rPr lang="en" sz="1100"/>
                        <a:t>provide e-mail address,</a:t>
                      </a:r>
                      <a:r>
                        <a:rPr lang="en" sz="1100"/>
                        <a:t> expensive advertising, </a:t>
                      </a:r>
                      <a:r>
                        <a:rPr lang="en" sz="1100"/>
                        <a:t>time spent creating/editing content</a:t>
                      </a:r>
                      <a:endParaRPr sz="1100"/>
                    </a:p>
                  </a:txBody>
                  <a:tcPr marT="91425" marB="91425" marR="91425" marL="91425">
                    <a:solidFill>
                      <a:srgbClr val="00FF00"/>
                    </a:solidFill>
                  </a:tcPr>
                </a:tc>
                <a:tc>
                  <a:txBody>
                    <a:bodyPr/>
                    <a:lstStyle/>
                    <a:p>
                      <a:pPr indent="0" lvl="0" marL="0" rtl="0" algn="l">
                        <a:spcBef>
                          <a:spcPts val="0"/>
                        </a:spcBef>
                        <a:spcAft>
                          <a:spcPts val="0"/>
                        </a:spcAft>
                        <a:buNone/>
                      </a:pPr>
                      <a:r>
                        <a:rPr lang="en" sz="1100"/>
                        <a:t>stream of income (sponsorships), stay relevant, keep up with trends, grow following globally, exercise creativity</a:t>
                      </a:r>
                      <a:endParaRPr sz="1100"/>
                    </a:p>
                  </a:txBody>
                  <a:tcPr marT="91425" marB="91425" marR="91425" marL="91425">
                    <a:solidFill>
                      <a:srgbClr val="00FF00"/>
                    </a:solidFill>
                  </a:tcPr>
                </a:tc>
              </a:tr>
              <a:tr h="921000">
                <a:tc>
                  <a:txBody>
                    <a:bodyPr/>
                    <a:lstStyle/>
                    <a:p>
                      <a:pPr indent="0" lvl="0" marL="0" rtl="0" algn="l">
                        <a:spcBef>
                          <a:spcPts val="0"/>
                        </a:spcBef>
                        <a:spcAft>
                          <a:spcPts val="0"/>
                        </a:spcAft>
                        <a:buNone/>
                      </a:pPr>
                      <a:r>
                        <a:rPr lang="en" sz="1100"/>
                        <a:t>Athletes</a:t>
                      </a:r>
                      <a:endParaRPr sz="1100"/>
                    </a:p>
                  </a:txBody>
                  <a:tcPr marT="91425" marB="91425" marR="91425" marL="91425">
                    <a:solidFill>
                      <a:srgbClr val="00FF00"/>
                    </a:solidFill>
                  </a:tcPr>
                </a:tc>
                <a:tc>
                  <a:txBody>
                    <a:bodyPr/>
                    <a:lstStyle/>
                    <a:p>
                      <a:pPr indent="0" lvl="0" marL="0" rtl="0" algn="l">
                        <a:spcBef>
                          <a:spcPts val="0"/>
                        </a:spcBef>
                        <a:spcAft>
                          <a:spcPts val="0"/>
                        </a:spcAft>
                        <a:buNone/>
                      </a:pPr>
                      <a:r>
                        <a:rPr lang="en" sz="1100"/>
                        <a:t>Free to make account, </a:t>
                      </a:r>
                      <a:r>
                        <a:rPr lang="en" sz="1100"/>
                        <a:t>provide e-mail address, time spent creating/editing content</a:t>
                      </a:r>
                      <a:endParaRPr sz="1100"/>
                    </a:p>
                  </a:txBody>
                  <a:tcPr marT="91425" marB="91425" marR="91425" marL="91425">
                    <a:solidFill>
                      <a:srgbClr val="00FF00"/>
                    </a:solidFill>
                  </a:tcPr>
                </a:tc>
                <a:tc>
                  <a:txBody>
                    <a:bodyPr/>
                    <a:lstStyle/>
                    <a:p>
                      <a:pPr indent="0" lvl="0" marL="0" rtl="0" algn="l">
                        <a:spcBef>
                          <a:spcPts val="0"/>
                        </a:spcBef>
                        <a:spcAft>
                          <a:spcPts val="0"/>
                        </a:spcAft>
                        <a:buNone/>
                      </a:pPr>
                      <a:r>
                        <a:rPr lang="en" sz="1100"/>
                        <a:t>stream of income (sponsorships), stay relevant, keep up with trends, grow following globally, show fans a new perspective of you, promote your team</a:t>
                      </a:r>
                      <a:endParaRPr sz="1100"/>
                    </a:p>
                  </a:txBody>
                  <a:tcPr marT="91425" marB="91425" marR="91425" marL="91425">
                    <a:solidFill>
                      <a:srgbClr val="00FF00"/>
                    </a:solidFill>
                  </a:tcPr>
                </a:tc>
              </a:tr>
              <a:tr h="721775">
                <a:tc>
                  <a:txBody>
                    <a:bodyPr/>
                    <a:lstStyle/>
                    <a:p>
                      <a:pPr indent="0" lvl="0" marL="0" rtl="0" algn="l">
                        <a:spcBef>
                          <a:spcPts val="0"/>
                        </a:spcBef>
                        <a:spcAft>
                          <a:spcPts val="0"/>
                        </a:spcAft>
                        <a:buNone/>
                      </a:pPr>
                      <a:r>
                        <a:rPr lang="en" sz="1100"/>
                        <a:t>Entrepreneurs</a:t>
                      </a:r>
                      <a:endParaRPr sz="1100"/>
                    </a:p>
                  </a:txBody>
                  <a:tcPr marT="91425" marB="91425" marR="91425" marL="91425">
                    <a:solidFill>
                      <a:srgbClr val="FFFF00"/>
                    </a:solidFill>
                  </a:tcPr>
                </a:tc>
                <a:tc>
                  <a:txBody>
                    <a:bodyPr/>
                    <a:lstStyle/>
                    <a:p>
                      <a:pPr indent="0" lvl="0" marL="0" rtl="0" algn="l">
                        <a:spcBef>
                          <a:spcPts val="0"/>
                        </a:spcBef>
                        <a:spcAft>
                          <a:spcPts val="0"/>
                        </a:spcAft>
                        <a:buNone/>
                      </a:pPr>
                      <a:r>
                        <a:rPr lang="en" sz="1100"/>
                        <a:t>Free to make account, </a:t>
                      </a:r>
                      <a:r>
                        <a:rPr lang="en" sz="1100"/>
                        <a:t>provide e-mail address,</a:t>
                      </a:r>
                      <a:r>
                        <a:rPr lang="en" sz="1100"/>
                        <a:t> expensive advertising, </a:t>
                      </a:r>
                      <a:r>
                        <a:rPr lang="en" sz="1100"/>
                        <a:t>time spent creating/editing content</a:t>
                      </a:r>
                      <a:endParaRPr sz="1100"/>
                    </a:p>
                    <a:p>
                      <a:pPr indent="0" lvl="0" marL="0" rtl="0" algn="l">
                        <a:spcBef>
                          <a:spcPts val="0"/>
                        </a:spcBef>
                        <a:spcAft>
                          <a:spcPts val="0"/>
                        </a:spcAft>
                        <a:buNone/>
                      </a:pPr>
                      <a:r>
                        <a:t/>
                      </a:r>
                      <a:endParaRPr sz="1100"/>
                    </a:p>
                  </a:txBody>
                  <a:tcPr marT="91425" marB="91425" marR="91425" marL="91425">
                    <a:solidFill>
                      <a:srgbClr val="FFFF00"/>
                    </a:solidFill>
                  </a:tcPr>
                </a:tc>
                <a:tc>
                  <a:txBody>
                    <a:bodyPr/>
                    <a:lstStyle/>
                    <a:p>
                      <a:pPr indent="0" lvl="0" marL="0" rtl="0" algn="l">
                        <a:spcBef>
                          <a:spcPts val="0"/>
                        </a:spcBef>
                        <a:spcAft>
                          <a:spcPts val="0"/>
                        </a:spcAft>
                        <a:buNone/>
                      </a:pPr>
                      <a:r>
                        <a:rPr lang="en" sz="1100"/>
                        <a:t>great for product demo videos, join in on trends, high reach platform</a:t>
                      </a:r>
                      <a:endParaRPr sz="1100"/>
                    </a:p>
                  </a:txBody>
                  <a:tcPr marT="91425" marB="91425" marR="91425" marL="91425">
                    <a:solidFill>
                      <a:srgbClr val="FFFF00"/>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Cost/Benefits for Organizations </a:t>
            </a:r>
            <a:endParaRPr>
              <a:latin typeface="Arial"/>
              <a:ea typeface="Arial"/>
              <a:cs typeface="Arial"/>
              <a:sym typeface="Arial"/>
            </a:endParaRPr>
          </a:p>
        </p:txBody>
      </p:sp>
      <p:graphicFrame>
        <p:nvGraphicFramePr>
          <p:cNvPr id="127" name="Google Shape;127;p23"/>
          <p:cNvGraphicFramePr/>
          <p:nvPr/>
        </p:nvGraphicFramePr>
        <p:xfrm>
          <a:off x="152250" y="572700"/>
          <a:ext cx="3000000" cy="3000000"/>
        </p:xfrm>
        <a:graphic>
          <a:graphicData uri="http://schemas.openxmlformats.org/drawingml/2006/table">
            <a:tbl>
              <a:tblPr>
                <a:noFill/>
                <a:tableStyleId>{F2B49397-FAB6-4450-A731-E018F44332B5}</a:tableStyleId>
              </a:tblPr>
              <a:tblGrid>
                <a:gridCol w="2893350"/>
                <a:gridCol w="2893350"/>
                <a:gridCol w="2893350"/>
              </a:tblGrid>
              <a:tr h="397250">
                <a:tc>
                  <a:txBody>
                    <a:bodyPr/>
                    <a:lstStyle/>
                    <a:p>
                      <a:pPr indent="0" lvl="0" marL="19050" rtl="0" algn="ctr">
                        <a:spcBef>
                          <a:spcPts val="0"/>
                        </a:spcBef>
                        <a:spcAft>
                          <a:spcPts val="0"/>
                        </a:spcAft>
                        <a:buNone/>
                      </a:pPr>
                      <a:r>
                        <a:rPr lang="en"/>
                        <a:t>Organizations</a:t>
                      </a:r>
                      <a:endParaRPr/>
                    </a:p>
                  </a:txBody>
                  <a:tcPr marT="91425" marB="91425" marR="91425" marL="91425"/>
                </a:tc>
                <a:tc>
                  <a:txBody>
                    <a:bodyPr/>
                    <a:lstStyle/>
                    <a:p>
                      <a:pPr indent="0" lvl="0" marL="19050" rtl="0" algn="ctr">
                        <a:spcBef>
                          <a:spcPts val="0"/>
                        </a:spcBef>
                        <a:spcAft>
                          <a:spcPts val="0"/>
                        </a:spcAft>
                        <a:buNone/>
                      </a:pPr>
                      <a:r>
                        <a:rPr lang="en"/>
                        <a:t>Costs</a:t>
                      </a:r>
                      <a:endParaRPr/>
                    </a:p>
                  </a:txBody>
                  <a:tcPr marT="91425" marB="91425" marR="91425" marL="91425"/>
                </a:tc>
                <a:tc>
                  <a:txBody>
                    <a:bodyPr/>
                    <a:lstStyle/>
                    <a:p>
                      <a:pPr indent="0" lvl="0" marL="19050" rtl="0" algn="ctr">
                        <a:spcBef>
                          <a:spcPts val="0"/>
                        </a:spcBef>
                        <a:spcAft>
                          <a:spcPts val="0"/>
                        </a:spcAft>
                        <a:buNone/>
                      </a:pPr>
                      <a:r>
                        <a:rPr lang="en"/>
                        <a:t>Benefits </a:t>
                      </a:r>
                      <a:endParaRPr/>
                    </a:p>
                  </a:txBody>
                  <a:tcPr marT="91425" marB="91425" marR="91425" marL="91425"/>
                </a:tc>
              </a:tr>
              <a:tr h="626875">
                <a:tc>
                  <a:txBody>
                    <a:bodyPr/>
                    <a:lstStyle/>
                    <a:p>
                      <a:pPr indent="0" lvl="0" marL="0" rtl="0" algn="l">
                        <a:spcBef>
                          <a:spcPts val="0"/>
                        </a:spcBef>
                        <a:spcAft>
                          <a:spcPts val="0"/>
                        </a:spcAft>
                        <a:buNone/>
                      </a:pPr>
                      <a:r>
                        <a:rPr lang="en" sz="1000"/>
                        <a:t>Restaurants </a:t>
                      </a:r>
                      <a:endParaRPr sz="1000"/>
                    </a:p>
                  </a:txBody>
                  <a:tcPr marT="91425" marB="91425" marR="91425" marL="91425">
                    <a:solidFill>
                      <a:srgbClr val="FF0000"/>
                    </a:solidFill>
                  </a:tcPr>
                </a:tc>
                <a:tc>
                  <a:txBody>
                    <a:bodyPr/>
                    <a:lstStyle/>
                    <a:p>
                      <a:pPr indent="0" lvl="0" marL="0" rtl="0" algn="l">
                        <a:spcBef>
                          <a:spcPts val="0"/>
                        </a:spcBef>
                        <a:spcAft>
                          <a:spcPts val="0"/>
                        </a:spcAft>
                        <a:buNone/>
                      </a:pPr>
                      <a:r>
                        <a:rPr lang="en" sz="1000"/>
                        <a:t>Free to make an account, time management, social media </a:t>
                      </a:r>
                      <a:r>
                        <a:rPr lang="en" sz="1000"/>
                        <a:t>strategist, expense on advertising </a:t>
                      </a:r>
                      <a:endParaRPr sz="1000"/>
                    </a:p>
                  </a:txBody>
                  <a:tcPr marT="91425" marB="91425" marR="91425" marL="91425">
                    <a:solidFill>
                      <a:srgbClr val="FF0000"/>
                    </a:solidFill>
                  </a:tcPr>
                </a:tc>
                <a:tc>
                  <a:txBody>
                    <a:bodyPr/>
                    <a:lstStyle/>
                    <a:p>
                      <a:pPr indent="0" lvl="0" marL="0" rtl="0" algn="l">
                        <a:spcBef>
                          <a:spcPts val="0"/>
                        </a:spcBef>
                        <a:spcAft>
                          <a:spcPts val="0"/>
                        </a:spcAft>
                        <a:buNone/>
                      </a:pPr>
                      <a:r>
                        <a:rPr lang="en" sz="1000"/>
                        <a:t>Able to show products and the inside of their business, help get more consumers</a:t>
                      </a:r>
                      <a:endParaRPr sz="1000"/>
                    </a:p>
                  </a:txBody>
                  <a:tcPr marT="91425" marB="91425" marR="91425" marL="91425">
                    <a:solidFill>
                      <a:srgbClr val="FF0000"/>
                    </a:solidFill>
                  </a:tcPr>
                </a:tc>
              </a:tr>
              <a:tr h="463000">
                <a:tc>
                  <a:txBody>
                    <a:bodyPr/>
                    <a:lstStyle/>
                    <a:p>
                      <a:pPr indent="0" lvl="0" marL="0" rtl="0" algn="l">
                        <a:spcBef>
                          <a:spcPts val="0"/>
                        </a:spcBef>
                        <a:spcAft>
                          <a:spcPts val="0"/>
                        </a:spcAft>
                        <a:buNone/>
                      </a:pPr>
                      <a:r>
                        <a:rPr lang="en" sz="1000"/>
                        <a:t>Manufacturers </a:t>
                      </a:r>
                      <a:endParaRPr sz="1000"/>
                    </a:p>
                  </a:txBody>
                  <a:tcPr marT="91425" marB="91425" marR="91425" marL="91425">
                    <a:solidFill>
                      <a:srgbClr val="FF0000"/>
                    </a:solidFill>
                  </a:tcPr>
                </a:tc>
                <a:tc>
                  <a:txBody>
                    <a:bodyPr/>
                    <a:lstStyle/>
                    <a:p>
                      <a:pPr indent="0" lvl="0" marL="0" rtl="0" algn="l">
                        <a:spcBef>
                          <a:spcPts val="0"/>
                        </a:spcBef>
                        <a:spcAft>
                          <a:spcPts val="0"/>
                        </a:spcAft>
                        <a:buNone/>
                      </a:pPr>
                      <a:r>
                        <a:rPr lang="en" sz="1000"/>
                        <a:t>Free to make an account, time management, social media strategist, expense on advertising </a:t>
                      </a:r>
                      <a:endParaRPr sz="1000"/>
                    </a:p>
                  </a:txBody>
                  <a:tcPr marT="91425" marB="91425" marR="91425" marL="91425">
                    <a:solidFill>
                      <a:srgbClr val="FF0000"/>
                    </a:solidFill>
                  </a:tcPr>
                </a:tc>
                <a:tc>
                  <a:txBody>
                    <a:bodyPr/>
                    <a:lstStyle/>
                    <a:p>
                      <a:pPr indent="0" lvl="0" marL="0" rtl="0" algn="l">
                        <a:spcBef>
                          <a:spcPts val="0"/>
                        </a:spcBef>
                        <a:spcAft>
                          <a:spcPts val="0"/>
                        </a:spcAft>
                        <a:buNone/>
                      </a:pPr>
                      <a:r>
                        <a:rPr lang="en" sz="1000"/>
                        <a:t>Able to show how products work, able to show new ideas for products, help get more consumers</a:t>
                      </a:r>
                      <a:endParaRPr sz="1000"/>
                    </a:p>
                  </a:txBody>
                  <a:tcPr marT="91425" marB="91425" marR="91425" marL="91425">
                    <a:solidFill>
                      <a:srgbClr val="FF0000"/>
                    </a:solidFill>
                  </a:tcPr>
                </a:tc>
              </a:tr>
              <a:tr h="545825">
                <a:tc>
                  <a:txBody>
                    <a:bodyPr/>
                    <a:lstStyle/>
                    <a:p>
                      <a:pPr indent="0" lvl="0" marL="0" rtl="0" algn="l">
                        <a:spcBef>
                          <a:spcPts val="0"/>
                        </a:spcBef>
                        <a:spcAft>
                          <a:spcPts val="0"/>
                        </a:spcAft>
                        <a:buNone/>
                      </a:pPr>
                      <a:r>
                        <a:rPr lang="en" sz="1000"/>
                        <a:t>Professional Sports Leagues/Teams</a:t>
                      </a:r>
                      <a:endParaRPr sz="1000"/>
                    </a:p>
                  </a:txBody>
                  <a:tcPr marT="91425" marB="91425" marR="91425" marL="91425">
                    <a:solidFill>
                      <a:srgbClr val="00FF00"/>
                    </a:solidFill>
                  </a:tcPr>
                </a:tc>
                <a:tc>
                  <a:txBody>
                    <a:bodyPr/>
                    <a:lstStyle/>
                    <a:p>
                      <a:pPr indent="0" lvl="0" marL="0" rtl="0" algn="l">
                        <a:spcBef>
                          <a:spcPts val="0"/>
                        </a:spcBef>
                        <a:spcAft>
                          <a:spcPts val="0"/>
                        </a:spcAft>
                        <a:buNone/>
                      </a:pPr>
                      <a:r>
                        <a:rPr lang="en" sz="1000"/>
                        <a:t>Free to make an account, time management, social media strategist </a:t>
                      </a:r>
                      <a:endParaRPr sz="1000"/>
                    </a:p>
                  </a:txBody>
                  <a:tcPr marT="91425" marB="91425" marR="91425" marL="91425">
                    <a:solidFill>
                      <a:srgbClr val="00FF00"/>
                    </a:solidFill>
                  </a:tcPr>
                </a:tc>
                <a:tc>
                  <a:txBody>
                    <a:bodyPr/>
                    <a:lstStyle/>
                    <a:p>
                      <a:pPr indent="0" lvl="0" marL="0" rtl="0" algn="l">
                        <a:spcBef>
                          <a:spcPts val="0"/>
                        </a:spcBef>
                        <a:spcAft>
                          <a:spcPts val="0"/>
                        </a:spcAft>
                        <a:buNone/>
                      </a:pPr>
                      <a:r>
                        <a:rPr lang="en" sz="1000"/>
                        <a:t>High reach platform, able to showcase the teams and athletes, keep up with trends, help get more fans </a:t>
                      </a:r>
                      <a:endParaRPr sz="1000"/>
                    </a:p>
                  </a:txBody>
                  <a:tcPr marT="91425" marB="91425" marR="91425" marL="91425">
                    <a:solidFill>
                      <a:srgbClr val="00FF00"/>
                    </a:solidFill>
                  </a:tcPr>
                </a:tc>
              </a:tr>
              <a:tr h="778225">
                <a:tc>
                  <a:txBody>
                    <a:bodyPr/>
                    <a:lstStyle/>
                    <a:p>
                      <a:pPr indent="0" lvl="0" marL="0" rtl="0" algn="l">
                        <a:spcBef>
                          <a:spcPts val="0"/>
                        </a:spcBef>
                        <a:spcAft>
                          <a:spcPts val="0"/>
                        </a:spcAft>
                        <a:buNone/>
                      </a:pPr>
                      <a:r>
                        <a:rPr lang="en" sz="1000"/>
                        <a:t>News Media</a:t>
                      </a:r>
                      <a:endParaRPr sz="1000"/>
                    </a:p>
                  </a:txBody>
                  <a:tcPr marT="91425" marB="91425" marR="91425" marL="91425">
                    <a:solidFill>
                      <a:srgbClr val="00FF00"/>
                    </a:solidFill>
                  </a:tcPr>
                </a:tc>
                <a:tc>
                  <a:txBody>
                    <a:bodyPr/>
                    <a:lstStyle/>
                    <a:p>
                      <a:pPr indent="0" lvl="0" marL="0" rtl="0" algn="l">
                        <a:spcBef>
                          <a:spcPts val="0"/>
                        </a:spcBef>
                        <a:spcAft>
                          <a:spcPts val="0"/>
                        </a:spcAft>
                        <a:buNone/>
                      </a:pPr>
                      <a:r>
                        <a:rPr lang="en" sz="1000"/>
                        <a:t>Free to make an account, time management, social media strategist, expense on advertising </a:t>
                      </a:r>
                      <a:endParaRPr sz="1000"/>
                    </a:p>
                  </a:txBody>
                  <a:tcPr marT="91425" marB="91425" marR="91425" marL="91425">
                    <a:solidFill>
                      <a:srgbClr val="00FF00"/>
                    </a:solidFill>
                  </a:tcPr>
                </a:tc>
                <a:tc>
                  <a:txBody>
                    <a:bodyPr/>
                    <a:lstStyle/>
                    <a:p>
                      <a:pPr indent="0" lvl="0" marL="0" rtl="0" algn="l">
                        <a:spcBef>
                          <a:spcPts val="0"/>
                        </a:spcBef>
                        <a:spcAft>
                          <a:spcPts val="0"/>
                        </a:spcAft>
                        <a:buNone/>
                      </a:pPr>
                      <a:r>
                        <a:rPr lang="en" sz="1000"/>
                        <a:t>High reach platform, able to show how they are different from other news media sources, able to show news that is going on, keep up with trends, help get more viewers</a:t>
                      </a:r>
                      <a:endParaRPr sz="1000"/>
                    </a:p>
                  </a:txBody>
                  <a:tcPr marT="91425" marB="91425" marR="91425" marL="91425">
                    <a:solidFill>
                      <a:srgbClr val="00FF00"/>
                    </a:solidFill>
                  </a:tcPr>
                </a:tc>
              </a:tr>
              <a:tr h="613700">
                <a:tc>
                  <a:txBody>
                    <a:bodyPr/>
                    <a:lstStyle/>
                    <a:p>
                      <a:pPr indent="0" lvl="0" marL="0" rtl="0" algn="l">
                        <a:spcBef>
                          <a:spcPts val="0"/>
                        </a:spcBef>
                        <a:spcAft>
                          <a:spcPts val="0"/>
                        </a:spcAft>
                        <a:buNone/>
                      </a:pPr>
                      <a:r>
                        <a:rPr lang="en" sz="1000"/>
                        <a:t>Automobile </a:t>
                      </a:r>
                      <a:endParaRPr sz="1000"/>
                    </a:p>
                  </a:txBody>
                  <a:tcPr marT="91425" marB="91425" marR="91425" marL="91425">
                    <a:solidFill>
                      <a:srgbClr val="FFFF00"/>
                    </a:solidFill>
                  </a:tcPr>
                </a:tc>
                <a:tc>
                  <a:txBody>
                    <a:bodyPr/>
                    <a:lstStyle/>
                    <a:p>
                      <a:pPr indent="0" lvl="0" marL="0" rtl="0" algn="l">
                        <a:spcBef>
                          <a:spcPts val="0"/>
                        </a:spcBef>
                        <a:spcAft>
                          <a:spcPts val="0"/>
                        </a:spcAft>
                        <a:buNone/>
                      </a:pPr>
                      <a:r>
                        <a:rPr lang="en" sz="1000"/>
                        <a:t>Free to make an account, time management, social media strategist, expense on advertising </a:t>
                      </a:r>
                      <a:endParaRPr sz="1000"/>
                    </a:p>
                  </a:txBody>
                  <a:tcPr marT="91425" marB="91425" marR="91425" marL="91425">
                    <a:solidFill>
                      <a:srgbClr val="FFFF00"/>
                    </a:solidFill>
                  </a:tcPr>
                </a:tc>
                <a:tc>
                  <a:txBody>
                    <a:bodyPr/>
                    <a:lstStyle/>
                    <a:p>
                      <a:pPr indent="0" lvl="0" marL="0" rtl="0" algn="l">
                        <a:spcBef>
                          <a:spcPts val="0"/>
                        </a:spcBef>
                        <a:spcAft>
                          <a:spcPts val="0"/>
                        </a:spcAft>
                        <a:buNone/>
                      </a:pPr>
                      <a:r>
                        <a:rPr lang="en" sz="1000"/>
                        <a:t>Able to show the products features, show improvements made, how the product works, help get more consumers</a:t>
                      </a:r>
                      <a:endParaRPr sz="1000"/>
                    </a:p>
                  </a:txBody>
                  <a:tcPr marT="91425" marB="91425" marR="91425" marL="91425">
                    <a:solidFill>
                      <a:srgbClr val="FFFF00"/>
                    </a:solidFill>
                  </a:tcPr>
                </a:tc>
              </a:tr>
              <a:tr h="544225">
                <a:tc>
                  <a:txBody>
                    <a:bodyPr/>
                    <a:lstStyle/>
                    <a:p>
                      <a:pPr indent="0" lvl="0" marL="0" rtl="0" algn="l">
                        <a:spcBef>
                          <a:spcPts val="0"/>
                        </a:spcBef>
                        <a:spcAft>
                          <a:spcPts val="0"/>
                        </a:spcAft>
                        <a:buNone/>
                      </a:pPr>
                      <a:r>
                        <a:rPr lang="en" sz="1000"/>
                        <a:t>Technological </a:t>
                      </a:r>
                      <a:endParaRPr sz="1000"/>
                    </a:p>
                  </a:txBody>
                  <a:tcPr marT="91425" marB="91425" marR="91425" marL="91425">
                    <a:solidFill>
                      <a:srgbClr val="00FF00"/>
                    </a:solidFill>
                  </a:tcPr>
                </a:tc>
                <a:tc>
                  <a:txBody>
                    <a:bodyPr/>
                    <a:lstStyle/>
                    <a:p>
                      <a:pPr indent="0" lvl="0" marL="0" rtl="0" algn="l">
                        <a:spcBef>
                          <a:spcPts val="0"/>
                        </a:spcBef>
                        <a:spcAft>
                          <a:spcPts val="0"/>
                        </a:spcAft>
                        <a:buNone/>
                      </a:pPr>
                      <a:r>
                        <a:rPr lang="en" sz="1000"/>
                        <a:t>Free to make an account, time management, social media strategist, expense on advertising</a:t>
                      </a:r>
                      <a:endParaRPr sz="1000"/>
                    </a:p>
                  </a:txBody>
                  <a:tcPr marT="91425" marB="91425" marR="91425" marL="91425">
                    <a:solidFill>
                      <a:srgbClr val="00FF00"/>
                    </a:solidFill>
                  </a:tcPr>
                </a:tc>
                <a:tc>
                  <a:txBody>
                    <a:bodyPr/>
                    <a:lstStyle/>
                    <a:p>
                      <a:pPr indent="0" lvl="0" marL="0" rtl="0" algn="l">
                        <a:spcBef>
                          <a:spcPts val="0"/>
                        </a:spcBef>
                        <a:spcAft>
                          <a:spcPts val="0"/>
                        </a:spcAft>
                        <a:buNone/>
                      </a:pPr>
                      <a:r>
                        <a:rPr lang="en" sz="1000"/>
                        <a:t>Able to show how products work, able to show new ideas of products, high platform reach, help get more consumers</a:t>
                      </a:r>
                      <a:endParaRPr sz="1000"/>
                    </a:p>
                  </a:txBody>
                  <a:tcPr marT="91425" marB="91425" marR="91425" marL="91425">
                    <a:solidFill>
                      <a:srgbClr val="00FF00"/>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TikTok Fail</a:t>
            </a:r>
            <a:endParaRPr>
              <a:latin typeface="Arial"/>
              <a:ea typeface="Arial"/>
              <a:cs typeface="Arial"/>
              <a:sym typeface="Arial"/>
            </a:endParaRPr>
          </a:p>
        </p:txBody>
      </p:sp>
      <p:sp>
        <p:nvSpPr>
          <p:cNvPr id="133" name="Google Shape;13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The platform is in its infancy</a:t>
            </a:r>
            <a:endParaRPr>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Not a lot of organizational fails</a:t>
            </a:r>
            <a:endParaRPr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Challenges are common</a:t>
            </a:r>
            <a:endParaRPr>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Some have been successful</a:t>
            </a:r>
            <a:endParaRPr sz="1800">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Others have failed</a:t>
            </a:r>
            <a:endParaRPr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A Star Is Born Challenge</a:t>
            </a:r>
            <a:endParaRPr>
              <a:solidFill>
                <a:srgbClr val="000000"/>
              </a:solidFill>
              <a:latin typeface="Arial"/>
              <a:ea typeface="Arial"/>
              <a:cs typeface="Arial"/>
              <a:sym typeface="Arial"/>
            </a:endParaRPr>
          </a:p>
          <a:p>
            <a:pPr indent="-342900" lvl="1" marL="914400" rtl="0" algn="l">
              <a:spcBef>
                <a:spcPts val="0"/>
              </a:spcBef>
              <a:spcAft>
                <a:spcPts val="0"/>
              </a:spcAft>
              <a:buSzPts val="1800"/>
              <a:buFont typeface="Arial"/>
              <a:buChar char="○"/>
            </a:pPr>
            <a:r>
              <a:rPr lang="en" sz="1800" u="sng">
                <a:solidFill>
                  <a:schemeClr val="hlink"/>
                </a:solidFill>
                <a:latin typeface="Arial"/>
                <a:ea typeface="Arial"/>
                <a:cs typeface="Arial"/>
                <a:sym typeface="Arial"/>
                <a:hlinkClick r:id="rId3"/>
              </a:rPr>
              <a:t>Jimmy Fallon</a:t>
            </a:r>
            <a:endParaRPr sz="1800">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875k views on original</a:t>
            </a:r>
            <a:endParaRPr sz="1800">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1.6m on all posts</a:t>
            </a:r>
            <a:endParaRPr sz="18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rial"/>
                <a:ea typeface="Arial"/>
                <a:cs typeface="Arial"/>
                <a:sym typeface="Arial"/>
              </a:rPr>
              <a:t>ML+- Platform Thinking</a:t>
            </a:r>
            <a:endParaRPr>
              <a:solidFill>
                <a:srgbClr val="000000"/>
              </a:solidFill>
              <a:latin typeface="Arial"/>
              <a:ea typeface="Arial"/>
              <a:cs typeface="Arial"/>
              <a:sym typeface="Arial"/>
            </a:endParaRPr>
          </a:p>
        </p:txBody>
      </p:sp>
      <p:graphicFrame>
        <p:nvGraphicFramePr>
          <p:cNvPr id="139" name="Google Shape;139;p25"/>
          <p:cNvGraphicFramePr/>
          <p:nvPr/>
        </p:nvGraphicFramePr>
        <p:xfrm>
          <a:off x="190500" y="1276350"/>
          <a:ext cx="3000000" cy="3000000"/>
        </p:xfrm>
        <a:graphic>
          <a:graphicData uri="http://schemas.openxmlformats.org/drawingml/2006/table">
            <a:tbl>
              <a:tblPr>
                <a:noFill/>
                <a:tableStyleId>{F2B49397-FAB6-4450-A731-E018F44332B5}</a:tableStyleId>
              </a:tblPr>
              <a:tblGrid>
                <a:gridCol w="1047175"/>
                <a:gridCol w="2350875"/>
                <a:gridCol w="1746850"/>
                <a:gridCol w="1701175"/>
                <a:gridCol w="1862475"/>
              </a:tblGrid>
              <a:tr h="499075">
                <a:tc>
                  <a:txBody>
                    <a:bodyPr/>
                    <a:lstStyle/>
                    <a:p>
                      <a:pPr indent="0" lvl="0" marL="0" rtl="0" algn="l">
                        <a:spcBef>
                          <a:spcPts val="0"/>
                        </a:spcBef>
                        <a:spcAft>
                          <a:spcPts val="0"/>
                        </a:spcAft>
                        <a:buNone/>
                      </a:pPr>
                      <a:r>
                        <a:rPr b="1" lang="en"/>
                        <a:t>Platform</a:t>
                      </a:r>
                      <a:endParaRPr b="1"/>
                    </a:p>
                  </a:txBody>
                  <a:tcPr marT="91425" marB="91425" marR="91425" marL="91425"/>
                </a:tc>
                <a:tc>
                  <a:txBody>
                    <a:bodyPr/>
                    <a:lstStyle/>
                    <a:p>
                      <a:pPr indent="0" lvl="0" marL="0" rtl="0" algn="l">
                        <a:spcBef>
                          <a:spcPts val="0"/>
                        </a:spcBef>
                        <a:spcAft>
                          <a:spcPts val="0"/>
                        </a:spcAft>
                        <a:buNone/>
                      </a:pPr>
                      <a:r>
                        <a:rPr b="1" lang="en"/>
                        <a:t>Most Like (ML)</a:t>
                      </a:r>
                      <a:endParaRPr b="1"/>
                    </a:p>
                  </a:txBody>
                  <a:tcPr marT="91425" marB="91425" marR="91425" marL="91425"/>
                </a:tc>
                <a:tc>
                  <a:txBody>
                    <a:bodyPr/>
                    <a:lstStyle/>
                    <a:p>
                      <a:pPr indent="0" lvl="0" marL="0" rtl="0" algn="l">
                        <a:spcBef>
                          <a:spcPts val="0"/>
                        </a:spcBef>
                        <a:spcAft>
                          <a:spcPts val="0"/>
                        </a:spcAft>
                        <a:buNone/>
                      </a:pPr>
                      <a:r>
                        <a:rPr b="1" lang="en"/>
                        <a:t>Plus (+)</a:t>
                      </a:r>
                      <a:endParaRPr b="1"/>
                    </a:p>
                  </a:txBody>
                  <a:tcPr marT="91425" marB="91425" marR="91425" marL="91425"/>
                </a:tc>
                <a:tc>
                  <a:txBody>
                    <a:bodyPr/>
                    <a:lstStyle/>
                    <a:p>
                      <a:pPr indent="0" lvl="0" marL="0" rtl="0" algn="l">
                        <a:spcBef>
                          <a:spcPts val="0"/>
                        </a:spcBef>
                        <a:spcAft>
                          <a:spcPts val="0"/>
                        </a:spcAft>
                        <a:buNone/>
                      </a:pPr>
                      <a:r>
                        <a:rPr b="1" lang="en"/>
                        <a:t>Minus (-)</a:t>
                      </a:r>
                      <a:endParaRPr b="1"/>
                    </a:p>
                  </a:txBody>
                  <a:tcPr marT="91425" marB="91425" marR="91425" marL="91425"/>
                </a:tc>
                <a:tc>
                  <a:txBody>
                    <a:bodyPr/>
                    <a:lstStyle/>
                    <a:p>
                      <a:pPr indent="0" lvl="0" marL="0" rtl="0" algn="l">
                        <a:spcBef>
                          <a:spcPts val="0"/>
                        </a:spcBef>
                        <a:spcAft>
                          <a:spcPts val="0"/>
                        </a:spcAft>
                        <a:buNone/>
                      </a:pPr>
                      <a:r>
                        <a:rPr b="1" lang="en"/>
                        <a:t>“Sexy” Statement</a:t>
                      </a:r>
                      <a:endParaRPr b="1"/>
                    </a:p>
                  </a:txBody>
                  <a:tcPr marT="91425" marB="91425" marR="91425" marL="91425"/>
                </a:tc>
              </a:tr>
              <a:tr h="1405550">
                <a:tc>
                  <a:txBody>
                    <a:bodyPr/>
                    <a:lstStyle/>
                    <a:p>
                      <a:pPr indent="0" lvl="0" marL="0" rtl="0" algn="l">
                        <a:spcBef>
                          <a:spcPts val="0"/>
                        </a:spcBef>
                        <a:spcAft>
                          <a:spcPts val="0"/>
                        </a:spcAft>
                        <a:buNone/>
                      </a:pPr>
                      <a:r>
                        <a:rPr lang="en"/>
                        <a:t>TikTok</a:t>
                      </a:r>
                      <a:endParaRPr/>
                    </a:p>
                  </a:txBody>
                  <a:tcPr marT="91425" marB="91425" marR="91425" marL="91425"/>
                </a:tc>
                <a:tc>
                  <a:txBody>
                    <a:bodyPr/>
                    <a:lstStyle/>
                    <a:p>
                      <a:pPr indent="-317500" lvl="0" marL="457200" rtl="0" algn="l">
                        <a:spcBef>
                          <a:spcPts val="0"/>
                        </a:spcBef>
                        <a:spcAft>
                          <a:spcPts val="0"/>
                        </a:spcAft>
                        <a:buSzPts val="1400"/>
                        <a:buChar char="●"/>
                      </a:pPr>
                      <a:r>
                        <a:rPr lang="en"/>
                        <a:t>Singing in the shower</a:t>
                      </a:r>
                      <a:endParaRPr/>
                    </a:p>
                    <a:p>
                      <a:pPr indent="-317500" lvl="0" marL="457200" rtl="0" algn="l">
                        <a:spcBef>
                          <a:spcPts val="0"/>
                        </a:spcBef>
                        <a:spcAft>
                          <a:spcPts val="0"/>
                        </a:spcAft>
                        <a:buSzPts val="1400"/>
                        <a:buChar char="●"/>
                      </a:pPr>
                      <a:r>
                        <a:rPr lang="en"/>
                        <a:t>Lip sync battle</a:t>
                      </a:r>
                      <a:endParaRPr/>
                    </a:p>
                  </a:txBody>
                  <a:tcPr marT="91425" marB="91425" marR="91425" marL="91425"/>
                </a:tc>
                <a:tc>
                  <a:txBody>
                    <a:bodyPr/>
                    <a:lstStyle/>
                    <a:p>
                      <a:pPr indent="-317500" lvl="0" marL="457200" rtl="0" algn="l">
                        <a:spcBef>
                          <a:spcPts val="0"/>
                        </a:spcBef>
                        <a:spcAft>
                          <a:spcPts val="0"/>
                        </a:spcAft>
                        <a:buSzPts val="1400"/>
                        <a:buChar char="●"/>
                      </a:pPr>
                      <a:r>
                        <a:rPr lang="en"/>
                        <a:t>Visually entertaining</a:t>
                      </a:r>
                      <a:endParaRPr/>
                    </a:p>
                    <a:p>
                      <a:pPr indent="-317500" lvl="0" marL="457200" rtl="0" algn="l">
                        <a:spcBef>
                          <a:spcPts val="0"/>
                        </a:spcBef>
                        <a:spcAft>
                          <a:spcPts val="0"/>
                        </a:spcAft>
                        <a:buSzPts val="1400"/>
                        <a:buChar char="●"/>
                      </a:pPr>
                      <a:r>
                        <a:rPr lang="en"/>
                        <a:t>Challenge friendly</a:t>
                      </a:r>
                      <a:endParaRPr/>
                    </a:p>
                    <a:p>
                      <a:pPr indent="-317500" lvl="0" marL="457200" rtl="0" algn="l">
                        <a:spcBef>
                          <a:spcPts val="0"/>
                        </a:spcBef>
                        <a:spcAft>
                          <a:spcPts val="0"/>
                        </a:spcAft>
                        <a:buSzPts val="1400"/>
                        <a:buChar char="●"/>
                      </a:pPr>
                      <a:r>
                        <a:rPr lang="en"/>
                        <a:t>Combines music and video</a:t>
                      </a:r>
                      <a:endParaRPr/>
                    </a:p>
                    <a:p>
                      <a:pPr indent="-317500" lvl="0" marL="457200" rtl="0" algn="l">
                        <a:spcBef>
                          <a:spcPts val="0"/>
                        </a:spcBef>
                        <a:spcAft>
                          <a:spcPts val="0"/>
                        </a:spcAft>
                        <a:buSzPts val="1400"/>
                        <a:buChar char="●"/>
                      </a:pPr>
                      <a:r>
                        <a:rPr lang="en"/>
                        <a:t>Countless content</a:t>
                      </a:r>
                      <a:endParaRPr/>
                    </a:p>
                  </a:txBody>
                  <a:tcPr marT="91425" marB="91425" marR="91425" marL="91425"/>
                </a:tc>
                <a:tc>
                  <a:txBody>
                    <a:bodyPr/>
                    <a:lstStyle/>
                    <a:p>
                      <a:pPr indent="-317500" lvl="0" marL="457200" rtl="0" algn="l">
                        <a:spcBef>
                          <a:spcPts val="0"/>
                        </a:spcBef>
                        <a:spcAft>
                          <a:spcPts val="0"/>
                        </a:spcAft>
                        <a:buSzPts val="1400"/>
                        <a:buChar char="●"/>
                      </a:pPr>
                      <a:r>
                        <a:rPr lang="en"/>
                        <a:t>Time spent making the perfect video</a:t>
                      </a:r>
                      <a:endParaRPr/>
                    </a:p>
                    <a:p>
                      <a:pPr indent="-317500" lvl="0" marL="457200" rtl="0" algn="l">
                        <a:spcBef>
                          <a:spcPts val="0"/>
                        </a:spcBef>
                        <a:spcAft>
                          <a:spcPts val="0"/>
                        </a:spcAft>
                        <a:buSzPts val="1400"/>
                        <a:buChar char="●"/>
                      </a:pPr>
                      <a:r>
                        <a:rPr lang="en"/>
                        <a:t>Meaningless content</a:t>
                      </a:r>
                      <a:endParaRPr/>
                    </a:p>
                    <a:p>
                      <a:pPr indent="-317500" lvl="0" marL="457200" rtl="0" algn="l">
                        <a:spcBef>
                          <a:spcPts val="0"/>
                        </a:spcBef>
                        <a:spcAft>
                          <a:spcPts val="0"/>
                        </a:spcAft>
                        <a:buSzPts val="1400"/>
                        <a:buChar char="●"/>
                      </a:pPr>
                      <a:r>
                        <a:rPr lang="en"/>
                        <a:t>Lack of personification</a:t>
                      </a:r>
                      <a:endParaRPr/>
                    </a:p>
                  </a:txBody>
                  <a:tcPr marT="91425" marB="91425" marR="91425" marL="91425"/>
                </a:tc>
                <a:tc>
                  <a:txBody>
                    <a:bodyPr/>
                    <a:lstStyle/>
                    <a:p>
                      <a:pPr indent="-317500" lvl="0" marL="457200" rtl="0" algn="l">
                        <a:spcBef>
                          <a:spcPts val="0"/>
                        </a:spcBef>
                        <a:spcAft>
                          <a:spcPts val="0"/>
                        </a:spcAft>
                        <a:buSzPts val="1400"/>
                        <a:buChar char="●"/>
                      </a:pPr>
                      <a:r>
                        <a:rPr lang="en"/>
                        <a:t>Mini music video</a:t>
                      </a:r>
                      <a:endParaRPr/>
                    </a:p>
                    <a:p>
                      <a:pPr indent="-317500" lvl="0" marL="457200" rtl="0" algn="l">
                        <a:spcBef>
                          <a:spcPts val="0"/>
                        </a:spcBef>
                        <a:spcAft>
                          <a:spcPts val="0"/>
                        </a:spcAft>
                        <a:buSzPts val="1400"/>
                        <a:buChar char="●"/>
                      </a:pPr>
                      <a:r>
                        <a:rPr lang="en"/>
                        <a:t>Timely trailer</a:t>
                      </a:r>
                      <a:endParaRPr/>
                    </a:p>
                    <a:p>
                      <a:pPr indent="-317500" lvl="0" marL="457200" rtl="0" algn="l">
                        <a:spcBef>
                          <a:spcPts val="0"/>
                        </a:spcBef>
                        <a:spcAft>
                          <a:spcPts val="0"/>
                        </a:spcAft>
                        <a:buSzPts val="1400"/>
                        <a:buChar char="●"/>
                      </a:pPr>
                      <a:r>
                        <a:rPr lang="en"/>
                        <a:t>Modern multimedia</a:t>
                      </a:r>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Discussing Strategy For An Organization</a:t>
            </a:r>
            <a:endParaRPr>
              <a:latin typeface="Arial"/>
              <a:ea typeface="Arial"/>
              <a:cs typeface="Arial"/>
              <a:sym typeface="Arial"/>
            </a:endParaRPr>
          </a:p>
        </p:txBody>
      </p:sp>
      <p:graphicFrame>
        <p:nvGraphicFramePr>
          <p:cNvPr id="145" name="Google Shape;145;p26"/>
          <p:cNvGraphicFramePr/>
          <p:nvPr/>
        </p:nvGraphicFramePr>
        <p:xfrm>
          <a:off x="952500" y="1809750"/>
          <a:ext cx="3000000" cy="3000000"/>
        </p:xfrm>
        <a:graphic>
          <a:graphicData uri="http://schemas.openxmlformats.org/drawingml/2006/table">
            <a:tbl>
              <a:tblPr>
                <a:noFill/>
                <a:tableStyleId>{F2B49397-FAB6-4450-A731-E018F44332B5}</a:tableStyleId>
              </a:tblPr>
              <a:tblGrid>
                <a:gridCol w="3619500"/>
                <a:gridCol w="3619500"/>
              </a:tblGrid>
              <a:tr h="381000">
                <a:tc>
                  <a:txBody>
                    <a:bodyPr/>
                    <a:lstStyle/>
                    <a:p>
                      <a:pPr indent="0" lvl="0" marL="0" rtl="0" algn="ctr">
                        <a:spcBef>
                          <a:spcPts val="0"/>
                        </a:spcBef>
                        <a:spcAft>
                          <a:spcPts val="0"/>
                        </a:spcAft>
                        <a:buNone/>
                      </a:pPr>
                      <a:r>
                        <a:rPr lang="en" sz="3000"/>
                        <a:t>+</a:t>
                      </a:r>
                      <a:endParaRPr sz="3000"/>
                    </a:p>
                  </a:txBody>
                  <a:tcPr marT="91425" marB="91425" marR="91425" marL="91425"/>
                </a:tc>
                <a:tc>
                  <a:txBody>
                    <a:bodyPr/>
                    <a:lstStyle/>
                    <a:p>
                      <a:pPr indent="0" lvl="0" marL="0" rtl="0" algn="ctr">
                        <a:spcBef>
                          <a:spcPts val="0"/>
                        </a:spcBef>
                        <a:spcAft>
                          <a:spcPts val="0"/>
                        </a:spcAft>
                        <a:buNone/>
                      </a:pPr>
                      <a:r>
                        <a:rPr lang="en" sz="3000"/>
                        <a:t>-</a:t>
                      </a:r>
                      <a:endParaRPr sz="3000"/>
                    </a:p>
                  </a:txBody>
                  <a:tcPr marT="91425" marB="91425" marR="91425" marL="91425"/>
                </a:tc>
              </a:tr>
              <a:tr h="381000">
                <a:tc>
                  <a:txBody>
                    <a:bodyPr/>
                    <a:lstStyle/>
                    <a:p>
                      <a:pPr indent="-317500" lvl="0" marL="457200" rtl="0" algn="ctr">
                        <a:spcBef>
                          <a:spcPts val="0"/>
                        </a:spcBef>
                        <a:spcAft>
                          <a:spcPts val="0"/>
                        </a:spcAft>
                        <a:buClr>
                          <a:srgbClr val="38761D"/>
                        </a:buClr>
                        <a:buSzPts val="1400"/>
                        <a:buAutoNum type="arabicPeriod"/>
                      </a:pPr>
                      <a:r>
                        <a:rPr lang="en">
                          <a:solidFill>
                            <a:srgbClr val="38761D"/>
                          </a:solidFill>
                        </a:rPr>
                        <a:t>Captivates younger audiences that you may want to target</a:t>
                      </a:r>
                      <a:endParaRPr>
                        <a:solidFill>
                          <a:srgbClr val="38761D"/>
                        </a:solidFill>
                      </a:endParaRPr>
                    </a:p>
                  </a:txBody>
                  <a:tcPr marT="91425" marB="91425" marR="91425" marL="91425"/>
                </a:tc>
                <a:tc>
                  <a:txBody>
                    <a:bodyPr/>
                    <a:lstStyle/>
                    <a:p>
                      <a:pPr indent="-317500" lvl="0" marL="457200" rtl="0" algn="ctr">
                        <a:spcBef>
                          <a:spcPts val="0"/>
                        </a:spcBef>
                        <a:spcAft>
                          <a:spcPts val="0"/>
                        </a:spcAft>
                        <a:buSzPts val="1400"/>
                        <a:buAutoNum type="arabicPeriod"/>
                      </a:pPr>
                      <a:r>
                        <a:rPr lang="en"/>
                        <a:t>Will not reach middle-aged and older audiences</a:t>
                      </a:r>
                      <a:endParaRPr/>
                    </a:p>
                  </a:txBody>
                  <a:tcPr marT="91425" marB="91425" marR="91425" marL="91425"/>
                </a:tc>
              </a:tr>
              <a:tr h="381000">
                <a:tc>
                  <a:txBody>
                    <a:bodyPr/>
                    <a:lstStyle/>
                    <a:p>
                      <a:pPr indent="0" lvl="0" marL="0" rtl="0" algn="ctr">
                        <a:spcBef>
                          <a:spcPts val="0"/>
                        </a:spcBef>
                        <a:spcAft>
                          <a:spcPts val="0"/>
                        </a:spcAft>
                        <a:buNone/>
                      </a:pPr>
                      <a:r>
                        <a:rPr lang="en">
                          <a:solidFill>
                            <a:srgbClr val="38761D"/>
                          </a:solidFill>
                        </a:rPr>
                        <a:t>2. Growing rapidly, just like you want your company to</a:t>
                      </a:r>
                      <a:endParaRPr>
                        <a:solidFill>
                          <a:srgbClr val="38761D"/>
                        </a:solidFill>
                      </a:endParaRPr>
                    </a:p>
                  </a:txBody>
                  <a:tcPr marT="91425" marB="91425" marR="91425" marL="91425"/>
                </a:tc>
                <a:tc>
                  <a:txBody>
                    <a:bodyPr/>
                    <a:lstStyle/>
                    <a:p>
                      <a:pPr indent="0" lvl="0" marL="0" rtl="0" algn="ctr">
                        <a:spcBef>
                          <a:spcPts val="0"/>
                        </a:spcBef>
                        <a:spcAft>
                          <a:spcPts val="0"/>
                        </a:spcAft>
                        <a:buNone/>
                      </a:pPr>
                      <a:r>
                        <a:rPr lang="en"/>
                        <a:t>2. Major brand interaction is in its infancy</a:t>
                      </a:r>
                      <a:endParaRPr/>
                    </a:p>
                  </a:txBody>
                  <a:tcPr marT="91425" marB="91425" marR="91425" marL="91425"/>
                </a:tc>
              </a:tr>
              <a:tr h="381000">
                <a:tc>
                  <a:txBody>
                    <a:bodyPr/>
                    <a:lstStyle/>
                    <a:p>
                      <a:pPr indent="0" lvl="0" marL="0" rtl="0" algn="ctr">
                        <a:spcBef>
                          <a:spcPts val="0"/>
                        </a:spcBef>
                        <a:spcAft>
                          <a:spcPts val="0"/>
                        </a:spcAft>
                        <a:buNone/>
                      </a:pPr>
                      <a:r>
                        <a:rPr lang="en"/>
                        <a:t>3. Intended to broaden your reach/impressions</a:t>
                      </a:r>
                      <a:endParaRPr/>
                    </a:p>
                  </a:txBody>
                  <a:tcPr marT="91425" marB="91425" marR="91425" marL="91425"/>
                </a:tc>
                <a:tc>
                  <a:txBody>
                    <a:bodyPr/>
                    <a:lstStyle/>
                    <a:p>
                      <a:pPr indent="0" lvl="0" marL="0" rtl="0" algn="ctr">
                        <a:spcBef>
                          <a:spcPts val="0"/>
                        </a:spcBef>
                        <a:spcAft>
                          <a:spcPts val="0"/>
                        </a:spcAft>
                        <a:buNone/>
                      </a:pPr>
                      <a:r>
                        <a:rPr lang="en">
                          <a:solidFill>
                            <a:srgbClr val="FF0000"/>
                          </a:solidFill>
                        </a:rPr>
                        <a:t>3. Growing pains are foreseeable</a:t>
                      </a:r>
                      <a:endParaRPr>
                        <a:solidFill>
                          <a:srgbClr val="FF0000"/>
                        </a:solidFill>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Evaluation</a:t>
            </a:r>
            <a:endParaRPr>
              <a:latin typeface="Arial"/>
              <a:ea typeface="Arial"/>
              <a:cs typeface="Arial"/>
              <a:sym typeface="Arial"/>
            </a:endParaRPr>
          </a:p>
        </p:txBody>
      </p:sp>
      <p:sp>
        <p:nvSpPr>
          <p:cNvPr id="151" name="Google Shape;151;p27"/>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AutoNum type="arabicPeriod"/>
            </a:pPr>
            <a:r>
              <a:rPr b="1" lang="en">
                <a:solidFill>
                  <a:srgbClr val="000000"/>
                </a:solidFill>
                <a:latin typeface="Arial"/>
                <a:ea typeface="Arial"/>
                <a:cs typeface="Arial"/>
                <a:sym typeface="Arial"/>
              </a:rPr>
              <a:t>Channels</a:t>
            </a:r>
            <a:endParaRPr b="1">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Does TikTok align with your business goals?</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Does TikTok align with your target audiences?</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Do you have the resources to support TikTok?</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AutoNum type="arabicPeriod"/>
            </a:pPr>
            <a:r>
              <a:rPr b="1" lang="en">
                <a:solidFill>
                  <a:srgbClr val="000000"/>
                </a:solidFill>
                <a:latin typeface="Arial"/>
                <a:ea typeface="Arial"/>
                <a:cs typeface="Arial"/>
                <a:sym typeface="Arial"/>
              </a:rPr>
              <a:t>Coordinates</a:t>
            </a:r>
            <a:endParaRPr b="1">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Do you have SMART goals?</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Do your coordinates enrich each other?</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Do your communication goals support your business goals?</a:t>
            </a:r>
            <a:endParaRPr>
              <a:solidFill>
                <a:srgbClr val="000000"/>
              </a:solidFill>
              <a:latin typeface="Arial"/>
              <a:ea typeface="Arial"/>
              <a:cs typeface="Arial"/>
              <a:sym typeface="Arial"/>
            </a:endParaRPr>
          </a:p>
        </p:txBody>
      </p:sp>
      <p:sp>
        <p:nvSpPr>
          <p:cNvPr id="152" name="Google Shape;152;p27"/>
          <p:cNvSpPr txBox="1"/>
          <p:nvPr>
            <p:ph idx="1" type="body"/>
          </p:nvPr>
        </p:nvSpPr>
        <p:spPr>
          <a:xfrm>
            <a:off x="45720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AutoNum type="arabicPeriod" startAt="3"/>
            </a:pPr>
            <a:r>
              <a:rPr b="1" lang="en">
                <a:solidFill>
                  <a:srgbClr val="000000"/>
                </a:solidFill>
                <a:latin typeface="Arial"/>
                <a:ea typeface="Arial"/>
                <a:cs typeface="Arial"/>
                <a:sym typeface="Arial"/>
              </a:rPr>
              <a:t>Content</a:t>
            </a:r>
            <a:endParaRPr b="1">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Is your content type compatible with TikTok?</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Are you generating effective content?</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Are you creating content that allows for customer interaction?</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AutoNum type="arabicPeriod" startAt="3"/>
            </a:pPr>
            <a:r>
              <a:rPr b="1" lang="en">
                <a:solidFill>
                  <a:srgbClr val="000000"/>
                </a:solidFill>
                <a:latin typeface="Arial"/>
                <a:ea typeface="Arial"/>
                <a:cs typeface="Arial"/>
                <a:sym typeface="Arial"/>
              </a:rPr>
              <a:t>Connections</a:t>
            </a:r>
            <a:endParaRPr b="1">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Does TikTok allow you to connect back to your website?</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Does TikTok provide you the versatility to share on other platforms?</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Is it competitively advantageous to use TikTok?</a:t>
            </a:r>
            <a:endParaRPr>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Evaluation</a:t>
            </a:r>
            <a:endParaRPr>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Tool: Target Analysis</a:t>
            </a:r>
            <a:endParaRPr>
              <a:latin typeface="Arial"/>
              <a:ea typeface="Arial"/>
              <a:cs typeface="Arial"/>
              <a:sym typeface="Arial"/>
            </a:endParaRPr>
          </a:p>
        </p:txBody>
      </p:sp>
      <p:pic>
        <p:nvPicPr>
          <p:cNvPr id="158" name="Google Shape;158;p28"/>
          <p:cNvPicPr preferRelativeResize="0"/>
          <p:nvPr/>
        </p:nvPicPr>
        <p:blipFill>
          <a:blip r:embed="rId3">
            <a:alphaModFix/>
          </a:blip>
          <a:stretch>
            <a:fillRect/>
          </a:stretch>
        </p:blipFill>
        <p:spPr>
          <a:xfrm>
            <a:off x="3507525" y="193500"/>
            <a:ext cx="6007323" cy="4505500"/>
          </a:xfrm>
          <a:prstGeom prst="rect">
            <a:avLst/>
          </a:prstGeom>
          <a:noFill/>
          <a:ln>
            <a:noFill/>
          </a:ln>
        </p:spPr>
      </p:pic>
      <p:graphicFrame>
        <p:nvGraphicFramePr>
          <p:cNvPr id="159" name="Google Shape;159;p28"/>
          <p:cNvGraphicFramePr/>
          <p:nvPr/>
        </p:nvGraphicFramePr>
        <p:xfrm>
          <a:off x="159300" y="2903175"/>
          <a:ext cx="3000000" cy="3000000"/>
        </p:xfrm>
        <a:graphic>
          <a:graphicData uri="http://schemas.openxmlformats.org/drawingml/2006/table">
            <a:tbl>
              <a:tblPr>
                <a:noFill/>
                <a:tableStyleId>{F2B49397-FAB6-4450-A731-E018F44332B5}</a:tableStyleId>
              </a:tblPr>
              <a:tblGrid>
                <a:gridCol w="1252075"/>
                <a:gridCol w="1252075"/>
                <a:gridCol w="1252075"/>
              </a:tblGrid>
              <a:tr h="381000">
                <a:tc>
                  <a:txBody>
                    <a:bodyPr/>
                    <a:lstStyle/>
                    <a:p>
                      <a:pPr indent="0" lvl="0" marL="0" rtl="0" algn="l">
                        <a:spcBef>
                          <a:spcPts val="0"/>
                        </a:spcBef>
                        <a:spcAft>
                          <a:spcPts val="0"/>
                        </a:spcAft>
                        <a:buNone/>
                      </a:pPr>
                      <a:r>
                        <a:rPr b="1" lang="en"/>
                        <a:t>CHANNELS</a:t>
                      </a:r>
                      <a:endParaRPr b="1"/>
                    </a:p>
                  </a:txBody>
                  <a:tcPr marT="91425" marB="91425" marR="91425" marL="91425"/>
                </a:tc>
                <a:tc>
                  <a:txBody>
                    <a:bodyPr/>
                    <a:lstStyle/>
                    <a:p>
                      <a:pPr indent="0" lvl="0" marL="0" rtl="0" algn="ctr">
                        <a:spcBef>
                          <a:spcPts val="0"/>
                        </a:spcBef>
                        <a:spcAft>
                          <a:spcPts val="0"/>
                        </a:spcAft>
                        <a:buNone/>
                      </a:pPr>
                      <a:r>
                        <a:rPr lang="en"/>
                        <a:t>YES</a:t>
                      </a:r>
                      <a:endParaRPr/>
                    </a:p>
                  </a:txBody>
                  <a:tcPr marT="91425" marB="91425" marR="91425" marL="91425"/>
                </a:tc>
                <a:tc>
                  <a:txBody>
                    <a:bodyPr/>
                    <a:lstStyle/>
                    <a:p>
                      <a:pPr indent="0" lvl="0" marL="0" rtl="0" algn="ctr">
                        <a:spcBef>
                          <a:spcPts val="0"/>
                        </a:spcBef>
                        <a:spcAft>
                          <a:spcPts val="0"/>
                        </a:spcAft>
                        <a:buNone/>
                      </a:pPr>
                      <a:r>
                        <a:rPr lang="en"/>
                        <a:t>NO</a:t>
                      </a:r>
                      <a:endParaRPr/>
                    </a:p>
                  </a:txBody>
                  <a:tcPr marT="91425" marB="91425" marR="91425" marL="91425"/>
                </a:tc>
              </a:tr>
              <a:tr h="381000">
                <a:tc>
                  <a:txBody>
                    <a:bodyPr/>
                    <a:lstStyle/>
                    <a:p>
                      <a:pPr indent="0" lvl="0" marL="0" rtl="0" algn="l">
                        <a:spcBef>
                          <a:spcPts val="0"/>
                        </a:spcBef>
                        <a:spcAft>
                          <a:spcPts val="0"/>
                        </a:spcAft>
                        <a:buNone/>
                      </a:pPr>
                      <a:r>
                        <a:rPr lang="en"/>
                        <a:t>Question 1</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rPr lang="en"/>
                        <a:t>Question 2</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r>
              <a:tr h="396200">
                <a:tc>
                  <a:txBody>
                    <a:bodyPr/>
                    <a:lstStyle/>
                    <a:p>
                      <a:pPr indent="0" lvl="0" marL="0" rtl="0" algn="l">
                        <a:spcBef>
                          <a:spcPts val="0"/>
                        </a:spcBef>
                        <a:spcAft>
                          <a:spcPts val="0"/>
                        </a:spcAft>
                        <a:buNone/>
                      </a:pPr>
                      <a:r>
                        <a:rPr lang="en"/>
                        <a:t>Question 3</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TOTAL</a:t>
                      </a:r>
                      <a:endParaRPr/>
                    </a:p>
                  </a:txBody>
                  <a:tcPr marT="91425" marB="91425" marR="91425" marL="91425"/>
                </a:tc>
                <a:tc>
                  <a:txBody>
                    <a:bodyPr/>
                    <a:lstStyle/>
                    <a:p>
                      <a:pPr indent="0" lvl="0" marL="0" rtl="0" algn="l">
                        <a:spcBef>
                          <a:spcPts val="0"/>
                        </a:spcBef>
                        <a:spcAft>
                          <a:spcPts val="0"/>
                        </a:spcAft>
                        <a:buNone/>
                      </a:pPr>
                      <a:r>
                        <a:rPr lang="en"/>
                        <a:t>2</a:t>
                      </a:r>
                      <a:endParaRPr/>
                    </a:p>
                  </a:txBody>
                  <a:tcPr marT="91425" marB="91425" marR="91425" marL="91425"/>
                </a:tc>
              </a:tr>
            </a:tbl>
          </a:graphicData>
        </a:graphic>
      </p:graphicFrame>
      <p:sp>
        <p:nvSpPr>
          <p:cNvPr id="160" name="Google Shape;160;p28"/>
          <p:cNvSpPr/>
          <p:nvPr/>
        </p:nvSpPr>
        <p:spPr>
          <a:xfrm>
            <a:off x="6285438" y="1504350"/>
            <a:ext cx="193500" cy="193500"/>
          </a:xfrm>
          <a:prstGeom prst="flowChartConnector">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Infographic</a:t>
            </a:r>
            <a:endParaRPr>
              <a:latin typeface="Arial"/>
              <a:ea typeface="Arial"/>
              <a:cs typeface="Arial"/>
              <a:sym typeface="Arial"/>
            </a:endParaRPr>
          </a:p>
        </p:txBody>
      </p:sp>
      <p:pic>
        <p:nvPicPr>
          <p:cNvPr id="166" name="Google Shape;166;p29"/>
          <p:cNvPicPr preferRelativeResize="0"/>
          <p:nvPr/>
        </p:nvPicPr>
        <p:blipFill>
          <a:blip r:embed="rId3">
            <a:alphaModFix/>
          </a:blip>
          <a:stretch>
            <a:fillRect/>
          </a:stretch>
        </p:blipFill>
        <p:spPr>
          <a:xfrm>
            <a:off x="2474225" y="140688"/>
            <a:ext cx="4862125" cy="4862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So What?</a:t>
            </a:r>
            <a:endParaRPr>
              <a:latin typeface="Arial"/>
              <a:ea typeface="Arial"/>
              <a:cs typeface="Arial"/>
              <a:sym typeface="Arial"/>
            </a:endParaRPr>
          </a:p>
        </p:txBody>
      </p:sp>
      <p:sp>
        <p:nvSpPr>
          <p:cNvPr id="172" name="Google Shape;172;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Ideally, an evaluation tool could evaluate all platforms.</a:t>
            </a:r>
            <a:endParaRPr>
              <a:solidFill>
                <a:srgbClr val="000000"/>
              </a:solidFill>
              <a:latin typeface="Arial"/>
              <a:ea typeface="Arial"/>
              <a:cs typeface="Arial"/>
              <a:sym typeface="Arial"/>
            </a:endParaRPr>
          </a:p>
          <a:p>
            <a:pPr indent="-342900" lvl="0" marL="457200" rtl="0" algn="l">
              <a:lnSpc>
                <a:spcPct val="15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However, it’s most effective to create a tool for each specific platform.</a:t>
            </a:r>
            <a:endParaRPr>
              <a:solidFill>
                <a:srgbClr val="000000"/>
              </a:solidFill>
              <a:latin typeface="Arial"/>
              <a:ea typeface="Arial"/>
              <a:cs typeface="Arial"/>
              <a:sym typeface="Arial"/>
            </a:endParaRPr>
          </a:p>
          <a:p>
            <a:pPr indent="-342900" lvl="0" marL="457200" rtl="0" algn="l">
              <a:lnSpc>
                <a:spcPct val="15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Universal platform is essential to comparatively analyze</a:t>
            </a:r>
            <a:endParaRPr>
              <a:solidFill>
                <a:srgbClr val="000000"/>
              </a:solidFill>
              <a:latin typeface="Arial"/>
              <a:ea typeface="Arial"/>
              <a:cs typeface="Arial"/>
              <a:sym typeface="Arial"/>
            </a:endParaRPr>
          </a:p>
          <a:p>
            <a:pPr indent="-342900" lvl="0" marL="457200" rtl="0" algn="l">
              <a:lnSpc>
                <a:spcPct val="15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There is a lot of potential marketing value in TikTok as a platform.</a:t>
            </a:r>
            <a:endParaRPr>
              <a:solidFill>
                <a:srgbClr val="000000"/>
              </a:solidFill>
              <a:latin typeface="Arial"/>
              <a:ea typeface="Arial"/>
              <a:cs typeface="Arial"/>
              <a:sym typeface="Arial"/>
            </a:endParaRPr>
          </a:p>
          <a:p>
            <a:pPr indent="-342900" lvl="0" marL="457200" rtl="0" algn="l">
              <a:lnSpc>
                <a:spcPct val="15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TikTok may not be growing as fast as it initially was, but it will remain relevant for quite some time.</a:t>
            </a:r>
            <a:endParaRPr>
              <a:solidFill>
                <a:srgbClr val="000000"/>
              </a:solidFill>
              <a:latin typeface="Arial"/>
              <a:ea typeface="Arial"/>
              <a:cs typeface="Arial"/>
              <a:sym typeface="Arial"/>
            </a:endParaRPr>
          </a:p>
        </p:txBody>
      </p:sp>
      <p:pic>
        <p:nvPicPr>
          <p:cNvPr id="173" name="Google Shape;173;p30"/>
          <p:cNvPicPr preferRelativeResize="0"/>
          <p:nvPr/>
        </p:nvPicPr>
        <p:blipFill>
          <a:blip r:embed="rId3">
            <a:alphaModFix/>
          </a:blip>
          <a:stretch>
            <a:fillRect/>
          </a:stretch>
        </p:blipFill>
        <p:spPr>
          <a:xfrm>
            <a:off x="7972075" y="157500"/>
            <a:ext cx="860225" cy="860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rial"/>
                <a:ea typeface="Arial"/>
                <a:cs typeface="Arial"/>
                <a:sym typeface="Arial"/>
              </a:rPr>
              <a:t>References</a:t>
            </a:r>
            <a:endParaRPr>
              <a:solidFill>
                <a:srgbClr val="000000"/>
              </a:solidFill>
              <a:latin typeface="Arial"/>
              <a:ea typeface="Arial"/>
              <a:cs typeface="Arial"/>
              <a:sym typeface="Arial"/>
            </a:endParaRPr>
          </a:p>
        </p:txBody>
      </p:sp>
      <p:sp>
        <p:nvSpPr>
          <p:cNvPr id="179" name="Google Shape;179;p31"/>
          <p:cNvSpPr txBox="1"/>
          <p:nvPr>
            <p:ph idx="1" type="body"/>
          </p:nvPr>
        </p:nvSpPr>
        <p:spPr>
          <a:xfrm>
            <a:off x="311700" y="663025"/>
            <a:ext cx="8520600" cy="4209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00">
                <a:solidFill>
                  <a:srgbClr val="333333"/>
                </a:solidFill>
                <a:highlight>
                  <a:srgbClr val="FFFFFF"/>
                </a:highlight>
                <a:latin typeface="Times New Roman"/>
                <a:ea typeface="Times New Roman"/>
                <a:cs typeface="Times New Roman"/>
                <a:sym typeface="Times New Roman"/>
              </a:rPr>
              <a:t>Garyvee, &amp; Garyvee. (2019, April 17). Why the TikTok (formerly Musical.ly) App is So Important. Retrieved from </a:t>
            </a:r>
            <a:endParaRPr sz="1100">
              <a:solidFill>
                <a:srgbClr val="333333"/>
              </a:solidFill>
              <a:highlight>
                <a:srgbClr val="FFFFFF"/>
              </a:highlight>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100">
                <a:solidFill>
                  <a:srgbClr val="333333"/>
                </a:solidFill>
                <a:highlight>
                  <a:srgbClr val="FFFFFF"/>
                </a:highlight>
                <a:latin typeface="Times New Roman"/>
                <a:ea typeface="Times New Roman"/>
                <a:cs typeface="Times New Roman"/>
                <a:sym typeface="Times New Roman"/>
              </a:rPr>
              <a:t>	</a:t>
            </a:r>
            <a:r>
              <a:rPr lang="en" sz="1100">
                <a:solidFill>
                  <a:srgbClr val="333333"/>
                </a:solidFill>
                <a:highlight>
                  <a:srgbClr val="FFFFFF"/>
                </a:highlight>
                <a:latin typeface="Times New Roman"/>
                <a:ea typeface="Times New Roman"/>
                <a:cs typeface="Times New Roman"/>
                <a:sym typeface="Times New Roman"/>
              </a:rPr>
              <a:t>https://www.garyvaynerchuk.com/why-tiktok-formerly-musical-ly-app-is-important/.</a:t>
            </a:r>
            <a:endParaRPr sz="1100">
              <a:solidFill>
                <a:srgbClr val="333333"/>
              </a:solidFill>
              <a:highlight>
                <a:srgbClr val="FFFFFF"/>
              </a:highlight>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100">
                <a:solidFill>
                  <a:srgbClr val="333333"/>
                </a:solidFill>
                <a:highlight>
                  <a:srgbClr val="FFFFFF"/>
                </a:highlight>
                <a:latin typeface="Times New Roman"/>
                <a:ea typeface="Times New Roman"/>
                <a:cs typeface="Times New Roman"/>
                <a:sym typeface="Times New Roman"/>
              </a:rPr>
              <a:t>Herrman, J. (2019, March 10). How TikTok Is Rewriting the World. Retrieved from </a:t>
            </a:r>
            <a:endParaRPr sz="1100">
              <a:solidFill>
                <a:srgbClr val="333333"/>
              </a:solidFill>
              <a:highlight>
                <a:srgbClr val="FFFFFF"/>
              </a:highlight>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100">
                <a:solidFill>
                  <a:srgbClr val="333333"/>
                </a:solidFill>
                <a:highlight>
                  <a:srgbClr val="FFFFFF"/>
                </a:highlight>
                <a:latin typeface="Times New Roman"/>
                <a:ea typeface="Times New Roman"/>
                <a:cs typeface="Times New Roman"/>
                <a:sym typeface="Times New Roman"/>
              </a:rPr>
              <a:t>	https://www.nytimes.com/2019/03/10/style/what-is-tik-tok.html.</a:t>
            </a:r>
            <a:endParaRPr sz="1100">
              <a:solidFill>
                <a:srgbClr val="333333"/>
              </a:solidFill>
              <a:highlight>
                <a:srgbClr val="FFFFFF"/>
              </a:highlight>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100">
                <a:solidFill>
                  <a:srgbClr val="333333"/>
                </a:solidFill>
                <a:highlight>
                  <a:srgbClr val="FFFFFF"/>
                </a:highlight>
                <a:latin typeface="Times New Roman"/>
                <a:ea typeface="Times New Roman"/>
                <a:cs typeface="Times New Roman"/>
                <a:sym typeface="Times New Roman"/>
              </a:rPr>
              <a:t>Kuligowski, K. (2019, April 21). How to Use TikTok for Business. Retrieved from </a:t>
            </a:r>
            <a:endParaRPr sz="1100">
              <a:solidFill>
                <a:srgbClr val="333333"/>
              </a:solidFill>
              <a:highlight>
                <a:srgbClr val="FFFFFF"/>
              </a:highlight>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100">
                <a:solidFill>
                  <a:srgbClr val="333333"/>
                </a:solidFill>
                <a:highlight>
                  <a:srgbClr val="FFFFFF"/>
                </a:highlight>
                <a:latin typeface="Times New Roman"/>
                <a:ea typeface="Times New Roman"/>
                <a:cs typeface="Times New Roman"/>
                <a:sym typeface="Times New Roman"/>
              </a:rPr>
              <a:t>	https://www.businessnewsdaily.com/12020-tiktok-business-features.html.</a:t>
            </a:r>
            <a:endParaRPr sz="1100">
              <a:solidFill>
                <a:srgbClr val="333333"/>
              </a:solidFill>
              <a:highlight>
                <a:srgbClr val="FFFFFF"/>
              </a:highlight>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100">
                <a:solidFill>
                  <a:srgbClr val="333333"/>
                </a:solidFill>
                <a:highlight>
                  <a:srgbClr val="FFFFFF"/>
                </a:highlight>
                <a:latin typeface="Times New Roman"/>
                <a:ea typeface="Times New Roman"/>
                <a:cs typeface="Times New Roman"/>
                <a:sym typeface="Times New Roman"/>
              </a:rPr>
              <a:t>Tolentino, J. (2019, September 24). How TikTok Holds Our Attention. Retrieved from </a:t>
            </a:r>
            <a:endParaRPr sz="1100">
              <a:solidFill>
                <a:srgbClr val="333333"/>
              </a:solidFill>
              <a:highlight>
                <a:srgbClr val="FFFFFF"/>
              </a:highlight>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100">
                <a:solidFill>
                  <a:srgbClr val="333333"/>
                </a:solidFill>
                <a:highlight>
                  <a:srgbClr val="FFFFFF"/>
                </a:highlight>
                <a:latin typeface="Times New Roman"/>
                <a:ea typeface="Times New Roman"/>
                <a:cs typeface="Times New Roman"/>
                <a:sym typeface="Times New Roman"/>
              </a:rPr>
              <a:t>	https://www.newyorker.com/magazine/2019/09/30/how-tiktok-holds-our-attention/amp.</a:t>
            </a:r>
            <a:endParaRPr sz="1100">
              <a:solidFill>
                <a:srgbClr val="333333"/>
              </a:solidFill>
              <a:highlight>
                <a:srgbClr val="FFFFFF"/>
              </a:highlight>
              <a:latin typeface="Times New Roman"/>
              <a:ea typeface="Times New Roman"/>
              <a:cs typeface="Times New Roman"/>
              <a:sym typeface="Times New Roman"/>
            </a:endParaRPr>
          </a:p>
          <a:p>
            <a:pPr indent="0" lvl="0" marL="0" rtl="0" algn="l">
              <a:lnSpc>
                <a:spcPct val="100000"/>
              </a:lnSpc>
              <a:spcBef>
                <a:spcPts val="1600"/>
              </a:spcBef>
              <a:spcAft>
                <a:spcPts val="1600"/>
              </a:spcAft>
              <a:buNone/>
            </a:pPr>
            <a:r>
              <a:t/>
            </a:r>
            <a:endParaRPr sz="120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Arial"/>
                <a:ea typeface="Arial"/>
                <a:cs typeface="Arial"/>
                <a:sym typeface="Arial"/>
              </a:rPr>
              <a:t>Agenda</a:t>
            </a:r>
            <a:endParaRPr sz="3000">
              <a:latin typeface="Arial"/>
              <a:ea typeface="Arial"/>
              <a:cs typeface="Arial"/>
              <a:sym typeface="Arial"/>
            </a:endParaRPr>
          </a:p>
        </p:txBody>
      </p:sp>
      <p:sp>
        <p:nvSpPr>
          <p:cNvPr id="67" name="Google Shape;67;p14"/>
          <p:cNvSpPr txBox="1"/>
          <p:nvPr>
            <p:ph idx="1" type="body"/>
          </p:nvPr>
        </p:nvSpPr>
        <p:spPr>
          <a:xfrm>
            <a:off x="311700" y="712925"/>
            <a:ext cx="8520600" cy="405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TikTok Background Information</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Costs &amp; Benefits</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TikTok Fail</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ML +- Chart</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Evaluation</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Infographic</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So What?</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References</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Questions?</a:t>
            </a:r>
            <a:endParaRPr>
              <a:solidFill>
                <a:srgbClr val="000000"/>
              </a:solidFill>
              <a:latin typeface="Arial"/>
              <a:ea typeface="Arial"/>
              <a:cs typeface="Arial"/>
              <a:sym typeface="Arial"/>
            </a:endParaRPr>
          </a:p>
        </p:txBody>
      </p:sp>
      <p:pic>
        <p:nvPicPr>
          <p:cNvPr id="68" name="Google Shape;68;p14"/>
          <p:cNvPicPr preferRelativeResize="0"/>
          <p:nvPr/>
        </p:nvPicPr>
        <p:blipFill>
          <a:blip r:embed="rId3">
            <a:alphaModFix/>
          </a:blip>
          <a:stretch>
            <a:fillRect/>
          </a:stretch>
        </p:blipFill>
        <p:spPr>
          <a:xfrm>
            <a:off x="6053570" y="942138"/>
            <a:ext cx="2444400" cy="3259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311700" y="445025"/>
            <a:ext cx="8520600" cy="3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200">
                <a:solidFill>
                  <a:srgbClr val="000000"/>
                </a:solidFill>
                <a:latin typeface="Arial"/>
                <a:ea typeface="Arial"/>
                <a:cs typeface="Arial"/>
                <a:sym typeface="Arial"/>
              </a:rPr>
              <a:t>Questions?</a:t>
            </a:r>
            <a:endParaRPr sz="72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id="73" name="Google Shape;73;p15" title="TikTok Intro.mp4">
            <a:hlinkClick r:id="rId3"/>
          </p:cNvPr>
          <p:cNvPicPr preferRelativeResize="0"/>
          <p:nvPr/>
        </p:nvPicPr>
        <p:blipFill>
          <a:blip r:embed="rId4">
            <a:alphaModFix/>
          </a:blip>
          <a:stretch>
            <a:fillRect/>
          </a:stretch>
        </p:blipFill>
        <p:spPr>
          <a:xfrm>
            <a:off x="3201038" y="152400"/>
            <a:ext cx="2741930"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Origins of Tik Tok</a:t>
            </a:r>
            <a:endParaRPr>
              <a:latin typeface="Arial"/>
              <a:ea typeface="Arial"/>
              <a:cs typeface="Arial"/>
              <a:sym typeface="Arial"/>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Owned by Bytedance (Acquired 2017)</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Formerly known as Musical.ly</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Merged with TikTok in August 2018</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Can create “lip-sync” videos of 15 seconds</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Full-Length looping videos of up to 60 seconds</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Shared across other platforms</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Currently the world’s most valuable startup</a:t>
            </a:r>
            <a:endParaRPr>
              <a:solidFill>
                <a:srgbClr val="000000"/>
              </a:solidFill>
              <a:latin typeface="Arial"/>
              <a:ea typeface="Arial"/>
              <a:cs typeface="Arial"/>
              <a:sym typeface="Arial"/>
            </a:endParaRPr>
          </a:p>
        </p:txBody>
      </p:sp>
      <p:pic>
        <p:nvPicPr>
          <p:cNvPr id="80" name="Google Shape;80;p16"/>
          <p:cNvPicPr preferRelativeResize="0"/>
          <p:nvPr/>
        </p:nvPicPr>
        <p:blipFill>
          <a:blip r:embed="rId3">
            <a:alphaModFix/>
          </a:blip>
          <a:stretch>
            <a:fillRect/>
          </a:stretch>
        </p:blipFill>
        <p:spPr>
          <a:xfrm>
            <a:off x="6053570" y="942138"/>
            <a:ext cx="2444400" cy="3259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How TikTok Works</a:t>
            </a:r>
            <a:endParaRPr>
              <a:latin typeface="Arial"/>
              <a:ea typeface="Arial"/>
              <a:cs typeface="Arial"/>
              <a:sym typeface="Arial"/>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Choose sounds</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Upload pre-existing clips or record from the app</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Filters</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Many Camera options</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Effects</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Flash</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Timer</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Clip Editing</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Can trim uploaded clips</a:t>
            </a:r>
            <a:endParaRPr>
              <a:solidFill>
                <a:srgbClr val="000000"/>
              </a:solidFill>
              <a:latin typeface="Arial"/>
              <a:ea typeface="Arial"/>
              <a:cs typeface="Arial"/>
              <a:sym typeface="Arial"/>
            </a:endParaRPr>
          </a:p>
        </p:txBody>
      </p:sp>
      <p:pic>
        <p:nvPicPr>
          <p:cNvPr id="87" name="Google Shape;87;p17"/>
          <p:cNvPicPr preferRelativeResize="0"/>
          <p:nvPr/>
        </p:nvPicPr>
        <p:blipFill rotWithShape="1">
          <a:blip r:embed="rId3">
            <a:alphaModFix/>
          </a:blip>
          <a:srcRect b="7517" l="0" r="0" t="3411"/>
          <a:stretch/>
        </p:blipFill>
        <p:spPr>
          <a:xfrm>
            <a:off x="6159300" y="260838"/>
            <a:ext cx="2524524" cy="4621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TikTok usage</a:t>
            </a:r>
            <a:endParaRPr>
              <a:latin typeface="Arial"/>
              <a:ea typeface="Arial"/>
              <a:cs typeface="Arial"/>
              <a:sym typeface="Arial"/>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Posts are uploaded to individual profile</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Shown to profile’s followers</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Can also be featured on the “For You” page</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Users can also “Duet” existing posts </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Can even Duet other Duets.</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Users can find various information on sounds used</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“Trends“ are often formed</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Often based on audio or memes</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Many various uses</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Humor, art, cosplay, etc.</a:t>
            </a:r>
            <a:endParaRPr>
              <a:solidFill>
                <a:srgbClr val="000000"/>
              </a:solidFill>
              <a:latin typeface="Arial"/>
              <a:ea typeface="Arial"/>
              <a:cs typeface="Arial"/>
              <a:sym typeface="Arial"/>
            </a:endParaRPr>
          </a:p>
        </p:txBody>
      </p:sp>
      <p:pic>
        <p:nvPicPr>
          <p:cNvPr id="94" name="Google Shape;94;p18"/>
          <p:cNvPicPr preferRelativeResize="0"/>
          <p:nvPr/>
        </p:nvPicPr>
        <p:blipFill rotWithShape="1">
          <a:blip r:embed="rId3">
            <a:alphaModFix/>
          </a:blip>
          <a:srcRect b="6535" l="0" r="0" t="3317"/>
          <a:stretch/>
        </p:blipFill>
        <p:spPr>
          <a:xfrm>
            <a:off x="6330050" y="253275"/>
            <a:ext cx="2502249" cy="46369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Tik Tok Usage Across the World</a:t>
            </a:r>
            <a:endParaRPr>
              <a:solidFill>
                <a:srgbClr val="000000"/>
              </a:solidFill>
            </a:endParaRPr>
          </a:p>
        </p:txBody>
      </p:sp>
      <p:sp>
        <p:nvSpPr>
          <p:cNvPr id="100" name="Google Shape;100;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Most of the downloads of Tik Tok are coming from Southeast Asia</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The country with the most downloads in Southeast Asia is Indonesia</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40% of users come from outside of China</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25% of the apps users come from India</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26.5 Million users come from America</a:t>
            </a:r>
            <a:endParaRPr>
              <a:solidFill>
                <a:srgbClr val="000000"/>
              </a:solidFill>
              <a:latin typeface="Arial"/>
              <a:ea typeface="Arial"/>
              <a:cs typeface="Arial"/>
              <a:sym typeface="Arial"/>
            </a:endParaRPr>
          </a:p>
          <a:p>
            <a:pPr indent="0" lvl="0" marL="457200" rtl="0" algn="l">
              <a:spcBef>
                <a:spcPts val="1600"/>
              </a:spcBef>
              <a:spcAft>
                <a:spcPts val="1600"/>
              </a:spcAft>
              <a:buNone/>
            </a:pPr>
            <a:r>
              <a:t/>
            </a:r>
            <a:endParaRPr/>
          </a:p>
        </p:txBody>
      </p:sp>
      <p:pic>
        <p:nvPicPr>
          <p:cNvPr id="101" name="Google Shape;101;p19"/>
          <p:cNvPicPr preferRelativeResize="0"/>
          <p:nvPr/>
        </p:nvPicPr>
        <p:blipFill>
          <a:blip r:embed="rId3">
            <a:alphaModFix/>
          </a:blip>
          <a:stretch>
            <a:fillRect/>
          </a:stretch>
        </p:blipFill>
        <p:spPr>
          <a:xfrm>
            <a:off x="5144825" y="2185375"/>
            <a:ext cx="3693101" cy="2630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How TikTok makes money</a:t>
            </a:r>
            <a:endParaRPr>
              <a:latin typeface="Arial"/>
              <a:ea typeface="Arial"/>
              <a:cs typeface="Arial"/>
              <a:sym typeface="Arial"/>
            </a:endParaRPr>
          </a:p>
        </p:txBody>
      </p:sp>
      <p:sp>
        <p:nvSpPr>
          <p:cNvPr id="107" name="Google Shape;107;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Coin Currency System</a:t>
            </a:r>
            <a:endParaRPr>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$0.99 = 100 coins</a:t>
            </a:r>
            <a:endParaRPr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Selling Ad Revenue</a:t>
            </a:r>
            <a:endParaRPr>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Brand Takeover Ads</a:t>
            </a:r>
            <a:endParaRPr sz="1800">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In-Feed Video Ads</a:t>
            </a:r>
            <a:endParaRPr sz="1800">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Hashtag Challenges</a:t>
            </a:r>
            <a:endParaRPr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Guaranteed International Reach</a:t>
            </a:r>
            <a:endParaRPr>
              <a:solidFill>
                <a:srgbClr val="000000"/>
              </a:solidFill>
              <a:latin typeface="Arial"/>
              <a:ea typeface="Arial"/>
              <a:cs typeface="Arial"/>
              <a:sym typeface="Arial"/>
            </a:endParaRPr>
          </a:p>
        </p:txBody>
      </p:sp>
      <p:pic>
        <p:nvPicPr>
          <p:cNvPr id="108" name="Google Shape;108;p20"/>
          <p:cNvPicPr preferRelativeResize="0"/>
          <p:nvPr/>
        </p:nvPicPr>
        <p:blipFill>
          <a:blip r:embed="rId3">
            <a:alphaModFix/>
          </a:blip>
          <a:stretch>
            <a:fillRect/>
          </a:stretch>
        </p:blipFill>
        <p:spPr>
          <a:xfrm>
            <a:off x="6053570" y="942138"/>
            <a:ext cx="2444400" cy="3259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Effective/Ineffective Uses</a:t>
            </a:r>
            <a:endParaRPr>
              <a:latin typeface="Arial"/>
              <a:ea typeface="Arial"/>
              <a:cs typeface="Arial"/>
              <a:sym typeface="Arial"/>
            </a:endParaRPr>
          </a:p>
        </p:txBody>
      </p:sp>
      <p:sp>
        <p:nvSpPr>
          <p:cNvPr id="114" name="Google Shape;114;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000000"/>
                </a:solidFill>
                <a:latin typeface="Arial"/>
                <a:ea typeface="Arial"/>
                <a:cs typeface="Arial"/>
                <a:sym typeface="Arial"/>
              </a:rPr>
              <a:t>Effective Uses</a:t>
            </a:r>
            <a:endParaRPr b="1" sz="1800" u="sng">
              <a:solidFill>
                <a:srgbClr val="000000"/>
              </a:solidFill>
              <a:latin typeface="Arial"/>
              <a:ea typeface="Arial"/>
              <a:cs typeface="Arial"/>
              <a:sym typeface="Arial"/>
            </a:endParaRPr>
          </a:p>
          <a:p>
            <a:pPr indent="-342900" lvl="0" marL="457200" rtl="0" algn="l">
              <a:spcBef>
                <a:spcPts val="1600"/>
              </a:spcBef>
              <a:spcAft>
                <a:spcPts val="0"/>
              </a:spcAft>
              <a:buClr>
                <a:srgbClr val="000000"/>
              </a:buClr>
              <a:buSzPts val="1800"/>
              <a:buFont typeface="Arial"/>
              <a:buChar char="●"/>
            </a:pPr>
            <a:r>
              <a:rPr lang="en" sz="1800">
                <a:solidFill>
                  <a:srgbClr val="000000"/>
                </a:solidFill>
                <a:latin typeface="Arial"/>
                <a:ea typeface="Arial"/>
                <a:cs typeface="Arial"/>
                <a:sym typeface="Arial"/>
              </a:rPr>
              <a:t>Appealing to a younger (generally teenage) audience</a:t>
            </a:r>
            <a:endParaRPr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Using trends and hashtag challenges</a:t>
            </a:r>
            <a:endParaRPr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Utilizing Popular Audios</a:t>
            </a:r>
            <a:endParaRPr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Keeping an active </a:t>
            </a:r>
            <a:r>
              <a:rPr lang="en" sz="1800">
                <a:solidFill>
                  <a:srgbClr val="000000"/>
                </a:solidFill>
                <a:latin typeface="Arial"/>
                <a:ea typeface="Arial"/>
                <a:cs typeface="Arial"/>
                <a:sym typeface="Arial"/>
              </a:rPr>
              <a:t>presence (approximately 1 post per day is recommended) </a:t>
            </a:r>
            <a:r>
              <a:rPr lang="en" sz="1800">
                <a:solidFill>
                  <a:srgbClr val="000000"/>
                </a:solidFill>
                <a:latin typeface="Arial"/>
                <a:ea typeface="Arial"/>
                <a:cs typeface="Arial"/>
                <a:sym typeface="Arial"/>
              </a:rPr>
              <a:t>to gain a larger reach</a:t>
            </a:r>
            <a:endParaRPr sz="1800">
              <a:solidFill>
                <a:srgbClr val="000000"/>
              </a:solidFill>
              <a:latin typeface="Arial"/>
              <a:ea typeface="Arial"/>
              <a:cs typeface="Arial"/>
              <a:sym typeface="Arial"/>
            </a:endParaRPr>
          </a:p>
        </p:txBody>
      </p:sp>
      <p:sp>
        <p:nvSpPr>
          <p:cNvPr id="115" name="Google Shape;115;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000000"/>
                </a:solidFill>
                <a:latin typeface="Arial"/>
                <a:ea typeface="Arial"/>
                <a:cs typeface="Arial"/>
                <a:sym typeface="Arial"/>
              </a:rPr>
              <a:t>Ineffective Uses</a:t>
            </a:r>
            <a:endParaRPr b="1" sz="1800" u="sng">
              <a:solidFill>
                <a:srgbClr val="000000"/>
              </a:solidFill>
              <a:latin typeface="Arial"/>
              <a:ea typeface="Arial"/>
              <a:cs typeface="Arial"/>
              <a:sym typeface="Arial"/>
            </a:endParaRPr>
          </a:p>
          <a:p>
            <a:pPr indent="-342900" lvl="0" marL="457200" rtl="0" algn="l">
              <a:spcBef>
                <a:spcPts val="1600"/>
              </a:spcBef>
              <a:spcAft>
                <a:spcPts val="0"/>
              </a:spcAft>
              <a:buClr>
                <a:srgbClr val="000000"/>
              </a:buClr>
              <a:buSzPts val="1800"/>
              <a:buFont typeface="Arial"/>
              <a:buChar char="●"/>
            </a:pPr>
            <a:r>
              <a:rPr lang="en" sz="1800">
                <a:solidFill>
                  <a:srgbClr val="000000"/>
                </a:solidFill>
                <a:latin typeface="Arial"/>
                <a:ea typeface="Arial"/>
                <a:cs typeface="Arial"/>
                <a:sym typeface="Arial"/>
              </a:rPr>
              <a:t>Paying no attention to popular trends</a:t>
            </a:r>
            <a:endParaRPr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Creating content that can be considered highly offensive</a:t>
            </a:r>
            <a:endParaRPr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Not staying active enough to keep followers’ interest</a:t>
            </a:r>
            <a:endParaRPr sz="18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