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23"/>
  </p:notesMasterIdLst>
  <p:sldIdLst>
    <p:sldId id="285" r:id="rId2"/>
    <p:sldId id="324" r:id="rId3"/>
    <p:sldId id="290" r:id="rId4"/>
    <p:sldId id="325" r:id="rId5"/>
    <p:sldId id="310" r:id="rId6"/>
    <p:sldId id="278" r:id="rId7"/>
    <p:sldId id="339" r:id="rId8"/>
    <p:sldId id="301" r:id="rId9"/>
    <p:sldId id="331" r:id="rId10"/>
    <p:sldId id="295" r:id="rId11"/>
    <p:sldId id="322" r:id="rId12"/>
    <p:sldId id="296" r:id="rId13"/>
    <p:sldId id="298" r:id="rId14"/>
    <p:sldId id="326" r:id="rId15"/>
    <p:sldId id="328" r:id="rId16"/>
    <p:sldId id="342" r:id="rId17"/>
    <p:sldId id="337" r:id="rId18"/>
    <p:sldId id="343" r:id="rId19"/>
    <p:sldId id="332" r:id="rId20"/>
    <p:sldId id="335" r:id="rId21"/>
    <p:sldId id="30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ntaneda, Mary Kate" initials="OMK" lastIdx="9" clrIdx="0">
    <p:extLst>
      <p:ext uri="{19B8F6BF-5375-455C-9EA6-DF929625EA0E}">
        <p15:presenceInfo xmlns:p15="http://schemas.microsoft.com/office/powerpoint/2012/main" userId="S-1-5-21-1416847271-2141924931-1606240830-25600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48" d="100"/>
          <a:sy n="48" d="100"/>
        </p:scale>
        <p:origin x="878" y="45"/>
      </p:cViewPr>
      <p:guideLst/>
    </p:cSldViewPr>
  </p:slideViewPr>
  <p:notesTextViewPr>
    <p:cViewPr>
      <p:scale>
        <a:sx n="3" d="2"/>
        <a:sy n="3" d="2"/>
      </p:scale>
      <p:origin x="0" y="0"/>
    </p:cViewPr>
  </p:notesTextViewPr>
  <p:notesViewPr>
    <p:cSldViewPr snapToGrid="0">
      <p:cViewPr>
        <p:scale>
          <a:sx n="80" d="100"/>
          <a:sy n="80" d="100"/>
        </p:scale>
        <p:origin x="4002" y="29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1702F-E730-47B1-9505-64A2D3497001}" type="datetimeFigureOut">
              <a:rPr lang="en-US" smtClean="0"/>
              <a:t>4/24/2024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3054AF-7E5F-4230-B388-DF96CCF98B9D}" type="slidenum">
              <a:rPr lang="en-US" smtClean="0"/>
              <a:t>‹#›</a:t>
            </a:fld>
            <a:endParaRPr lang="en-US"/>
          </a:p>
        </p:txBody>
      </p:sp>
    </p:spTree>
    <p:extLst>
      <p:ext uri="{BB962C8B-B14F-4D97-AF65-F5344CB8AC3E}">
        <p14:creationId xmlns:p14="http://schemas.microsoft.com/office/powerpoint/2010/main" val="99769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uwgb.edu/records-management/schedules-for-records/"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uwgb.edu/records-management/schedules-for-record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23054AF-7E5F-4230-B388-DF96CCF98B9D}" type="slidenum">
              <a:rPr lang="en-US" smtClean="0"/>
              <a:t>2</a:t>
            </a:fld>
            <a:endParaRPr lang="en-US"/>
          </a:p>
        </p:txBody>
      </p:sp>
    </p:spTree>
    <p:extLst>
      <p:ext uri="{BB962C8B-B14F-4D97-AF65-F5344CB8AC3E}">
        <p14:creationId xmlns:p14="http://schemas.microsoft.com/office/powerpoint/2010/main" val="2964044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effectLst/>
                <a:latin typeface="Arial" panose="020B0604020202020204" pitchFamily="34" charset="0"/>
                <a:ea typeface="Calibri" panose="020F0502020204030204" pitchFamily="34" charset="0"/>
              </a:rPr>
              <a:t>It starts with you.  Because we are state employees, our records are considered a state public record and must be made available.  </a:t>
            </a:r>
          </a:p>
          <a:p>
            <a:endParaRPr lang="en-US" sz="1400" dirty="0">
              <a:effectLst/>
              <a:latin typeface="Arial" panose="020B0604020202020204" pitchFamily="34" charset="0"/>
              <a:ea typeface="Calibri" panose="020F0502020204030204" pitchFamily="34" charset="0"/>
            </a:endParaRPr>
          </a:p>
          <a:p>
            <a:r>
              <a:rPr lang="en-US" sz="1400" dirty="0">
                <a:effectLst/>
                <a:latin typeface="Arial" panose="020B0604020202020204" pitchFamily="34" charset="0"/>
                <a:ea typeface="Calibri" panose="020F0502020204030204" pitchFamily="34" charset="0"/>
              </a:rPr>
              <a:t>We cannot discard any records that may be deemed of administrative or historical value according to an established Record Schedule.  Have you ever peaked in an office and seen an explosion of paper everywhere?  Or moved to a new department and become overwhelmed by the sheer volume and disorganization of </a:t>
            </a:r>
            <a:r>
              <a:rPr lang="en-US" sz="1400" dirty="0">
                <a:latin typeface="Arial" panose="020B0604020202020204" pitchFamily="34" charset="0"/>
                <a:ea typeface="Calibri" panose="020F0502020204030204" pitchFamily="34" charset="0"/>
              </a:rPr>
              <a:t>computer files on the department’s shared drive?  </a:t>
            </a:r>
            <a:r>
              <a:rPr lang="en-US" sz="1400" dirty="0">
                <a:effectLst/>
                <a:latin typeface="Arial" panose="020B0604020202020204" pitchFamily="34" charset="0"/>
                <a:ea typeface="Calibri" panose="020F0502020204030204" pitchFamily="34" charset="0"/>
              </a:rPr>
              <a:t>This person might need a Record Management refresher course!   </a:t>
            </a:r>
          </a:p>
          <a:p>
            <a:endParaRPr lang="en-US" sz="1400" dirty="0">
              <a:latin typeface="Arial" panose="020B0604020202020204" pitchFamily="34" charset="0"/>
              <a:ea typeface="Calibri" panose="020F0502020204030204" pitchFamily="34" charset="0"/>
            </a:endParaRPr>
          </a:p>
          <a:p>
            <a:r>
              <a:rPr lang="en-US" sz="1400" dirty="0">
                <a:effectLst/>
                <a:latin typeface="Arial" panose="020B0604020202020204" pitchFamily="34" charset="0"/>
                <a:ea typeface="Calibri" panose="020F0502020204030204" pitchFamily="34" charset="0"/>
              </a:rPr>
              <a:t>Because we are mandated for our records to be available to the public doesn’t mean we have to keep them forever.   </a:t>
            </a:r>
            <a:endParaRPr lang="en-US" sz="1400" dirty="0">
              <a:latin typeface="Arial" panose="020B0604020202020204" pitchFamily="34" charset="0"/>
              <a:ea typeface="Calibri" panose="020F0502020204030204" pitchFamily="34" charset="0"/>
            </a:endParaRPr>
          </a:p>
          <a:p>
            <a:r>
              <a:rPr lang="en-US" sz="1400" dirty="0">
                <a:effectLst/>
                <a:latin typeface="Arial" panose="020B0604020202020204" pitchFamily="34" charset="0"/>
                <a:ea typeface="Calibri" panose="020F0502020204030204" pitchFamily="34" charset="0"/>
              </a:rPr>
              <a:t>In fact, the State Public Records Board establishes set Record Schedules that define what a record is, </a:t>
            </a:r>
            <a:r>
              <a:rPr lang="en-US" sz="1400" dirty="0">
                <a:latin typeface="Arial" panose="020B0604020202020204" pitchFamily="34" charset="0"/>
                <a:ea typeface="Calibri" panose="020F0502020204030204" pitchFamily="34" charset="0"/>
              </a:rPr>
              <a:t>how long it must be kept, and how it is to be disposed of.</a:t>
            </a:r>
          </a:p>
          <a:p>
            <a:endParaRPr lang="en-US" sz="1400" dirty="0">
              <a:effectLst/>
              <a:latin typeface="Arial" panose="020B060402020202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823054AF-7E5F-4230-B388-DF96CCF98B9D}" type="slidenum">
              <a:rPr lang="en-US" smtClean="0"/>
              <a:t>3</a:t>
            </a:fld>
            <a:endParaRPr lang="en-US"/>
          </a:p>
        </p:txBody>
      </p:sp>
    </p:spTree>
    <p:extLst>
      <p:ext uri="{BB962C8B-B14F-4D97-AF65-F5344CB8AC3E}">
        <p14:creationId xmlns:p14="http://schemas.microsoft.com/office/powerpoint/2010/main" val="923182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Arial" panose="020B0604020202020204" pitchFamily="34" charset="0"/>
                <a:ea typeface="Calibri" panose="020F0502020204030204" pitchFamily="34" charset="0"/>
              </a:rPr>
              <a:t>By abiding by the approved Record Schedules, we know specifically what must be kept in our files and for how long; what should be transferred to the Archives for permanent retention, and what is OK to dispose of.</a:t>
            </a:r>
            <a:endParaRPr lang="en-US" sz="1200" dirty="0"/>
          </a:p>
          <a:p>
            <a:endParaRPr lang="en-US" dirty="0">
              <a:solidFill>
                <a:srgbClr val="0070C0"/>
              </a:solidFill>
            </a:endParaRPr>
          </a:p>
          <a:p>
            <a:r>
              <a:rPr lang="en-US" dirty="0"/>
              <a:t>It is </a:t>
            </a:r>
            <a:r>
              <a:rPr lang="en-US" b="1" i="1" dirty="0">
                <a:solidFill>
                  <a:srgbClr val="FF0000"/>
                </a:solidFill>
              </a:rPr>
              <a:t>illegal</a:t>
            </a:r>
            <a:r>
              <a:rPr lang="en-US" dirty="0"/>
              <a:t> for any UW-Green Bay employee to destroy a public record in their office without an approval from the Public Records Board.  </a:t>
            </a:r>
            <a:r>
              <a:rPr lang="en-US" dirty="0">
                <a:solidFill>
                  <a:srgbClr val="0070C0"/>
                </a:solidFill>
              </a:rPr>
              <a:t>This means we must follow the retention period in a </a:t>
            </a:r>
            <a:r>
              <a:rPr lang="en-US" u="sng" dirty="0">
                <a:solidFill>
                  <a:srgbClr val="0070C0"/>
                </a:solidFill>
              </a:rPr>
              <a:t>Record Schedule</a:t>
            </a:r>
            <a:r>
              <a:rPr lang="en-US" dirty="0">
                <a:solidFill>
                  <a:srgbClr val="0070C0"/>
                </a:solidFill>
              </a:rPr>
              <a:t>.</a:t>
            </a:r>
          </a:p>
          <a:p>
            <a:endParaRPr lang="en-US" dirty="0">
              <a:solidFill>
                <a:srgbClr val="0070C0"/>
              </a:solidFill>
            </a:endParaRPr>
          </a:p>
          <a:p>
            <a:r>
              <a:rPr lang="en-US" sz="1200" dirty="0"/>
              <a:t>All Record Schedules are listed on the </a:t>
            </a:r>
            <a:r>
              <a:rPr lang="en-US" sz="1200" u="sng" dirty="0">
                <a:solidFill>
                  <a:srgbClr val="0070C0"/>
                </a:solidFill>
                <a:hlinkClick r:id="rId3">
                  <a:extLst>
                    <a:ext uri="{A12FA001-AC4F-418D-AE19-62706E023703}">
                      <ahyp:hlinkClr xmlns:ahyp="http://schemas.microsoft.com/office/drawing/2018/hyperlinkcolor" val="tx"/>
                    </a:ext>
                  </a:extLst>
                </a:hlinkClick>
              </a:rPr>
              <a:t>UWGB Record Management</a:t>
            </a:r>
            <a:r>
              <a:rPr lang="en-US" sz="1200" dirty="0">
                <a:solidFill>
                  <a:srgbClr val="0070C0"/>
                </a:solidFill>
              </a:rPr>
              <a:t> </a:t>
            </a:r>
            <a:r>
              <a:rPr lang="en-US" sz="1200" dirty="0"/>
              <a:t>website using the </a:t>
            </a:r>
            <a:r>
              <a:rPr lang="en-US" sz="1200" u="sng" dirty="0">
                <a:solidFill>
                  <a:srgbClr val="0070C0"/>
                </a:solidFill>
                <a:effectLst/>
                <a:ea typeface="Calibri" panose="020F0502020204030204" pitchFamily="34" charset="0"/>
                <a:hlinkClick r:id="rId3">
                  <a:extLst>
                    <a:ext uri="{A12FA001-AC4F-418D-AE19-62706E023703}">
                      <ahyp:hlinkClr xmlns:ahyp="http://schemas.microsoft.com/office/drawing/2018/hyperlinkcolor" val="tx"/>
                    </a:ext>
                  </a:extLst>
                </a:hlinkClick>
              </a:rPr>
              <a:t>Record Schedules List</a:t>
            </a:r>
            <a:r>
              <a:rPr lang="en-US" sz="1200" dirty="0"/>
              <a:t>. </a:t>
            </a:r>
            <a:endParaRPr lang="en-US" dirty="0"/>
          </a:p>
          <a:p>
            <a:endParaRPr lang="en-US" dirty="0">
              <a:solidFill>
                <a:srgbClr val="0070C0"/>
              </a:solidFill>
            </a:endParaRPr>
          </a:p>
          <a:p>
            <a:endParaRPr lang="en-US" dirty="0"/>
          </a:p>
        </p:txBody>
      </p:sp>
      <p:sp>
        <p:nvSpPr>
          <p:cNvPr id="4" name="Slide Number Placeholder 3"/>
          <p:cNvSpPr>
            <a:spLocks noGrp="1"/>
          </p:cNvSpPr>
          <p:nvPr>
            <p:ph type="sldNum" sz="quarter" idx="5"/>
          </p:nvPr>
        </p:nvSpPr>
        <p:spPr/>
        <p:txBody>
          <a:bodyPr/>
          <a:lstStyle/>
          <a:p>
            <a:fld id="{823054AF-7E5F-4230-B388-DF96CCF98B9D}" type="slidenum">
              <a:rPr lang="en-US" smtClean="0"/>
              <a:t>5</a:t>
            </a:fld>
            <a:endParaRPr lang="en-US"/>
          </a:p>
        </p:txBody>
      </p:sp>
    </p:spTree>
    <p:extLst>
      <p:ext uri="{BB962C8B-B14F-4D97-AF65-F5344CB8AC3E}">
        <p14:creationId xmlns:p14="http://schemas.microsoft.com/office/powerpoint/2010/main" val="931393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3054AF-7E5F-4230-B388-DF96CCF98B9D}" type="slidenum">
              <a:rPr lang="en-US" smtClean="0"/>
              <a:t>6</a:t>
            </a:fld>
            <a:endParaRPr lang="en-US"/>
          </a:p>
        </p:txBody>
      </p:sp>
    </p:spTree>
    <p:extLst>
      <p:ext uri="{BB962C8B-B14F-4D97-AF65-F5344CB8AC3E}">
        <p14:creationId xmlns:p14="http://schemas.microsoft.com/office/powerpoint/2010/main" val="3745516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Arial" panose="020B0604020202020204" pitchFamily="34" charset="0"/>
                <a:ea typeface="Calibri" panose="020F0502020204030204" pitchFamily="34" charset="0"/>
              </a:rPr>
              <a:t>By abiding by the approved Record Schedules, we know specifically what must be kept in our files and for how long; what should be transferred to the Archives for permanent retention, and what is OK to dispose of.</a:t>
            </a:r>
            <a:endParaRPr lang="en-US" sz="1200" dirty="0"/>
          </a:p>
          <a:p>
            <a:endParaRPr lang="en-US" dirty="0">
              <a:solidFill>
                <a:srgbClr val="0070C0"/>
              </a:solidFill>
            </a:endParaRPr>
          </a:p>
          <a:p>
            <a:r>
              <a:rPr lang="en-US" dirty="0"/>
              <a:t>It is </a:t>
            </a:r>
            <a:r>
              <a:rPr lang="en-US" b="1" i="1" dirty="0">
                <a:solidFill>
                  <a:srgbClr val="FF0000"/>
                </a:solidFill>
              </a:rPr>
              <a:t>illegal</a:t>
            </a:r>
            <a:r>
              <a:rPr lang="en-US" dirty="0"/>
              <a:t> for any UW-Green Bay employee to destroy a public record in their office without an approval from the Public Records Board.  </a:t>
            </a:r>
            <a:r>
              <a:rPr lang="en-US" dirty="0">
                <a:solidFill>
                  <a:srgbClr val="0070C0"/>
                </a:solidFill>
              </a:rPr>
              <a:t>This means we must follow the retention period in a </a:t>
            </a:r>
            <a:r>
              <a:rPr lang="en-US" u="sng" dirty="0">
                <a:solidFill>
                  <a:srgbClr val="0070C0"/>
                </a:solidFill>
              </a:rPr>
              <a:t>Record Schedule</a:t>
            </a:r>
            <a:r>
              <a:rPr lang="en-US" dirty="0">
                <a:solidFill>
                  <a:srgbClr val="0070C0"/>
                </a:solidFill>
              </a:rPr>
              <a:t>.</a:t>
            </a:r>
          </a:p>
          <a:p>
            <a:endParaRPr lang="en-US" dirty="0">
              <a:solidFill>
                <a:srgbClr val="0070C0"/>
              </a:solidFill>
            </a:endParaRPr>
          </a:p>
          <a:p>
            <a:r>
              <a:rPr lang="en-US" sz="1200" dirty="0"/>
              <a:t>All Record Schedules are listed on the </a:t>
            </a:r>
            <a:r>
              <a:rPr lang="en-US" sz="1200" u="sng" dirty="0">
                <a:solidFill>
                  <a:srgbClr val="0070C0"/>
                </a:solidFill>
                <a:hlinkClick r:id="rId3">
                  <a:extLst>
                    <a:ext uri="{A12FA001-AC4F-418D-AE19-62706E023703}">
                      <ahyp:hlinkClr xmlns:ahyp="http://schemas.microsoft.com/office/drawing/2018/hyperlinkcolor" val="tx"/>
                    </a:ext>
                  </a:extLst>
                </a:hlinkClick>
              </a:rPr>
              <a:t>UWGB Record Management</a:t>
            </a:r>
            <a:r>
              <a:rPr lang="en-US" sz="1200" dirty="0">
                <a:solidFill>
                  <a:srgbClr val="0070C0"/>
                </a:solidFill>
              </a:rPr>
              <a:t> </a:t>
            </a:r>
            <a:r>
              <a:rPr lang="en-US" sz="1200" dirty="0"/>
              <a:t>website using the </a:t>
            </a:r>
            <a:r>
              <a:rPr lang="en-US" sz="1200" u="sng" dirty="0">
                <a:solidFill>
                  <a:srgbClr val="0070C0"/>
                </a:solidFill>
                <a:effectLst/>
                <a:ea typeface="Calibri" panose="020F0502020204030204" pitchFamily="34" charset="0"/>
                <a:hlinkClick r:id="rId3">
                  <a:extLst>
                    <a:ext uri="{A12FA001-AC4F-418D-AE19-62706E023703}">
                      <ahyp:hlinkClr xmlns:ahyp="http://schemas.microsoft.com/office/drawing/2018/hyperlinkcolor" val="tx"/>
                    </a:ext>
                  </a:extLst>
                </a:hlinkClick>
              </a:rPr>
              <a:t>Record Schedules List</a:t>
            </a:r>
            <a:r>
              <a:rPr lang="en-US" sz="1200" dirty="0"/>
              <a:t>. </a:t>
            </a:r>
            <a:endParaRPr lang="en-US" dirty="0"/>
          </a:p>
          <a:p>
            <a:endParaRPr lang="en-US" dirty="0">
              <a:solidFill>
                <a:srgbClr val="0070C0"/>
              </a:solidFill>
            </a:endParaRPr>
          </a:p>
          <a:p>
            <a:endParaRPr lang="en-US" dirty="0"/>
          </a:p>
        </p:txBody>
      </p:sp>
      <p:sp>
        <p:nvSpPr>
          <p:cNvPr id="4" name="Slide Number Placeholder 3"/>
          <p:cNvSpPr>
            <a:spLocks noGrp="1"/>
          </p:cNvSpPr>
          <p:nvPr>
            <p:ph type="sldNum" sz="quarter" idx="5"/>
          </p:nvPr>
        </p:nvSpPr>
        <p:spPr/>
        <p:txBody>
          <a:bodyPr/>
          <a:lstStyle/>
          <a:p>
            <a:fld id="{823054AF-7E5F-4230-B388-DF96CCF98B9D}" type="slidenum">
              <a:rPr lang="en-US" smtClean="0"/>
              <a:t>14</a:t>
            </a:fld>
            <a:endParaRPr lang="en-US"/>
          </a:p>
        </p:txBody>
      </p:sp>
    </p:spTree>
    <p:extLst>
      <p:ext uri="{BB962C8B-B14F-4D97-AF65-F5344CB8AC3E}">
        <p14:creationId xmlns:p14="http://schemas.microsoft.com/office/powerpoint/2010/main" val="289274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529BDC-4FA2-42C6-B446-846B34549CF7}"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1458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3031800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4048355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2743576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529BDC-4FA2-42C6-B446-846B34549CF7}"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251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42229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2359897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1455718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19247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0D9A615-B72C-48F6-AAAC-A7DC3135147B}" type="datetimeFigureOut">
              <a:rPr lang="en-US" smtClean="0"/>
              <a:t>4/24/2024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B529BDC-4FA2-42C6-B446-846B34549CF7}" type="slidenum">
              <a:rPr lang="en-US" smtClean="0"/>
              <a:t>‹#›</a:t>
            </a:fld>
            <a:endParaRPr lang="en-US" dirty="0"/>
          </a:p>
        </p:txBody>
      </p:sp>
    </p:spTree>
    <p:extLst>
      <p:ext uri="{BB962C8B-B14F-4D97-AF65-F5344CB8AC3E}">
        <p14:creationId xmlns:p14="http://schemas.microsoft.com/office/powerpoint/2010/main" val="244828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0D9A615-B72C-48F6-AAAC-A7DC3135147B}" type="datetimeFigureOut">
              <a:rPr lang="en-US" smtClean="0"/>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B529BDC-4FA2-42C6-B446-846B34549CF7}" type="slidenum">
              <a:rPr lang="en-US" smtClean="0"/>
              <a:t>‹#›</a:t>
            </a:fld>
            <a:endParaRPr lang="en-US" dirty="0"/>
          </a:p>
        </p:txBody>
      </p:sp>
    </p:spTree>
    <p:extLst>
      <p:ext uri="{BB962C8B-B14F-4D97-AF65-F5344CB8AC3E}">
        <p14:creationId xmlns:p14="http://schemas.microsoft.com/office/powerpoint/2010/main" val="1104220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0D9A615-B72C-48F6-AAAC-A7DC3135147B}" type="datetimeFigureOut">
              <a:rPr lang="en-US" smtClean="0"/>
              <a:t>4/24/2024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B529BDC-4FA2-42C6-B446-846B34549CF7}"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4474159"/>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rchives@uwgb.edu" TargetMode="External"/><Relationship Id="rId2" Type="http://schemas.openxmlformats.org/officeDocument/2006/relationships/hyperlink" Target="https://www.uwgb.edu/records-management/forms/"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view.officeapps.live.com/op/view.aspx?src=https%3A%2F%2Fwww.uwgb.edu%2FUWGBCMS%2Fmedia%2FRecords%2Ffiles%2FRecord-Schedules-List.xlsx&amp;wdOrigin=BROWSELINK" TargetMode="External"/><Relationship Id="rId2" Type="http://schemas.openxmlformats.org/officeDocument/2006/relationships/hyperlink" Target="https://view.officeapps.live.com/op/view.aspx?src=https%3A%2F%2Fwww.uwgb.edu%2FUWGBCMS%2Fmedia%2FRecords%2Ffiles%2FConfidential-Disposal-Form.docx&amp;wdOrigin=BROWSELINK"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uwgb.edu/it/information-security/security-policy-awareness/?ex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file:///\\fpsa\safetyrisk$\RISK%20MANAGEMENT\Compliance\Records%20Mgmt\Forms\-%20Form%20UWGB%20Inventory%20Management%20Workshee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uwgb.edu/records-management/schedules-for-records/" TargetMode="External"/><Relationship Id="rId2" Type="http://schemas.openxmlformats.org/officeDocument/2006/relationships/hyperlink" Target="file:///\\fpsa\safetyrisk$\RISK%20MANAGEMENT\Compliance\Records%20Mgmt\Forms\-%20Form%20UWGB%20Inventory%20Management%20Worksheet.docx" TargetMode="Externa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hyperlink" Target="https://www.uwgb.edu/UWGBCMS/media/Records/files/UWGB-Record-Management-Handbook.pdf" TargetMode="External"/><Relationship Id="rId2" Type="http://schemas.openxmlformats.org/officeDocument/2006/relationships/hyperlink" Target="https://www.uwgb.edu/records-management/schedules-for-records/" TargetMode="External"/><Relationship Id="rId1" Type="http://schemas.openxmlformats.org/officeDocument/2006/relationships/slideLayout" Target="../slideLayouts/slideLayout2.xml"/><Relationship Id="rId4" Type="http://schemas.openxmlformats.org/officeDocument/2006/relationships/hyperlink" Target="mailto:maines@uwgb.edu"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docs.legis.wisconsin.gov/statutes/statutes/16/iii/6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hyperlink" Target="https://docs.legis.wisconsin.gov/code/executive_orders/2011_scott_walker/2016-189.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wgb.edu/records-management/schedules-for-record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50CB2-DA67-45B9-A46A-3C085E3C4826}"/>
              </a:ext>
            </a:extLst>
          </p:cNvPr>
          <p:cNvSpPr>
            <a:spLocks noGrp="1"/>
          </p:cNvSpPr>
          <p:nvPr>
            <p:ph type="ctrTitle"/>
          </p:nvPr>
        </p:nvSpPr>
        <p:spPr>
          <a:xfrm>
            <a:off x="1524000" y="898904"/>
            <a:ext cx="9144000" cy="2387600"/>
          </a:xfrm>
        </p:spPr>
        <p:txBody>
          <a:bodyPr>
            <a:normAutofit/>
          </a:bodyPr>
          <a:lstStyle/>
          <a:p>
            <a:r>
              <a:rPr lang="en-US" sz="5400" dirty="0">
                <a:latin typeface="+mn-lt"/>
              </a:rPr>
              <a:t>Records Management </a:t>
            </a:r>
          </a:p>
        </p:txBody>
      </p:sp>
      <p:sp>
        <p:nvSpPr>
          <p:cNvPr id="3" name="Subtitle 2">
            <a:extLst>
              <a:ext uri="{FF2B5EF4-FFF2-40B4-BE49-F238E27FC236}">
                <a16:creationId xmlns:a16="http://schemas.microsoft.com/office/drawing/2014/main" id="{E098F424-5508-43D4-8634-166513BAB722}"/>
              </a:ext>
            </a:extLst>
          </p:cNvPr>
          <p:cNvSpPr>
            <a:spLocks noGrp="1"/>
          </p:cNvSpPr>
          <p:nvPr>
            <p:ph type="subTitle" idx="1"/>
          </p:nvPr>
        </p:nvSpPr>
        <p:spPr>
          <a:xfrm>
            <a:off x="1524000" y="3193992"/>
            <a:ext cx="9144000" cy="1655762"/>
          </a:xfrm>
        </p:spPr>
        <p:txBody>
          <a:bodyPr/>
          <a:lstStyle/>
          <a:p>
            <a:pPr marL="0" indent="0">
              <a:buNone/>
            </a:pPr>
            <a:r>
              <a:rPr lang="en-US" dirty="0"/>
              <a:t>This training applies to all areas of the UW Green Bay community regardless of their location.  </a:t>
            </a:r>
          </a:p>
        </p:txBody>
      </p:sp>
      <p:pic>
        <p:nvPicPr>
          <p:cNvPr id="4" name="image1.jpeg">
            <a:extLst>
              <a:ext uri="{FF2B5EF4-FFF2-40B4-BE49-F238E27FC236}">
                <a16:creationId xmlns:a16="http://schemas.microsoft.com/office/drawing/2014/main" id="{43E960AB-0B81-44EC-853C-A9500C772EFE}"/>
              </a:ext>
            </a:extLst>
          </p:cNvPr>
          <p:cNvPicPr/>
          <p:nvPr/>
        </p:nvPicPr>
        <p:blipFill>
          <a:blip r:embed="rId2" cstate="print"/>
          <a:stretch>
            <a:fillRect/>
          </a:stretch>
        </p:blipFill>
        <p:spPr>
          <a:xfrm>
            <a:off x="5281070" y="1328738"/>
            <a:ext cx="1243965" cy="987425"/>
          </a:xfrm>
          <a:prstGeom prst="rect">
            <a:avLst/>
          </a:prstGeom>
        </p:spPr>
      </p:pic>
    </p:spTree>
    <p:extLst>
      <p:ext uri="{BB962C8B-B14F-4D97-AF65-F5344CB8AC3E}">
        <p14:creationId xmlns:p14="http://schemas.microsoft.com/office/powerpoint/2010/main" val="3988898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42932-DFAC-40FB-80F3-BDE519D56E84}"/>
              </a:ext>
            </a:extLst>
          </p:cNvPr>
          <p:cNvSpPr>
            <a:spLocks noGrp="1"/>
          </p:cNvSpPr>
          <p:nvPr>
            <p:ph type="title"/>
          </p:nvPr>
        </p:nvSpPr>
        <p:spPr/>
        <p:txBody>
          <a:bodyPr>
            <a:normAutofit/>
          </a:bodyPr>
          <a:lstStyle/>
          <a:p>
            <a:r>
              <a:rPr lang="en-US" sz="3600" dirty="0"/>
              <a:t>Transferring to Archives</a:t>
            </a:r>
          </a:p>
        </p:txBody>
      </p:sp>
      <p:sp>
        <p:nvSpPr>
          <p:cNvPr id="3" name="Content Placeholder 2">
            <a:extLst>
              <a:ext uri="{FF2B5EF4-FFF2-40B4-BE49-F238E27FC236}">
                <a16:creationId xmlns:a16="http://schemas.microsoft.com/office/drawing/2014/main" id="{BBD70286-76E8-43FE-8C1F-EC5151F04F35}"/>
              </a:ext>
            </a:extLst>
          </p:cNvPr>
          <p:cNvSpPr>
            <a:spLocks noGrp="1"/>
          </p:cNvSpPr>
          <p:nvPr>
            <p:ph idx="1"/>
          </p:nvPr>
        </p:nvSpPr>
        <p:spPr>
          <a:xfrm>
            <a:off x="1097280" y="1845732"/>
            <a:ext cx="10058400" cy="4309971"/>
          </a:xfrm>
        </p:spPr>
        <p:txBody>
          <a:bodyPr>
            <a:normAutofit/>
          </a:bodyPr>
          <a:lstStyle/>
          <a:p>
            <a:r>
              <a:rPr lang="en-US" sz="1600" dirty="0"/>
              <a:t>You will only transfer to Archives those records that are deemed “Transfer to Archives” from a Record Schedule, unless they have historical value.  This only includes ORIGINAL records (paper or electronic), no copies.</a:t>
            </a:r>
          </a:p>
          <a:p>
            <a:endParaRPr lang="en-US" sz="1600" dirty="0"/>
          </a:p>
          <a:p>
            <a:endParaRPr lang="en-US" sz="1600" dirty="0"/>
          </a:p>
          <a:p>
            <a:endParaRPr lang="en-US" sz="1600" dirty="0"/>
          </a:p>
          <a:p>
            <a:endParaRPr lang="en-US" sz="1600" dirty="0"/>
          </a:p>
          <a:p>
            <a:endParaRPr lang="en-US" sz="1600" dirty="0"/>
          </a:p>
          <a:p>
            <a:pPr marL="0" indent="0">
              <a:buNone/>
            </a:pPr>
            <a:endParaRPr lang="en-US" sz="1600" dirty="0"/>
          </a:p>
          <a:p>
            <a:pPr>
              <a:lnSpc>
                <a:spcPct val="100000"/>
              </a:lnSpc>
              <a:spcBef>
                <a:spcPts val="0"/>
              </a:spcBef>
              <a:spcAft>
                <a:spcPts val="0"/>
              </a:spcAft>
            </a:pPr>
            <a:r>
              <a:rPr lang="en-US" sz="1600" dirty="0"/>
              <a:t>Retention:  	5 Years after the approval of the document</a:t>
            </a:r>
          </a:p>
          <a:p>
            <a:pPr>
              <a:lnSpc>
                <a:spcPct val="100000"/>
              </a:lnSpc>
              <a:spcBef>
                <a:spcPts val="0"/>
              </a:spcBef>
              <a:spcAft>
                <a:spcPts val="0"/>
              </a:spcAft>
            </a:pPr>
            <a:r>
              <a:rPr lang="en-US" sz="1600" dirty="0"/>
              <a:t>Disposition:  	Transfer to Archives</a:t>
            </a:r>
          </a:p>
          <a:p>
            <a:pPr>
              <a:lnSpc>
                <a:spcPct val="120000"/>
              </a:lnSpc>
              <a:spcBef>
                <a:spcPts val="0"/>
              </a:spcBef>
              <a:spcAft>
                <a:spcPts val="0"/>
              </a:spcAft>
            </a:pPr>
            <a:r>
              <a:rPr lang="en-US" sz="1600" dirty="0"/>
              <a:t>Example:  Your meeting minutes records are being reviewed and the retention is:  EVT (approval of the minutes) + 5 Years.  The records are dated 2014.  It’s now 2022.  Is it ready to be transferred to the Archives?  The answer would be Yes as over 5 years has lapsed.  </a:t>
            </a:r>
            <a:endParaRPr lang="en-US" dirty="0"/>
          </a:p>
        </p:txBody>
      </p:sp>
      <p:pic>
        <p:nvPicPr>
          <p:cNvPr id="10" name="Picture 9">
            <a:extLst>
              <a:ext uri="{FF2B5EF4-FFF2-40B4-BE49-F238E27FC236}">
                <a16:creationId xmlns:a16="http://schemas.microsoft.com/office/drawing/2014/main" id="{477D61F9-9837-463F-8C57-BD4DBE1D0C13}"/>
              </a:ext>
            </a:extLst>
          </p:cNvPr>
          <p:cNvPicPr/>
          <p:nvPr/>
        </p:nvPicPr>
        <p:blipFill rotWithShape="1">
          <a:blip r:embed="rId2"/>
          <a:srcRect l="404"/>
          <a:stretch/>
        </p:blipFill>
        <p:spPr>
          <a:xfrm>
            <a:off x="1137684" y="2429319"/>
            <a:ext cx="9957036" cy="2060385"/>
          </a:xfrm>
          <a:prstGeom prst="rect">
            <a:avLst/>
          </a:prstGeom>
          <a:ln>
            <a:solidFill>
              <a:schemeClr val="tx1"/>
            </a:solidFill>
          </a:ln>
        </p:spPr>
      </p:pic>
      <p:sp>
        <p:nvSpPr>
          <p:cNvPr id="4" name="Oval 3">
            <a:extLst>
              <a:ext uri="{FF2B5EF4-FFF2-40B4-BE49-F238E27FC236}">
                <a16:creationId xmlns:a16="http://schemas.microsoft.com/office/drawing/2014/main" id="{EF2DFEF8-0BAE-40F7-A666-713E1793C736}"/>
              </a:ext>
            </a:extLst>
          </p:cNvPr>
          <p:cNvSpPr/>
          <p:nvPr/>
        </p:nvSpPr>
        <p:spPr>
          <a:xfrm>
            <a:off x="7463790" y="4000500"/>
            <a:ext cx="1097280" cy="7772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4AD5EC6C-87CF-45DD-9CE2-6791CD444E78}"/>
              </a:ext>
            </a:extLst>
          </p:cNvPr>
          <p:cNvSpPr/>
          <p:nvPr/>
        </p:nvSpPr>
        <p:spPr>
          <a:xfrm>
            <a:off x="10218420" y="4000500"/>
            <a:ext cx="1097280" cy="7772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470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089ABBB-93AC-4C45-855E-41FB6B194C39}"/>
              </a:ext>
            </a:extLst>
          </p:cNvPr>
          <p:cNvSpPr txBox="1"/>
          <p:nvPr/>
        </p:nvSpPr>
        <p:spPr>
          <a:xfrm>
            <a:off x="1073092" y="185595"/>
            <a:ext cx="9044031" cy="6250942"/>
          </a:xfrm>
          <a:prstGeom prst="rect">
            <a:avLst/>
          </a:prstGeom>
          <a:noFill/>
        </p:spPr>
        <p:txBody>
          <a:bodyPr wrap="square" rtlCol="0">
            <a:spAutoFit/>
          </a:bodyPr>
          <a:lstStyle/>
          <a:p>
            <a:r>
              <a:rPr lang="en-US" b="1" dirty="0">
                <a:solidFill>
                  <a:schemeClr val="accent2">
                    <a:lumMod val="75000"/>
                  </a:schemeClr>
                </a:solidFill>
              </a:rPr>
              <a:t>Transfer to Archives Process</a:t>
            </a:r>
          </a:p>
          <a:p>
            <a:r>
              <a:rPr lang="en-US" sz="1400" dirty="0"/>
              <a:t>Note – all Electronic Records you can skip to Step #5</a:t>
            </a:r>
          </a:p>
          <a:p>
            <a:endParaRPr lang="en-US" sz="1000" dirty="0"/>
          </a:p>
          <a:p>
            <a:pPr marL="342900" marR="0" lvl="0" indent="-342900" algn="just">
              <a:lnSpc>
                <a:spcPct val="107000"/>
              </a:lnSpc>
              <a:spcBef>
                <a:spcPts val="0"/>
              </a:spcBef>
              <a:spcAft>
                <a:spcPts val="0"/>
              </a:spcAft>
              <a:buFont typeface="+mj-lt"/>
              <a:buAutoNum type="arabicPeriod"/>
              <a:tabLst>
                <a:tab pos="2286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Go through the records.</a:t>
            </a:r>
          </a:p>
          <a:p>
            <a:pPr marL="800100" lvl="1" indent="-342900" algn="just">
              <a:lnSpc>
                <a:spcPct val="107000"/>
              </a:lnSpc>
              <a:buFont typeface="Wingdings" panose="05000000000000000000" pitchFamily="2" charset="2"/>
              <a:buChar char=""/>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Remove items from 3-ring binders and transfer them into regular (non-hanging) file folders</a:t>
            </a:r>
          </a:p>
          <a:p>
            <a:pPr marL="800100" lvl="1" indent="-342900" algn="just">
              <a:lnSpc>
                <a:spcPct val="107000"/>
              </a:lnSpc>
              <a:buFont typeface="Wingdings" panose="05000000000000000000" pitchFamily="2" charset="2"/>
              <a:buChar char=""/>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Remove items from hanging file folders and transfer them to regular file folders</a:t>
            </a:r>
          </a:p>
          <a:p>
            <a:pPr marL="800100" lvl="1" indent="-342900" algn="just">
              <a:lnSpc>
                <a:spcPct val="107000"/>
              </a:lnSpc>
              <a:buFont typeface="Wingdings" panose="05000000000000000000" pitchFamily="2" charset="2"/>
              <a:buChar char=""/>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Maintain the original order and file folder labels used in your office</a:t>
            </a:r>
          </a:p>
          <a:p>
            <a:pPr marR="0" lvl="0" algn="just">
              <a:lnSpc>
                <a:spcPct val="107000"/>
              </a:lnSpc>
              <a:spcBef>
                <a:spcPts val="0"/>
              </a:spcBef>
              <a:spcAft>
                <a:spcPts val="0"/>
              </a:spcAft>
              <a:tabLst>
                <a:tab pos="914400" algn="l"/>
              </a:tabLst>
            </a:pPr>
            <a:endParaRPr lang="en-US" sz="1200" dirty="0">
              <a:latin typeface="Arial" panose="020B0604020202020204" pitchFamily="34" charset="0"/>
              <a:ea typeface="Calibri" panose="020F0502020204030204" pitchFamily="34" charset="0"/>
              <a:cs typeface="Arial" panose="020B0604020202020204" pitchFamily="34" charset="0"/>
            </a:endParaRPr>
          </a:p>
          <a:p>
            <a:pPr marL="228600" marR="0" lvl="0" indent="-228600" algn="just">
              <a:lnSpc>
                <a:spcPct val="107000"/>
              </a:lnSpc>
              <a:spcBef>
                <a:spcPts val="0"/>
              </a:spcBef>
              <a:spcAft>
                <a:spcPts val="0"/>
              </a:spcAft>
              <a:buAutoNum type="arabicPeriod" startAt="2"/>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Box your records in standard storage boxes (10” x 12” x 15”).  </a:t>
            </a:r>
          </a:p>
          <a:p>
            <a:pPr lvl="1" algn="just">
              <a:lnSpc>
                <a:spcPct val="107000"/>
              </a:lnSpc>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The correct boxes may be purchased through the standard state office supplier.  You should not transfer the records to the archives in paper boxes, file cabinets, plastic storage bins, etc. Boxes must be able to be properly labeled and must fit on standard archives shelving.</a:t>
            </a:r>
          </a:p>
          <a:p>
            <a:pPr marR="0" lvl="0" algn="just">
              <a:lnSpc>
                <a:spcPct val="107000"/>
              </a:lnSpc>
              <a:spcBef>
                <a:spcPts val="0"/>
              </a:spcBef>
              <a:spcAft>
                <a:spcPts val="0"/>
              </a:spcAft>
              <a:tabLst>
                <a:tab pos="914400" algn="l"/>
              </a:tabLst>
            </a:pPr>
            <a:endParaRPr lang="en-US" sz="1200" dirty="0">
              <a:latin typeface="Arial" panose="020B0604020202020204" pitchFamily="34" charset="0"/>
              <a:ea typeface="Calibri" panose="020F0502020204030204" pitchFamily="34" charset="0"/>
              <a:cs typeface="Arial" panose="020B0604020202020204" pitchFamily="34" charset="0"/>
            </a:endParaRPr>
          </a:p>
          <a:p>
            <a:pPr marR="0" lvl="0" algn="just">
              <a:lnSpc>
                <a:spcPct val="107000"/>
              </a:lnSpc>
              <a:spcBef>
                <a:spcPts val="0"/>
              </a:spcBef>
              <a:spcAft>
                <a:spcPts val="0"/>
              </a:spcAft>
              <a:tabLst>
                <a:tab pos="914400" algn="l"/>
              </a:tabLst>
            </a:pPr>
            <a:r>
              <a:rPr lang="en-US" sz="1200" dirty="0">
                <a:latin typeface="Arial" panose="020B0604020202020204" pitchFamily="34" charset="0"/>
                <a:ea typeface="Calibri" panose="020F0502020204030204" pitchFamily="34" charset="0"/>
                <a:cs typeface="Arial" panose="020B0604020202020204" pitchFamily="34" charset="0"/>
              </a:rPr>
              <a:t>3.  Leave files in file folders as you had them originally labeled in your office.</a:t>
            </a:r>
          </a:p>
          <a:p>
            <a:pPr marR="0" lvl="0" algn="just">
              <a:lnSpc>
                <a:spcPct val="107000"/>
              </a:lnSpc>
              <a:spcBef>
                <a:spcPts val="0"/>
              </a:spcBef>
              <a:spcAft>
                <a:spcPts val="0"/>
              </a:spcAft>
              <a:tabLst>
                <a:tab pos="914400" algn="l"/>
              </a:tabLst>
            </a:pPr>
            <a:r>
              <a:rPr lang="en-US" sz="1200" dirty="0">
                <a:latin typeface="Arial" panose="020B0604020202020204" pitchFamily="34" charset="0"/>
                <a:ea typeface="Calibri" panose="020F0502020204030204" pitchFamily="34" charset="0"/>
                <a:cs typeface="Arial" panose="020B0604020202020204" pitchFamily="34" charset="0"/>
              </a:rPr>
              <a:t>4.  </a:t>
            </a:r>
            <a:r>
              <a:rPr lang="en-US" sz="1200" dirty="0">
                <a:effectLst/>
                <a:latin typeface="Arial" panose="020B0604020202020204" pitchFamily="34" charset="0"/>
                <a:ea typeface="Calibri" panose="020F0502020204030204" pitchFamily="34" charset="0"/>
                <a:cs typeface="Arial" panose="020B0604020202020204" pitchFamily="34" charset="0"/>
              </a:rPr>
              <a:t>Clearly label boxes with permanent marker, including this information:</a:t>
            </a:r>
          </a:p>
          <a:p>
            <a:pPr marL="742950" marR="0" lvl="1" indent="-285750" algn="just">
              <a:lnSpc>
                <a:spcPct val="107000"/>
              </a:lnSpc>
              <a:spcBef>
                <a:spcPts val="0"/>
              </a:spcBef>
              <a:spcAft>
                <a:spcPts val="0"/>
              </a:spcAft>
              <a:buSzPts val="1000"/>
              <a:buFont typeface="Wingdings" panose="05000000000000000000" pitchFamily="2" charset="2"/>
              <a:buChar char=""/>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Name of the creating department or academic unit</a:t>
            </a:r>
          </a:p>
          <a:p>
            <a:pPr marL="742950" marR="0" lvl="1" indent="-285750" algn="just">
              <a:lnSpc>
                <a:spcPct val="107000"/>
              </a:lnSpc>
              <a:spcBef>
                <a:spcPts val="0"/>
              </a:spcBef>
              <a:spcAft>
                <a:spcPts val="0"/>
              </a:spcAft>
              <a:buSzPts val="1000"/>
              <a:buFont typeface="Wingdings" panose="05000000000000000000" pitchFamily="2" charset="2"/>
              <a:buChar char=""/>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Name/title of the records series</a:t>
            </a:r>
          </a:p>
          <a:p>
            <a:pPr marL="742950" marR="0" lvl="1" indent="-285750" algn="just">
              <a:lnSpc>
                <a:spcPct val="107000"/>
              </a:lnSpc>
              <a:spcBef>
                <a:spcPts val="0"/>
              </a:spcBef>
              <a:spcAft>
                <a:spcPts val="0"/>
              </a:spcAft>
              <a:buSzPts val="1000"/>
              <a:buFont typeface="Wingdings" panose="05000000000000000000" pitchFamily="2" charset="2"/>
              <a:buChar char=""/>
              <a:tabLst>
                <a:tab pos="914400" algn="l"/>
              </a:tabLst>
            </a:pPr>
            <a:r>
              <a:rPr lang="en-US" sz="1200" dirty="0">
                <a:effectLst/>
                <a:latin typeface="Arial" panose="020B0604020202020204" pitchFamily="34" charset="0"/>
                <a:ea typeface="Calibri" panose="020F0502020204030204" pitchFamily="34" charset="0"/>
                <a:cs typeface="Arial" panose="020B0604020202020204" pitchFamily="34" charset="0"/>
              </a:rPr>
              <a:t>Date span of the records series</a:t>
            </a:r>
          </a:p>
          <a:p>
            <a:pPr marR="0" lvl="1" algn="just">
              <a:lnSpc>
                <a:spcPct val="107000"/>
              </a:lnSpc>
              <a:spcBef>
                <a:spcPts val="0"/>
              </a:spcBef>
              <a:spcAft>
                <a:spcPts val="0"/>
              </a:spcAft>
              <a:buSzPts val="1000"/>
              <a:tabLst>
                <a:tab pos="914400" algn="l"/>
              </a:tabLst>
            </a:pPr>
            <a:endParaRPr lang="en-US" sz="1200" dirty="0">
              <a:latin typeface="Arial" panose="020B0604020202020204" pitchFamily="34" charset="0"/>
              <a:ea typeface="Calibri" panose="020F0502020204030204" pitchFamily="34" charset="0"/>
              <a:cs typeface="Arial" panose="020B0604020202020204" pitchFamily="34" charset="0"/>
            </a:endParaRPr>
          </a:p>
          <a:p>
            <a:pPr marR="0" lvl="1" algn="just">
              <a:lnSpc>
                <a:spcPct val="107000"/>
              </a:lnSpc>
              <a:spcBef>
                <a:spcPts val="0"/>
              </a:spcBef>
              <a:spcAft>
                <a:spcPts val="0"/>
              </a:spcAft>
              <a:buSzPts val="1000"/>
              <a:tabLst>
                <a:tab pos="914400" algn="l"/>
              </a:tabLst>
            </a:pPr>
            <a:endParaRPr lang="en-US" sz="1200" dirty="0">
              <a:effectLst/>
              <a:latin typeface="Arial" panose="020B0604020202020204" pitchFamily="34" charset="0"/>
              <a:ea typeface="Calibri" panose="020F0502020204030204" pitchFamily="34" charset="0"/>
              <a:cs typeface="Arial" panose="020B0604020202020204" pitchFamily="34" charset="0"/>
            </a:endParaRPr>
          </a:p>
          <a:p>
            <a:pPr marR="0" lvl="1" algn="just">
              <a:lnSpc>
                <a:spcPct val="107000"/>
              </a:lnSpc>
              <a:spcBef>
                <a:spcPts val="0"/>
              </a:spcBef>
              <a:spcAft>
                <a:spcPts val="0"/>
              </a:spcAft>
              <a:buSzPts val="1000"/>
              <a:tabLst>
                <a:tab pos="914400" algn="l"/>
              </a:tabLst>
            </a:pPr>
            <a:endParaRPr lang="en-US" sz="1200" dirty="0">
              <a:latin typeface="Arial" panose="020B0604020202020204" pitchFamily="34" charset="0"/>
              <a:cs typeface="Arial" panose="020B0604020202020204" pitchFamily="34" charset="0"/>
            </a:endParaRPr>
          </a:p>
          <a:p>
            <a:pPr algn="just">
              <a:lnSpc>
                <a:spcPct val="107000"/>
              </a:lnSpc>
              <a:buSzPts val="1000"/>
              <a:tabLst>
                <a:tab pos="914400" algn="l"/>
              </a:tabLst>
            </a:pPr>
            <a:r>
              <a:rPr lang="en-US" sz="1200" dirty="0">
                <a:latin typeface="Arial" panose="020B0604020202020204" pitchFamily="34" charset="0"/>
                <a:cs typeface="Arial" panose="020B0604020202020204" pitchFamily="34" charset="0"/>
              </a:rPr>
              <a:t>5. Fill out </a:t>
            </a:r>
            <a:r>
              <a:rPr lang="en-US" sz="1200" dirty="0">
                <a:effectLst/>
                <a:latin typeface="Arial" panose="020B0604020202020204" pitchFamily="34" charset="0"/>
                <a:ea typeface="Calibri" panose="020F0502020204030204" pitchFamily="34" charset="0"/>
                <a:cs typeface="Arial" panose="020B0604020202020204" pitchFamily="34" charset="0"/>
              </a:rPr>
              <a:t>the </a:t>
            </a:r>
            <a:r>
              <a:rPr lang="en-US" sz="12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Transfer Records to Archives</a:t>
            </a:r>
            <a:r>
              <a:rPr lang="en-US" sz="1200" dirty="0">
                <a:effectLst/>
                <a:latin typeface="Arial" panose="020B0604020202020204" pitchFamily="34" charset="0"/>
                <a:ea typeface="Calibri" panose="020F0502020204030204" pitchFamily="34" charset="0"/>
                <a:cs typeface="Arial" panose="020B0604020202020204" pitchFamily="34" charset="0"/>
              </a:rPr>
              <a:t> form.  This can be found on the Records Management website.  </a:t>
            </a:r>
          </a:p>
          <a:p>
            <a:pPr algn="just">
              <a:lnSpc>
                <a:spcPct val="107000"/>
              </a:lnSpc>
              <a:buSzPts val="1000"/>
              <a:tabLst>
                <a:tab pos="914400" algn="l"/>
              </a:tabLst>
            </a:pPr>
            <a:r>
              <a:rPr lang="en-US" sz="1200" dirty="0">
                <a:latin typeface="Arial" panose="020B0604020202020204" pitchFamily="34" charset="0"/>
                <a:ea typeface="Calibri" panose="020F0502020204030204" pitchFamily="34" charset="0"/>
                <a:cs typeface="Arial" panose="020B0604020202020204" pitchFamily="34" charset="0"/>
              </a:rPr>
              <a:t>    </a:t>
            </a:r>
            <a:r>
              <a:rPr lang="en-US" sz="1200" dirty="0">
                <a:effectLst/>
                <a:latin typeface="Arial" panose="020B0604020202020204" pitchFamily="34" charset="0"/>
                <a:ea typeface="Calibri" panose="020F0502020204030204" pitchFamily="34" charset="0"/>
                <a:cs typeface="Arial" panose="020B0604020202020204" pitchFamily="34" charset="0"/>
              </a:rPr>
              <a:t>You will need to provide:</a:t>
            </a:r>
          </a:p>
          <a:p>
            <a:pPr marL="800100" lvl="1" indent="-342900" algn="just">
              <a:lnSpc>
                <a:spcPct val="107000"/>
              </a:lnSpc>
              <a:buFont typeface="Wingdings" panose="05000000000000000000" pitchFamily="2" charset="2"/>
              <a:buChar char=""/>
            </a:pPr>
            <a:r>
              <a:rPr lang="en-US" sz="1200" dirty="0">
                <a:effectLst/>
                <a:latin typeface="Arial" panose="020B0604020202020204" pitchFamily="34" charset="0"/>
                <a:ea typeface="Calibri" panose="020F0502020204030204" pitchFamily="34" charset="0"/>
                <a:cs typeface="Arial" panose="020B0604020202020204" pitchFamily="34" charset="0"/>
              </a:rPr>
              <a:t>Department Name</a:t>
            </a:r>
          </a:p>
          <a:p>
            <a:pPr marL="800100" lvl="1" indent="-342900" algn="just">
              <a:lnSpc>
                <a:spcPct val="107000"/>
              </a:lnSpc>
              <a:buFont typeface="Wingdings" panose="05000000000000000000" pitchFamily="2"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rPr>
              <a:t>Any pertinent details Archives should know about (e.g. Electronic records will include a flash drive)</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p>
            <a:pPr marL="800100" lvl="1" indent="-342900" algn="just">
              <a:lnSpc>
                <a:spcPct val="107000"/>
              </a:lnSpc>
              <a:buFont typeface="Wingdings" panose="05000000000000000000" pitchFamily="2"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rPr>
              <a:t>Number of Boxes (only for paper)</a:t>
            </a:r>
            <a:endParaRPr lang="en-US" sz="1200" dirty="0">
              <a:effectLst/>
              <a:latin typeface="Cambria" panose="02040503050406030204" pitchFamily="18" charset="0"/>
              <a:ea typeface="Calibri" panose="020F0502020204030204" pitchFamily="34" charset="0"/>
              <a:cs typeface="Times New Roman" panose="02020603050405020304" pitchFamily="18" charset="0"/>
            </a:endParaRPr>
          </a:p>
          <a:p>
            <a:pPr marL="800100" lvl="1" indent="-342900" algn="just">
              <a:lnSpc>
                <a:spcPct val="107000"/>
              </a:lnSpc>
              <a:buFont typeface="Wingdings" panose="05000000000000000000" pitchFamily="2" charset="2"/>
              <a:buChar char=""/>
            </a:pPr>
            <a:r>
              <a:rPr lang="en-US" sz="1200" dirty="0">
                <a:effectLst/>
                <a:latin typeface="Arial" panose="020B0604020202020204" pitchFamily="34" charset="0"/>
                <a:ea typeface="Calibri" panose="020F0502020204030204" pitchFamily="34" charset="0"/>
                <a:cs typeface="Times New Roman" panose="02020603050405020304" pitchFamily="18" charset="0"/>
              </a:rPr>
              <a:t>Date span of records within each box</a:t>
            </a:r>
            <a:endParaRPr lang="en-US" sz="1200" dirty="0">
              <a:latin typeface="Cambria" panose="02040503050406030204" pitchFamily="18" charset="0"/>
              <a:ea typeface="Calibri" panose="020F0502020204030204" pitchFamily="34" charset="0"/>
              <a:cs typeface="Times New Roman" panose="02020603050405020304" pitchFamily="18" charset="0"/>
            </a:endParaRPr>
          </a:p>
          <a:p>
            <a:pPr marR="0" lvl="0" algn="just">
              <a:spcBef>
                <a:spcPts val="0"/>
              </a:spcBef>
              <a:spcAft>
                <a:spcPts val="0"/>
              </a:spcAft>
            </a:pPr>
            <a:endParaRPr lang="en-US" sz="1400" dirty="0">
              <a:latin typeface="Cambria" panose="02040503050406030204" pitchFamily="18" charset="0"/>
              <a:ea typeface="Calibri" panose="020F0502020204030204" pitchFamily="34" charset="0"/>
              <a:cs typeface="Times New Roman" panose="02020603050405020304" pitchFamily="18" charset="0"/>
            </a:endParaRPr>
          </a:p>
          <a:p>
            <a:pPr marR="0" lvl="0" algn="just">
              <a:spcBef>
                <a:spcPts val="0"/>
              </a:spcBef>
              <a:spcAft>
                <a:spcPts val="0"/>
              </a:spcAft>
            </a:pPr>
            <a:r>
              <a:rPr lang="en-US" sz="1400" dirty="0">
                <a:latin typeface="Arial" panose="020B0604020202020204" pitchFamily="34" charset="0"/>
                <a:ea typeface="Calibri" panose="020F0502020204030204" pitchFamily="34" charset="0"/>
                <a:cs typeface="Arial" panose="020B0604020202020204" pitchFamily="34" charset="0"/>
              </a:rPr>
              <a:t>The Archives will follow up with you to coordinate the date/time of records transfer.  You may contact Archives directly at </a:t>
            </a:r>
            <a:r>
              <a:rPr lang="en-US" sz="1400" dirty="0">
                <a:latin typeface="Arial" panose="020B0604020202020204" pitchFamily="34" charset="0"/>
                <a:ea typeface="Calibri" panose="020F0502020204030204" pitchFamily="34" charset="0"/>
                <a:cs typeface="Arial" panose="020B0604020202020204" pitchFamily="34" charset="0"/>
                <a:hlinkClick r:id="rId3"/>
              </a:rPr>
              <a:t>archives@uwgb.edu</a:t>
            </a:r>
            <a:r>
              <a:rPr lang="en-US" sz="1400" dirty="0">
                <a:latin typeface="Arial" panose="020B0604020202020204" pitchFamily="34" charset="0"/>
                <a:ea typeface="Calibri" panose="020F050202020403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p>
        </p:txBody>
      </p:sp>
      <p:pic>
        <p:nvPicPr>
          <p:cNvPr id="7" name="Picture 6" descr="C:\Users\MAINES\AppData\Local\Microsoft\Windows\INetCache\Content.MSO\9DDDC8A1.tmp">
            <a:extLst>
              <a:ext uri="{FF2B5EF4-FFF2-40B4-BE49-F238E27FC236}">
                <a16:creationId xmlns:a16="http://schemas.microsoft.com/office/drawing/2014/main" id="{286E5320-3B3A-4899-97C0-1B3182C80D43}"/>
              </a:ext>
            </a:extLst>
          </p:cNvPr>
          <p:cNvPicPr/>
          <p:nvPr/>
        </p:nvPicPr>
        <p:blipFill rotWithShape="1">
          <a:blip r:embed="rId4">
            <a:extLst>
              <a:ext uri="{28A0092B-C50C-407E-A947-70E740481C1C}">
                <a14:useLocalDpi xmlns:a14="http://schemas.microsoft.com/office/drawing/2010/main" val="0"/>
              </a:ext>
            </a:extLst>
          </a:blip>
          <a:srcRect t="12085" b="9001"/>
          <a:stretch/>
        </p:blipFill>
        <p:spPr bwMode="auto">
          <a:xfrm>
            <a:off x="4403779" y="3519348"/>
            <a:ext cx="4443095" cy="7905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90464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0254A-E715-4C45-8100-039B40EC9382}"/>
              </a:ext>
            </a:extLst>
          </p:cNvPr>
          <p:cNvSpPr>
            <a:spLocks noGrp="1"/>
          </p:cNvSpPr>
          <p:nvPr>
            <p:ph type="title"/>
          </p:nvPr>
        </p:nvSpPr>
        <p:spPr/>
        <p:txBody>
          <a:bodyPr>
            <a:normAutofit/>
          </a:bodyPr>
          <a:lstStyle/>
          <a:p>
            <a:r>
              <a:rPr lang="en-US" sz="3600" dirty="0"/>
              <a:t>Destroying Records</a:t>
            </a:r>
          </a:p>
        </p:txBody>
      </p:sp>
      <p:sp>
        <p:nvSpPr>
          <p:cNvPr id="3" name="Content Placeholder 2">
            <a:extLst>
              <a:ext uri="{FF2B5EF4-FFF2-40B4-BE49-F238E27FC236}">
                <a16:creationId xmlns:a16="http://schemas.microsoft.com/office/drawing/2014/main" id="{376773D5-4FBB-42D9-BB23-34A9C5A26CF0}"/>
              </a:ext>
            </a:extLst>
          </p:cNvPr>
          <p:cNvSpPr>
            <a:spLocks noGrp="1"/>
          </p:cNvSpPr>
          <p:nvPr>
            <p:ph idx="1"/>
          </p:nvPr>
        </p:nvSpPr>
        <p:spPr>
          <a:xfrm>
            <a:off x="1097280" y="1768830"/>
            <a:ext cx="10058400" cy="654870"/>
          </a:xfrm>
        </p:spPr>
        <p:txBody>
          <a:bodyPr/>
          <a:lstStyle/>
          <a:p>
            <a:r>
              <a:rPr lang="en-US" dirty="0"/>
              <a:t>You will only destroy records that are deemed “Destroy” from a Record Schedule.  </a:t>
            </a:r>
            <a:r>
              <a:rPr lang="en-US" dirty="0">
                <a:solidFill>
                  <a:srgbClr val="0070C0"/>
                </a:solidFill>
              </a:rPr>
              <a:t>HOW you destroy a record is determined by the “confidential” or “PII” descriptor.</a:t>
            </a:r>
          </a:p>
        </p:txBody>
      </p:sp>
      <p:sp>
        <p:nvSpPr>
          <p:cNvPr id="8" name="Content Placeholder 2">
            <a:extLst>
              <a:ext uri="{FF2B5EF4-FFF2-40B4-BE49-F238E27FC236}">
                <a16:creationId xmlns:a16="http://schemas.microsoft.com/office/drawing/2014/main" id="{6CE62ACA-36AC-441E-880F-3598F516997D}"/>
              </a:ext>
            </a:extLst>
          </p:cNvPr>
          <p:cNvSpPr txBox="1">
            <a:spLocks/>
          </p:cNvSpPr>
          <p:nvPr/>
        </p:nvSpPr>
        <p:spPr>
          <a:xfrm>
            <a:off x="1097280" y="4796629"/>
            <a:ext cx="4663440" cy="128710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US" sz="1400" dirty="0">
                <a:solidFill>
                  <a:srgbClr val="0070C0"/>
                </a:solidFill>
              </a:rPr>
              <a:t>Recycle</a:t>
            </a:r>
            <a:r>
              <a:rPr lang="en-US" sz="1400" dirty="0"/>
              <a:t>:  Records marked for “Destroy” where the Confidential descriptor is “No” can be recycled AFTER the retention period.  In this example the time period is 3 months.</a:t>
            </a:r>
          </a:p>
          <a:p>
            <a:pPr algn="just"/>
            <a:r>
              <a:rPr lang="en-US" sz="1400" dirty="0"/>
              <a:t>These records can be placed in a recycle bin.</a:t>
            </a:r>
          </a:p>
        </p:txBody>
      </p:sp>
      <p:sp>
        <p:nvSpPr>
          <p:cNvPr id="9" name="Content Placeholder 2">
            <a:extLst>
              <a:ext uri="{FF2B5EF4-FFF2-40B4-BE49-F238E27FC236}">
                <a16:creationId xmlns:a16="http://schemas.microsoft.com/office/drawing/2014/main" id="{4203EBB0-0904-47B5-9915-66FB4AB7137A}"/>
              </a:ext>
            </a:extLst>
          </p:cNvPr>
          <p:cNvSpPr txBox="1">
            <a:spLocks/>
          </p:cNvSpPr>
          <p:nvPr/>
        </p:nvSpPr>
        <p:spPr>
          <a:xfrm>
            <a:off x="6318528" y="4796629"/>
            <a:ext cx="4837152" cy="1610343"/>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en-US" sz="1400" dirty="0">
                <a:solidFill>
                  <a:srgbClr val="0070C0"/>
                </a:solidFill>
              </a:rPr>
              <a:t>Confidential Destruction</a:t>
            </a:r>
            <a:r>
              <a:rPr lang="en-US" sz="1400" dirty="0"/>
              <a:t>:  Records marked for “Destroy Confidentially” or where the Confidential descriptor is “YES” must be </a:t>
            </a:r>
            <a:r>
              <a:rPr lang="en-US" sz="1400" i="1" dirty="0"/>
              <a:t>shredded or deleted</a:t>
            </a:r>
            <a:r>
              <a:rPr lang="en-US" sz="1400" dirty="0"/>
              <a:t> AFTER the retention period.  In this example, the time period is 3 years. </a:t>
            </a:r>
          </a:p>
          <a:p>
            <a:pPr algn="just"/>
            <a:r>
              <a:rPr lang="en-US" sz="1400" dirty="0"/>
              <a:t>These records can be disposed of during the Confidential Destruction process and must be reported. </a:t>
            </a:r>
          </a:p>
        </p:txBody>
      </p:sp>
      <p:pic>
        <p:nvPicPr>
          <p:cNvPr id="19" name="Picture 18">
            <a:extLst>
              <a:ext uri="{FF2B5EF4-FFF2-40B4-BE49-F238E27FC236}">
                <a16:creationId xmlns:a16="http://schemas.microsoft.com/office/drawing/2014/main" id="{7BF381D1-136A-4389-8E86-DBA290128C9A}"/>
              </a:ext>
            </a:extLst>
          </p:cNvPr>
          <p:cNvPicPr>
            <a:picLocks noChangeAspect="1"/>
          </p:cNvPicPr>
          <p:nvPr/>
        </p:nvPicPr>
        <p:blipFill>
          <a:blip r:embed="rId2"/>
          <a:stretch>
            <a:fillRect/>
          </a:stretch>
        </p:blipFill>
        <p:spPr>
          <a:xfrm>
            <a:off x="1205519" y="2339823"/>
            <a:ext cx="10058400" cy="2400300"/>
          </a:xfrm>
          <a:prstGeom prst="rect">
            <a:avLst/>
          </a:prstGeom>
          <a:ln>
            <a:solidFill>
              <a:schemeClr val="tx1"/>
            </a:solidFill>
          </a:ln>
        </p:spPr>
      </p:pic>
      <p:sp>
        <p:nvSpPr>
          <p:cNvPr id="7" name="Oval 6">
            <a:extLst>
              <a:ext uri="{FF2B5EF4-FFF2-40B4-BE49-F238E27FC236}">
                <a16:creationId xmlns:a16="http://schemas.microsoft.com/office/drawing/2014/main" id="{85E61819-1F46-4D1C-9C09-CAE880FAE9EF}"/>
              </a:ext>
            </a:extLst>
          </p:cNvPr>
          <p:cNvSpPr/>
          <p:nvPr/>
        </p:nvSpPr>
        <p:spPr>
          <a:xfrm>
            <a:off x="9429750" y="2444304"/>
            <a:ext cx="1097280" cy="24934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39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127DB2-B008-48B8-BD77-C6377DFC7D06}"/>
              </a:ext>
            </a:extLst>
          </p:cNvPr>
          <p:cNvSpPr>
            <a:spLocks noGrp="1"/>
          </p:cNvSpPr>
          <p:nvPr>
            <p:ph idx="1"/>
          </p:nvPr>
        </p:nvSpPr>
        <p:spPr>
          <a:xfrm>
            <a:off x="1097280" y="333376"/>
            <a:ext cx="10058400" cy="5438250"/>
          </a:xfrm>
          <a:solidFill>
            <a:schemeClr val="bg1"/>
          </a:solidFill>
        </p:spPr>
        <p:txBody>
          <a:bodyPr>
            <a:normAutofit fontScale="55000" lnSpcReduction="20000"/>
          </a:bodyPr>
          <a:lstStyle/>
          <a:p>
            <a:pPr marL="0" indent="0">
              <a:lnSpc>
                <a:spcPct val="120000"/>
              </a:lnSpc>
              <a:buClr>
                <a:schemeClr val="tx1"/>
              </a:buClr>
              <a:buNone/>
            </a:pPr>
            <a:r>
              <a:rPr lang="en-US" sz="2900" b="1" dirty="0">
                <a:solidFill>
                  <a:schemeClr val="accent2">
                    <a:lumMod val="75000"/>
                  </a:schemeClr>
                </a:solidFill>
              </a:rPr>
              <a:t>Confidential Destruction Process</a:t>
            </a:r>
            <a:endParaRPr lang="en-US" sz="2900" dirty="0">
              <a:solidFill>
                <a:schemeClr val="accent2">
                  <a:lumMod val="75000"/>
                </a:schemeClr>
              </a:solidFill>
            </a:endParaRPr>
          </a:p>
          <a:p>
            <a:pPr marL="228600" lvl="0" indent="-228600">
              <a:lnSpc>
                <a:spcPct val="120000"/>
              </a:lnSpc>
              <a:buClr>
                <a:schemeClr val="tx1"/>
              </a:buClr>
              <a:buAutoNum type="arabicPeriod"/>
            </a:pPr>
            <a:r>
              <a:rPr lang="en-US" b="1" dirty="0">
                <a:solidFill>
                  <a:srgbClr val="0070C0"/>
                </a:solidFill>
              </a:rPr>
              <a:t>Confirm Records are Ready for Disposal</a:t>
            </a:r>
          </a:p>
          <a:p>
            <a:pPr marL="457200" lvl="2" indent="0" algn="just">
              <a:lnSpc>
                <a:spcPct val="120000"/>
              </a:lnSpc>
              <a:spcBef>
                <a:spcPts val="0"/>
              </a:spcBef>
              <a:buNone/>
            </a:pPr>
            <a:r>
              <a:rPr lang="en-US" sz="1900" dirty="0">
                <a:solidFill>
                  <a:srgbClr val="32363A"/>
                </a:solidFill>
                <a:effectLst/>
                <a:latin typeface="Calibri" panose="020F0502020204030204" pitchFamily="34" charset="0"/>
                <a:ea typeface="Calibri" panose="020F0502020204030204" pitchFamily="34" charset="0"/>
                <a:cs typeface="Calibri" panose="020F0502020204030204" pitchFamily="34" charset="0"/>
              </a:rPr>
              <a:t>Records that may be destroyed include:</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742950" lvl="2" indent="-285750" algn="just">
              <a:lnSpc>
                <a:spcPct val="120000"/>
              </a:lnSpc>
              <a:spcBef>
                <a:spcPts val="0"/>
              </a:spcBef>
              <a:buFont typeface="Arial" panose="020B0604020202020204" pitchFamily="34" charset="0"/>
              <a:buChar char="•"/>
            </a:pPr>
            <a:r>
              <a:rPr lang="en-US" sz="1900" dirty="0">
                <a:effectLst/>
                <a:latin typeface="Calibri" panose="020F0502020204030204" pitchFamily="34" charset="0"/>
                <a:ea typeface="Times New Roman" panose="02020603050405020304" pitchFamily="18" charset="0"/>
                <a:cs typeface="Calibri" panose="020F0502020204030204" pitchFamily="34" charset="0"/>
              </a:rPr>
              <a:t>CONVENIENCE COPIES that are no longer needed by the department, </a:t>
            </a:r>
            <a:r>
              <a:rPr lang="en-US" sz="1900" b="1" dirty="0">
                <a:effectLst/>
                <a:latin typeface="Calibri" panose="020F0502020204030204" pitchFamily="34" charset="0"/>
                <a:ea typeface="Times New Roman" panose="02020603050405020304" pitchFamily="18" charset="0"/>
                <a:cs typeface="Calibri" panose="020F0502020204030204" pitchFamily="34" charset="0"/>
              </a:rPr>
              <a:t>or</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742950" lvl="2" indent="-285750" algn="just">
              <a:lnSpc>
                <a:spcPct val="120000"/>
              </a:lnSpc>
              <a:spcBef>
                <a:spcPts val="0"/>
              </a:spcBef>
              <a:buFont typeface="Arial" panose="020B0604020202020204" pitchFamily="34" charset="0"/>
              <a:buChar char="•"/>
            </a:pPr>
            <a:r>
              <a:rPr lang="en-US" sz="1900" dirty="0">
                <a:effectLst/>
                <a:latin typeface="Calibri" panose="020F0502020204030204" pitchFamily="34" charset="0"/>
                <a:ea typeface="Times New Roman" panose="02020603050405020304" pitchFamily="18" charset="0"/>
                <a:cs typeface="Calibri" panose="020F0502020204030204" pitchFamily="34" charset="0"/>
              </a:rPr>
              <a:t>OFFICIAL RECORDS (paper, email, electronic) past their retention period date, </a:t>
            </a:r>
            <a:r>
              <a:rPr lang="en-US" sz="1900" b="1" dirty="0">
                <a:effectLst/>
                <a:latin typeface="Calibri" panose="020F0502020204030204" pitchFamily="34" charset="0"/>
                <a:ea typeface="Times New Roman" panose="02020603050405020304" pitchFamily="18" charset="0"/>
                <a:cs typeface="Calibri" panose="020F0502020204030204" pitchFamily="34" charset="0"/>
              </a:rPr>
              <a:t>and</a:t>
            </a:r>
            <a:r>
              <a:rPr lang="en-US" sz="19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742950" lvl="2" indent="-285750" algn="just">
              <a:lnSpc>
                <a:spcPct val="120000"/>
              </a:lnSpc>
              <a:spcBef>
                <a:spcPts val="0"/>
              </a:spcBef>
              <a:buFont typeface="Arial" panose="020B0604020202020204" pitchFamily="34" charset="0"/>
              <a:buChar char="•"/>
            </a:pPr>
            <a:r>
              <a:rPr lang="en-US" sz="1900" dirty="0">
                <a:effectLst/>
                <a:latin typeface="Calibri" panose="020F0502020204030204" pitchFamily="34" charset="0"/>
                <a:ea typeface="Times New Roman" panose="02020603050405020304" pitchFamily="18" charset="0"/>
                <a:cs typeface="Calibri" panose="020F0502020204030204" pitchFamily="34" charset="0"/>
              </a:rPr>
              <a:t>The record has no pending record requests, audits, or lawsuits that would require retention, </a:t>
            </a:r>
            <a:r>
              <a:rPr lang="en-US" sz="1900" b="1" dirty="0">
                <a:effectLst/>
                <a:latin typeface="Calibri" panose="020F0502020204030204" pitchFamily="34" charset="0"/>
                <a:ea typeface="Times New Roman" panose="02020603050405020304" pitchFamily="18" charset="0"/>
                <a:cs typeface="Calibri" panose="020F0502020204030204" pitchFamily="34" charset="0"/>
              </a:rPr>
              <a:t>and</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742950" lvl="2" indent="-285750" algn="just">
              <a:lnSpc>
                <a:spcPct val="120000"/>
              </a:lnSpc>
              <a:spcBef>
                <a:spcPts val="0"/>
              </a:spcBef>
              <a:buFont typeface="Arial" panose="020B0604020202020204" pitchFamily="34" charset="0"/>
              <a:buChar char="•"/>
            </a:pPr>
            <a:r>
              <a:rPr lang="en-US" sz="1900" dirty="0">
                <a:effectLst/>
                <a:latin typeface="Calibri" panose="020F0502020204030204" pitchFamily="34" charset="0"/>
                <a:ea typeface="Times New Roman" panose="02020603050405020304" pitchFamily="18" charset="0"/>
                <a:cs typeface="Calibri" panose="020F0502020204030204" pitchFamily="34" charset="0"/>
              </a:rPr>
              <a:t>The Record Schedule Retention is:  Destroy Confidentially.</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228600" indent="-228600">
              <a:lnSpc>
                <a:spcPct val="120000"/>
              </a:lnSpc>
              <a:buClr>
                <a:schemeClr val="tx1"/>
              </a:buClr>
              <a:buAutoNum type="arabicPeriod" startAt="2"/>
            </a:pPr>
            <a:r>
              <a:rPr lang="en-US" b="1" dirty="0">
                <a:solidFill>
                  <a:srgbClr val="0070C0"/>
                </a:solidFill>
                <a:effectLst/>
                <a:latin typeface="Calibri" panose="020F0502020204030204" pitchFamily="34" charset="0"/>
                <a:ea typeface="Calibri" panose="020F0502020204030204" pitchFamily="34" charset="0"/>
              </a:rPr>
              <a:t>Document Record Disposition</a:t>
            </a:r>
            <a:endParaRPr lang="en-US" b="1" i="1" dirty="0">
              <a:solidFill>
                <a:srgbClr val="0070C0"/>
              </a:solidFill>
              <a:effectLst/>
              <a:latin typeface="Calibri" panose="020F0502020204030204" pitchFamily="34" charset="0"/>
              <a:ea typeface="Calibri" panose="020F0502020204030204" pitchFamily="34" charset="0"/>
            </a:endParaRPr>
          </a:p>
          <a:p>
            <a:pPr marL="457200" lvl="1" indent="0" algn="just">
              <a:lnSpc>
                <a:spcPct val="120000"/>
              </a:lnSpc>
              <a:spcBef>
                <a:spcPts val="0"/>
              </a:spcBef>
              <a:buNone/>
            </a:pPr>
            <a:r>
              <a:rPr lang="en-US" sz="1900" dirty="0">
                <a:solidFill>
                  <a:srgbClr val="32363A"/>
                </a:solidFill>
                <a:effectLst/>
                <a:latin typeface="Calibri" panose="020F0502020204030204" pitchFamily="34" charset="0"/>
                <a:ea typeface="Calibri" panose="020F0502020204030204" pitchFamily="34" charset="0"/>
              </a:rPr>
              <a:t>Using </a:t>
            </a:r>
            <a:r>
              <a:rPr lang="en-US" sz="1900" dirty="0"/>
              <a:t>a </a:t>
            </a:r>
            <a:r>
              <a:rPr lang="en-US" sz="1900" u="sng" dirty="0">
                <a:solidFill>
                  <a:srgbClr val="0070C0"/>
                </a:solidFill>
                <a:effectLst/>
                <a:ea typeface="Calibri" panose="020F0502020204030204" pitchFamily="34" charset="0"/>
                <a:hlinkClick r:id="rId2">
                  <a:extLst>
                    <a:ext uri="{A12FA001-AC4F-418D-AE19-62706E023703}">
                      <ahyp:hlinkClr xmlns:ahyp="http://schemas.microsoft.com/office/drawing/2018/hyperlinkcolor" val="tx"/>
                    </a:ext>
                  </a:extLst>
                </a:hlinkClick>
              </a:rPr>
              <a:t>Confidential Disposal Form</a:t>
            </a:r>
            <a:r>
              <a:rPr lang="en-US" sz="1900" dirty="0">
                <a:solidFill>
                  <a:schemeClr val="tx1"/>
                </a:solidFill>
                <a:effectLst/>
                <a:ea typeface="Calibri" panose="020F0502020204030204" pitchFamily="34" charset="0"/>
              </a:rPr>
              <a:t> (</a:t>
            </a:r>
            <a:r>
              <a:rPr lang="en-US" sz="1900" dirty="0"/>
              <a:t>CDF), </a:t>
            </a:r>
            <a:r>
              <a:rPr lang="en-US" sz="1900" dirty="0">
                <a:solidFill>
                  <a:srgbClr val="32363A"/>
                </a:solidFill>
                <a:effectLst/>
                <a:latin typeface="Calibri" panose="020F0502020204030204" pitchFamily="34" charset="0"/>
                <a:ea typeface="Calibri" panose="020F0502020204030204" pitchFamily="34" charset="0"/>
              </a:rPr>
              <a:t>list the record dates, approved record schedule (RDA) number, description of records, retention disposal method, and if record is an Original or Copy. </a:t>
            </a:r>
            <a:r>
              <a:rPr lang="en-US" sz="1900" i="0" dirty="0">
                <a:effectLst/>
                <a:latin typeface="Calibri" panose="020F0502020204030204" pitchFamily="34" charset="0"/>
                <a:ea typeface="Calibri" panose="020F0502020204030204" pitchFamily="34" charset="0"/>
                <a:cs typeface="Times New Roman" panose="02020603050405020304" pitchFamily="18" charset="0"/>
              </a:rPr>
              <a:t>  </a:t>
            </a:r>
            <a:r>
              <a:rPr lang="en-US" sz="19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You should use the</a:t>
            </a:r>
            <a:r>
              <a:rPr lang="en-US" sz="19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1900" i="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Record Schedule List</a:t>
            </a:r>
            <a:r>
              <a:rPr lang="en-US" sz="19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to quickly search for a record schedule that matches the description of the document. </a:t>
            </a:r>
            <a:r>
              <a:rPr lang="en-US" sz="1900" i="0" dirty="0">
                <a:effectLst/>
                <a:latin typeface="Calibri" panose="020F0502020204030204" pitchFamily="34" charset="0"/>
                <a:ea typeface="Calibri" panose="020F0502020204030204" pitchFamily="34" charset="0"/>
                <a:cs typeface="Times New Roman" panose="02020603050405020304" pitchFamily="18" charset="0"/>
              </a:rPr>
              <a:t>Example of CDF entry that must match one of the Record Schedules for retention and disposal:</a:t>
            </a:r>
            <a:r>
              <a:rPr lang="en-US" sz="19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p>
          <a:p>
            <a:pPr marL="457200" lvl="1" indent="0" algn="just">
              <a:lnSpc>
                <a:spcPct val="120000"/>
              </a:lnSpc>
              <a:spcBef>
                <a:spcPts val="0"/>
              </a:spcBef>
              <a:buNone/>
            </a:pPr>
            <a:endParaRPr lang="en-US" sz="1900" i="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20000"/>
              </a:lnSpc>
              <a:spcBef>
                <a:spcPts val="0"/>
              </a:spcBef>
              <a:buNone/>
            </a:pPr>
            <a:endParaRPr lang="en-US" sz="1900" i="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spcBef>
                <a:spcPts val="0"/>
              </a:spcBef>
              <a:spcAft>
                <a:spcPts val="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just">
              <a:spcBef>
                <a:spcPts val="0"/>
              </a:spcBef>
              <a:spcAft>
                <a:spcPts val="0"/>
              </a:spcAft>
              <a:buClr>
                <a:srgbClr val="0070C0"/>
              </a:buClr>
              <a:buAutoNum type="arabicPeriod" startAt="3"/>
            </a:pPr>
            <a:r>
              <a:rPr lang="en-US"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Obtain Departmental Approval</a:t>
            </a:r>
          </a:p>
          <a:p>
            <a:pPr marL="457200" lvl="1" indent="0" algn="just">
              <a:lnSpc>
                <a:spcPct val="120000"/>
              </a:lnSpc>
              <a:spcBef>
                <a:spcPts val="0"/>
              </a:spcBef>
              <a:buClr>
                <a:srgbClr val="0070C0"/>
              </a:buClr>
              <a:buNone/>
            </a:pPr>
            <a:r>
              <a:rPr lang="en-US" sz="1900" dirty="0">
                <a:solidFill>
                  <a:srgbClr val="32363A"/>
                </a:solidFill>
                <a:effectLst/>
                <a:latin typeface="Calibri" panose="020F0502020204030204" pitchFamily="34" charset="0"/>
                <a:ea typeface="Calibri" panose="020F0502020204030204" pitchFamily="34" charset="0"/>
                <a:cs typeface="Calibri" panose="020F0502020204030204" pitchFamily="34" charset="0"/>
              </a:rPr>
              <a:t>Obtain approval signature from your Department Supervisor and email this form back to Records Management at  maines@uwgb.edu</a:t>
            </a:r>
            <a:r>
              <a:rPr lang="en-US" sz="19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Once the records have been confirmed,</a:t>
            </a:r>
            <a:r>
              <a:rPr lang="en-US" sz="19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y</a:t>
            </a:r>
            <a:r>
              <a:rPr lang="en-US" sz="190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 </a:t>
            </a:r>
            <a:r>
              <a:rPr lang="en-US" sz="1900" i="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will be sent a calendar appointment as a placeholder with directions to bring your records to the Mail Room Loading Dock on that day for collection if you submitted a CDF for paper records.  </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spcBef>
                <a:spcPts val="0"/>
              </a:spcBef>
              <a:spcAft>
                <a:spcPts val="0"/>
              </a:spcAft>
              <a:buClr>
                <a:srgbClr val="0070C0"/>
              </a:buClr>
              <a:buNone/>
            </a:pPr>
            <a:endPar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spcBef>
                <a:spcPts val="0"/>
              </a:spcBef>
              <a:spcAft>
                <a:spcPts val="0"/>
              </a:spcAft>
              <a:buClr>
                <a:srgbClr val="0070C0"/>
              </a:buClr>
              <a:buNone/>
            </a:pPr>
            <a:r>
              <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4.  </a:t>
            </a:r>
            <a:r>
              <a:rPr lang="en-US"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Prepare Records for Disposal</a:t>
            </a:r>
          </a:p>
          <a:p>
            <a:pPr marL="457200" indent="0" algn="just">
              <a:lnSpc>
                <a:spcPct val="120000"/>
              </a:lnSpc>
              <a:spcBef>
                <a:spcPts val="0"/>
              </a:spcBef>
              <a:buClr>
                <a:srgbClr val="0070C0"/>
              </a:buClr>
              <a:buNone/>
            </a:pPr>
            <a:r>
              <a:rPr lang="en-US" sz="18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Electronic Records.  </a:t>
            </a:r>
            <a:r>
              <a:rPr lang="en-US" sz="1800" dirty="0">
                <a:effectLst/>
                <a:latin typeface="Calibri" panose="020F0502020204030204" pitchFamily="34" charset="0"/>
                <a:ea typeface="Calibri" panose="020F0502020204030204" pitchFamily="34" charset="0"/>
                <a:cs typeface="Calibri" panose="020F0502020204030204" pitchFamily="34" charset="0"/>
              </a:rPr>
              <a:t>If you are preparing electronic records, you may delete these records at this time.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0" algn="just">
              <a:lnSpc>
                <a:spcPct val="120000"/>
              </a:lnSpc>
              <a:spcBef>
                <a:spcPts val="0"/>
              </a:spcBef>
              <a:buClr>
                <a:srgbClr val="0070C0"/>
              </a:buClr>
              <a:buNone/>
            </a:pPr>
            <a:r>
              <a:rPr lang="en-US" sz="1800" dirty="0">
                <a:effectLst/>
                <a:latin typeface="Calibri" panose="020F0502020204030204" pitchFamily="34" charset="0"/>
                <a:ea typeface="Calibri" panose="020F0502020204030204" pitchFamily="34" charset="0"/>
                <a:cs typeface="Calibri" panose="020F0502020204030204" pitchFamily="34" charset="0"/>
              </a:rPr>
              <a:t>Paper Records.  You do not need to remove staples or paper clips before placing records in boxes.  DO NOT purchase new boxes for this process as they will be destroyed.  Binders or hanging folders are not allowed and should be removed before placing in the disposal box.  </a:t>
            </a:r>
          </a:p>
          <a:p>
            <a:pPr marL="457200" indent="0" algn="just">
              <a:lnSpc>
                <a:spcPct val="120000"/>
              </a:lnSpc>
              <a:spcBef>
                <a:spcPts val="0"/>
              </a:spcBef>
              <a:buClr>
                <a:srgbClr val="0070C0"/>
              </a:buClr>
              <a:buNone/>
            </a:pPr>
            <a:endParaRPr lang="en-US"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spcBef>
                <a:spcPts val="0"/>
              </a:spcBef>
              <a:spcAft>
                <a:spcPts val="0"/>
              </a:spcAft>
              <a:buClr>
                <a:srgbClr val="0070C0"/>
              </a:buClr>
              <a:buNone/>
            </a:pPr>
            <a:r>
              <a:rPr lang="en-US" b="1" dirty="0">
                <a:solidFill>
                  <a:srgbClr val="0070C0"/>
                </a:solidFill>
                <a:latin typeface="Calibri" panose="020F0502020204030204" pitchFamily="34" charset="0"/>
                <a:ea typeface="Calibri" panose="020F0502020204030204" pitchFamily="34" charset="0"/>
                <a:cs typeface="Times New Roman" panose="02020603050405020304" pitchFamily="18" charset="0"/>
              </a:rPr>
              <a:t>5.  Bring Records to the Mail Room Loading Dock on Scheduled Date</a:t>
            </a:r>
          </a:p>
          <a:p>
            <a:pPr marL="457200" marR="0" indent="0" algn="just">
              <a:lnSpc>
                <a:spcPct val="120000"/>
              </a:lnSpc>
              <a:spcBef>
                <a:spcPts val="0"/>
              </a:spcBef>
              <a:spcAft>
                <a:spcPts val="0"/>
              </a:spcAft>
              <a:buNone/>
            </a:pPr>
            <a:r>
              <a:rPr lang="en-US" sz="1800" dirty="0">
                <a:effectLst/>
                <a:latin typeface="Calibri" panose="020F0502020204030204" pitchFamily="34" charset="0"/>
                <a:ea typeface="Calibri" panose="020F0502020204030204" pitchFamily="34" charset="0"/>
                <a:cs typeface="Calibri" panose="020F0502020204030204" pitchFamily="34" charset="0"/>
              </a:rPr>
              <a:t>On the designated date and time, take your records to the Lab Sciences Mail Room Delivery Dock. These will be disposed of for you. The Records Officer (or designee) will be available should questions arise.</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Calibri" panose="020F0502020204030204" pitchFamily="34" charset="0"/>
              </a:rPr>
              <a:t>You must stay with your records until they are loaded onto the shredder truck.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 name="Rectangle: Rounded Corners 1">
            <a:extLst>
              <a:ext uri="{FF2B5EF4-FFF2-40B4-BE49-F238E27FC236}">
                <a16:creationId xmlns:a16="http://schemas.microsoft.com/office/drawing/2014/main" id="{2CFFD104-7DAA-4826-B5E8-ACD5AB41AE7E}"/>
              </a:ext>
            </a:extLst>
          </p:cNvPr>
          <p:cNvSpPr/>
          <p:nvPr/>
        </p:nvSpPr>
        <p:spPr>
          <a:xfrm>
            <a:off x="986265" y="5419288"/>
            <a:ext cx="10280429" cy="8388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b="1" dirty="0"/>
              <a:t>Before you get rid of a record, make sure there are no pending records requests, audits, or lawsuits that require you to hold on to it. </a:t>
            </a:r>
          </a:p>
          <a:p>
            <a:pPr algn="just"/>
            <a:r>
              <a:rPr lang="en-US" sz="1100" dirty="0">
                <a:effectLst/>
                <a:latin typeface="Calibri" panose="020F0502020204030204" pitchFamily="34" charset="0"/>
                <a:ea typeface="Calibri" panose="020F0502020204030204" pitchFamily="34" charset="0"/>
                <a:cs typeface="Times New Roman" panose="02020603050405020304" pitchFamily="18" charset="0"/>
              </a:rPr>
              <a:t>A state record may not be destroyed if any litigation, claim, negotiation, audit, open records request, administrative review, or action involving the record is initiated before the retention period expiration.  The record must be retained until completion of the action and the resolution of all issues that arise from it, or until retention period expiration, whichever is later.  Any record subject to federal audit must be retained until the expiration of the audit period or the retention period expiration, whichever is later.</a:t>
            </a:r>
            <a:endParaRPr lang="en-US" sz="1200" dirty="0"/>
          </a:p>
        </p:txBody>
      </p:sp>
      <p:pic>
        <p:nvPicPr>
          <p:cNvPr id="10" name="Picture 9">
            <a:extLst>
              <a:ext uri="{FF2B5EF4-FFF2-40B4-BE49-F238E27FC236}">
                <a16:creationId xmlns:a16="http://schemas.microsoft.com/office/drawing/2014/main" id="{866679F1-EFC6-4428-97F0-5B0DF7712FAE}"/>
              </a:ext>
            </a:extLst>
          </p:cNvPr>
          <p:cNvPicPr>
            <a:picLocks noChangeAspect="1"/>
          </p:cNvPicPr>
          <p:nvPr/>
        </p:nvPicPr>
        <p:blipFill>
          <a:blip r:embed="rId4"/>
          <a:stretch>
            <a:fillRect/>
          </a:stretch>
        </p:blipFill>
        <p:spPr>
          <a:xfrm>
            <a:off x="2228675" y="2819138"/>
            <a:ext cx="7315200" cy="466725"/>
          </a:xfrm>
          <a:prstGeom prst="rect">
            <a:avLst/>
          </a:prstGeom>
        </p:spPr>
      </p:pic>
    </p:spTree>
    <p:extLst>
      <p:ext uri="{BB962C8B-B14F-4D97-AF65-F5344CB8AC3E}">
        <p14:creationId xmlns:p14="http://schemas.microsoft.com/office/powerpoint/2010/main" val="4008864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3E0DAD-AD29-4B98-B2E9-759C5C837084}"/>
              </a:ext>
            </a:extLst>
          </p:cNvPr>
          <p:cNvSpPr>
            <a:spLocks noGrp="1"/>
          </p:cNvSpPr>
          <p:nvPr>
            <p:ph idx="1"/>
          </p:nvPr>
        </p:nvSpPr>
        <p:spPr>
          <a:xfrm>
            <a:off x="1208014" y="1837592"/>
            <a:ext cx="9950245" cy="4258408"/>
          </a:xfrm>
        </p:spPr>
        <p:txBody>
          <a:bodyPr>
            <a:normAutofit fontScale="92500" lnSpcReduction="20000"/>
          </a:bodyPr>
          <a:lstStyle/>
          <a:p>
            <a:pPr marL="0" indent="0" algn="just">
              <a:buNone/>
            </a:pPr>
            <a:r>
              <a:rPr lang="en-US" dirty="0"/>
              <a:t>Part two of records management is MANAGING the records that either come across your desk or that your department uses.  Our agency, and you as an employee, are required by law to account for the documents we use and create.  Managing records properly saves time and allows us to be efficient in locating and disposing of records.  </a:t>
            </a:r>
          </a:p>
          <a:p>
            <a:pPr marL="0" indent="0" algn="just">
              <a:buNone/>
            </a:pPr>
            <a:endParaRPr lang="en-US" sz="1100" dirty="0">
              <a:effectLst/>
              <a:latin typeface="Calibri Light" panose="020F0302020204030204" pitchFamily="34" charset="0"/>
              <a:ea typeface="Times New Roman" panose="02020603050405020304" pitchFamily="18" charset="0"/>
            </a:endParaRPr>
          </a:p>
          <a:p>
            <a:pPr marL="0" marR="0" lvl="0" indent="0" algn="just">
              <a:spcBef>
                <a:spcPts val="0"/>
              </a:spcBef>
              <a:spcAft>
                <a:spcPts val="0"/>
              </a:spcAft>
              <a:buNone/>
            </a:pPr>
            <a:r>
              <a:rPr lang="en-US" b="1" dirty="0">
                <a:latin typeface="Calibri Light" panose="020F0302020204030204" pitchFamily="34" charset="0"/>
                <a:ea typeface="Times New Roman" panose="02020603050405020304" pitchFamily="18" charset="0"/>
              </a:rPr>
              <a:t>A typical situation</a:t>
            </a:r>
            <a:r>
              <a:rPr lang="en-US" dirty="0">
                <a:latin typeface="Calibri Light" panose="020F0302020204030204" pitchFamily="34" charset="0"/>
                <a:ea typeface="Times New Roman" panose="02020603050405020304" pitchFamily="18" charset="0"/>
              </a:rPr>
              <a:t>:  </a:t>
            </a:r>
            <a:r>
              <a:rPr lang="en-US" sz="2000" dirty="0">
                <a:effectLst/>
                <a:latin typeface="Calibri Light" panose="020F0302020204030204" pitchFamily="34" charset="0"/>
                <a:ea typeface="Times New Roman" panose="02020603050405020304" pitchFamily="18" charset="0"/>
              </a:rPr>
              <a:t>Your predecessor Amy worked in the department for 5 years.  When you start your new job, you receive a flash drive with all of her files.  You look through them enough to find the important stuff.  You start saving records to your own drive and also use a department SharePoint.</a:t>
            </a:r>
          </a:p>
          <a:p>
            <a:pPr marL="0" marR="0" lvl="0" indent="0" algn="just">
              <a:spcBef>
                <a:spcPts val="0"/>
              </a:spcBef>
              <a:spcAft>
                <a:spcPts val="0"/>
              </a:spcAft>
              <a:buNone/>
            </a:pPr>
            <a:endParaRPr lang="en-US" dirty="0">
              <a:latin typeface="Calibri Light" panose="020F0302020204030204" pitchFamily="34" charset="0"/>
              <a:ea typeface="Times New Roman" panose="02020603050405020304" pitchFamily="18" charset="0"/>
            </a:endParaRPr>
          </a:p>
          <a:p>
            <a:pPr marL="0" marR="0" lvl="0" indent="0" algn="just">
              <a:spcBef>
                <a:spcPts val="0"/>
              </a:spcBef>
              <a:spcAft>
                <a:spcPts val="0"/>
              </a:spcAft>
              <a:buNone/>
            </a:pPr>
            <a:r>
              <a:rPr lang="en-US" sz="2000" dirty="0">
                <a:effectLst/>
                <a:latin typeface="Calibri Light" panose="020F0302020204030204" pitchFamily="34" charset="0"/>
                <a:ea typeface="Times New Roman" panose="02020603050405020304" pitchFamily="18" charset="0"/>
              </a:rPr>
              <a:t>Soon, you’ve been at your role for over a year and Amy’s files are a thing of the past. </a:t>
            </a:r>
            <a:endParaRPr lang="en-US" dirty="0">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endParaRPr lang="en-US" dirty="0">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r>
              <a:rPr lang="en-US" dirty="0">
                <a:effectLst/>
                <a:latin typeface="Calibri Light" panose="020F0302020204030204" pitchFamily="34" charset="0"/>
                <a:ea typeface="Times New Roman" panose="02020603050405020304" pitchFamily="18" charset="0"/>
              </a:rPr>
              <a:t>You’ve been asked to look at the Syllabi records.  We know that Syllabi need to be retained in the department for 10 years, and then transferred to the Archives.</a:t>
            </a:r>
          </a:p>
          <a:p>
            <a:pPr marL="0" marR="0" lvl="0" indent="0" algn="just">
              <a:spcBef>
                <a:spcPts val="0"/>
              </a:spcBef>
              <a:spcAft>
                <a:spcPts val="0"/>
              </a:spcAft>
              <a:buNone/>
            </a:pPr>
            <a:endParaRPr lang="en-US" sz="2000" dirty="0">
              <a:latin typeface="Calibri Light" panose="020F0302020204030204" pitchFamily="34" charset="0"/>
              <a:ea typeface="Times New Roman" panose="02020603050405020304" pitchFamily="18" charset="0"/>
            </a:endParaRPr>
          </a:p>
          <a:p>
            <a:pPr marL="0" marR="0" lvl="0" indent="0" algn="just">
              <a:spcBef>
                <a:spcPts val="0"/>
              </a:spcBef>
              <a:spcAft>
                <a:spcPts val="0"/>
              </a:spcAft>
              <a:buNone/>
            </a:pPr>
            <a:r>
              <a:rPr lang="en-US" sz="2000" dirty="0">
                <a:effectLst/>
                <a:latin typeface="Calibri Light" panose="020F0302020204030204" pitchFamily="34" charset="0"/>
                <a:ea typeface="Times New Roman" panose="02020603050405020304" pitchFamily="18" charset="0"/>
              </a:rPr>
              <a:t>When it’s time to think about verifying where all the Syllabi for the last 10 years are – how is this managed?   Remember Amy’s flash drive?</a:t>
            </a:r>
            <a:endParaRPr lang="en-US" dirty="0">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endParaRPr lang="en-US" sz="2000" dirty="0">
              <a:effectLst/>
              <a:latin typeface="Times New Roman" panose="02020603050405020304" pitchFamily="18" charset="0"/>
              <a:ea typeface="Times New Roman" panose="02020603050405020304" pitchFamily="18" charset="0"/>
            </a:endParaRPr>
          </a:p>
          <a:p>
            <a:pPr marL="0" marR="0" lvl="0" indent="0" algn="just">
              <a:spcBef>
                <a:spcPts val="0"/>
              </a:spcBef>
              <a:spcAft>
                <a:spcPts val="0"/>
              </a:spcAft>
              <a:buNone/>
            </a:pPr>
            <a:r>
              <a:rPr lang="en-US" sz="2000" dirty="0">
                <a:effectLst/>
                <a:latin typeface="Calibri Light" panose="020F0302020204030204" pitchFamily="34" charset="0"/>
                <a:ea typeface="Times New Roman" panose="02020603050405020304" pitchFamily="18" charset="0"/>
              </a:rPr>
              <a:t>You’re responsible for these records.  What do you do?</a:t>
            </a:r>
            <a:endParaRPr lang="en-US" dirty="0"/>
          </a:p>
          <a:p>
            <a:pPr marL="0" indent="0" algn="just">
              <a:spcBef>
                <a:spcPts val="0"/>
              </a:spcBef>
              <a:buNone/>
            </a:pPr>
            <a:endParaRPr lang="en-US" dirty="0"/>
          </a:p>
        </p:txBody>
      </p:sp>
      <p:sp>
        <p:nvSpPr>
          <p:cNvPr id="4" name="Title 1">
            <a:extLst>
              <a:ext uri="{FF2B5EF4-FFF2-40B4-BE49-F238E27FC236}">
                <a16:creationId xmlns:a16="http://schemas.microsoft.com/office/drawing/2014/main" id="{11304FCE-926F-4F7A-AED8-4837A616AC28}"/>
              </a:ext>
            </a:extLst>
          </p:cNvPr>
          <p:cNvSpPr>
            <a:spLocks noGrp="1"/>
          </p:cNvSpPr>
          <p:nvPr>
            <p:ph type="title"/>
          </p:nvPr>
        </p:nvSpPr>
        <p:spPr>
          <a:xfrm>
            <a:off x="1097280" y="286603"/>
            <a:ext cx="10058400" cy="1450757"/>
          </a:xfrm>
        </p:spPr>
        <p:txBody>
          <a:bodyPr/>
          <a:lstStyle/>
          <a:p>
            <a:r>
              <a:rPr lang="en-US" dirty="0"/>
              <a:t>Part 2 – Manage Office Records</a:t>
            </a:r>
          </a:p>
        </p:txBody>
      </p:sp>
    </p:spTree>
    <p:extLst>
      <p:ext uri="{BB962C8B-B14F-4D97-AF65-F5344CB8AC3E}">
        <p14:creationId xmlns:p14="http://schemas.microsoft.com/office/powerpoint/2010/main" val="1269127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56E6D-F539-407B-8B53-8F4B7E6361F3}"/>
              </a:ext>
            </a:extLst>
          </p:cNvPr>
          <p:cNvSpPr>
            <a:spLocks noGrp="1"/>
          </p:cNvSpPr>
          <p:nvPr>
            <p:ph type="title"/>
          </p:nvPr>
        </p:nvSpPr>
        <p:spPr/>
        <p:txBody>
          <a:bodyPr>
            <a:normAutofit/>
          </a:bodyPr>
          <a:lstStyle/>
          <a:p>
            <a:r>
              <a:rPr lang="en-US" sz="3600" dirty="0"/>
              <a:t>Take Control!</a:t>
            </a:r>
          </a:p>
        </p:txBody>
      </p:sp>
      <p:sp>
        <p:nvSpPr>
          <p:cNvPr id="3" name="Content Placeholder 2">
            <a:extLst>
              <a:ext uri="{FF2B5EF4-FFF2-40B4-BE49-F238E27FC236}">
                <a16:creationId xmlns:a16="http://schemas.microsoft.com/office/drawing/2014/main" id="{21FE9C75-6495-4CAB-B8E3-AB8439219D6E}"/>
              </a:ext>
            </a:extLst>
          </p:cNvPr>
          <p:cNvSpPr>
            <a:spLocks noGrp="1"/>
          </p:cNvSpPr>
          <p:nvPr>
            <p:ph idx="1"/>
          </p:nvPr>
        </p:nvSpPr>
        <p:spPr/>
        <p:txBody>
          <a:bodyPr>
            <a:normAutofit/>
          </a:bodyPr>
          <a:lstStyle/>
          <a:p>
            <a:r>
              <a:rPr lang="en-US" dirty="0">
                <a:latin typeface="Arial" panose="020B0604020202020204" pitchFamily="34" charset="0"/>
                <a:ea typeface="Calibri" panose="020F0502020204030204" pitchFamily="34" charset="0"/>
              </a:rPr>
              <a:t>If your office hasn’t already, it’s time to take control of all records in your area – paper, email, and computer files!  Don’t let this mess become your reality!  </a:t>
            </a:r>
          </a:p>
          <a:p>
            <a:endParaRPr lang="en-US" sz="2000" dirty="0">
              <a:effectLst/>
              <a:latin typeface="Arial" panose="020B0604020202020204" pitchFamily="34" charset="0"/>
              <a:ea typeface="Calibri" panose="020F0502020204030204" pitchFamily="34" charset="0"/>
            </a:endParaRPr>
          </a:p>
          <a:p>
            <a:endParaRPr lang="en-US" dirty="0"/>
          </a:p>
        </p:txBody>
      </p:sp>
      <p:pic>
        <p:nvPicPr>
          <p:cNvPr id="4" name="Picture 4">
            <a:extLst>
              <a:ext uri="{FF2B5EF4-FFF2-40B4-BE49-F238E27FC236}">
                <a16:creationId xmlns:a16="http://schemas.microsoft.com/office/drawing/2014/main" id="{FB89B994-830D-4256-B8B1-57710CFD61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8827" y="2606661"/>
            <a:ext cx="4695053" cy="3370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1580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3C9C-73B2-4D1D-BBF7-332E6F202798}"/>
              </a:ext>
            </a:extLst>
          </p:cNvPr>
          <p:cNvSpPr>
            <a:spLocks noGrp="1"/>
          </p:cNvSpPr>
          <p:nvPr>
            <p:ph type="title"/>
          </p:nvPr>
        </p:nvSpPr>
        <p:spPr/>
        <p:txBody>
          <a:bodyPr>
            <a:normAutofit/>
          </a:bodyPr>
          <a:lstStyle/>
          <a:p>
            <a:r>
              <a:rPr lang="en-US" sz="3600" dirty="0"/>
              <a:t>Ensure Records are Easily Retrievable</a:t>
            </a:r>
          </a:p>
        </p:txBody>
      </p:sp>
      <p:sp>
        <p:nvSpPr>
          <p:cNvPr id="3" name="Content Placeholder 2">
            <a:extLst>
              <a:ext uri="{FF2B5EF4-FFF2-40B4-BE49-F238E27FC236}">
                <a16:creationId xmlns:a16="http://schemas.microsoft.com/office/drawing/2014/main" id="{3293DB6E-7C02-482A-B7AD-978470ECF533}"/>
              </a:ext>
            </a:extLst>
          </p:cNvPr>
          <p:cNvSpPr>
            <a:spLocks noGrp="1"/>
          </p:cNvSpPr>
          <p:nvPr>
            <p:ph idx="1"/>
          </p:nvPr>
        </p:nvSpPr>
        <p:spPr>
          <a:xfrm>
            <a:off x="1097280" y="1845733"/>
            <a:ext cx="10058400" cy="4295007"/>
          </a:xfrm>
        </p:spPr>
        <p:txBody>
          <a:bodyPr>
            <a:normAutofit fontScale="92500" lnSpcReduction="10000"/>
          </a:bodyPr>
          <a:lstStyle/>
          <a:p>
            <a:pPr marL="0" indent="0" algn="just">
              <a:buNone/>
            </a:pPr>
            <a:r>
              <a:rPr lang="en-US" sz="1800" kern="1200" dirty="0">
                <a:solidFill>
                  <a:schemeClr val="dk1"/>
                </a:solidFill>
                <a:effectLst/>
                <a:latin typeface="+mn-lt"/>
                <a:ea typeface="+mn-ea"/>
                <a:cs typeface="+mn-cs"/>
              </a:rPr>
              <a:t>All documents must be easily retrieved and located.  In the event of a public record request – or litigation – departments have a responsibility to locate any </a:t>
            </a:r>
            <a:r>
              <a:rPr lang="en-US" sz="1800" dirty="0">
                <a:solidFill>
                  <a:schemeClr val="dk1"/>
                </a:solidFill>
              </a:rPr>
              <a:t>document.  </a:t>
            </a:r>
            <a:r>
              <a:rPr lang="en-US" sz="1800" kern="1200" dirty="0">
                <a:solidFill>
                  <a:schemeClr val="dk1"/>
                </a:solidFill>
                <a:effectLst/>
                <a:latin typeface="+mn-lt"/>
                <a:ea typeface="+mn-ea"/>
                <a:cs typeface="+mn-cs"/>
              </a:rPr>
              <a:t>This means that </a:t>
            </a:r>
            <a:r>
              <a:rPr lang="en-US" sz="1800" dirty="0">
                <a:solidFill>
                  <a:schemeClr val="dk1"/>
                </a:solidFill>
              </a:rPr>
              <a:t>employees are accountable for the records they create and save.  </a:t>
            </a:r>
          </a:p>
          <a:p>
            <a:pPr marL="0" indent="0" algn="just">
              <a:buNone/>
            </a:pPr>
            <a:r>
              <a:rPr lang="en-US" sz="1800" dirty="0">
                <a:solidFill>
                  <a:schemeClr val="dk1"/>
                </a:solidFill>
              </a:rPr>
              <a:t>Examples of poor record keeping include:</a:t>
            </a:r>
          </a:p>
          <a:p>
            <a:pPr marL="0" indent="-457200" algn="just">
              <a:buFont typeface="Wingdings" panose="05000000000000000000" pitchFamily="2" charset="2"/>
              <a:buChar char="§"/>
            </a:pPr>
            <a:r>
              <a:rPr lang="en-US" sz="1800" dirty="0">
                <a:solidFill>
                  <a:schemeClr val="dk1"/>
                </a:solidFill>
              </a:rPr>
              <a:t>Storing records indefinitely, including your email and work computer</a:t>
            </a:r>
          </a:p>
          <a:p>
            <a:pPr marL="457200" indent="-457200" algn="just">
              <a:buFont typeface="Wingdings" panose="05000000000000000000" pitchFamily="2" charset="2"/>
              <a:buChar char="§"/>
            </a:pPr>
            <a:r>
              <a:rPr lang="en-US" sz="1800" dirty="0">
                <a:solidFill>
                  <a:schemeClr val="dk1"/>
                </a:solidFill>
              </a:rPr>
              <a:t>Saving records from emails or other sources onto a work computer outside of the department record or storage system</a:t>
            </a:r>
          </a:p>
          <a:p>
            <a:pPr marL="0" indent="-457200" algn="just">
              <a:buFont typeface="Wingdings" panose="05000000000000000000" pitchFamily="2" charset="2"/>
              <a:buChar char="§"/>
            </a:pPr>
            <a:r>
              <a:rPr lang="en-US" sz="1800" dirty="0">
                <a:solidFill>
                  <a:schemeClr val="dk1"/>
                </a:solidFill>
              </a:rPr>
              <a:t>Deleting emails every 6 months without accounting for the content</a:t>
            </a:r>
          </a:p>
          <a:p>
            <a:pPr marL="457200" indent="-457200" algn="just">
              <a:buFont typeface="Wingdings" panose="05000000000000000000" pitchFamily="2" charset="2"/>
              <a:buChar char="§"/>
            </a:pPr>
            <a:r>
              <a:rPr lang="en-US" sz="1800" dirty="0">
                <a:solidFill>
                  <a:schemeClr val="dk1"/>
                </a:solidFill>
              </a:rPr>
              <a:t>Scanning records and destroying the paper copy without a quality control check that verifies the document is an accurate representative of the paper copy (e.g. is it cut off, slanted, or image not clear?)  See Wis. Stat. </a:t>
            </a:r>
            <a:r>
              <a:rPr lang="en-US" sz="1800" dirty="0" err="1">
                <a:solidFill>
                  <a:schemeClr val="dk1"/>
                </a:solidFill>
              </a:rPr>
              <a:t>ch</a:t>
            </a:r>
            <a:r>
              <a:rPr lang="en-US" sz="1800" dirty="0">
                <a:solidFill>
                  <a:schemeClr val="dk1"/>
                </a:solidFill>
              </a:rPr>
              <a:t> Admin 12.</a:t>
            </a:r>
          </a:p>
          <a:p>
            <a:pPr algn="just"/>
            <a:endParaRPr lang="en-US" sz="1800" b="1" kern="1200" dirty="0">
              <a:solidFill>
                <a:schemeClr val="dk1"/>
              </a:solidFill>
              <a:effectLst/>
              <a:latin typeface="+mn-lt"/>
              <a:ea typeface="+mn-ea"/>
              <a:cs typeface="+mn-cs"/>
            </a:endParaRPr>
          </a:p>
          <a:p>
            <a:pPr algn="just"/>
            <a:r>
              <a:rPr lang="en-US" sz="1800" b="1" kern="1200" dirty="0">
                <a:solidFill>
                  <a:schemeClr val="dk1"/>
                </a:solidFill>
                <a:effectLst/>
                <a:latin typeface="+mn-lt"/>
                <a:ea typeface="+mn-ea"/>
                <a:cs typeface="+mn-cs"/>
              </a:rPr>
              <a:t>In order to have retrievable records, every department should set standards for WHERE records are located within an operational area, and HOW they are named.</a:t>
            </a:r>
          </a:p>
          <a:p>
            <a:pPr marL="0" indent="0" algn="just">
              <a:buNone/>
            </a:pPr>
            <a:endParaRPr lang="en-US" sz="1800" kern="1200" dirty="0">
              <a:solidFill>
                <a:schemeClr val="dk1"/>
              </a:solidFill>
              <a:effectLst/>
              <a:latin typeface="+mn-lt"/>
              <a:ea typeface="+mn-ea"/>
              <a:cs typeface="+mn-cs"/>
            </a:endParaRPr>
          </a:p>
          <a:p>
            <a:endParaRPr lang="en-US" dirty="0"/>
          </a:p>
        </p:txBody>
      </p:sp>
    </p:spTree>
    <p:extLst>
      <p:ext uri="{BB962C8B-B14F-4D97-AF65-F5344CB8AC3E}">
        <p14:creationId xmlns:p14="http://schemas.microsoft.com/office/powerpoint/2010/main" val="3768977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3C9C-73B2-4D1D-BBF7-332E6F202798}"/>
              </a:ext>
            </a:extLst>
          </p:cNvPr>
          <p:cNvSpPr>
            <a:spLocks noGrp="1"/>
          </p:cNvSpPr>
          <p:nvPr>
            <p:ph type="title"/>
          </p:nvPr>
        </p:nvSpPr>
        <p:spPr/>
        <p:txBody>
          <a:bodyPr>
            <a:normAutofit/>
          </a:bodyPr>
          <a:lstStyle/>
          <a:p>
            <a:r>
              <a:rPr lang="en-US" sz="3600" dirty="0"/>
              <a:t>Safeguard Records</a:t>
            </a:r>
          </a:p>
        </p:txBody>
      </p:sp>
      <p:sp>
        <p:nvSpPr>
          <p:cNvPr id="3" name="Content Placeholder 2">
            <a:extLst>
              <a:ext uri="{FF2B5EF4-FFF2-40B4-BE49-F238E27FC236}">
                <a16:creationId xmlns:a16="http://schemas.microsoft.com/office/drawing/2014/main" id="{3293DB6E-7C02-482A-B7AD-978470ECF533}"/>
              </a:ext>
            </a:extLst>
          </p:cNvPr>
          <p:cNvSpPr>
            <a:spLocks noGrp="1"/>
          </p:cNvSpPr>
          <p:nvPr>
            <p:ph idx="1"/>
          </p:nvPr>
        </p:nvSpPr>
        <p:spPr/>
        <p:txBody>
          <a:bodyPr>
            <a:normAutofit/>
          </a:bodyPr>
          <a:lstStyle/>
          <a:p>
            <a:pPr algn="just"/>
            <a:r>
              <a:rPr lang="en-US" sz="1800" kern="1200" dirty="0">
                <a:solidFill>
                  <a:schemeClr val="dk1"/>
                </a:solidFill>
                <a:effectLst/>
                <a:latin typeface="+mn-lt"/>
                <a:ea typeface="+mn-ea"/>
                <a:cs typeface="+mn-cs"/>
              </a:rPr>
              <a:t>Stop and evaluate if the record you are handling contains any private information.  Since most of our work is electronic these days, you may need to consider removing restricted information before forwarding.  </a:t>
            </a:r>
          </a:p>
          <a:p>
            <a:pPr marL="171450" lvl="0" indent="-171450" algn="just">
              <a:buFont typeface="Wingdings" panose="05000000000000000000" pitchFamily="2" charset="2"/>
              <a:buChar char="§"/>
            </a:pPr>
            <a:r>
              <a:rPr lang="en-US" sz="1800" kern="1200" dirty="0">
                <a:solidFill>
                  <a:schemeClr val="dk1"/>
                </a:solidFill>
                <a:effectLst/>
                <a:latin typeface="+mn-lt"/>
                <a:ea typeface="+mn-ea"/>
                <a:cs typeface="+mn-cs"/>
              </a:rPr>
              <a:t>Be cognizant of your surroundings when you are working on your computer with sensitive information</a:t>
            </a:r>
          </a:p>
          <a:p>
            <a:pPr marL="171450" lvl="0" indent="-171450" algn="just">
              <a:buFont typeface="Wingdings" panose="05000000000000000000" pitchFamily="2" charset="2"/>
              <a:buChar char="§"/>
            </a:pPr>
            <a:r>
              <a:rPr lang="en-US" sz="1800" kern="1200" dirty="0">
                <a:solidFill>
                  <a:schemeClr val="dk1"/>
                </a:solidFill>
                <a:effectLst/>
                <a:latin typeface="+mn-lt"/>
                <a:ea typeface="+mn-ea"/>
                <a:cs typeface="+mn-cs"/>
              </a:rPr>
              <a:t>ALWAYS lock your computer before stepping away from your desk</a:t>
            </a:r>
          </a:p>
          <a:p>
            <a:pPr marL="171450" lvl="0" indent="-171450" algn="just">
              <a:buFont typeface="Wingdings" panose="05000000000000000000" pitchFamily="2" charset="2"/>
              <a:buChar char="§"/>
            </a:pPr>
            <a:r>
              <a:rPr lang="en-US" sz="1800" kern="1200" dirty="0">
                <a:solidFill>
                  <a:schemeClr val="dk1"/>
                </a:solidFill>
                <a:effectLst/>
                <a:latin typeface="+mn-lt"/>
                <a:ea typeface="+mn-ea"/>
                <a:cs typeface="+mn-cs"/>
              </a:rPr>
              <a:t>Be aware your email is not considered safe if sharing documents outside of the University to another server</a:t>
            </a:r>
          </a:p>
          <a:p>
            <a:pPr marL="171450" lvl="0" indent="-171450" algn="just">
              <a:buFont typeface="Wingdings" panose="05000000000000000000" pitchFamily="2" charset="2"/>
              <a:buChar char="§"/>
            </a:pPr>
            <a:r>
              <a:rPr lang="en-US" sz="1800" kern="1200" dirty="0">
                <a:solidFill>
                  <a:schemeClr val="dk1"/>
                </a:solidFill>
                <a:effectLst/>
                <a:latin typeface="+mn-lt"/>
                <a:ea typeface="+mn-ea"/>
                <a:cs typeface="+mn-cs"/>
              </a:rPr>
              <a:t>Always follow the University’s </a:t>
            </a:r>
            <a:r>
              <a:rPr lang="en-US" sz="1800" u="sng" kern="1200" dirty="0">
                <a:solidFill>
                  <a:schemeClr val="dk1"/>
                </a:solidFill>
                <a:effectLst/>
                <a:latin typeface="+mn-lt"/>
                <a:ea typeface="+mn-ea"/>
                <a:cs typeface="+mn-cs"/>
                <a:hlinkClick r:id="rId2"/>
              </a:rPr>
              <a:t>Information Security Policy</a:t>
            </a:r>
            <a:endParaRPr lang="en-US" sz="1800" u="sng" kern="1200" dirty="0">
              <a:solidFill>
                <a:schemeClr val="dk1"/>
              </a:solidFill>
              <a:effectLst/>
              <a:latin typeface="+mn-lt"/>
              <a:ea typeface="+mn-ea"/>
              <a:cs typeface="+mn-cs"/>
            </a:endParaRPr>
          </a:p>
          <a:p>
            <a:pPr marL="0" lvl="0" indent="0" algn="just">
              <a:buNone/>
            </a:pPr>
            <a:endParaRPr lang="en-US" sz="1800" u="sng" kern="1200" dirty="0">
              <a:solidFill>
                <a:schemeClr val="dk1"/>
              </a:solidFill>
              <a:effectLst/>
              <a:latin typeface="+mn-lt"/>
              <a:ea typeface="+mn-ea"/>
              <a:cs typeface="+mn-cs"/>
            </a:endParaRPr>
          </a:p>
          <a:p>
            <a:pPr marL="0" lvl="0" indent="0" algn="just">
              <a:buFont typeface="Wingdings" panose="05000000000000000000" pitchFamily="2" charset="2"/>
              <a:buNone/>
            </a:pPr>
            <a:r>
              <a:rPr lang="en-US" sz="1800" u="none" kern="1200" dirty="0">
                <a:solidFill>
                  <a:schemeClr val="dk1"/>
                </a:solidFill>
                <a:effectLst/>
                <a:latin typeface="+mn-lt"/>
                <a:ea typeface="+mn-ea"/>
                <a:cs typeface="+mn-cs"/>
              </a:rPr>
              <a:t>Send secure emails.  As part of safely storing records, emails containing sensitive information sent outside of the UW-Green Bay server, should either have PII removed or sent through an encrypted system like </a:t>
            </a:r>
            <a:r>
              <a:rPr lang="en-US" sz="1800" u="none" kern="1200" dirty="0" err="1">
                <a:solidFill>
                  <a:schemeClr val="dk1"/>
                </a:solidFill>
                <a:effectLst/>
                <a:latin typeface="+mn-lt"/>
                <a:ea typeface="+mn-ea"/>
                <a:cs typeface="+mn-cs"/>
              </a:rPr>
              <a:t>LiquidFiles</a:t>
            </a:r>
            <a:r>
              <a:rPr lang="en-US" sz="1800" u="none" kern="1200" dirty="0">
                <a:solidFill>
                  <a:schemeClr val="dk1"/>
                </a:solidFill>
                <a:effectLst/>
                <a:latin typeface="+mn-lt"/>
                <a:ea typeface="+mn-ea"/>
                <a:cs typeface="+mn-cs"/>
              </a:rPr>
              <a:t>.  Contact Information Technology for additional information.</a:t>
            </a:r>
          </a:p>
          <a:p>
            <a:endParaRPr lang="en-US" dirty="0"/>
          </a:p>
        </p:txBody>
      </p:sp>
    </p:spTree>
    <p:extLst>
      <p:ext uri="{BB962C8B-B14F-4D97-AF65-F5344CB8AC3E}">
        <p14:creationId xmlns:p14="http://schemas.microsoft.com/office/powerpoint/2010/main" val="949012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32B6D3-5484-426F-8802-88369FF43808}"/>
              </a:ext>
            </a:extLst>
          </p:cNvPr>
          <p:cNvSpPr>
            <a:spLocks noGrp="1"/>
          </p:cNvSpPr>
          <p:nvPr>
            <p:ph idx="1"/>
          </p:nvPr>
        </p:nvSpPr>
        <p:spPr>
          <a:xfrm>
            <a:off x="1066800" y="2793534"/>
            <a:ext cx="10058400" cy="3671178"/>
          </a:xfrm>
        </p:spPr>
        <p:txBody>
          <a:bodyPr>
            <a:normAutofit/>
          </a:bodyPr>
          <a:lstStyle/>
          <a:p>
            <a:pPr marL="0" marR="0" algn="just">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5" name="Title 1">
            <a:extLst>
              <a:ext uri="{FF2B5EF4-FFF2-40B4-BE49-F238E27FC236}">
                <a16:creationId xmlns:a16="http://schemas.microsoft.com/office/drawing/2014/main" id="{2FC76953-7158-46E3-B76F-B7E0443EB7AB}"/>
              </a:ext>
            </a:extLst>
          </p:cNvPr>
          <p:cNvSpPr>
            <a:spLocks noGrp="1"/>
          </p:cNvSpPr>
          <p:nvPr>
            <p:ph type="title"/>
          </p:nvPr>
        </p:nvSpPr>
        <p:spPr>
          <a:xfrm>
            <a:off x="1187135" y="616798"/>
            <a:ext cx="10058400" cy="579679"/>
          </a:xfrm>
        </p:spPr>
        <p:txBody>
          <a:bodyPr>
            <a:normAutofit/>
          </a:bodyPr>
          <a:lstStyle/>
          <a:p>
            <a:r>
              <a:rPr lang="en-US" sz="3600" dirty="0"/>
              <a:t>Set Office Standards</a:t>
            </a:r>
          </a:p>
        </p:txBody>
      </p:sp>
      <p:sp>
        <p:nvSpPr>
          <p:cNvPr id="7" name="TextBox 6">
            <a:extLst>
              <a:ext uri="{FF2B5EF4-FFF2-40B4-BE49-F238E27FC236}">
                <a16:creationId xmlns:a16="http://schemas.microsoft.com/office/drawing/2014/main" id="{8CCBB11A-BDD4-4E08-BE33-54362639242F}"/>
              </a:ext>
            </a:extLst>
          </p:cNvPr>
          <p:cNvSpPr txBox="1"/>
          <p:nvPr/>
        </p:nvSpPr>
        <p:spPr>
          <a:xfrm>
            <a:off x="1187136" y="1087659"/>
            <a:ext cx="9817729" cy="584775"/>
          </a:xfrm>
          <a:prstGeom prst="rect">
            <a:avLst/>
          </a:prstGeom>
          <a:noFill/>
        </p:spPr>
        <p:txBody>
          <a:bodyPr wrap="square" rtlCol="0">
            <a:spAutoFit/>
          </a:bodyPr>
          <a:lstStyle/>
          <a:p>
            <a:pPr marL="0" indent="0" algn="just">
              <a:buNone/>
            </a:pPr>
            <a:r>
              <a:rPr lang="en-US" sz="1600" kern="1200" dirty="0">
                <a:solidFill>
                  <a:schemeClr val="dk1"/>
                </a:solidFill>
                <a:effectLst/>
                <a:latin typeface="+mn-lt"/>
                <a:ea typeface="+mn-ea"/>
                <a:cs typeface="+mn-cs"/>
              </a:rPr>
              <a:t>Remember Amy’s flash drive from a couple slides ago?  Setting office standards ensures we meet state requirements and are actually </a:t>
            </a:r>
            <a:r>
              <a:rPr lang="en-US" sz="1600" i="1" kern="1200" dirty="0">
                <a:solidFill>
                  <a:schemeClr val="dk1"/>
                </a:solidFill>
                <a:effectLst/>
                <a:latin typeface="+mn-lt"/>
                <a:ea typeface="+mn-ea"/>
                <a:cs typeface="+mn-cs"/>
              </a:rPr>
              <a:t>managing</a:t>
            </a:r>
            <a:r>
              <a:rPr lang="en-US" sz="1600" kern="1200" dirty="0">
                <a:solidFill>
                  <a:schemeClr val="dk1"/>
                </a:solidFill>
                <a:effectLst/>
                <a:latin typeface="+mn-lt"/>
                <a:ea typeface="+mn-ea"/>
                <a:cs typeface="+mn-cs"/>
              </a:rPr>
              <a:t> our department records.</a:t>
            </a:r>
            <a:endParaRPr lang="en-US" sz="1600" dirty="0">
              <a:solidFill>
                <a:schemeClr val="dk1"/>
              </a:solidFill>
            </a:endParaRPr>
          </a:p>
        </p:txBody>
      </p:sp>
      <p:graphicFrame>
        <p:nvGraphicFramePr>
          <p:cNvPr id="8" name="Table 7">
            <a:extLst>
              <a:ext uri="{FF2B5EF4-FFF2-40B4-BE49-F238E27FC236}">
                <a16:creationId xmlns:a16="http://schemas.microsoft.com/office/drawing/2014/main" id="{EEFF72C0-3AB3-47F7-B042-AC0BBDBDB105}"/>
              </a:ext>
            </a:extLst>
          </p:cNvPr>
          <p:cNvGraphicFramePr>
            <a:graphicFrameLocks noGrp="1"/>
          </p:cNvGraphicFramePr>
          <p:nvPr>
            <p:extLst>
              <p:ext uri="{D42A27DB-BD31-4B8C-83A1-F6EECF244321}">
                <p14:modId xmlns:p14="http://schemas.microsoft.com/office/powerpoint/2010/main" val="3718292187"/>
              </p:ext>
            </p:extLst>
          </p:nvPr>
        </p:nvGraphicFramePr>
        <p:xfrm>
          <a:off x="1157052" y="3707743"/>
          <a:ext cx="9998232" cy="2621280"/>
        </p:xfrm>
        <a:graphic>
          <a:graphicData uri="http://schemas.openxmlformats.org/drawingml/2006/table">
            <a:tbl>
              <a:tblPr firstRow="1" bandRow="1">
                <a:tableStyleId>{5C22544A-7EE6-4342-B048-85BDC9FD1C3A}</a:tableStyleId>
              </a:tblPr>
              <a:tblGrid>
                <a:gridCol w="9998232">
                  <a:extLst>
                    <a:ext uri="{9D8B030D-6E8A-4147-A177-3AD203B41FA5}">
                      <a16:colId xmlns:a16="http://schemas.microsoft.com/office/drawing/2014/main" val="1610119265"/>
                    </a:ext>
                  </a:extLst>
                </a:gridCol>
              </a:tblGrid>
              <a:tr h="328003">
                <a:tc>
                  <a:txBody>
                    <a:bodyPr/>
                    <a:lstStyle/>
                    <a:p>
                      <a:r>
                        <a:rPr lang="en-US" sz="1600" dirty="0"/>
                        <a:t>Email Standards</a:t>
                      </a:r>
                    </a:p>
                  </a:txBody>
                  <a:tcPr/>
                </a:tc>
                <a:extLst>
                  <a:ext uri="{0D108BD9-81ED-4DB2-BD59-A6C34878D82A}">
                    <a16:rowId xmlns:a16="http://schemas.microsoft.com/office/drawing/2014/main" val="1344703849"/>
                  </a:ext>
                </a:extLst>
              </a:tr>
              <a:tr h="1813004">
                <a:tc>
                  <a:txBody>
                    <a:bodyPr/>
                    <a:lstStyle/>
                    <a:p>
                      <a:pPr algn="just"/>
                      <a:r>
                        <a:rPr lang="en-US" sz="1200" kern="1200" dirty="0">
                          <a:solidFill>
                            <a:schemeClr val="dk1"/>
                          </a:solidFill>
                          <a:effectLst/>
                          <a:latin typeface="+mn-lt"/>
                          <a:ea typeface="+mn-ea"/>
                          <a:cs typeface="+mn-cs"/>
                        </a:rPr>
                        <a:t>Did you know email is kept forever on Outlook, including the “deleted” emails?   The practices you develop now will help manage this volume.</a:t>
                      </a:r>
                    </a:p>
                    <a:p>
                      <a:pPr algn="just"/>
                      <a:endParaRPr lang="en-US" sz="1200" i="1" kern="1200" dirty="0">
                        <a:solidFill>
                          <a:schemeClr val="dk1"/>
                        </a:solidFill>
                        <a:effectLst/>
                        <a:latin typeface="+mn-lt"/>
                        <a:ea typeface="+mn-ea"/>
                        <a:cs typeface="+mn-cs"/>
                      </a:endParaRPr>
                    </a:p>
                    <a:p>
                      <a:pPr algn="just"/>
                      <a:r>
                        <a:rPr lang="en-US" sz="1200" i="1" kern="1200" dirty="0">
                          <a:solidFill>
                            <a:schemeClr val="dk1"/>
                          </a:solidFill>
                          <a:effectLst/>
                          <a:latin typeface="+mn-lt"/>
                          <a:ea typeface="+mn-ea"/>
                          <a:cs typeface="+mn-cs"/>
                        </a:rPr>
                        <a:t>Create Good Subject Lines</a:t>
                      </a:r>
                    </a:p>
                    <a:p>
                      <a:pPr algn="just"/>
                      <a:r>
                        <a:rPr lang="en-US" sz="1200" kern="1200" dirty="0">
                          <a:solidFill>
                            <a:schemeClr val="dk1"/>
                          </a:solidFill>
                          <a:effectLst/>
                          <a:latin typeface="+mn-lt"/>
                          <a:ea typeface="+mn-ea"/>
                          <a:cs typeface="+mn-cs"/>
                        </a:rPr>
                        <a:t>When sending emails, think about how you can best locate this email later.  The subject line is the most critical component.  Email subject line examples:</a:t>
                      </a:r>
                    </a:p>
                    <a:p>
                      <a:pPr lvl="1" algn="just"/>
                      <a:r>
                        <a:rPr lang="en-US" sz="1200" kern="1200" dirty="0">
                          <a:solidFill>
                            <a:schemeClr val="dk1"/>
                          </a:solidFill>
                          <a:effectLst/>
                          <a:latin typeface="+mn-lt"/>
                          <a:ea typeface="+mn-ea"/>
                          <a:cs typeface="+mn-cs"/>
                        </a:rPr>
                        <a:t>FYI:  Bellin Contract Proposal</a:t>
                      </a:r>
                    </a:p>
                    <a:p>
                      <a:pPr lvl="1" algn="just"/>
                      <a:r>
                        <a:rPr lang="en-US" sz="1200" kern="1200" dirty="0">
                          <a:solidFill>
                            <a:schemeClr val="dk1"/>
                          </a:solidFill>
                          <a:effectLst/>
                          <a:latin typeface="+mn-lt"/>
                          <a:ea typeface="+mn-ea"/>
                          <a:cs typeface="+mn-cs"/>
                        </a:rPr>
                        <a:t>Request Review:  GRC Minutes 01252018</a:t>
                      </a:r>
                    </a:p>
                    <a:p>
                      <a:pPr lvl="1" algn="just"/>
                      <a:r>
                        <a:rPr lang="en-US" sz="1200" kern="1200" dirty="0">
                          <a:solidFill>
                            <a:schemeClr val="dk1"/>
                          </a:solidFill>
                          <a:effectLst/>
                          <a:latin typeface="+mn-lt"/>
                          <a:ea typeface="+mn-ea"/>
                          <a:cs typeface="+mn-cs"/>
                        </a:rPr>
                        <a:t>Invoice Payment Smith Factory #15530</a:t>
                      </a:r>
                    </a:p>
                    <a:p>
                      <a:pPr algn="just"/>
                      <a:endParaRPr lang="en-US" sz="1200" kern="1200" dirty="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dk1"/>
                          </a:solidFill>
                          <a:effectLst/>
                          <a:latin typeface="+mn-lt"/>
                          <a:ea typeface="+mn-ea"/>
                          <a:cs typeface="+mn-cs"/>
                        </a:rPr>
                        <a:t>Create Email Folders</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effectLst/>
                          <a:latin typeface="+mn-lt"/>
                          <a:ea typeface="+mn-ea"/>
                          <a:cs typeface="+mn-cs"/>
                        </a:rPr>
                        <a:t>Once an email is received, users may save the email into a folder to review or recall at a later date.  Setting up email folders will be beneficial in locating an email or when you are needing to transfer records to the archives.  These saved email records most likely do not fall into a transitory schedule and should be reviewed before arbitrarily deleting.  The content will factor into a record schedule.</a:t>
                      </a:r>
                    </a:p>
                  </a:txBody>
                  <a:tcPr/>
                </a:tc>
                <a:extLst>
                  <a:ext uri="{0D108BD9-81ED-4DB2-BD59-A6C34878D82A}">
                    <a16:rowId xmlns:a16="http://schemas.microsoft.com/office/drawing/2014/main" val="1720239932"/>
                  </a:ext>
                </a:extLst>
              </a:tr>
            </a:tbl>
          </a:graphicData>
        </a:graphic>
      </p:graphicFrame>
      <p:graphicFrame>
        <p:nvGraphicFramePr>
          <p:cNvPr id="9" name="Table 8">
            <a:extLst>
              <a:ext uri="{FF2B5EF4-FFF2-40B4-BE49-F238E27FC236}">
                <a16:creationId xmlns:a16="http://schemas.microsoft.com/office/drawing/2014/main" id="{86A36C8E-4166-457A-A48A-6B088A27AEFB}"/>
              </a:ext>
            </a:extLst>
          </p:cNvPr>
          <p:cNvGraphicFramePr>
            <a:graphicFrameLocks noGrp="1"/>
          </p:cNvGraphicFramePr>
          <p:nvPr>
            <p:extLst>
              <p:ext uri="{D42A27DB-BD31-4B8C-83A1-F6EECF244321}">
                <p14:modId xmlns:p14="http://schemas.microsoft.com/office/powerpoint/2010/main" val="1991208553"/>
              </p:ext>
            </p:extLst>
          </p:nvPr>
        </p:nvGraphicFramePr>
        <p:xfrm>
          <a:off x="1157052" y="1757023"/>
          <a:ext cx="9998232" cy="1950720"/>
        </p:xfrm>
        <a:graphic>
          <a:graphicData uri="http://schemas.openxmlformats.org/drawingml/2006/table">
            <a:tbl>
              <a:tblPr firstRow="1" bandRow="1">
                <a:tableStyleId>{5C22544A-7EE6-4342-B048-85BDC9FD1C3A}</a:tableStyleId>
              </a:tblPr>
              <a:tblGrid>
                <a:gridCol w="9998232">
                  <a:extLst>
                    <a:ext uri="{9D8B030D-6E8A-4147-A177-3AD203B41FA5}">
                      <a16:colId xmlns:a16="http://schemas.microsoft.com/office/drawing/2014/main" val="3070696714"/>
                    </a:ext>
                  </a:extLst>
                </a:gridCol>
              </a:tblGrid>
              <a:tr h="328490">
                <a:tc>
                  <a:txBody>
                    <a:bodyPr/>
                    <a:lstStyle/>
                    <a:p>
                      <a:r>
                        <a:rPr lang="en-US" dirty="0"/>
                        <a:t>File Naming Conventions</a:t>
                      </a:r>
                    </a:p>
                  </a:txBody>
                  <a:tcPr/>
                </a:tc>
                <a:extLst>
                  <a:ext uri="{0D108BD9-81ED-4DB2-BD59-A6C34878D82A}">
                    <a16:rowId xmlns:a16="http://schemas.microsoft.com/office/drawing/2014/main" val="1448519595"/>
                  </a:ext>
                </a:extLst>
              </a:tr>
              <a:tr h="328003">
                <a:tc>
                  <a:txBody>
                    <a:bodyPr/>
                    <a:lstStyle/>
                    <a:p>
                      <a:pPr algn="just"/>
                      <a:r>
                        <a:rPr lang="en-US" sz="1400" kern="1200" dirty="0">
                          <a:solidFill>
                            <a:schemeClr val="dk1"/>
                          </a:solidFill>
                          <a:effectLst/>
                          <a:latin typeface="+mn-lt"/>
                          <a:ea typeface="+mn-ea"/>
                          <a:cs typeface="+mn-cs"/>
                        </a:rPr>
                        <a:t>Pick a file structure that suits the needs of your office and consistently use that structure.  Everyone in the department should be aware of, and use, the identified naming conventions the department sets up.  This avoids confusion in locating records, and for new employees will maintain a consistent style.</a:t>
                      </a:r>
                    </a:p>
                    <a:p>
                      <a:pPr algn="just"/>
                      <a:r>
                        <a:rPr lang="en-US" sz="1400" kern="1200" dirty="0">
                          <a:solidFill>
                            <a:schemeClr val="dk1"/>
                          </a:solidFill>
                          <a:effectLst/>
                          <a:latin typeface="+mn-lt"/>
                          <a:ea typeface="+mn-ea"/>
                          <a:cs typeface="+mn-cs"/>
                        </a:rPr>
                        <a:t> </a:t>
                      </a:r>
                    </a:p>
                    <a:p>
                      <a:pPr algn="just"/>
                      <a:r>
                        <a:rPr lang="en-US" sz="1400" kern="1200" dirty="0">
                          <a:solidFill>
                            <a:schemeClr val="dk1"/>
                          </a:solidFill>
                          <a:effectLst/>
                          <a:latin typeface="+mn-lt"/>
                          <a:ea typeface="+mn-ea"/>
                          <a:cs typeface="+mn-cs"/>
                        </a:rPr>
                        <a:t>Using a shared operational unit network drive makes sense as people come and go. The goal of naming records is to find them later!  Specifically, if someone is looking for this record 5 years from now, would they know what to search for or is it only understandable to you and those in your department?  </a:t>
                      </a:r>
                    </a:p>
                  </a:txBody>
                  <a:tcPr/>
                </a:tc>
                <a:extLst>
                  <a:ext uri="{0D108BD9-81ED-4DB2-BD59-A6C34878D82A}">
                    <a16:rowId xmlns:a16="http://schemas.microsoft.com/office/drawing/2014/main" val="1085755"/>
                  </a:ext>
                </a:extLst>
              </a:tr>
            </a:tbl>
          </a:graphicData>
        </a:graphic>
      </p:graphicFrame>
    </p:spTree>
    <p:extLst>
      <p:ext uri="{BB962C8B-B14F-4D97-AF65-F5344CB8AC3E}">
        <p14:creationId xmlns:p14="http://schemas.microsoft.com/office/powerpoint/2010/main" val="1061596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03C9C-73B2-4D1D-BBF7-332E6F202798}"/>
              </a:ext>
            </a:extLst>
          </p:cNvPr>
          <p:cNvSpPr>
            <a:spLocks noGrp="1"/>
          </p:cNvSpPr>
          <p:nvPr>
            <p:ph type="title"/>
          </p:nvPr>
        </p:nvSpPr>
        <p:spPr>
          <a:xfrm>
            <a:off x="1127364" y="281402"/>
            <a:ext cx="10058400" cy="748454"/>
          </a:xfrm>
        </p:spPr>
        <p:txBody>
          <a:bodyPr>
            <a:normAutofit/>
          </a:bodyPr>
          <a:lstStyle/>
          <a:p>
            <a:r>
              <a:rPr lang="en-US" sz="3600" dirty="0"/>
              <a:t>Locate Unit Record Management Plan</a:t>
            </a:r>
          </a:p>
        </p:txBody>
      </p:sp>
      <p:graphicFrame>
        <p:nvGraphicFramePr>
          <p:cNvPr id="5" name="Table 4">
            <a:extLst>
              <a:ext uri="{FF2B5EF4-FFF2-40B4-BE49-F238E27FC236}">
                <a16:creationId xmlns:a16="http://schemas.microsoft.com/office/drawing/2014/main" id="{9E7BEAD1-52A8-44DD-AD9F-CA1E08CBD7CD}"/>
              </a:ext>
            </a:extLst>
          </p:cNvPr>
          <p:cNvGraphicFramePr>
            <a:graphicFrameLocks noGrp="1"/>
          </p:cNvGraphicFramePr>
          <p:nvPr>
            <p:extLst>
              <p:ext uri="{D42A27DB-BD31-4B8C-83A1-F6EECF244321}">
                <p14:modId xmlns:p14="http://schemas.microsoft.com/office/powerpoint/2010/main" val="57832846"/>
              </p:ext>
            </p:extLst>
          </p:nvPr>
        </p:nvGraphicFramePr>
        <p:xfrm>
          <a:off x="1187532" y="2424383"/>
          <a:ext cx="9998232" cy="901423"/>
        </p:xfrm>
        <a:graphic>
          <a:graphicData uri="http://schemas.openxmlformats.org/drawingml/2006/table">
            <a:tbl>
              <a:tblPr firstRow="1" bandRow="1">
                <a:tableStyleId>{5C22544A-7EE6-4342-B048-85BDC9FD1C3A}</a:tableStyleId>
              </a:tblPr>
              <a:tblGrid>
                <a:gridCol w="9998232">
                  <a:extLst>
                    <a:ext uri="{9D8B030D-6E8A-4147-A177-3AD203B41FA5}">
                      <a16:colId xmlns:a16="http://schemas.microsoft.com/office/drawing/2014/main" val="61587758"/>
                    </a:ext>
                  </a:extLst>
                </a:gridCol>
              </a:tblGrid>
              <a:tr h="328003">
                <a:tc>
                  <a:txBody>
                    <a:bodyPr/>
                    <a:lstStyle/>
                    <a:p>
                      <a:r>
                        <a:rPr lang="en-US" sz="1600" dirty="0"/>
                        <a:t>Paper Documents</a:t>
                      </a:r>
                    </a:p>
                  </a:txBody>
                  <a:tcPr/>
                </a:tc>
                <a:extLst>
                  <a:ext uri="{0D108BD9-81ED-4DB2-BD59-A6C34878D82A}">
                    <a16:rowId xmlns:a16="http://schemas.microsoft.com/office/drawing/2014/main" val="723498461"/>
                  </a:ext>
                </a:extLst>
              </a:tr>
              <a:tr h="566143">
                <a:tc>
                  <a:txBody>
                    <a:bodyPr/>
                    <a:lstStyle/>
                    <a:p>
                      <a:r>
                        <a:rPr lang="en-US" sz="1200" dirty="0"/>
                        <a:t>Paper documents are the easiest records to inventory in the department.  Most are already filed according to department standards and can be easily listed within the Inventory Worksheet.</a:t>
                      </a:r>
                    </a:p>
                  </a:txBody>
                  <a:tcPr/>
                </a:tc>
                <a:extLst>
                  <a:ext uri="{0D108BD9-81ED-4DB2-BD59-A6C34878D82A}">
                    <a16:rowId xmlns:a16="http://schemas.microsoft.com/office/drawing/2014/main" val="697675639"/>
                  </a:ext>
                </a:extLst>
              </a:tr>
            </a:tbl>
          </a:graphicData>
        </a:graphic>
      </p:graphicFrame>
      <p:graphicFrame>
        <p:nvGraphicFramePr>
          <p:cNvPr id="6" name="Table 5">
            <a:extLst>
              <a:ext uri="{FF2B5EF4-FFF2-40B4-BE49-F238E27FC236}">
                <a16:creationId xmlns:a16="http://schemas.microsoft.com/office/drawing/2014/main" id="{F52FC543-CBB2-4EBE-8990-7D5675CF7AF0}"/>
              </a:ext>
            </a:extLst>
          </p:cNvPr>
          <p:cNvGraphicFramePr>
            <a:graphicFrameLocks noGrp="1"/>
          </p:cNvGraphicFramePr>
          <p:nvPr>
            <p:extLst>
              <p:ext uri="{D42A27DB-BD31-4B8C-83A1-F6EECF244321}">
                <p14:modId xmlns:p14="http://schemas.microsoft.com/office/powerpoint/2010/main" val="3696756164"/>
              </p:ext>
            </p:extLst>
          </p:nvPr>
        </p:nvGraphicFramePr>
        <p:xfrm>
          <a:off x="1187532" y="5118125"/>
          <a:ext cx="9998232" cy="1158240"/>
        </p:xfrm>
        <a:graphic>
          <a:graphicData uri="http://schemas.openxmlformats.org/drawingml/2006/table">
            <a:tbl>
              <a:tblPr firstRow="1" bandRow="1">
                <a:tableStyleId>{5C22544A-7EE6-4342-B048-85BDC9FD1C3A}</a:tableStyleId>
              </a:tblPr>
              <a:tblGrid>
                <a:gridCol w="9998232">
                  <a:extLst>
                    <a:ext uri="{9D8B030D-6E8A-4147-A177-3AD203B41FA5}">
                      <a16:colId xmlns:a16="http://schemas.microsoft.com/office/drawing/2014/main" val="2443804662"/>
                    </a:ext>
                  </a:extLst>
                </a:gridCol>
              </a:tblGrid>
              <a:tr h="302447">
                <a:tc>
                  <a:txBody>
                    <a:bodyPr/>
                    <a:lstStyle/>
                    <a:p>
                      <a:r>
                        <a:rPr lang="en-US" sz="1600" dirty="0"/>
                        <a:t>Database Records</a:t>
                      </a:r>
                    </a:p>
                  </a:txBody>
                  <a:tcPr/>
                </a:tc>
                <a:extLst>
                  <a:ext uri="{0D108BD9-81ED-4DB2-BD59-A6C34878D82A}">
                    <a16:rowId xmlns:a16="http://schemas.microsoft.com/office/drawing/2014/main" val="2058372568"/>
                  </a:ext>
                </a:extLst>
              </a:tr>
              <a:tr h="566143">
                <a:tc>
                  <a:txBody>
                    <a:bodyPr/>
                    <a:lstStyle/>
                    <a:p>
                      <a:r>
                        <a:rPr lang="en-US" sz="1200" dirty="0"/>
                        <a:t>The systems and databases we use convey multiple documents within them.  A system may have 100 GB of storage capacity, but records within a database or system also fall under records management.  Don’t wait until storage capacity is an issue before your department looks at the data/records contained within to determine what should be appropriately disposed of.   Your department will want to list the records stored and work with your Business or IT Analyst to determine the best method for disposing of data once a retention period has been met.</a:t>
                      </a:r>
                    </a:p>
                  </a:txBody>
                  <a:tcPr/>
                </a:tc>
                <a:extLst>
                  <a:ext uri="{0D108BD9-81ED-4DB2-BD59-A6C34878D82A}">
                    <a16:rowId xmlns:a16="http://schemas.microsoft.com/office/drawing/2014/main" val="3598000594"/>
                  </a:ext>
                </a:extLst>
              </a:tr>
            </a:tbl>
          </a:graphicData>
        </a:graphic>
      </p:graphicFrame>
      <p:graphicFrame>
        <p:nvGraphicFramePr>
          <p:cNvPr id="7" name="Table 6">
            <a:extLst>
              <a:ext uri="{FF2B5EF4-FFF2-40B4-BE49-F238E27FC236}">
                <a16:creationId xmlns:a16="http://schemas.microsoft.com/office/drawing/2014/main" id="{012BA123-7E29-492F-939B-141D13149026}"/>
              </a:ext>
            </a:extLst>
          </p:cNvPr>
          <p:cNvGraphicFramePr>
            <a:graphicFrameLocks noGrp="1"/>
          </p:cNvGraphicFramePr>
          <p:nvPr>
            <p:extLst>
              <p:ext uri="{D42A27DB-BD31-4B8C-83A1-F6EECF244321}">
                <p14:modId xmlns:p14="http://schemas.microsoft.com/office/powerpoint/2010/main" val="2821213481"/>
              </p:ext>
            </p:extLst>
          </p:nvPr>
        </p:nvGraphicFramePr>
        <p:xfrm>
          <a:off x="1187532" y="3318788"/>
          <a:ext cx="9998232" cy="901423"/>
        </p:xfrm>
        <a:graphic>
          <a:graphicData uri="http://schemas.openxmlformats.org/drawingml/2006/table">
            <a:tbl>
              <a:tblPr firstRow="1" bandRow="1">
                <a:tableStyleId>{5C22544A-7EE6-4342-B048-85BDC9FD1C3A}</a:tableStyleId>
              </a:tblPr>
              <a:tblGrid>
                <a:gridCol w="9998232">
                  <a:extLst>
                    <a:ext uri="{9D8B030D-6E8A-4147-A177-3AD203B41FA5}">
                      <a16:colId xmlns:a16="http://schemas.microsoft.com/office/drawing/2014/main" val="2443804662"/>
                    </a:ext>
                  </a:extLst>
                </a:gridCol>
              </a:tblGrid>
              <a:tr h="305491">
                <a:tc>
                  <a:txBody>
                    <a:bodyPr/>
                    <a:lstStyle/>
                    <a:p>
                      <a:r>
                        <a:rPr lang="en-US" sz="1600" dirty="0"/>
                        <a:t>Computer Files</a:t>
                      </a:r>
                    </a:p>
                  </a:txBody>
                  <a:tcPr/>
                </a:tc>
                <a:extLst>
                  <a:ext uri="{0D108BD9-81ED-4DB2-BD59-A6C34878D82A}">
                    <a16:rowId xmlns:a16="http://schemas.microsoft.com/office/drawing/2014/main" val="2058372568"/>
                  </a:ext>
                </a:extLst>
              </a:tr>
              <a:tr h="566143">
                <a:tc>
                  <a:txBody>
                    <a:bodyPr/>
                    <a:lstStyle/>
                    <a:p>
                      <a:r>
                        <a:rPr lang="en-US" sz="1200" dirty="0"/>
                        <a:t>This category consists of departmental shared files as well as those files that are stored on every employee’s work computer.  Listing these documents on an Inventory Worksheet will take the most time initially, but annually you will only need to consider adding date ranges.</a:t>
                      </a:r>
                    </a:p>
                  </a:txBody>
                  <a:tcPr/>
                </a:tc>
                <a:extLst>
                  <a:ext uri="{0D108BD9-81ED-4DB2-BD59-A6C34878D82A}">
                    <a16:rowId xmlns:a16="http://schemas.microsoft.com/office/drawing/2014/main" val="3598000594"/>
                  </a:ext>
                </a:extLst>
              </a:tr>
            </a:tbl>
          </a:graphicData>
        </a:graphic>
      </p:graphicFrame>
      <p:sp>
        <p:nvSpPr>
          <p:cNvPr id="3" name="Content Placeholder 2">
            <a:extLst>
              <a:ext uri="{FF2B5EF4-FFF2-40B4-BE49-F238E27FC236}">
                <a16:creationId xmlns:a16="http://schemas.microsoft.com/office/drawing/2014/main" id="{3293DB6E-7C02-482A-B7AD-978470ECF533}"/>
              </a:ext>
            </a:extLst>
          </p:cNvPr>
          <p:cNvSpPr>
            <a:spLocks noGrp="1"/>
          </p:cNvSpPr>
          <p:nvPr>
            <p:ph idx="1"/>
          </p:nvPr>
        </p:nvSpPr>
        <p:spPr>
          <a:xfrm>
            <a:off x="1157448" y="1029855"/>
            <a:ext cx="10058400" cy="1391019"/>
          </a:xfrm>
          <a:solidFill>
            <a:schemeClr val="bg1"/>
          </a:solidFill>
        </p:spPr>
        <p:txBody>
          <a:bodyPr>
            <a:normAutofit fontScale="47500" lnSpcReduction="20000"/>
          </a:bodyPr>
          <a:lstStyle/>
          <a:p>
            <a:pPr algn="just"/>
            <a:r>
              <a:rPr lang="en-US" sz="2900" dirty="0">
                <a:effectLst/>
                <a:latin typeface="Arial" panose="020B0604020202020204" pitchFamily="34" charset="0"/>
                <a:ea typeface="Times New Roman" panose="02020603050405020304" pitchFamily="18" charset="0"/>
              </a:rPr>
              <a:t>Finally, your </a:t>
            </a:r>
            <a:r>
              <a:rPr lang="en-US" sz="2900" u="sng" dirty="0">
                <a:effectLst/>
                <a:latin typeface="Arial" panose="020B0604020202020204" pitchFamily="34" charset="0"/>
                <a:ea typeface="Times New Roman" panose="02020603050405020304" pitchFamily="18" charset="0"/>
              </a:rPr>
              <a:t>unit</a:t>
            </a:r>
            <a:r>
              <a:rPr lang="en-US" sz="2900" dirty="0">
                <a:effectLst/>
                <a:latin typeface="Arial" panose="020B0604020202020204" pitchFamily="34" charset="0"/>
                <a:ea typeface="Times New Roman" panose="02020603050405020304" pitchFamily="18" charset="0"/>
              </a:rPr>
              <a:t> is required to have a Record Management Plan.  </a:t>
            </a:r>
            <a:r>
              <a:rPr lang="en-US" sz="2900" b="1" dirty="0">
                <a:effectLst/>
                <a:latin typeface="Arial" panose="020B0604020202020204" pitchFamily="34" charset="0"/>
                <a:ea typeface="Times New Roman" panose="02020603050405020304" pitchFamily="18" charset="0"/>
              </a:rPr>
              <a:t>This </a:t>
            </a:r>
            <a:r>
              <a:rPr lang="en-US" sz="2900" b="1" dirty="0">
                <a:latin typeface="Arial" panose="020B0604020202020204" pitchFamily="34" charset="0"/>
                <a:ea typeface="Times New Roman" panose="02020603050405020304" pitchFamily="18" charset="0"/>
              </a:rPr>
              <a:t>plan is essentially an inventory of department records that employees may reference and learn the types of records used by the department and where they are located</a:t>
            </a:r>
            <a:r>
              <a:rPr lang="en-US" sz="2900" dirty="0">
                <a:latin typeface="Arial" panose="020B0604020202020204" pitchFamily="34" charset="0"/>
                <a:ea typeface="Times New Roman" panose="02020603050405020304" pitchFamily="18" charset="0"/>
              </a:rPr>
              <a:t>. It is recommended that departments use</a:t>
            </a:r>
            <a:r>
              <a:rPr lang="en-US" sz="2900" dirty="0">
                <a:effectLst/>
                <a:latin typeface="Arial" panose="020B0604020202020204" pitchFamily="34" charset="0"/>
                <a:ea typeface="Times New Roman" panose="02020603050405020304" pitchFamily="18" charset="0"/>
              </a:rPr>
              <a:t> the </a:t>
            </a:r>
            <a:r>
              <a:rPr lang="en-US" sz="2900" u="sng" dirty="0">
                <a:solidFill>
                  <a:srgbClr val="0563C1"/>
                </a:solidFill>
                <a:effectLst/>
                <a:latin typeface="Arial" panose="020B0604020202020204" pitchFamily="34" charset="0"/>
                <a:ea typeface="Times New Roman" panose="02020603050405020304" pitchFamily="18" charset="0"/>
                <a:hlinkClick r:id="rId2"/>
              </a:rPr>
              <a:t>Inventory Management Worksheet</a:t>
            </a:r>
            <a:r>
              <a:rPr lang="en-US" sz="2900" dirty="0">
                <a:effectLst/>
                <a:latin typeface="Arial" panose="020B0604020202020204" pitchFamily="34" charset="0"/>
                <a:ea typeface="Times New Roman" panose="02020603050405020304" pitchFamily="18" charset="0"/>
              </a:rPr>
              <a:t>. The Worksheet lists department documents, their dates, and the associated record schedule that governs them.  Departments are encouraged to review the list annually or at least during the Confidential Destruction proce</a:t>
            </a:r>
            <a:r>
              <a:rPr lang="en-US" sz="2900" dirty="0">
                <a:latin typeface="Arial" panose="020B0604020202020204" pitchFamily="34" charset="0"/>
                <a:ea typeface="Times New Roman" panose="02020603050405020304" pitchFamily="18" charset="0"/>
              </a:rPr>
              <a:t>ss.</a:t>
            </a:r>
          </a:p>
          <a:p>
            <a:pPr algn="just"/>
            <a:r>
              <a:rPr lang="en-US" sz="2900" dirty="0">
                <a:latin typeface="Arial" panose="020B0604020202020204" pitchFamily="34" charset="0"/>
                <a:ea typeface="Times New Roman" panose="02020603050405020304" pitchFamily="18" charset="0"/>
              </a:rPr>
              <a:t>Here are four types of record formats to consider:</a:t>
            </a:r>
          </a:p>
          <a:p>
            <a:endParaRPr lang="en-US" sz="1600" dirty="0"/>
          </a:p>
          <a:p>
            <a:pPr marL="0" indent="0">
              <a:buNone/>
            </a:pPr>
            <a:endParaRPr lang="en-US" sz="1600" dirty="0"/>
          </a:p>
        </p:txBody>
      </p:sp>
      <p:graphicFrame>
        <p:nvGraphicFramePr>
          <p:cNvPr id="8" name="Table 7">
            <a:extLst>
              <a:ext uri="{FF2B5EF4-FFF2-40B4-BE49-F238E27FC236}">
                <a16:creationId xmlns:a16="http://schemas.microsoft.com/office/drawing/2014/main" id="{427F405F-BCC8-4330-B664-850173D1D7E8}"/>
              </a:ext>
            </a:extLst>
          </p:cNvPr>
          <p:cNvGraphicFramePr>
            <a:graphicFrameLocks noGrp="1"/>
          </p:cNvGraphicFramePr>
          <p:nvPr>
            <p:extLst>
              <p:ext uri="{D42A27DB-BD31-4B8C-83A1-F6EECF244321}">
                <p14:modId xmlns:p14="http://schemas.microsoft.com/office/powerpoint/2010/main" val="1984851473"/>
              </p:ext>
            </p:extLst>
          </p:nvPr>
        </p:nvGraphicFramePr>
        <p:xfrm>
          <a:off x="1187532" y="4223720"/>
          <a:ext cx="9998232" cy="901423"/>
        </p:xfrm>
        <a:graphic>
          <a:graphicData uri="http://schemas.openxmlformats.org/drawingml/2006/table">
            <a:tbl>
              <a:tblPr firstRow="1" bandRow="1">
                <a:tableStyleId>{5C22544A-7EE6-4342-B048-85BDC9FD1C3A}</a:tableStyleId>
              </a:tblPr>
              <a:tblGrid>
                <a:gridCol w="9998232">
                  <a:extLst>
                    <a:ext uri="{9D8B030D-6E8A-4147-A177-3AD203B41FA5}">
                      <a16:colId xmlns:a16="http://schemas.microsoft.com/office/drawing/2014/main" val="2443804662"/>
                    </a:ext>
                  </a:extLst>
                </a:gridCol>
              </a:tblGrid>
              <a:tr h="305491">
                <a:tc>
                  <a:txBody>
                    <a:bodyPr/>
                    <a:lstStyle/>
                    <a:p>
                      <a:r>
                        <a:rPr lang="en-US" sz="1600" dirty="0"/>
                        <a:t>Emails</a:t>
                      </a:r>
                    </a:p>
                  </a:txBody>
                  <a:tcPr/>
                </a:tc>
                <a:extLst>
                  <a:ext uri="{0D108BD9-81ED-4DB2-BD59-A6C34878D82A}">
                    <a16:rowId xmlns:a16="http://schemas.microsoft.com/office/drawing/2014/main" val="2058372568"/>
                  </a:ext>
                </a:extLst>
              </a:tr>
              <a:tr h="566143">
                <a:tc>
                  <a:txBody>
                    <a:bodyPr/>
                    <a:lstStyle/>
                    <a:p>
                      <a:r>
                        <a:rPr lang="en-US" sz="1200" dirty="0"/>
                        <a:t>Every employee should be aware of the emails they have within Outlook and have created file folders or other standards in which to save important emails.  When adding emails to the Inventory Worksheet, be concerned with the email </a:t>
                      </a:r>
                      <a:r>
                        <a:rPr lang="en-US" sz="1200" i="1" dirty="0"/>
                        <a:t>content</a:t>
                      </a:r>
                      <a:r>
                        <a:rPr lang="en-US" sz="1200" dirty="0"/>
                        <a:t> to match with a record schedule.</a:t>
                      </a:r>
                    </a:p>
                  </a:txBody>
                  <a:tcPr/>
                </a:tc>
                <a:extLst>
                  <a:ext uri="{0D108BD9-81ED-4DB2-BD59-A6C34878D82A}">
                    <a16:rowId xmlns:a16="http://schemas.microsoft.com/office/drawing/2014/main" val="3598000594"/>
                  </a:ext>
                </a:extLst>
              </a:tr>
            </a:tbl>
          </a:graphicData>
        </a:graphic>
      </p:graphicFrame>
    </p:spTree>
    <p:extLst>
      <p:ext uri="{BB962C8B-B14F-4D97-AF65-F5344CB8AC3E}">
        <p14:creationId xmlns:p14="http://schemas.microsoft.com/office/powerpoint/2010/main" val="79312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758B0-E4FE-44DB-B866-9FF997F701E3}"/>
              </a:ext>
            </a:extLst>
          </p:cNvPr>
          <p:cNvSpPr>
            <a:spLocks noGrp="1"/>
          </p:cNvSpPr>
          <p:nvPr>
            <p:ph type="title"/>
          </p:nvPr>
        </p:nvSpPr>
        <p:spPr/>
        <p:txBody>
          <a:bodyPr/>
          <a:lstStyle/>
          <a:p>
            <a:r>
              <a:rPr lang="en-US" dirty="0"/>
              <a:t>Session Agenda</a:t>
            </a:r>
          </a:p>
        </p:txBody>
      </p:sp>
      <p:sp>
        <p:nvSpPr>
          <p:cNvPr id="3" name="Content Placeholder 2">
            <a:extLst>
              <a:ext uri="{FF2B5EF4-FFF2-40B4-BE49-F238E27FC236}">
                <a16:creationId xmlns:a16="http://schemas.microsoft.com/office/drawing/2014/main" id="{F78D08A0-8596-468A-BD6F-265F777BF328}"/>
              </a:ext>
            </a:extLst>
          </p:cNvPr>
          <p:cNvSpPr>
            <a:spLocks noGrp="1"/>
          </p:cNvSpPr>
          <p:nvPr>
            <p:ph idx="1"/>
          </p:nvPr>
        </p:nvSpPr>
        <p:spPr/>
        <p:txBody>
          <a:bodyPr>
            <a:normAutofit/>
          </a:bodyPr>
          <a:lstStyle/>
          <a:p>
            <a:pPr indent="-457200">
              <a:buFont typeface="Wingdings" panose="05000000000000000000" pitchFamily="2" charset="2"/>
              <a:buChar char="q"/>
            </a:pPr>
            <a:r>
              <a:rPr lang="en-US" sz="2400" dirty="0"/>
              <a:t>Understand Wisconsin State law relating to records</a:t>
            </a:r>
          </a:p>
          <a:p>
            <a:pPr indent="-457200">
              <a:buFont typeface="Wingdings" panose="05000000000000000000" pitchFamily="2" charset="2"/>
              <a:buChar char="q"/>
            </a:pPr>
            <a:r>
              <a:rPr lang="en-US" sz="2400" dirty="0"/>
              <a:t>Learn the two components to Records Management</a:t>
            </a:r>
          </a:p>
          <a:p>
            <a:pPr indent="-457200">
              <a:buFont typeface="Wingdings" panose="05000000000000000000" pitchFamily="2" charset="2"/>
              <a:buChar char="q"/>
            </a:pPr>
            <a:r>
              <a:rPr lang="en-US" sz="2400" dirty="0"/>
              <a:t>Know when and how to dispose of a record through record retention</a:t>
            </a:r>
          </a:p>
          <a:p>
            <a:pPr indent="-457200">
              <a:buFont typeface="Wingdings" panose="05000000000000000000" pitchFamily="2" charset="2"/>
              <a:buChar char="q"/>
            </a:pPr>
            <a:r>
              <a:rPr lang="en-US" sz="2400" dirty="0"/>
              <a:t>Recognize methods for managing records</a:t>
            </a:r>
          </a:p>
          <a:p>
            <a:pPr indent="-457200">
              <a:buFont typeface="Wingdings" panose="05000000000000000000" pitchFamily="2" charset="2"/>
              <a:buChar char="q"/>
            </a:pPr>
            <a:r>
              <a:rPr lang="en-US" sz="2400" dirty="0"/>
              <a:t>Know where your department Record Management Plan is located</a:t>
            </a:r>
          </a:p>
          <a:p>
            <a:pPr indent="-457200">
              <a:buFont typeface="Wingdings" panose="05000000000000000000" pitchFamily="2" charset="2"/>
              <a:buChar char="q"/>
            </a:pPr>
            <a:endParaRPr lang="en-US" sz="2400" dirty="0"/>
          </a:p>
        </p:txBody>
      </p:sp>
    </p:spTree>
    <p:extLst>
      <p:ext uri="{BB962C8B-B14F-4D97-AF65-F5344CB8AC3E}">
        <p14:creationId xmlns:p14="http://schemas.microsoft.com/office/powerpoint/2010/main" val="1154030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0CC21A-54A4-4E91-AA4C-AF9FF2DDA2CD}"/>
              </a:ext>
            </a:extLst>
          </p:cNvPr>
          <p:cNvSpPr txBox="1"/>
          <p:nvPr/>
        </p:nvSpPr>
        <p:spPr>
          <a:xfrm>
            <a:off x="1043910" y="220625"/>
            <a:ext cx="10104180" cy="5542543"/>
          </a:xfrm>
          <a:prstGeom prst="rect">
            <a:avLst/>
          </a:prstGeom>
          <a:noFill/>
        </p:spPr>
        <p:txBody>
          <a:bodyPr wrap="square" rtlCol="0">
            <a:spAutoFit/>
          </a:bodyPr>
          <a:lstStyle/>
          <a:p>
            <a:r>
              <a:rPr lang="en-US" b="1" dirty="0">
                <a:solidFill>
                  <a:schemeClr val="accent2">
                    <a:lumMod val="75000"/>
                  </a:schemeClr>
                </a:solidFill>
              </a:rPr>
              <a:t>Inventory Records Process</a:t>
            </a:r>
            <a:endParaRPr lang="en-US" sz="1200" dirty="0">
              <a:effectLst/>
              <a:latin typeface="Times New Roman" panose="02020603050405020304" pitchFamily="18" charset="0"/>
              <a:ea typeface="Times New Roman" panose="02020603050405020304" pitchFamily="18" charset="0"/>
            </a:endParaRPr>
          </a:p>
          <a:p>
            <a:pPr marR="0" lvl="0" algn="just">
              <a:spcBef>
                <a:spcPts val="0"/>
              </a:spcBef>
              <a:spcAft>
                <a:spcPts val="0"/>
              </a:spcAft>
            </a:pPr>
            <a:r>
              <a:rPr lang="en-US" sz="1100" dirty="0">
                <a:effectLst/>
                <a:latin typeface="Arial" panose="020B0604020202020204" pitchFamily="34" charset="0"/>
                <a:ea typeface="Times New Roman" panose="02020603050405020304" pitchFamily="18" charset="0"/>
              </a:rPr>
              <a:t>If your department has not already done so, establish a Record Management Plan by completing the following steps:</a:t>
            </a:r>
          </a:p>
          <a:p>
            <a:pPr marL="342900" marR="0" lvl="0" indent="-342900" algn="just">
              <a:spcBef>
                <a:spcPts val="0"/>
              </a:spcBef>
              <a:spcAft>
                <a:spcPts val="0"/>
              </a:spcAft>
              <a:buFont typeface="+mj-lt"/>
              <a:buAutoNum type="arabicPeriod"/>
            </a:pPr>
            <a:r>
              <a:rPr lang="en-US" sz="1100" dirty="0">
                <a:effectLst/>
                <a:latin typeface="Arial" panose="020B0604020202020204" pitchFamily="34" charset="0"/>
                <a:ea typeface="Times New Roman" panose="02020603050405020304" pitchFamily="18" charset="0"/>
              </a:rPr>
              <a:t>Locate your records and evaluate the content</a:t>
            </a:r>
            <a:endParaRPr lang="en-US" sz="12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mj-lt"/>
              <a:buAutoNum type="arabicPeriod"/>
            </a:pPr>
            <a:r>
              <a:rPr lang="en-US" sz="1100" dirty="0">
                <a:effectLst/>
                <a:latin typeface="Arial" panose="020B0604020202020204" pitchFamily="34" charset="0"/>
                <a:ea typeface="Times New Roman" panose="02020603050405020304" pitchFamily="18" charset="0"/>
              </a:rPr>
              <a:t>Open a blank </a:t>
            </a:r>
            <a:r>
              <a:rPr lang="en-US" sz="1100" u="sng" dirty="0">
                <a:solidFill>
                  <a:srgbClr val="0563C1"/>
                </a:solidFill>
                <a:effectLst/>
                <a:latin typeface="Arial" panose="020B0604020202020204" pitchFamily="34" charset="0"/>
                <a:ea typeface="Times New Roman" panose="02020603050405020304" pitchFamily="18" charset="0"/>
                <a:hlinkClick r:id="rId2"/>
              </a:rPr>
              <a:t>Inventory Management Worksheet</a:t>
            </a:r>
            <a:endParaRPr lang="en-US" sz="1200" dirty="0">
              <a:effectLst/>
              <a:latin typeface="Times New Roman" panose="02020603050405020304" pitchFamily="18" charset="0"/>
              <a:ea typeface="Times New Roman" panose="02020603050405020304" pitchFamily="18" charset="0"/>
            </a:endParaRPr>
          </a:p>
          <a:p>
            <a:pPr lvl="1" algn="just"/>
            <a:r>
              <a:rPr lang="en-US" sz="1100" dirty="0">
                <a:effectLst/>
                <a:latin typeface="Arial" panose="020B0604020202020204" pitchFamily="34" charset="0"/>
                <a:ea typeface="Times New Roman" panose="02020603050405020304" pitchFamily="18" charset="0"/>
              </a:rPr>
              <a:t>This worksheet mirrors the Confidential Disposal Form so you can easily copy and paste records set for destruction onto the CDF</a:t>
            </a:r>
            <a:r>
              <a:rPr lang="en-US" sz="1100" dirty="0">
                <a:latin typeface="Arial" panose="020B0604020202020204" pitchFamily="34" charset="0"/>
                <a:ea typeface="Times New Roman" panose="02020603050405020304" pitchFamily="18" charset="0"/>
              </a:rPr>
              <a:t> for records that will be disposed of in a confidential shred.</a:t>
            </a:r>
          </a:p>
          <a:p>
            <a:pPr marL="457200" marR="0" algn="just">
              <a:spcBef>
                <a:spcPts val="0"/>
              </a:spcBef>
              <a:spcAft>
                <a:spcPts val="0"/>
              </a:spcAft>
            </a:pPr>
            <a:r>
              <a:rPr lang="en-US" sz="1100" dirty="0">
                <a:effectLst/>
                <a:latin typeface="Arial" panose="020B060402020202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228600" marR="0" lvl="0" indent="-228600" algn="just">
              <a:spcBef>
                <a:spcPts val="0"/>
              </a:spcBef>
              <a:spcAft>
                <a:spcPts val="0"/>
              </a:spcAft>
              <a:buAutoNum type="arabicPeriod" startAt="3"/>
            </a:pPr>
            <a:r>
              <a:rPr lang="en-US" sz="1100" dirty="0">
                <a:effectLst/>
                <a:latin typeface="Arial" panose="020B0604020202020204" pitchFamily="34" charset="0"/>
                <a:ea typeface="Times New Roman" panose="02020603050405020304" pitchFamily="18" charset="0"/>
              </a:rPr>
              <a:t>Complete the Worksheet</a:t>
            </a:r>
            <a:endParaRPr lang="en-US" sz="1200" dirty="0">
              <a:effectLst/>
              <a:latin typeface="Times New Roman" panose="02020603050405020304" pitchFamily="18" charset="0"/>
              <a:ea typeface="Times New Roman" panose="02020603050405020304" pitchFamily="18" charset="0"/>
            </a:endParaRPr>
          </a:p>
          <a:p>
            <a:pPr marL="685800" lvl="1" indent="-228600" algn="just">
              <a:buFont typeface="+mj-lt"/>
              <a:buAutoNum type="alphaLcPeriod"/>
            </a:pPr>
            <a:r>
              <a:rPr lang="en-US" sz="1100" dirty="0">
                <a:effectLst/>
                <a:latin typeface="Arial" panose="020B0604020202020204" pitchFamily="34" charset="0"/>
                <a:ea typeface="Times New Roman" panose="02020603050405020304" pitchFamily="18" charset="0"/>
              </a:rPr>
              <a:t>Enter records to be inventoried:    Record Media, Record Description, Dates</a:t>
            </a:r>
          </a:p>
          <a:p>
            <a:pPr lvl="1" algn="just"/>
            <a:endParaRPr lang="en-US" sz="1100" dirty="0">
              <a:effectLst/>
              <a:latin typeface="Arial" panose="020B0604020202020204" pitchFamily="34" charset="0"/>
              <a:ea typeface="Times New Roman" panose="02020603050405020304" pitchFamily="18" charset="0"/>
            </a:endParaRPr>
          </a:p>
          <a:p>
            <a:pPr lvl="1" algn="just"/>
            <a:endParaRPr lang="en-US" sz="1100" dirty="0">
              <a:effectLst/>
              <a:latin typeface="Arial" panose="020B0604020202020204" pitchFamily="34" charset="0"/>
              <a:ea typeface="Times New Roman" panose="02020603050405020304" pitchFamily="18" charset="0"/>
            </a:endParaRPr>
          </a:p>
          <a:p>
            <a:pPr lvl="1" algn="just"/>
            <a:endParaRPr lang="en-US" sz="1100" dirty="0">
              <a:latin typeface="Arial" panose="020B0604020202020204" pitchFamily="34" charset="0"/>
              <a:ea typeface="Times New Roman" panose="02020603050405020304" pitchFamily="18" charset="0"/>
            </a:endParaRPr>
          </a:p>
          <a:p>
            <a:pPr lvl="1" algn="just"/>
            <a:endParaRPr lang="en-US" sz="1100" dirty="0">
              <a:effectLst/>
              <a:latin typeface="Arial" panose="020B0604020202020204" pitchFamily="34" charset="0"/>
              <a:ea typeface="Times New Roman" panose="02020603050405020304" pitchFamily="18" charset="0"/>
            </a:endParaRPr>
          </a:p>
          <a:p>
            <a:pPr marL="685800" lvl="1" indent="-228600" algn="just">
              <a:buFont typeface="+mj-lt"/>
              <a:buAutoNum type="alphaLcPeriod" startAt="2"/>
            </a:pPr>
            <a:r>
              <a:rPr lang="en-US" sz="1100" dirty="0">
                <a:effectLst/>
                <a:latin typeface="Arial" panose="020B0604020202020204" pitchFamily="34" charset="0"/>
                <a:ea typeface="Times New Roman" panose="02020603050405020304" pitchFamily="18" charset="0"/>
              </a:rPr>
              <a:t>Locate a record schedule related to these records</a:t>
            </a:r>
            <a:endParaRPr lang="en-US" sz="1200" dirty="0">
              <a:effectLst/>
              <a:latin typeface="Times New Roman" panose="02020603050405020304" pitchFamily="18" charset="0"/>
              <a:ea typeface="Times New Roman" panose="02020603050405020304" pitchFamily="18" charset="0"/>
            </a:endParaRPr>
          </a:p>
          <a:p>
            <a:pPr marL="914400" lvl="1" algn="just">
              <a:lnSpc>
                <a:spcPct val="107000"/>
              </a:lnSpc>
            </a:pPr>
            <a:r>
              <a:rPr lang="en-US" sz="1100" dirty="0">
                <a:effectLst/>
                <a:latin typeface="Arial" panose="020B0604020202020204" pitchFamily="34" charset="0"/>
                <a:ea typeface="Calibri" panose="020F0502020204030204" pitchFamily="34" charset="0"/>
                <a:cs typeface="Times New Roman" panose="02020603050405020304" pitchFamily="18" charset="0"/>
              </a:rPr>
              <a:t>Use the </a:t>
            </a:r>
            <a:r>
              <a:rPr lang="en-US" sz="11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Record Schedules List</a:t>
            </a:r>
            <a:r>
              <a:rPr lang="en-US" sz="1100" dirty="0">
                <a:effectLst/>
                <a:latin typeface="Arial" panose="020B0604020202020204" pitchFamily="34" charset="0"/>
                <a:ea typeface="Calibri" panose="020F0502020204030204" pitchFamily="34" charset="0"/>
                <a:cs typeface="Times New Roman" panose="02020603050405020304" pitchFamily="18" charset="0"/>
              </a:rPr>
              <a:t> to locate a record schedule that matches the document you have by searching within the List.  You will need the TITLE and RECORDS DESCRIPTION to match the document you have. </a:t>
            </a:r>
            <a:endParaRPr lang="en-US" sz="1100" dirty="0">
              <a:latin typeface="Arial" panose="020B0604020202020204" pitchFamily="34" charset="0"/>
              <a:ea typeface="Calibri" panose="020F0502020204030204" pitchFamily="34" charset="0"/>
              <a:cs typeface="Times New Roman" panose="02020603050405020304" pitchFamily="18" charset="0"/>
            </a:endParaRPr>
          </a:p>
          <a:p>
            <a:pPr marL="914400" lvl="1" algn="just">
              <a:lnSpc>
                <a:spcPct val="107000"/>
              </a:lnSpc>
            </a:pPr>
            <a:r>
              <a:rPr lang="en-US" sz="1100" dirty="0">
                <a:effectLst/>
                <a:latin typeface="Arial" panose="020B0604020202020204" pitchFamily="34" charset="0"/>
                <a:ea typeface="Calibri" panose="020F0502020204030204" pitchFamily="34" charset="0"/>
                <a:cs typeface="Times New Roman" panose="02020603050405020304" pitchFamily="18" charset="0"/>
              </a:rPr>
              <a:t>Record Description:  	emails on purchasing			</a:t>
            </a:r>
            <a:r>
              <a:rPr lang="en-US" sz="1100" dirty="0">
                <a:latin typeface="Arial" panose="020B0604020202020204" pitchFamily="34" charset="0"/>
                <a:ea typeface="Calibri" panose="020F0502020204030204" pitchFamily="34" charset="0"/>
                <a:cs typeface="Times New Roman" panose="02020603050405020304" pitchFamily="18" charset="0"/>
              </a:rPr>
              <a:t>Record Schedule:	External Communications ADMIN351</a:t>
            </a:r>
            <a:endParaRPr lang="en-US" sz="1100" dirty="0">
              <a:effectLst/>
              <a:latin typeface="Arial" panose="020B0604020202020204" pitchFamily="34" charset="0"/>
              <a:ea typeface="Calibri" panose="020F0502020204030204" pitchFamily="34" charset="0"/>
              <a:cs typeface="Times New Roman" panose="02020603050405020304" pitchFamily="18" charset="0"/>
            </a:endParaRPr>
          </a:p>
          <a:p>
            <a:pPr marL="914400" lvl="1" algn="just">
              <a:lnSpc>
                <a:spcPct val="107000"/>
              </a:lnSpc>
            </a:pPr>
            <a:endParaRPr lang="en-US" sz="1100" dirty="0">
              <a:latin typeface="Arial" panose="020B0604020202020204" pitchFamily="34" charset="0"/>
              <a:ea typeface="Calibri" panose="020F0502020204030204" pitchFamily="34" charset="0"/>
              <a:cs typeface="Times New Roman" panose="02020603050405020304" pitchFamily="18" charset="0"/>
            </a:endParaRPr>
          </a:p>
          <a:p>
            <a:pPr marL="914400" lvl="1" algn="just">
              <a:lnSpc>
                <a:spcPct val="107000"/>
              </a:lnSpc>
            </a:pPr>
            <a:endParaRPr lang="en-US" sz="1100" dirty="0">
              <a:latin typeface="Arial" panose="020B0604020202020204" pitchFamily="34" charset="0"/>
              <a:ea typeface="Calibri" panose="020F0502020204030204" pitchFamily="34" charset="0"/>
              <a:cs typeface="Times New Roman" panose="02020603050405020304" pitchFamily="18" charset="0"/>
            </a:endParaRPr>
          </a:p>
          <a:p>
            <a:pPr marL="914400" lvl="1" algn="just">
              <a:lnSpc>
                <a:spcPct val="107000"/>
              </a:lnSpc>
            </a:pPr>
            <a:endParaRPr lang="en-US" sz="1100" dirty="0">
              <a:latin typeface="Arial" panose="020B0604020202020204" pitchFamily="34" charset="0"/>
              <a:ea typeface="Calibri" panose="020F0502020204030204" pitchFamily="34" charset="0"/>
              <a:cs typeface="Times New Roman" panose="02020603050405020304" pitchFamily="18" charset="0"/>
            </a:endParaRPr>
          </a:p>
          <a:p>
            <a:pPr marL="914400" lvl="1" algn="just">
              <a:lnSpc>
                <a:spcPct val="107000"/>
              </a:lnSpc>
            </a:pPr>
            <a:endParaRPr lang="en-US" sz="1100" dirty="0">
              <a:latin typeface="Arial" panose="020B0604020202020204" pitchFamily="34" charset="0"/>
              <a:ea typeface="Calibri" panose="020F0502020204030204" pitchFamily="34" charset="0"/>
              <a:cs typeface="Times New Roman" panose="02020603050405020304" pitchFamily="18" charset="0"/>
            </a:endParaRPr>
          </a:p>
          <a:p>
            <a:pPr marL="914400" lvl="1" algn="just">
              <a:lnSpc>
                <a:spcPct val="107000"/>
              </a:lnSpc>
            </a:pPr>
            <a:endParaRPr lang="en-US" sz="1100" dirty="0">
              <a:latin typeface="Cambria" panose="02040503050406030204" pitchFamily="18" charset="0"/>
              <a:ea typeface="Calibri" panose="020F0502020204030204" pitchFamily="34" charset="0"/>
              <a:cs typeface="Times New Roman" panose="02020603050405020304" pitchFamily="18" charset="0"/>
            </a:endParaRPr>
          </a:p>
          <a:p>
            <a:pPr marL="685800" lvl="1" indent="-228600" algn="just">
              <a:buAutoNum type="alphaLcPeriod" startAt="3"/>
            </a:pPr>
            <a:r>
              <a:rPr lang="en-US" sz="1100" dirty="0">
                <a:effectLst/>
                <a:latin typeface="Arial" panose="020B0604020202020204" pitchFamily="34" charset="0"/>
                <a:ea typeface="Times New Roman" panose="02020603050405020304" pitchFamily="18" charset="0"/>
              </a:rPr>
              <a:t>Enter the RDA Number, Title Description, Retention Period, and Disposal Method within the Worksheet</a:t>
            </a:r>
          </a:p>
          <a:p>
            <a:pPr lvl="1" algn="just"/>
            <a:endParaRPr lang="en-US" sz="1100" dirty="0">
              <a:effectLst/>
              <a:latin typeface="Arial" panose="020B0604020202020204" pitchFamily="34" charset="0"/>
              <a:ea typeface="Times New Roman" panose="02020603050405020304" pitchFamily="18" charset="0"/>
            </a:endParaRPr>
          </a:p>
          <a:p>
            <a:pPr lvl="1" algn="just"/>
            <a:endParaRPr lang="en-US" sz="1100" dirty="0">
              <a:effectLst/>
              <a:latin typeface="Arial" panose="020B0604020202020204" pitchFamily="34" charset="0"/>
              <a:ea typeface="Times New Roman" panose="02020603050405020304" pitchFamily="18" charset="0"/>
            </a:endParaRPr>
          </a:p>
          <a:p>
            <a:pPr lvl="1" algn="just"/>
            <a:endParaRPr lang="en-US" sz="1100" dirty="0">
              <a:effectLst/>
              <a:latin typeface="Arial" panose="020B0604020202020204" pitchFamily="34" charset="0"/>
              <a:ea typeface="Times New Roman" panose="02020603050405020304" pitchFamily="18" charset="0"/>
            </a:endParaRPr>
          </a:p>
          <a:p>
            <a:pPr lvl="1" algn="just"/>
            <a:r>
              <a:rPr lang="en-US" sz="1100" dirty="0">
                <a:latin typeface="Arial" panose="020B0604020202020204" pitchFamily="34" charset="0"/>
                <a:ea typeface="Times New Roman" panose="02020603050405020304" pitchFamily="18" charset="0"/>
              </a:rPr>
              <a:t>d.   Continue adding records</a:t>
            </a:r>
            <a:endParaRPr lang="en-US" sz="1100" dirty="0">
              <a:effectLst/>
              <a:latin typeface="Arial" panose="020B0604020202020204" pitchFamily="34" charset="0"/>
              <a:ea typeface="Times New Roman" panose="02020603050405020304" pitchFamily="18" charset="0"/>
            </a:endParaRPr>
          </a:p>
          <a:p>
            <a:pPr marL="457200" marR="0" algn="just">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a:p>
            <a:pPr marL="228600" marR="0" algn="just">
              <a:spcBef>
                <a:spcPts val="0"/>
              </a:spcBef>
              <a:spcAft>
                <a:spcPts val="0"/>
              </a:spcAft>
            </a:pPr>
            <a:r>
              <a:rPr lang="en-US" sz="1100" dirty="0">
                <a:effectLst/>
                <a:latin typeface="Arial" panose="020B0604020202020204" pitchFamily="34" charset="0"/>
                <a:ea typeface="Times New Roman" panose="02020603050405020304" pitchFamily="18" charset="0"/>
              </a:rPr>
              <a:t>Once the Worksheet has been completed, you can now determine which records in the office are past the retention period and can follow steps for disposal.  Save the Worksheet where everyone in the department would have access.</a:t>
            </a:r>
            <a:endParaRPr lang="en-US" sz="1200" dirty="0">
              <a:effectLst/>
              <a:latin typeface="Times New Roman" panose="02020603050405020304" pitchFamily="18" charset="0"/>
              <a:ea typeface="Times New Roman" panose="02020603050405020304" pitchFamily="18" charset="0"/>
            </a:endParaRPr>
          </a:p>
          <a:p>
            <a:endParaRPr lang="en-US" sz="1000" dirty="0"/>
          </a:p>
        </p:txBody>
      </p:sp>
      <p:pic>
        <p:nvPicPr>
          <p:cNvPr id="4" name="Picture 3">
            <a:extLst>
              <a:ext uri="{FF2B5EF4-FFF2-40B4-BE49-F238E27FC236}">
                <a16:creationId xmlns:a16="http://schemas.microsoft.com/office/drawing/2014/main" id="{F8AB9404-449B-43D5-A44D-31D7487D26BF}"/>
              </a:ext>
            </a:extLst>
          </p:cNvPr>
          <p:cNvPicPr>
            <a:picLocks noChangeAspect="1"/>
          </p:cNvPicPr>
          <p:nvPr/>
        </p:nvPicPr>
        <p:blipFill>
          <a:blip r:embed="rId4"/>
          <a:stretch>
            <a:fillRect/>
          </a:stretch>
        </p:blipFill>
        <p:spPr>
          <a:xfrm>
            <a:off x="1921836" y="3053396"/>
            <a:ext cx="7499757" cy="914922"/>
          </a:xfrm>
          <a:prstGeom prst="rect">
            <a:avLst/>
          </a:prstGeom>
        </p:spPr>
      </p:pic>
      <p:sp>
        <p:nvSpPr>
          <p:cNvPr id="6" name="Oval 5">
            <a:extLst>
              <a:ext uri="{FF2B5EF4-FFF2-40B4-BE49-F238E27FC236}">
                <a16:creationId xmlns:a16="http://schemas.microsoft.com/office/drawing/2014/main" id="{19D059B7-AA5E-464F-9DEC-B124DCB2DC0C}"/>
              </a:ext>
            </a:extLst>
          </p:cNvPr>
          <p:cNvSpPr/>
          <p:nvPr/>
        </p:nvSpPr>
        <p:spPr>
          <a:xfrm>
            <a:off x="3022436" y="3139601"/>
            <a:ext cx="428625" cy="371475"/>
          </a:xfrm>
          <a:prstGeom prst="ellipse">
            <a:avLst/>
          </a:prstGeom>
          <a:noFill/>
          <a:ln w="2222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7" name="Oval 6">
            <a:extLst>
              <a:ext uri="{FF2B5EF4-FFF2-40B4-BE49-F238E27FC236}">
                <a16:creationId xmlns:a16="http://schemas.microsoft.com/office/drawing/2014/main" id="{E469F9C8-BCE9-4E48-B801-80D69B598385}"/>
              </a:ext>
            </a:extLst>
          </p:cNvPr>
          <p:cNvSpPr/>
          <p:nvPr/>
        </p:nvSpPr>
        <p:spPr>
          <a:xfrm>
            <a:off x="4671590" y="3237958"/>
            <a:ext cx="1000125" cy="190500"/>
          </a:xfrm>
          <a:prstGeom prst="ellipse">
            <a:avLst/>
          </a:prstGeom>
          <a:noFill/>
          <a:ln w="2222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Rectangle 1">
            <a:extLst>
              <a:ext uri="{FF2B5EF4-FFF2-40B4-BE49-F238E27FC236}">
                <a16:creationId xmlns:a16="http://schemas.microsoft.com/office/drawing/2014/main" id="{1CB99ACA-7B62-4011-B90E-8ECCB2B9A3D2}"/>
              </a:ext>
            </a:extLst>
          </p:cNvPr>
          <p:cNvSpPr>
            <a:spLocks noChangeArrowheads="1"/>
          </p:cNvSpPr>
          <p:nvPr/>
        </p:nvSpPr>
        <p:spPr bwMode="auto">
          <a:xfrm>
            <a:off x="3157538" y="34385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1" name="Picture 10">
            <a:extLst>
              <a:ext uri="{FF2B5EF4-FFF2-40B4-BE49-F238E27FC236}">
                <a16:creationId xmlns:a16="http://schemas.microsoft.com/office/drawing/2014/main" id="{3FBA8497-4810-4EDC-B6A0-39C1B1F69876}"/>
              </a:ext>
            </a:extLst>
          </p:cNvPr>
          <p:cNvPicPr/>
          <p:nvPr/>
        </p:nvPicPr>
        <p:blipFill rotWithShape="1">
          <a:blip r:embed="rId5"/>
          <a:srcRect t="3965" b="23401"/>
          <a:stretch/>
        </p:blipFill>
        <p:spPr>
          <a:xfrm>
            <a:off x="1560939" y="5370020"/>
            <a:ext cx="9587151" cy="1115933"/>
          </a:xfrm>
          <a:prstGeom prst="rect">
            <a:avLst/>
          </a:prstGeom>
        </p:spPr>
      </p:pic>
      <p:pic>
        <p:nvPicPr>
          <p:cNvPr id="8" name="Picture 7">
            <a:extLst>
              <a:ext uri="{FF2B5EF4-FFF2-40B4-BE49-F238E27FC236}">
                <a16:creationId xmlns:a16="http://schemas.microsoft.com/office/drawing/2014/main" id="{B6B2AE9F-F538-439C-BE2F-6D9A1E939899}"/>
              </a:ext>
            </a:extLst>
          </p:cNvPr>
          <p:cNvPicPr>
            <a:picLocks noChangeAspect="1"/>
          </p:cNvPicPr>
          <p:nvPr/>
        </p:nvPicPr>
        <p:blipFill>
          <a:blip r:embed="rId6"/>
          <a:stretch>
            <a:fillRect/>
          </a:stretch>
        </p:blipFill>
        <p:spPr>
          <a:xfrm>
            <a:off x="1872149" y="1710732"/>
            <a:ext cx="8858250" cy="590550"/>
          </a:xfrm>
          <a:prstGeom prst="rect">
            <a:avLst/>
          </a:prstGeom>
        </p:spPr>
      </p:pic>
      <p:pic>
        <p:nvPicPr>
          <p:cNvPr id="12" name="Picture 11">
            <a:extLst>
              <a:ext uri="{FF2B5EF4-FFF2-40B4-BE49-F238E27FC236}">
                <a16:creationId xmlns:a16="http://schemas.microsoft.com/office/drawing/2014/main" id="{3FBA8497-4810-4EDC-B6A0-39C1B1F69876}"/>
              </a:ext>
            </a:extLst>
          </p:cNvPr>
          <p:cNvPicPr/>
          <p:nvPr/>
        </p:nvPicPr>
        <p:blipFill rotWithShape="1">
          <a:blip r:embed="rId5"/>
          <a:srcRect t="3965" b="63209"/>
          <a:stretch/>
        </p:blipFill>
        <p:spPr bwMode="auto">
          <a:xfrm>
            <a:off x="1872149" y="4173184"/>
            <a:ext cx="8746088" cy="400050"/>
          </a:xfrm>
          <a:prstGeom prst="rect">
            <a:avLst/>
          </a:prstGeom>
          <a:ln>
            <a:noFill/>
          </a:ln>
          <a:extLst>
            <a:ext uri="{53640926-AAD7-44D8-BBD7-CCE9431645EC}">
              <a14:shadowObscured xmlns:a14="http://schemas.microsoft.com/office/drawing/2010/main"/>
            </a:ext>
          </a:extLst>
        </p:spPr>
      </p:pic>
      <p:sp>
        <p:nvSpPr>
          <p:cNvPr id="13" name="Oval 12">
            <a:extLst>
              <a:ext uri="{FF2B5EF4-FFF2-40B4-BE49-F238E27FC236}">
                <a16:creationId xmlns:a16="http://schemas.microsoft.com/office/drawing/2014/main" id="{FFDDBECD-B2C1-48AB-A9AB-39A1E29E953F}"/>
              </a:ext>
            </a:extLst>
          </p:cNvPr>
          <p:cNvSpPr/>
          <p:nvPr/>
        </p:nvSpPr>
        <p:spPr>
          <a:xfrm>
            <a:off x="4957338" y="4118198"/>
            <a:ext cx="714376" cy="542753"/>
          </a:xfrm>
          <a:prstGeom prst="ellipse">
            <a:avLst/>
          </a:prstGeom>
          <a:noFill/>
          <a:ln w="2222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4" name="Oval 13">
            <a:extLst>
              <a:ext uri="{FF2B5EF4-FFF2-40B4-BE49-F238E27FC236}">
                <a16:creationId xmlns:a16="http://schemas.microsoft.com/office/drawing/2014/main" id="{4FB31182-7B89-4A74-B285-36CF0F662321}"/>
              </a:ext>
            </a:extLst>
          </p:cNvPr>
          <p:cNvSpPr/>
          <p:nvPr/>
        </p:nvSpPr>
        <p:spPr>
          <a:xfrm>
            <a:off x="5600537" y="4071298"/>
            <a:ext cx="1584293" cy="542753"/>
          </a:xfrm>
          <a:prstGeom prst="ellipse">
            <a:avLst/>
          </a:prstGeom>
          <a:noFill/>
          <a:ln w="2222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5" name="Oval 14">
            <a:extLst>
              <a:ext uri="{FF2B5EF4-FFF2-40B4-BE49-F238E27FC236}">
                <a16:creationId xmlns:a16="http://schemas.microsoft.com/office/drawing/2014/main" id="{A421340C-A2A7-4699-9044-9BA6ABDA3898}"/>
              </a:ext>
            </a:extLst>
          </p:cNvPr>
          <p:cNvSpPr/>
          <p:nvPr/>
        </p:nvSpPr>
        <p:spPr>
          <a:xfrm>
            <a:off x="7422632" y="4138941"/>
            <a:ext cx="699612" cy="524092"/>
          </a:xfrm>
          <a:prstGeom prst="ellipse">
            <a:avLst/>
          </a:prstGeom>
          <a:noFill/>
          <a:ln w="2222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6" name="Oval 15">
            <a:extLst>
              <a:ext uri="{FF2B5EF4-FFF2-40B4-BE49-F238E27FC236}">
                <a16:creationId xmlns:a16="http://schemas.microsoft.com/office/drawing/2014/main" id="{2C1CEDAA-86B7-4D51-8947-31834F387240}"/>
              </a:ext>
            </a:extLst>
          </p:cNvPr>
          <p:cNvSpPr/>
          <p:nvPr/>
        </p:nvSpPr>
        <p:spPr>
          <a:xfrm>
            <a:off x="8122244" y="4153877"/>
            <a:ext cx="699612" cy="420184"/>
          </a:xfrm>
          <a:prstGeom prst="ellipse">
            <a:avLst/>
          </a:prstGeom>
          <a:noFill/>
          <a:ln w="2222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Tree>
    <p:extLst>
      <p:ext uri="{BB962C8B-B14F-4D97-AF65-F5344CB8AC3E}">
        <p14:creationId xmlns:p14="http://schemas.microsoft.com/office/powerpoint/2010/main" val="2984068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6BD05-5699-4052-8B66-39DD32D65AF8}"/>
              </a:ext>
            </a:extLst>
          </p:cNvPr>
          <p:cNvSpPr>
            <a:spLocks noGrp="1"/>
          </p:cNvSpPr>
          <p:nvPr>
            <p:ph type="title"/>
          </p:nvPr>
        </p:nvSpPr>
        <p:spPr/>
        <p:txBody>
          <a:bodyPr/>
          <a:lstStyle/>
          <a:p>
            <a:r>
              <a:rPr lang="en-US" dirty="0"/>
              <a:t>Congratulations!</a:t>
            </a:r>
          </a:p>
        </p:txBody>
      </p:sp>
      <p:sp>
        <p:nvSpPr>
          <p:cNvPr id="3" name="Content Placeholder 2">
            <a:extLst>
              <a:ext uri="{FF2B5EF4-FFF2-40B4-BE49-F238E27FC236}">
                <a16:creationId xmlns:a16="http://schemas.microsoft.com/office/drawing/2014/main" id="{40BF42CC-1CF8-476F-A2B1-CA6DF99B0DBA}"/>
              </a:ext>
            </a:extLst>
          </p:cNvPr>
          <p:cNvSpPr>
            <a:spLocks noGrp="1"/>
          </p:cNvSpPr>
          <p:nvPr>
            <p:ph idx="1"/>
          </p:nvPr>
        </p:nvSpPr>
        <p:spPr>
          <a:xfrm>
            <a:off x="1199917" y="1845734"/>
            <a:ext cx="10058400" cy="4023360"/>
          </a:xfrm>
        </p:spPr>
        <p:txBody>
          <a:bodyPr>
            <a:normAutofit/>
          </a:bodyPr>
          <a:lstStyle/>
          <a:p>
            <a:pPr marL="0" indent="0" algn="just">
              <a:buNone/>
            </a:pPr>
            <a:r>
              <a:rPr lang="en-US" dirty="0"/>
              <a:t>You have completed the basics of Records Management.  </a:t>
            </a:r>
          </a:p>
          <a:p>
            <a:pPr marL="0" indent="0" algn="just">
              <a:buNone/>
            </a:pPr>
            <a:r>
              <a:rPr lang="en-US" sz="2000" kern="1200" dirty="0">
                <a:solidFill>
                  <a:schemeClr val="dk1"/>
                </a:solidFill>
                <a:effectLst/>
                <a:latin typeface="+mn-lt"/>
                <a:ea typeface="+mn-ea"/>
                <a:cs typeface="+mn-cs"/>
              </a:rPr>
              <a:t>We encourage you to become familiar with </a:t>
            </a:r>
            <a:r>
              <a:rPr lang="en-US" dirty="0">
                <a:solidFill>
                  <a:schemeClr val="dk1"/>
                </a:solidFill>
              </a:rPr>
              <a:t>the </a:t>
            </a:r>
            <a:r>
              <a:rPr lang="en-US"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Record Schedules List</a:t>
            </a:r>
            <a:r>
              <a:rPr lang="en-US" sz="1800" dirty="0">
                <a:solidFill>
                  <a:schemeClr val="dk1"/>
                </a:solidFill>
              </a:rPr>
              <a:t> </a:t>
            </a:r>
            <a:r>
              <a:rPr lang="en-US" sz="2000" dirty="0">
                <a:solidFill>
                  <a:schemeClr val="dk1"/>
                </a:solidFill>
              </a:rPr>
              <a:t>that relate to the documents within your work area or utilize the </a:t>
            </a:r>
            <a:r>
              <a:rPr lang="en-US" sz="2000" dirty="0">
                <a:solidFill>
                  <a:schemeClr val="dk1"/>
                </a:solidFill>
                <a:hlinkClick r:id="rId3"/>
              </a:rPr>
              <a:t>Records Management Handbook</a:t>
            </a:r>
            <a:r>
              <a:rPr lang="en-US" sz="2000" dirty="0">
                <a:solidFill>
                  <a:schemeClr val="dk1"/>
                </a:solidFill>
              </a:rPr>
              <a:t>.  </a:t>
            </a:r>
            <a:r>
              <a:rPr lang="en-US" dirty="0"/>
              <a:t>Should you have additional questions on Records Management, locate information or forms on the </a:t>
            </a:r>
            <a:r>
              <a:rPr lang="en-US"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2"/>
              </a:rPr>
              <a:t>UWGB Record Management</a:t>
            </a:r>
            <a:r>
              <a:rPr lang="en-US" sz="1800" dirty="0">
                <a:effectLst/>
                <a:latin typeface="Arial" panose="020B0604020202020204" pitchFamily="34" charset="0"/>
                <a:ea typeface="Calibri" panose="020F0502020204030204" pitchFamily="34" charset="0"/>
              </a:rPr>
              <a:t> website </a:t>
            </a:r>
            <a:r>
              <a:rPr lang="en-US" dirty="0"/>
              <a:t>or contact:</a:t>
            </a:r>
          </a:p>
          <a:p>
            <a:endParaRPr lang="en-US" dirty="0"/>
          </a:p>
        </p:txBody>
      </p:sp>
      <p:sp>
        <p:nvSpPr>
          <p:cNvPr id="4" name="TextBox 3">
            <a:extLst>
              <a:ext uri="{FF2B5EF4-FFF2-40B4-BE49-F238E27FC236}">
                <a16:creationId xmlns:a16="http://schemas.microsoft.com/office/drawing/2014/main" id="{6C67C577-BDF3-4C64-AD63-859F7DCCC3D1}"/>
              </a:ext>
            </a:extLst>
          </p:cNvPr>
          <p:cNvSpPr txBox="1"/>
          <p:nvPr/>
        </p:nvSpPr>
        <p:spPr>
          <a:xfrm>
            <a:off x="4754257" y="3857414"/>
            <a:ext cx="2683485" cy="1200329"/>
          </a:xfrm>
          <a:prstGeom prst="rect">
            <a:avLst/>
          </a:prstGeom>
          <a:noFill/>
        </p:spPr>
        <p:txBody>
          <a:bodyPr wrap="square" rtlCol="0">
            <a:spAutoFit/>
          </a:bodyPr>
          <a:lstStyle/>
          <a:p>
            <a:r>
              <a:rPr lang="en-US" u="sng" dirty="0"/>
              <a:t>Records Officer</a:t>
            </a:r>
            <a:endParaRPr lang="en-US" dirty="0"/>
          </a:p>
          <a:p>
            <a:r>
              <a:rPr lang="en-US" dirty="0"/>
              <a:t>Sandi Maine-Delepierre</a:t>
            </a:r>
          </a:p>
          <a:p>
            <a:r>
              <a:rPr lang="en-US" dirty="0">
                <a:hlinkClick r:id="rId4"/>
              </a:rPr>
              <a:t>maines@uwgb.edu</a:t>
            </a:r>
            <a:endParaRPr lang="en-US" dirty="0"/>
          </a:p>
          <a:p>
            <a:r>
              <a:rPr lang="en-US" dirty="0"/>
              <a:t>920-465-2781</a:t>
            </a:r>
          </a:p>
        </p:txBody>
      </p:sp>
    </p:spTree>
    <p:extLst>
      <p:ext uri="{BB962C8B-B14F-4D97-AF65-F5344CB8AC3E}">
        <p14:creationId xmlns:p14="http://schemas.microsoft.com/office/powerpoint/2010/main" val="3365795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9AE03-FE12-45A4-91EF-B1FED32C3174}"/>
              </a:ext>
            </a:extLst>
          </p:cNvPr>
          <p:cNvSpPr>
            <a:spLocks noGrp="1"/>
          </p:cNvSpPr>
          <p:nvPr>
            <p:ph type="title"/>
          </p:nvPr>
        </p:nvSpPr>
        <p:spPr/>
        <p:txBody>
          <a:bodyPr/>
          <a:lstStyle/>
          <a:p>
            <a:r>
              <a:rPr lang="en-US" dirty="0"/>
              <a:t>What’s the Law?</a:t>
            </a:r>
          </a:p>
        </p:txBody>
      </p:sp>
      <p:sp>
        <p:nvSpPr>
          <p:cNvPr id="3" name="Content Placeholder 2">
            <a:extLst>
              <a:ext uri="{FF2B5EF4-FFF2-40B4-BE49-F238E27FC236}">
                <a16:creationId xmlns:a16="http://schemas.microsoft.com/office/drawing/2014/main" id="{E46FED47-E277-4B0C-AE62-A4A1419C3F77}"/>
              </a:ext>
            </a:extLst>
          </p:cNvPr>
          <p:cNvSpPr>
            <a:spLocks noGrp="1"/>
          </p:cNvSpPr>
          <p:nvPr>
            <p:ph idx="1"/>
          </p:nvPr>
        </p:nvSpPr>
        <p:spPr>
          <a:xfrm>
            <a:off x="1183005" y="1860938"/>
            <a:ext cx="10058400" cy="4405107"/>
          </a:xfrm>
        </p:spPr>
        <p:txBody>
          <a:bodyPr>
            <a:normAutofit fontScale="92500" lnSpcReduction="10000"/>
          </a:bodyPr>
          <a:lstStyle/>
          <a:p>
            <a:pPr marL="457200" indent="-457200" algn="just" fontAlgn="base">
              <a:buFont typeface="Wingdings" panose="05000000000000000000" pitchFamily="2" charset="2"/>
              <a:buChar char="§"/>
            </a:pPr>
            <a:r>
              <a:rPr lang="en-US" dirty="0"/>
              <a:t>The State of Wisconsin Public Records Law requires that all public records shall be open to the public because people must be informed about the workings of their government.  Therefore, every record here at the University is presumed to be available to the public per Statutory authority at </a:t>
            </a:r>
            <a:r>
              <a:rPr lang="en-US" u="sng" dirty="0">
                <a:solidFill>
                  <a:srgbClr val="0563C1"/>
                </a:solidFill>
                <a:effectLst/>
                <a:ea typeface="Calibri" panose="020F0502020204030204" pitchFamily="34" charset="0"/>
                <a:cs typeface="Times New Roman" panose="02020603050405020304" pitchFamily="18" charset="0"/>
                <a:hlinkClick r:id="rId3"/>
              </a:rPr>
              <a:t>Wis. Stat. Sec. 16.61</a:t>
            </a:r>
            <a:r>
              <a:rPr lang="en-US" dirty="0">
                <a:effectLst/>
                <a:ea typeface="Calibri" panose="020F0502020204030204" pitchFamily="34" charset="0"/>
              </a:rPr>
              <a:t>. </a:t>
            </a:r>
          </a:p>
          <a:p>
            <a:pPr marL="475488" lvl="2" indent="0" algn="just">
              <a:buNone/>
            </a:pPr>
            <a:endParaRPr lang="en-US" sz="1000" dirty="0"/>
          </a:p>
          <a:p>
            <a:pPr marL="475488" lvl="2" indent="0" algn="just">
              <a:buNone/>
            </a:pPr>
            <a:r>
              <a:rPr lang="en-US" sz="2000" dirty="0"/>
              <a:t>This statute gives the State Public Record Board (PRB) authority to oversee how agencies store and dispose of records through Record Management.</a:t>
            </a:r>
          </a:p>
          <a:p>
            <a:pPr marL="0" indent="0" algn="just">
              <a:buNone/>
            </a:pPr>
            <a:endParaRPr lang="en-US" dirty="0"/>
          </a:p>
          <a:p>
            <a:pPr marL="457200" indent="-457200" algn="just">
              <a:buFont typeface="Wingdings" panose="05000000000000000000" pitchFamily="2" charset="2"/>
              <a:buChar char="§"/>
            </a:pPr>
            <a:r>
              <a:rPr lang="en-US" dirty="0">
                <a:solidFill>
                  <a:schemeClr val="tx1"/>
                </a:solidFill>
                <a:hlinkClick r:id="rId4"/>
              </a:rPr>
              <a:t>Wisconsin Executive Order #189</a:t>
            </a:r>
            <a:r>
              <a:rPr lang="en-US" dirty="0">
                <a:solidFill>
                  <a:schemeClr val="tx1"/>
                </a:solidFill>
              </a:rPr>
              <a:t> requires public records training for all employees and regular training for all supervisors.  This training will ensure our University meets these standards and preserves the publics records.</a:t>
            </a:r>
          </a:p>
          <a:p>
            <a:pPr marL="0" indent="0" algn="just">
              <a:buNone/>
            </a:pPr>
            <a:endParaRPr lang="en-US" dirty="0">
              <a:solidFill>
                <a:srgbClr val="0070C0"/>
              </a:solidFill>
            </a:endParaRPr>
          </a:p>
          <a:p>
            <a:pPr marL="0" indent="0" algn="just">
              <a:buNone/>
            </a:pPr>
            <a:r>
              <a:rPr lang="en-US" dirty="0">
                <a:solidFill>
                  <a:srgbClr val="0070C0"/>
                </a:solidFill>
              </a:rPr>
              <a:t>Because all documents – or records – essentially belong to the public – every agency is required to have a Records Management program.   Records Management is the official term for controlling all the documents we create AND STORE during the course of our daily work.</a:t>
            </a:r>
            <a:endParaRPr lang="en-US" dirty="0"/>
          </a:p>
        </p:txBody>
      </p:sp>
      <p:pic>
        <p:nvPicPr>
          <p:cNvPr id="4" name="Graphic 5" descr="Scales of justice">
            <a:extLst>
              <a:ext uri="{FF2B5EF4-FFF2-40B4-BE49-F238E27FC236}">
                <a16:creationId xmlns:a16="http://schemas.microsoft.com/office/drawing/2014/main" id="{1610C8F6-C0CB-48FD-B2B4-63A266477AC7}"/>
              </a:ext>
            </a:extLst>
          </p:cNvPr>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b="7292"/>
          <a:stretch/>
        </p:blipFill>
        <p:spPr bwMode="auto">
          <a:xfrm>
            <a:off x="5896761" y="704954"/>
            <a:ext cx="914400" cy="8477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09139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74FC4-926F-428E-8F84-4119A00F43C5}"/>
              </a:ext>
            </a:extLst>
          </p:cNvPr>
          <p:cNvSpPr>
            <a:spLocks noGrp="1"/>
          </p:cNvSpPr>
          <p:nvPr>
            <p:ph type="title"/>
          </p:nvPr>
        </p:nvSpPr>
        <p:spPr/>
        <p:txBody>
          <a:bodyPr/>
          <a:lstStyle/>
          <a:p>
            <a:r>
              <a:rPr lang="en-US" dirty="0"/>
              <a:t>Functional Records Management</a:t>
            </a:r>
          </a:p>
        </p:txBody>
      </p:sp>
      <p:sp>
        <p:nvSpPr>
          <p:cNvPr id="3" name="Content Placeholder 2">
            <a:extLst>
              <a:ext uri="{FF2B5EF4-FFF2-40B4-BE49-F238E27FC236}">
                <a16:creationId xmlns:a16="http://schemas.microsoft.com/office/drawing/2014/main" id="{5BF07424-ECC6-4E81-B124-CF10203C6A13}"/>
              </a:ext>
            </a:extLst>
          </p:cNvPr>
          <p:cNvSpPr>
            <a:spLocks noGrp="1"/>
          </p:cNvSpPr>
          <p:nvPr>
            <p:ph idx="1"/>
          </p:nvPr>
        </p:nvSpPr>
        <p:spPr>
          <a:xfrm>
            <a:off x="1097280" y="1845733"/>
            <a:ext cx="10058400" cy="4244673"/>
          </a:xfrm>
        </p:spPr>
        <p:txBody>
          <a:bodyPr>
            <a:normAutofit fontScale="85000" lnSpcReduction="10000"/>
          </a:bodyPr>
          <a:lstStyle/>
          <a:p>
            <a:pPr marL="0" indent="0" algn="just" fontAlgn="base">
              <a:buNone/>
            </a:pPr>
            <a:r>
              <a:rPr lang="en-US" dirty="0">
                <a:solidFill>
                  <a:schemeClr val="tx1"/>
                </a:solidFill>
              </a:rPr>
              <a:t>When we refer to records, we are speaking of all the records used and created in the course of our business. </a:t>
            </a:r>
            <a:r>
              <a:rPr lang="en-US" dirty="0">
                <a:solidFill>
                  <a:srgbClr val="0070C0"/>
                </a:solidFill>
              </a:rPr>
              <a:t>A record is </a:t>
            </a:r>
            <a:r>
              <a:rPr lang="en-US" i="1" dirty="0">
                <a:solidFill>
                  <a:srgbClr val="0070C0"/>
                </a:solidFill>
              </a:rPr>
              <a:t>a document created, received, scanned, or copied, by offices or employees that allows them to conduct University business</a:t>
            </a:r>
            <a:r>
              <a:rPr lang="en-US" i="1" dirty="0">
                <a:solidFill>
                  <a:schemeClr val="tx1"/>
                </a:solidFill>
              </a:rPr>
              <a:t>.</a:t>
            </a:r>
            <a:r>
              <a:rPr lang="en-US" dirty="0">
                <a:solidFill>
                  <a:schemeClr val="tx1"/>
                </a:solidFill>
              </a:rPr>
              <a:t>  The format of a record doesn’t matter, the CONTENT does.  Therefore, records that fall within the state statute can be paper, a scanned document, a computer file, social media blog, video, or email.</a:t>
            </a:r>
          </a:p>
          <a:p>
            <a:pPr marL="0" indent="0" algn="just" fontAlgn="base">
              <a:buNone/>
            </a:pPr>
            <a:r>
              <a:rPr lang="en-US" sz="2000" dirty="0"/>
              <a:t>I</a:t>
            </a:r>
            <a:r>
              <a:rPr lang="en-US" sz="2000" dirty="0">
                <a:solidFill>
                  <a:srgbClr val="292F33"/>
                </a:solidFill>
                <a:effectLst/>
                <a:ea typeface="Times New Roman" panose="02020603050405020304" pitchFamily="18" charset="0"/>
              </a:rPr>
              <a:t>f a record helps you perform your job description or documents the history and/or administration of your office, it should be handled </a:t>
            </a:r>
            <a:r>
              <a:rPr lang="en-US" dirty="0">
                <a:solidFill>
                  <a:srgbClr val="292F33"/>
                </a:solidFill>
                <a:ea typeface="Times New Roman" panose="02020603050405020304" pitchFamily="18" charset="0"/>
              </a:rPr>
              <a:t>through </a:t>
            </a:r>
            <a:r>
              <a:rPr lang="en-US" sz="2000" dirty="0">
                <a:solidFill>
                  <a:srgbClr val="292F33"/>
                </a:solidFill>
                <a:effectLst/>
                <a:ea typeface="Times New Roman" panose="02020603050405020304" pitchFamily="18" charset="0"/>
              </a:rPr>
              <a:t>Records Management.  Here at the University, we divide Records Management into two categories.</a:t>
            </a:r>
            <a:endParaRPr lang="en-US" b="1" dirty="0">
              <a:solidFill>
                <a:srgbClr val="292F33"/>
              </a:solidFill>
            </a:endParaRPr>
          </a:p>
          <a:p>
            <a:pPr marL="457200" indent="-457200" algn="just" fontAlgn="base">
              <a:buFont typeface="Wingdings" panose="05000000000000000000" pitchFamily="2" charset="2"/>
              <a:buChar char="§"/>
            </a:pPr>
            <a:r>
              <a:rPr lang="en-US" b="1" dirty="0"/>
              <a:t>Comply with Record Retention</a:t>
            </a:r>
            <a:r>
              <a:rPr lang="en-US" dirty="0"/>
              <a:t>. The PRB sets and approves Record Schedules that determine a records retention period and the legal authorization to dispose of records eligible for disposition. </a:t>
            </a:r>
            <a:r>
              <a:rPr lang="en-US" dirty="0">
                <a:solidFill>
                  <a:srgbClr val="0070C0"/>
                </a:solidFill>
              </a:rPr>
              <a:t>There is an </a:t>
            </a:r>
            <a:r>
              <a:rPr lang="en-US" b="1" dirty="0">
                <a:solidFill>
                  <a:srgbClr val="0070C0"/>
                </a:solidFill>
              </a:rPr>
              <a:t>record schedule </a:t>
            </a:r>
            <a:r>
              <a:rPr lang="en-US" dirty="0">
                <a:solidFill>
                  <a:srgbClr val="0070C0"/>
                </a:solidFill>
              </a:rPr>
              <a:t>for every record at the University</a:t>
            </a:r>
            <a:r>
              <a:rPr lang="en-US" dirty="0"/>
              <a:t>.  Agencies such as the University of Wisconsin have adopted many RDA’s to account for multiple functionalities and operational area records on our campus.  In some cases, we use the State Public Records Board schedules so we don’t have to develop our own.  The record schedule dictates retention and disposal of records.</a:t>
            </a:r>
          </a:p>
          <a:p>
            <a:pPr marL="457200" indent="-457200" algn="just" fontAlgn="base">
              <a:buFont typeface="Wingdings" panose="05000000000000000000" pitchFamily="2" charset="2"/>
              <a:buChar char="§"/>
            </a:pPr>
            <a:r>
              <a:rPr lang="en-US" b="1" dirty="0"/>
              <a:t>Manage Records</a:t>
            </a:r>
            <a:r>
              <a:rPr lang="en-US" dirty="0"/>
              <a:t>.  Part two of records management is managing the documents that either come across your desk or that your department uses or creates. Public record requests continue to rise and without organization or control over  these records, we cannot serve the public in an efficient and cost effective manner. </a:t>
            </a:r>
            <a:r>
              <a:rPr lang="en-US" sz="2000" dirty="0">
                <a:solidFill>
                  <a:srgbClr val="292F33"/>
                </a:solidFill>
                <a:effectLst/>
                <a:ea typeface="Times New Roman" panose="02020603050405020304" pitchFamily="18" charset="0"/>
              </a:rPr>
              <a:t>Records include paper, computer files, email, instant messages and even social media! </a:t>
            </a:r>
          </a:p>
        </p:txBody>
      </p:sp>
    </p:spTree>
    <p:extLst>
      <p:ext uri="{BB962C8B-B14F-4D97-AF65-F5344CB8AC3E}">
        <p14:creationId xmlns:p14="http://schemas.microsoft.com/office/powerpoint/2010/main" val="1456575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3E0DAD-AD29-4B98-B2E9-759C5C837084}"/>
              </a:ext>
            </a:extLst>
          </p:cNvPr>
          <p:cNvSpPr>
            <a:spLocks noGrp="1"/>
          </p:cNvSpPr>
          <p:nvPr>
            <p:ph idx="1"/>
          </p:nvPr>
        </p:nvSpPr>
        <p:spPr>
          <a:xfrm>
            <a:off x="1208014" y="1837592"/>
            <a:ext cx="9950245" cy="4258408"/>
          </a:xfrm>
        </p:spPr>
        <p:txBody>
          <a:bodyPr>
            <a:normAutofit/>
          </a:bodyPr>
          <a:lstStyle/>
          <a:p>
            <a:pPr marL="0" indent="0" algn="just">
              <a:buNone/>
            </a:pPr>
            <a:r>
              <a:rPr lang="en-US" sz="2000" dirty="0"/>
              <a:t>Every record in your office is governed by an </a:t>
            </a:r>
            <a:r>
              <a:rPr lang="en-US" dirty="0"/>
              <a:t>record schedule</a:t>
            </a:r>
            <a:r>
              <a:rPr lang="en-US" sz="2000" dirty="0"/>
              <a:t> that has been approved by the State Public Records Board. </a:t>
            </a:r>
          </a:p>
          <a:p>
            <a:pPr marL="0" indent="0" algn="just">
              <a:buNone/>
            </a:pPr>
            <a:r>
              <a:rPr lang="en-US" dirty="0">
                <a:effectLst/>
                <a:ea typeface="Calibri" panose="020F0502020204030204" pitchFamily="34" charset="0"/>
              </a:rPr>
              <a:t>By abiding by the approved Record Schedules, we know specifically what records must be kept in our files, for how long, and how to dispose of </a:t>
            </a:r>
            <a:r>
              <a:rPr lang="en-US" dirty="0">
                <a:ea typeface="Calibri" panose="020F0502020204030204" pitchFamily="34" charset="0"/>
              </a:rPr>
              <a:t>them</a:t>
            </a:r>
            <a:r>
              <a:rPr lang="en-US" dirty="0">
                <a:effectLst/>
                <a:ea typeface="Calibri" panose="020F0502020204030204" pitchFamily="34" charset="0"/>
              </a:rPr>
              <a:t>. It is essentially illegal to dispose of a record without following the record schedule.</a:t>
            </a:r>
            <a:endParaRPr lang="en-US" b="1" dirty="0">
              <a:solidFill>
                <a:srgbClr val="FF0000"/>
              </a:solidFill>
            </a:endParaRPr>
          </a:p>
          <a:p>
            <a:pPr marL="0" indent="0" algn="just">
              <a:buNone/>
            </a:pPr>
            <a:r>
              <a:rPr lang="en-US" dirty="0"/>
              <a:t>Each Record Schedule is assigned a unique number, description, the length of time it is required to be kept, and what to do with it after that time has passed.  </a:t>
            </a:r>
          </a:p>
          <a:p>
            <a:pPr marL="0" indent="0" algn="just">
              <a:buNone/>
            </a:pPr>
            <a:r>
              <a:rPr lang="en-US" dirty="0">
                <a:solidFill>
                  <a:srgbClr val="FF0000"/>
                </a:solidFill>
              </a:rPr>
              <a:t>A Record Schedule will tell you </a:t>
            </a:r>
            <a:r>
              <a:rPr lang="en-US" b="1" dirty="0">
                <a:solidFill>
                  <a:srgbClr val="FF0000"/>
                </a:solidFill>
              </a:rPr>
              <a:t>WHEN</a:t>
            </a:r>
            <a:r>
              <a:rPr lang="en-US" dirty="0">
                <a:solidFill>
                  <a:srgbClr val="FF0000"/>
                </a:solidFill>
              </a:rPr>
              <a:t> you can dispose a record and </a:t>
            </a:r>
            <a:r>
              <a:rPr lang="en-US" b="1" dirty="0">
                <a:solidFill>
                  <a:srgbClr val="FF0000"/>
                </a:solidFill>
              </a:rPr>
              <a:t>HOW </a:t>
            </a:r>
            <a:r>
              <a:rPr lang="en-US" dirty="0">
                <a:solidFill>
                  <a:srgbClr val="FF0000"/>
                </a:solidFill>
              </a:rPr>
              <a:t>it is to be disposed</a:t>
            </a:r>
            <a:r>
              <a:rPr lang="en-US" dirty="0"/>
              <a:t>.</a:t>
            </a:r>
          </a:p>
          <a:p>
            <a:pPr marL="0" indent="0" algn="just">
              <a:spcBef>
                <a:spcPts val="0"/>
              </a:spcBef>
              <a:buNone/>
            </a:pPr>
            <a:endParaRPr lang="en-US" dirty="0"/>
          </a:p>
        </p:txBody>
      </p:sp>
      <p:sp>
        <p:nvSpPr>
          <p:cNvPr id="4" name="Title 1">
            <a:extLst>
              <a:ext uri="{FF2B5EF4-FFF2-40B4-BE49-F238E27FC236}">
                <a16:creationId xmlns:a16="http://schemas.microsoft.com/office/drawing/2014/main" id="{11304FCE-926F-4F7A-AED8-4837A616AC28}"/>
              </a:ext>
            </a:extLst>
          </p:cNvPr>
          <p:cNvSpPr>
            <a:spLocks noGrp="1"/>
          </p:cNvSpPr>
          <p:nvPr>
            <p:ph type="title"/>
          </p:nvPr>
        </p:nvSpPr>
        <p:spPr>
          <a:xfrm>
            <a:off x="1097280" y="286603"/>
            <a:ext cx="10058400" cy="1450757"/>
          </a:xfrm>
        </p:spPr>
        <p:txBody>
          <a:bodyPr/>
          <a:lstStyle/>
          <a:p>
            <a:r>
              <a:rPr lang="en-US" dirty="0"/>
              <a:t>Part 1 – Comply with Record Retention</a:t>
            </a:r>
          </a:p>
        </p:txBody>
      </p:sp>
      <p:sp>
        <p:nvSpPr>
          <p:cNvPr id="5" name="Rectangle: Rounded Corners 4">
            <a:extLst>
              <a:ext uri="{FF2B5EF4-FFF2-40B4-BE49-F238E27FC236}">
                <a16:creationId xmlns:a16="http://schemas.microsoft.com/office/drawing/2014/main" id="{6B61C6FB-67E1-4DA2-87FA-4D1979F1219D}"/>
              </a:ext>
            </a:extLst>
          </p:cNvPr>
          <p:cNvSpPr/>
          <p:nvPr/>
        </p:nvSpPr>
        <p:spPr>
          <a:xfrm>
            <a:off x="2521056" y="5234216"/>
            <a:ext cx="7324160" cy="7023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28600" algn="just">
              <a:spcBef>
                <a:spcPts val="0"/>
              </a:spcBef>
              <a:buFont typeface="Wingdings" panose="05000000000000000000" pitchFamily="2" charset="2"/>
              <a:buChar char="§"/>
            </a:pPr>
            <a:r>
              <a:rPr lang="en-US" dirty="0"/>
              <a:t>Don’t use old department logs or lists regarding retention</a:t>
            </a:r>
          </a:p>
          <a:p>
            <a:pPr indent="-228600" algn="just">
              <a:spcBef>
                <a:spcPts val="0"/>
              </a:spcBef>
              <a:buFont typeface="Wingdings" panose="05000000000000000000" pitchFamily="2" charset="2"/>
              <a:buChar char="§"/>
            </a:pPr>
            <a:r>
              <a:rPr lang="en-US" dirty="0"/>
              <a:t>ALWAYS use an approved record schedule from the Record Schedule List</a:t>
            </a:r>
          </a:p>
        </p:txBody>
      </p:sp>
    </p:spTree>
    <p:extLst>
      <p:ext uri="{BB962C8B-B14F-4D97-AF65-F5344CB8AC3E}">
        <p14:creationId xmlns:p14="http://schemas.microsoft.com/office/powerpoint/2010/main" val="4278774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A0C65A-5A27-4E11-98EA-E16481F8EBE4}"/>
              </a:ext>
            </a:extLst>
          </p:cNvPr>
          <p:cNvSpPr>
            <a:spLocks noGrp="1"/>
          </p:cNvSpPr>
          <p:nvPr>
            <p:ph idx="1"/>
          </p:nvPr>
        </p:nvSpPr>
        <p:spPr>
          <a:xfrm>
            <a:off x="1126292" y="1754139"/>
            <a:ext cx="10120428" cy="4018588"/>
          </a:xfrm>
        </p:spPr>
        <p:txBody>
          <a:bodyPr>
            <a:normAutofit/>
          </a:bodyPr>
          <a:lstStyle/>
          <a:p>
            <a:pPr marL="0" indent="0" algn="just">
              <a:lnSpc>
                <a:spcPct val="107000"/>
              </a:lnSpc>
              <a:spcBef>
                <a:spcPts val="0"/>
              </a:spcBef>
              <a:spcAft>
                <a:spcPts val="0"/>
              </a:spcAft>
              <a:buNone/>
            </a:pPr>
            <a:r>
              <a:rPr lang="en-US" sz="1600" dirty="0">
                <a:effectLst/>
                <a:latin typeface="Arial" panose="020B0604020202020204" pitchFamily="34" charset="0"/>
                <a:ea typeface="Calibri" panose="020F0502020204030204" pitchFamily="34" charset="0"/>
              </a:rPr>
              <a:t>To comply with record retention, use the </a:t>
            </a:r>
            <a:r>
              <a:rPr lang="en-US" sz="16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Record Schedules List</a:t>
            </a:r>
            <a:r>
              <a:rPr lang="en-US" sz="16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rPr>
              <a:t>.  An excel spreadsheet on the webpage.</a:t>
            </a:r>
            <a:endParaRPr lang="en-US" sz="1600" u="sng" dirty="0">
              <a:solidFill>
                <a:srgbClr val="0563C1"/>
              </a:solidFill>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pPr>
            <a:endParaRPr lang="en-US" sz="14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endParaRPr>
          </a:p>
          <a:p>
            <a:pPr indent="-457200" algn="just">
              <a:lnSpc>
                <a:spcPct val="107000"/>
              </a:lnSpc>
              <a:spcBef>
                <a:spcPts val="0"/>
              </a:spcBef>
              <a:spcAft>
                <a:spcPts val="0"/>
              </a:spcAft>
              <a:buFont typeface="Wingdings" panose="05000000000000000000" pitchFamily="2" charset="2"/>
              <a:buChar char="q"/>
            </a:pPr>
            <a:r>
              <a:rPr lang="en-US" sz="1600" b="1" dirty="0">
                <a:solidFill>
                  <a:schemeClr val="tx1"/>
                </a:solidFill>
                <a:latin typeface="Arial" panose="020B0604020202020204" pitchFamily="34" charset="0"/>
                <a:ea typeface="Calibri" panose="020F0502020204030204" pitchFamily="34" charset="0"/>
                <a:cs typeface="Times New Roman" panose="02020603050405020304" pitchFamily="18" charset="0"/>
              </a:rPr>
              <a:t>Search for a Record Schedule</a:t>
            </a:r>
          </a:p>
          <a:p>
            <a:pPr marL="475488" lvl="2" indent="0" algn="just">
              <a:lnSpc>
                <a:spcPct val="107000"/>
              </a:lnSpc>
              <a:spcBef>
                <a:spcPts val="0"/>
              </a:spcBef>
              <a:spcAft>
                <a:spcPts val="0"/>
              </a:spcAft>
              <a:buNone/>
            </a:pPr>
            <a:r>
              <a:rPr lang="en-US" sz="1600" dirty="0">
                <a:solidFill>
                  <a:schemeClr val="tx1"/>
                </a:solidFill>
                <a:latin typeface="Arial" panose="020B0604020202020204" pitchFamily="34" charset="0"/>
                <a:ea typeface="Calibri" panose="020F0502020204030204" pitchFamily="34" charset="0"/>
                <a:cs typeface="Times New Roman" panose="02020603050405020304" pitchFamily="18" charset="0"/>
              </a:rPr>
              <a:t>Locate a schedule that matches the record you have.  Use the TITLE and RECORD DESCRIPTION</a:t>
            </a:r>
          </a:p>
          <a:p>
            <a:pPr marL="475488" lvl="2" indent="0" algn="just">
              <a:lnSpc>
                <a:spcPct val="107000"/>
              </a:lnSpc>
              <a:spcBef>
                <a:spcPts val="0"/>
              </a:spcBef>
              <a:spcAft>
                <a:spcPts val="0"/>
              </a:spcAft>
              <a:buNone/>
            </a:pPr>
            <a:endParaRPr lang="en-US" sz="1600" dirty="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indent="-457200" algn="just">
              <a:lnSpc>
                <a:spcPct val="107000"/>
              </a:lnSpc>
              <a:spcBef>
                <a:spcPts val="0"/>
              </a:spcBef>
              <a:spcAft>
                <a:spcPts val="0"/>
              </a:spcAft>
              <a:buFont typeface="Wingdings" panose="05000000000000000000" pitchFamily="2" charset="2"/>
              <a:buChar char="q"/>
            </a:pPr>
            <a:r>
              <a:rPr lang="en-US" sz="1600" b="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Determine Retention Period</a:t>
            </a:r>
          </a:p>
          <a:p>
            <a:pPr marL="475488" lvl="2" indent="0" algn="just">
              <a:lnSpc>
                <a:spcPct val="107000"/>
              </a:lnSpc>
              <a:spcBef>
                <a:spcPts val="0"/>
              </a:spcBef>
              <a:spcAft>
                <a:spcPts val="0"/>
              </a:spcAft>
              <a:buNone/>
            </a:pPr>
            <a:r>
              <a:rPr lang="en-US" sz="1600" dirty="0">
                <a:solidFill>
                  <a:schemeClr val="tx1"/>
                </a:solidFill>
                <a:latin typeface="Arial" panose="020B0604020202020204" pitchFamily="34" charset="0"/>
                <a:ea typeface="Calibri" panose="020F0502020204030204" pitchFamily="34" charset="0"/>
                <a:cs typeface="Times New Roman" panose="02020603050405020304" pitchFamily="18" charset="0"/>
              </a:rPr>
              <a:t>View the EVENT that must occur before time can start in the RETENTION PERIOD</a:t>
            </a:r>
          </a:p>
          <a:p>
            <a:pPr marL="475488" lvl="2" indent="0" algn="just">
              <a:lnSpc>
                <a:spcPct val="107000"/>
              </a:lnSpc>
              <a:spcBef>
                <a:spcPts val="0"/>
              </a:spcBef>
              <a:spcAft>
                <a:spcPts val="0"/>
              </a:spcAft>
              <a:buNone/>
            </a:pPr>
            <a:endParaRPr lang="en-US" sz="16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indent="-457200" algn="just">
              <a:lnSpc>
                <a:spcPct val="107000"/>
              </a:lnSpc>
              <a:spcBef>
                <a:spcPts val="0"/>
              </a:spcBef>
              <a:spcAft>
                <a:spcPts val="0"/>
              </a:spcAft>
              <a:buFont typeface="Wingdings" panose="05000000000000000000" pitchFamily="2" charset="2"/>
              <a:buChar char="q"/>
            </a:pPr>
            <a:r>
              <a:rPr lang="en-US" sz="1600" b="1" dirty="0">
                <a:solidFill>
                  <a:schemeClr val="tx1"/>
                </a:solidFill>
                <a:latin typeface="Arial" panose="020B0604020202020204" pitchFamily="34" charset="0"/>
                <a:ea typeface="Calibri" panose="020F0502020204030204" pitchFamily="34" charset="0"/>
                <a:cs typeface="Times New Roman" panose="02020603050405020304" pitchFamily="18" charset="0"/>
              </a:rPr>
              <a:t>Determine Disposal Method</a:t>
            </a:r>
          </a:p>
          <a:p>
            <a:pPr marL="475488" lvl="2" indent="0" algn="just">
              <a:lnSpc>
                <a:spcPct val="107000"/>
              </a:lnSpc>
              <a:spcBef>
                <a:spcPts val="0"/>
              </a:spcBef>
              <a:spcAft>
                <a:spcPts val="0"/>
              </a:spcAft>
              <a:buNone/>
            </a:pPr>
            <a:r>
              <a:rPr lang="en-US" sz="1600" dirty="0">
                <a:solidFill>
                  <a:schemeClr val="tx1"/>
                </a:solidFill>
                <a:latin typeface="Arial" panose="020B0604020202020204" pitchFamily="34" charset="0"/>
                <a:ea typeface="Calibri" panose="020F0502020204030204" pitchFamily="34" charset="0"/>
                <a:cs typeface="Times New Roman" panose="02020603050405020304" pitchFamily="18" charset="0"/>
              </a:rPr>
              <a:t>Verify the date on your document; once retention period has passed, the DISPOSAL METHOD determines the method for disposing of the record.</a:t>
            </a:r>
          </a:p>
          <a:p>
            <a:pPr marL="0" indent="0" algn="just">
              <a:lnSpc>
                <a:spcPct val="107000"/>
              </a:lnSpc>
              <a:spcBef>
                <a:spcPts val="0"/>
              </a:spcBef>
              <a:spcAft>
                <a:spcPts val="0"/>
              </a:spcAft>
              <a:buNone/>
            </a:pPr>
            <a:endParaRPr lang="en-US" sz="1600" dirty="0">
              <a:effectLst/>
              <a:latin typeface="Arial" panose="020B0604020202020204" pitchFamily="34" charset="0"/>
              <a:ea typeface="Calibri" panose="020F0502020204030204" pitchFamily="34" charset="0"/>
            </a:endParaRPr>
          </a:p>
          <a:p>
            <a:pPr marL="0" indent="0" algn="just">
              <a:lnSpc>
                <a:spcPct val="107000"/>
              </a:lnSpc>
              <a:spcBef>
                <a:spcPts val="0"/>
              </a:spcBef>
              <a:spcAft>
                <a:spcPts val="0"/>
              </a:spcAft>
              <a:buNone/>
            </a:pPr>
            <a:endParaRPr lang="en-US" sz="16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p:txBody>
      </p:sp>
      <p:sp>
        <p:nvSpPr>
          <p:cNvPr id="12" name="Title 1">
            <a:extLst>
              <a:ext uri="{FF2B5EF4-FFF2-40B4-BE49-F238E27FC236}">
                <a16:creationId xmlns:a16="http://schemas.microsoft.com/office/drawing/2014/main" id="{74C4A979-8D6C-4838-A9E4-90D23991116E}"/>
              </a:ext>
            </a:extLst>
          </p:cNvPr>
          <p:cNvSpPr>
            <a:spLocks noGrp="1"/>
          </p:cNvSpPr>
          <p:nvPr>
            <p:ph type="title"/>
          </p:nvPr>
        </p:nvSpPr>
        <p:spPr>
          <a:xfrm>
            <a:off x="1007308" y="303381"/>
            <a:ext cx="10058400" cy="1450757"/>
          </a:xfrm>
        </p:spPr>
        <p:txBody>
          <a:bodyPr>
            <a:normAutofit/>
          </a:bodyPr>
          <a:lstStyle/>
          <a:p>
            <a:r>
              <a:rPr lang="en-US" sz="3600" dirty="0"/>
              <a:t>Using the Record Schedule List</a:t>
            </a:r>
          </a:p>
        </p:txBody>
      </p:sp>
      <p:pic>
        <p:nvPicPr>
          <p:cNvPr id="16" name="Picture 15">
            <a:extLst>
              <a:ext uri="{FF2B5EF4-FFF2-40B4-BE49-F238E27FC236}">
                <a16:creationId xmlns:a16="http://schemas.microsoft.com/office/drawing/2014/main" id="{671EE7BB-E39D-44C2-B596-767450DAB5D9}"/>
              </a:ext>
            </a:extLst>
          </p:cNvPr>
          <p:cNvPicPr>
            <a:picLocks noChangeAspect="1"/>
          </p:cNvPicPr>
          <p:nvPr/>
        </p:nvPicPr>
        <p:blipFill rotWithShape="1">
          <a:blip r:embed="rId4"/>
          <a:srcRect r="-196" b="59980"/>
          <a:stretch/>
        </p:blipFill>
        <p:spPr>
          <a:xfrm>
            <a:off x="1473118" y="4674871"/>
            <a:ext cx="9892586" cy="1439602"/>
          </a:xfrm>
          <a:prstGeom prst="rect">
            <a:avLst/>
          </a:prstGeom>
        </p:spPr>
      </p:pic>
    </p:spTree>
    <p:extLst>
      <p:ext uri="{BB962C8B-B14F-4D97-AF65-F5344CB8AC3E}">
        <p14:creationId xmlns:p14="http://schemas.microsoft.com/office/powerpoint/2010/main" val="208201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230EB11-3571-4CA9-B16C-D893D994EB43}"/>
              </a:ext>
            </a:extLst>
          </p:cNvPr>
          <p:cNvPicPr>
            <a:picLocks noChangeAspect="1"/>
          </p:cNvPicPr>
          <p:nvPr/>
        </p:nvPicPr>
        <p:blipFill rotWithShape="1">
          <a:blip r:embed="rId2"/>
          <a:srcRect r="-196" b="40722"/>
          <a:stretch/>
        </p:blipFill>
        <p:spPr>
          <a:xfrm>
            <a:off x="629393" y="2685962"/>
            <a:ext cx="10339975" cy="2570943"/>
          </a:xfrm>
          <a:prstGeom prst="rect">
            <a:avLst/>
          </a:prstGeom>
        </p:spPr>
      </p:pic>
      <p:graphicFrame>
        <p:nvGraphicFramePr>
          <p:cNvPr id="4" name="Table 4">
            <a:extLst>
              <a:ext uri="{FF2B5EF4-FFF2-40B4-BE49-F238E27FC236}">
                <a16:creationId xmlns:a16="http://schemas.microsoft.com/office/drawing/2014/main" id="{FDFD9EEB-C7F4-4B96-9829-88C07A5BE714}"/>
              </a:ext>
            </a:extLst>
          </p:cNvPr>
          <p:cNvGraphicFramePr>
            <a:graphicFrameLocks noGrp="1"/>
          </p:cNvGraphicFramePr>
          <p:nvPr>
            <p:extLst>
              <p:ext uri="{D42A27DB-BD31-4B8C-83A1-F6EECF244321}">
                <p14:modId xmlns:p14="http://schemas.microsoft.com/office/powerpoint/2010/main" val="607564525"/>
              </p:ext>
            </p:extLst>
          </p:nvPr>
        </p:nvGraphicFramePr>
        <p:xfrm>
          <a:off x="747090" y="1000049"/>
          <a:ext cx="10222278" cy="1280160"/>
        </p:xfrm>
        <a:graphic>
          <a:graphicData uri="http://schemas.openxmlformats.org/drawingml/2006/table">
            <a:tbl>
              <a:tblPr firstRow="1" bandRow="1">
                <a:tableStyleId>{5C22544A-7EE6-4342-B048-85BDC9FD1C3A}</a:tableStyleId>
              </a:tblPr>
              <a:tblGrid>
                <a:gridCol w="3407426">
                  <a:extLst>
                    <a:ext uri="{9D8B030D-6E8A-4147-A177-3AD203B41FA5}">
                      <a16:colId xmlns:a16="http://schemas.microsoft.com/office/drawing/2014/main" val="1307432227"/>
                    </a:ext>
                  </a:extLst>
                </a:gridCol>
                <a:gridCol w="3407426">
                  <a:extLst>
                    <a:ext uri="{9D8B030D-6E8A-4147-A177-3AD203B41FA5}">
                      <a16:colId xmlns:a16="http://schemas.microsoft.com/office/drawing/2014/main" val="2196286335"/>
                    </a:ext>
                  </a:extLst>
                </a:gridCol>
                <a:gridCol w="3407426">
                  <a:extLst>
                    <a:ext uri="{9D8B030D-6E8A-4147-A177-3AD203B41FA5}">
                      <a16:colId xmlns:a16="http://schemas.microsoft.com/office/drawing/2014/main" val="2326172243"/>
                    </a:ext>
                  </a:extLst>
                </a:gridCol>
              </a:tblGrid>
              <a:tr h="342361">
                <a:tc>
                  <a:txBody>
                    <a:bodyPr/>
                    <a:lstStyle/>
                    <a:p>
                      <a:pPr marL="342900" indent="-342900">
                        <a:buAutoNum type="arabicPeriod"/>
                      </a:pPr>
                      <a:r>
                        <a:rPr lang="en-US" dirty="0"/>
                        <a:t>Search</a:t>
                      </a:r>
                    </a:p>
                  </a:txBody>
                  <a:tcPr/>
                </a:tc>
                <a:tc>
                  <a:txBody>
                    <a:bodyPr/>
                    <a:lstStyle/>
                    <a:p>
                      <a:r>
                        <a:rPr lang="en-US" dirty="0"/>
                        <a:t>2. Determine Retention</a:t>
                      </a:r>
                    </a:p>
                  </a:txBody>
                  <a:tcPr/>
                </a:tc>
                <a:tc>
                  <a:txBody>
                    <a:bodyPr/>
                    <a:lstStyle/>
                    <a:p>
                      <a:r>
                        <a:rPr lang="en-US" dirty="0"/>
                        <a:t>3. Determine Disposal</a:t>
                      </a:r>
                    </a:p>
                  </a:txBody>
                  <a:tcPr/>
                </a:tc>
                <a:extLst>
                  <a:ext uri="{0D108BD9-81ED-4DB2-BD59-A6C34878D82A}">
                    <a16:rowId xmlns:a16="http://schemas.microsoft.com/office/drawing/2014/main" val="3404980529"/>
                  </a:ext>
                </a:extLst>
              </a:tr>
              <a:tr h="219711">
                <a:tc>
                  <a:txBody>
                    <a:bodyPr/>
                    <a:lstStyle/>
                    <a:p>
                      <a:pPr marL="0" indent="0">
                        <a:buNone/>
                      </a:pPr>
                      <a:r>
                        <a:rPr lang="en-US" dirty="0"/>
                        <a:t>Search for a record schedule that matches your document using the </a:t>
                      </a:r>
                      <a:r>
                        <a:rPr lang="en-US" i="1" dirty="0"/>
                        <a:t>Title</a:t>
                      </a:r>
                      <a:r>
                        <a:rPr lang="en-US" dirty="0"/>
                        <a:t> or </a:t>
                      </a:r>
                      <a:r>
                        <a:rPr lang="en-US" i="1" dirty="0"/>
                        <a:t>Record Description</a:t>
                      </a:r>
                    </a:p>
                  </a:txBody>
                  <a:tcPr/>
                </a:tc>
                <a:tc>
                  <a:txBody>
                    <a:bodyPr/>
                    <a:lstStyle/>
                    <a:p>
                      <a:r>
                        <a:rPr lang="en-US" dirty="0"/>
                        <a:t>Determine if the date of your document is passed the </a:t>
                      </a:r>
                      <a:r>
                        <a:rPr lang="en-US" i="1" dirty="0"/>
                        <a:t>Retention Period </a:t>
                      </a:r>
                      <a:r>
                        <a:rPr lang="en-US" dirty="0"/>
                        <a:t>and </a:t>
                      </a:r>
                      <a:r>
                        <a:rPr lang="en-US" i="1" dirty="0"/>
                        <a:t>EVENT</a:t>
                      </a:r>
                    </a:p>
                  </a:txBody>
                  <a:tcPr/>
                </a:tc>
                <a:tc>
                  <a:txBody>
                    <a:bodyPr/>
                    <a:lstStyle/>
                    <a:p>
                      <a:r>
                        <a:rPr lang="en-US" dirty="0"/>
                        <a:t>Confirm the </a:t>
                      </a:r>
                      <a:r>
                        <a:rPr lang="en-US" i="1" dirty="0"/>
                        <a:t>disposal method</a:t>
                      </a:r>
                    </a:p>
                  </a:txBody>
                  <a:tcPr/>
                </a:tc>
                <a:extLst>
                  <a:ext uri="{0D108BD9-81ED-4DB2-BD59-A6C34878D82A}">
                    <a16:rowId xmlns:a16="http://schemas.microsoft.com/office/drawing/2014/main" val="1894024164"/>
                  </a:ext>
                </a:extLst>
              </a:tr>
            </a:tbl>
          </a:graphicData>
        </a:graphic>
      </p:graphicFrame>
      <p:sp>
        <p:nvSpPr>
          <p:cNvPr id="8" name="TextBox 7">
            <a:extLst>
              <a:ext uri="{FF2B5EF4-FFF2-40B4-BE49-F238E27FC236}">
                <a16:creationId xmlns:a16="http://schemas.microsoft.com/office/drawing/2014/main" id="{96C5E37B-CC1C-4187-83D8-86A377066BAE}"/>
              </a:ext>
            </a:extLst>
          </p:cNvPr>
          <p:cNvSpPr txBox="1"/>
          <p:nvPr/>
        </p:nvSpPr>
        <p:spPr>
          <a:xfrm>
            <a:off x="2183588" y="2409640"/>
            <a:ext cx="2646221" cy="815608"/>
          </a:xfrm>
          <a:prstGeom prst="rect">
            <a:avLst/>
          </a:prstGeom>
          <a:noFill/>
        </p:spPr>
        <p:txBody>
          <a:bodyPr wrap="square" rtlCol="0">
            <a:spAutoFit/>
          </a:bodyPr>
          <a:lstStyle/>
          <a:p>
            <a:r>
              <a:rPr lang="en-US" b="1" dirty="0">
                <a:solidFill>
                  <a:srgbClr val="FF0000"/>
                </a:solidFill>
              </a:rPr>
              <a:t>                       1</a:t>
            </a:r>
          </a:p>
          <a:p>
            <a:endParaRPr lang="en-US" sz="1100" b="1" dirty="0">
              <a:solidFill>
                <a:srgbClr val="FF0000"/>
              </a:solidFill>
            </a:endParaRPr>
          </a:p>
          <a:p>
            <a:r>
              <a:rPr lang="en-US" b="1" dirty="0">
                <a:solidFill>
                  <a:srgbClr val="FF0000"/>
                </a:solidFill>
              </a:rPr>
              <a:t>[                                            ]</a:t>
            </a:r>
          </a:p>
        </p:txBody>
      </p:sp>
      <p:sp>
        <p:nvSpPr>
          <p:cNvPr id="9" name="TextBox 8">
            <a:extLst>
              <a:ext uri="{FF2B5EF4-FFF2-40B4-BE49-F238E27FC236}">
                <a16:creationId xmlns:a16="http://schemas.microsoft.com/office/drawing/2014/main" id="{258A261C-18CF-4F78-9EB2-3A83F1851BF3}"/>
              </a:ext>
            </a:extLst>
          </p:cNvPr>
          <p:cNvSpPr txBox="1"/>
          <p:nvPr/>
        </p:nvSpPr>
        <p:spPr>
          <a:xfrm>
            <a:off x="7141654" y="2423657"/>
            <a:ext cx="1736436" cy="815608"/>
          </a:xfrm>
          <a:prstGeom prst="rect">
            <a:avLst/>
          </a:prstGeom>
          <a:noFill/>
        </p:spPr>
        <p:txBody>
          <a:bodyPr wrap="square" rtlCol="0">
            <a:spAutoFit/>
          </a:bodyPr>
          <a:lstStyle/>
          <a:p>
            <a:r>
              <a:rPr lang="en-US" b="1" dirty="0">
                <a:solidFill>
                  <a:srgbClr val="FF0000"/>
                </a:solidFill>
              </a:rPr>
              <a:t>            2</a:t>
            </a:r>
          </a:p>
          <a:p>
            <a:endParaRPr lang="en-US" sz="1100" b="1" dirty="0">
              <a:solidFill>
                <a:srgbClr val="FF0000"/>
              </a:solidFill>
            </a:endParaRPr>
          </a:p>
          <a:p>
            <a:r>
              <a:rPr lang="en-US" b="1" dirty="0">
                <a:solidFill>
                  <a:srgbClr val="FF0000"/>
                </a:solidFill>
              </a:rPr>
              <a:t>[                         ]</a:t>
            </a:r>
          </a:p>
        </p:txBody>
      </p:sp>
      <p:sp>
        <p:nvSpPr>
          <p:cNvPr id="10" name="TextBox 9">
            <a:extLst>
              <a:ext uri="{FF2B5EF4-FFF2-40B4-BE49-F238E27FC236}">
                <a16:creationId xmlns:a16="http://schemas.microsoft.com/office/drawing/2014/main" id="{BD9CD0C3-0C34-4208-B88D-61CCD66BDAF8}"/>
              </a:ext>
            </a:extLst>
          </p:cNvPr>
          <p:cNvSpPr txBox="1"/>
          <p:nvPr/>
        </p:nvSpPr>
        <p:spPr>
          <a:xfrm>
            <a:off x="9780566" y="2399169"/>
            <a:ext cx="1265380" cy="815608"/>
          </a:xfrm>
          <a:prstGeom prst="rect">
            <a:avLst/>
          </a:prstGeom>
          <a:noFill/>
        </p:spPr>
        <p:txBody>
          <a:bodyPr wrap="square" rtlCol="0">
            <a:spAutoFit/>
          </a:bodyPr>
          <a:lstStyle/>
          <a:p>
            <a:r>
              <a:rPr lang="en-US" b="1" dirty="0">
                <a:solidFill>
                  <a:srgbClr val="FF0000"/>
                </a:solidFill>
              </a:rPr>
              <a:t>      3</a:t>
            </a:r>
          </a:p>
          <a:p>
            <a:endParaRPr lang="en-US" sz="1100" b="1" dirty="0">
              <a:solidFill>
                <a:srgbClr val="FF0000"/>
              </a:solidFill>
            </a:endParaRPr>
          </a:p>
          <a:p>
            <a:r>
              <a:rPr lang="en-US" b="1" dirty="0">
                <a:solidFill>
                  <a:srgbClr val="FF0000"/>
                </a:solidFill>
              </a:rPr>
              <a:t>[           ]</a:t>
            </a:r>
          </a:p>
        </p:txBody>
      </p:sp>
      <p:sp>
        <p:nvSpPr>
          <p:cNvPr id="11" name="TextBox 10">
            <a:extLst>
              <a:ext uri="{FF2B5EF4-FFF2-40B4-BE49-F238E27FC236}">
                <a16:creationId xmlns:a16="http://schemas.microsoft.com/office/drawing/2014/main" id="{B7CDD4A2-7EE0-446F-831F-145F10E52590}"/>
              </a:ext>
            </a:extLst>
          </p:cNvPr>
          <p:cNvSpPr txBox="1"/>
          <p:nvPr/>
        </p:nvSpPr>
        <p:spPr>
          <a:xfrm>
            <a:off x="688241" y="5596341"/>
            <a:ext cx="10339975" cy="523220"/>
          </a:xfrm>
          <a:prstGeom prst="rect">
            <a:avLst/>
          </a:prstGeom>
          <a:noFill/>
        </p:spPr>
        <p:txBody>
          <a:bodyPr wrap="square" rtlCol="0">
            <a:spAutoFit/>
          </a:bodyPr>
          <a:lstStyle/>
          <a:p>
            <a:r>
              <a:rPr lang="en-US" sz="1400" dirty="0">
                <a:solidFill>
                  <a:srgbClr val="0070C0"/>
                </a:solidFill>
              </a:rPr>
              <a:t>ADMIN301 gives you the authority to dispose of meeting minutes AFTER  5 years AND the approval of the minutes.  Once the retention period has passed, you are directed to dispose of these documents by Transferring to the Archives.  This is your ONLY option.</a:t>
            </a:r>
          </a:p>
        </p:txBody>
      </p:sp>
      <p:sp>
        <p:nvSpPr>
          <p:cNvPr id="12" name="TextBox 11">
            <a:extLst>
              <a:ext uri="{FF2B5EF4-FFF2-40B4-BE49-F238E27FC236}">
                <a16:creationId xmlns:a16="http://schemas.microsoft.com/office/drawing/2014/main" id="{1C4AE054-D73E-405B-8351-9FCA9A03D55F}"/>
              </a:ext>
            </a:extLst>
          </p:cNvPr>
          <p:cNvSpPr txBox="1"/>
          <p:nvPr/>
        </p:nvSpPr>
        <p:spPr>
          <a:xfrm>
            <a:off x="688241" y="542535"/>
            <a:ext cx="10339975" cy="338554"/>
          </a:xfrm>
          <a:prstGeom prst="rect">
            <a:avLst/>
          </a:prstGeom>
          <a:noFill/>
        </p:spPr>
        <p:txBody>
          <a:bodyPr wrap="square" rtlCol="0">
            <a:spAutoFit/>
          </a:bodyPr>
          <a:lstStyle/>
          <a:p>
            <a:r>
              <a:rPr lang="en-US" sz="1600" dirty="0">
                <a:solidFill>
                  <a:srgbClr val="0070C0"/>
                </a:solidFill>
              </a:rPr>
              <a:t>Example:  find retention period and disposal method for MEETING MINUTES</a:t>
            </a:r>
          </a:p>
        </p:txBody>
      </p:sp>
    </p:spTree>
    <p:extLst>
      <p:ext uri="{BB962C8B-B14F-4D97-AF65-F5344CB8AC3E}">
        <p14:creationId xmlns:p14="http://schemas.microsoft.com/office/powerpoint/2010/main" val="2192891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5CA36-6BD6-4E3F-A307-6E022FAF6C88}"/>
              </a:ext>
            </a:extLst>
          </p:cNvPr>
          <p:cNvSpPr>
            <a:spLocks noGrp="1"/>
          </p:cNvSpPr>
          <p:nvPr>
            <p:ph type="title"/>
          </p:nvPr>
        </p:nvSpPr>
        <p:spPr/>
        <p:txBody>
          <a:bodyPr>
            <a:normAutofit/>
          </a:bodyPr>
          <a:lstStyle/>
          <a:p>
            <a:r>
              <a:rPr lang="en-US" sz="3600" dirty="0"/>
              <a:t>Options for Disposal</a:t>
            </a:r>
          </a:p>
        </p:txBody>
      </p:sp>
      <p:sp>
        <p:nvSpPr>
          <p:cNvPr id="3" name="Content Placeholder 2">
            <a:extLst>
              <a:ext uri="{FF2B5EF4-FFF2-40B4-BE49-F238E27FC236}">
                <a16:creationId xmlns:a16="http://schemas.microsoft.com/office/drawing/2014/main" id="{03CC1313-B019-45B3-8BF9-E68D61503605}"/>
              </a:ext>
            </a:extLst>
          </p:cNvPr>
          <p:cNvSpPr>
            <a:spLocks noGrp="1"/>
          </p:cNvSpPr>
          <p:nvPr>
            <p:ph idx="1"/>
          </p:nvPr>
        </p:nvSpPr>
        <p:spPr>
          <a:xfrm>
            <a:off x="1066800" y="1734421"/>
            <a:ext cx="10058400" cy="4423098"/>
          </a:xfrm>
        </p:spPr>
        <p:txBody>
          <a:bodyPr>
            <a:normAutofit/>
          </a:bodyPr>
          <a:lstStyle/>
          <a:p>
            <a:pPr algn="just"/>
            <a:r>
              <a:rPr lang="en-US" sz="2400" dirty="0"/>
              <a:t>There are only two options for disposing a record when it passes the retention period:</a:t>
            </a:r>
          </a:p>
          <a:p>
            <a:pPr marL="0" indent="0">
              <a:buNone/>
            </a:pPr>
            <a:endParaRPr lang="en-US" sz="2800" dirty="0"/>
          </a:p>
          <a:p>
            <a:pPr marL="0" indent="0">
              <a:buNone/>
            </a:pPr>
            <a:r>
              <a:rPr lang="en-US" dirty="0"/>
              <a:t>				 OR</a:t>
            </a:r>
          </a:p>
          <a:p>
            <a:pPr marL="0" indent="0">
              <a:buNone/>
            </a:pPr>
            <a:endParaRPr lang="en-US" dirty="0"/>
          </a:p>
          <a:p>
            <a:pPr marL="0" indent="0">
              <a:buNone/>
            </a:pPr>
            <a:endParaRPr lang="en-US" sz="1800" dirty="0"/>
          </a:p>
          <a:p>
            <a:pPr marL="0" indent="0">
              <a:buNone/>
            </a:pPr>
            <a:r>
              <a:rPr lang="en-US" sz="1800" dirty="0"/>
              <a:t>Example:  A record is being considered for disposal and the retention is:   EVT (date of creation) + 6 Years  The Disposal Method is Transfer to Archives.  The record is dated 2019.  It’s now 2023.  </a:t>
            </a:r>
          </a:p>
          <a:p>
            <a:pPr marL="0" indent="0">
              <a:buNone/>
            </a:pPr>
            <a:r>
              <a:rPr lang="en-US" sz="1800" dirty="0"/>
              <a:t>Because the document was created in 2019 and must be retained for 6 years, it is NOT ready for disposal. </a:t>
            </a:r>
          </a:p>
          <a:p>
            <a:pPr marL="0" indent="0">
              <a:buNone/>
            </a:pPr>
            <a:endParaRPr lang="en-US" sz="1800" dirty="0"/>
          </a:p>
          <a:p>
            <a:pPr marL="0" indent="0">
              <a:buNone/>
            </a:pPr>
            <a:endParaRPr lang="en-US" sz="1800" dirty="0"/>
          </a:p>
          <a:p>
            <a:pPr marL="0" indent="0">
              <a:buNone/>
            </a:pPr>
            <a:endParaRPr lang="en-US" sz="1800" dirty="0"/>
          </a:p>
        </p:txBody>
      </p:sp>
      <p:sp>
        <p:nvSpPr>
          <p:cNvPr id="4" name="Oval 3">
            <a:extLst>
              <a:ext uri="{FF2B5EF4-FFF2-40B4-BE49-F238E27FC236}">
                <a16:creationId xmlns:a16="http://schemas.microsoft.com/office/drawing/2014/main" id="{0279C28A-3944-4DE9-B50B-DFA465B4C2A1}"/>
              </a:ext>
            </a:extLst>
          </p:cNvPr>
          <p:cNvSpPr/>
          <p:nvPr/>
        </p:nvSpPr>
        <p:spPr>
          <a:xfrm>
            <a:off x="1550579" y="2699044"/>
            <a:ext cx="2759978" cy="11304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TRANSFER TO ARCHIVES</a:t>
            </a:r>
          </a:p>
        </p:txBody>
      </p:sp>
      <p:sp>
        <p:nvSpPr>
          <p:cNvPr id="5" name="Oval 4">
            <a:extLst>
              <a:ext uri="{FF2B5EF4-FFF2-40B4-BE49-F238E27FC236}">
                <a16:creationId xmlns:a16="http://schemas.microsoft.com/office/drawing/2014/main" id="{9BF00DBF-CB63-4926-9548-9F3AD1303569}"/>
              </a:ext>
            </a:extLst>
          </p:cNvPr>
          <p:cNvSpPr/>
          <p:nvPr/>
        </p:nvSpPr>
        <p:spPr>
          <a:xfrm>
            <a:off x="5587347" y="2699044"/>
            <a:ext cx="2759978" cy="11304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DESTROY</a:t>
            </a:r>
          </a:p>
          <a:p>
            <a:pPr algn="ctr"/>
            <a:r>
              <a:rPr lang="en-US" sz="1400" dirty="0"/>
              <a:t>(Recycle or Confidential)</a:t>
            </a:r>
          </a:p>
        </p:txBody>
      </p:sp>
    </p:spTree>
    <p:extLst>
      <p:ext uri="{BB962C8B-B14F-4D97-AF65-F5344CB8AC3E}">
        <p14:creationId xmlns:p14="http://schemas.microsoft.com/office/powerpoint/2010/main" val="2904421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A4495-1304-4C79-AC52-5C15FBA3B982}"/>
              </a:ext>
            </a:extLst>
          </p:cNvPr>
          <p:cNvSpPr>
            <a:spLocks noGrp="1"/>
          </p:cNvSpPr>
          <p:nvPr>
            <p:ph type="title"/>
          </p:nvPr>
        </p:nvSpPr>
        <p:spPr/>
        <p:txBody>
          <a:bodyPr>
            <a:normAutofit/>
          </a:bodyPr>
          <a:lstStyle/>
          <a:p>
            <a:r>
              <a:rPr lang="en-US" sz="3600" dirty="0"/>
              <a:t>Exceptions to the Rule</a:t>
            </a:r>
          </a:p>
        </p:txBody>
      </p:sp>
      <p:sp>
        <p:nvSpPr>
          <p:cNvPr id="3" name="Content Placeholder 2">
            <a:extLst>
              <a:ext uri="{FF2B5EF4-FFF2-40B4-BE49-F238E27FC236}">
                <a16:creationId xmlns:a16="http://schemas.microsoft.com/office/drawing/2014/main" id="{E839F885-7EA9-42B9-8172-B99D8A6600F9}"/>
              </a:ext>
            </a:extLst>
          </p:cNvPr>
          <p:cNvSpPr>
            <a:spLocks noGrp="1"/>
          </p:cNvSpPr>
          <p:nvPr>
            <p:ph idx="1"/>
          </p:nvPr>
        </p:nvSpPr>
        <p:spPr>
          <a:xfrm>
            <a:off x="1097280" y="1845733"/>
            <a:ext cx="10058400" cy="4261451"/>
          </a:xfrm>
        </p:spPr>
        <p:txBody>
          <a:bodyPr>
            <a:noAutofit/>
          </a:bodyPr>
          <a:lstStyle/>
          <a:p>
            <a:pPr>
              <a:lnSpc>
                <a:spcPct val="100000"/>
              </a:lnSpc>
              <a:spcBef>
                <a:spcPts val="0"/>
              </a:spcBef>
              <a:spcAft>
                <a:spcPts val="0"/>
              </a:spcAft>
            </a:pPr>
            <a:r>
              <a:rPr lang="en-US" sz="1400" b="1" dirty="0">
                <a:solidFill>
                  <a:schemeClr val="accent2">
                    <a:lumMod val="75000"/>
                  </a:schemeClr>
                </a:solidFill>
              </a:rPr>
              <a:t>Disposable Records</a:t>
            </a:r>
          </a:p>
          <a:p>
            <a:pPr algn="just">
              <a:lnSpc>
                <a:spcPct val="100000"/>
              </a:lnSpc>
              <a:spcBef>
                <a:spcPts val="0"/>
              </a:spcBef>
              <a:spcAft>
                <a:spcPts val="0"/>
              </a:spcAft>
            </a:pPr>
            <a:r>
              <a:rPr lang="en-US" sz="1400" dirty="0"/>
              <a:t>We’ve learned the two options for disposing of a record.  However, the State has built in an exception for those records that are considered </a:t>
            </a:r>
            <a:r>
              <a:rPr lang="en-US" sz="1400" i="1" dirty="0"/>
              <a:t>disposable</a:t>
            </a:r>
            <a:r>
              <a:rPr lang="en-US" sz="1400" dirty="0"/>
              <a:t>.  This means that any “disposable” record can be destroyed immediately and has no set record schedule to follow.  Examples of disposable records include:</a:t>
            </a:r>
          </a:p>
          <a:p>
            <a:pPr indent="-457200" algn="just">
              <a:lnSpc>
                <a:spcPct val="100000"/>
              </a:lnSpc>
              <a:spcBef>
                <a:spcPts val="0"/>
              </a:spcBef>
              <a:spcAft>
                <a:spcPts val="0"/>
              </a:spcAft>
              <a:buFont typeface="Wingdings" panose="05000000000000000000" pitchFamily="2" charset="2"/>
              <a:buChar char="§"/>
            </a:pPr>
            <a:r>
              <a:rPr lang="en-US" sz="1400" dirty="0"/>
              <a:t>Duplicate copies of records</a:t>
            </a:r>
          </a:p>
          <a:p>
            <a:pPr indent="-457200" algn="just">
              <a:lnSpc>
                <a:spcPct val="100000"/>
              </a:lnSpc>
              <a:spcBef>
                <a:spcPts val="0"/>
              </a:spcBef>
              <a:spcAft>
                <a:spcPts val="0"/>
              </a:spcAft>
              <a:buFont typeface="Wingdings" panose="05000000000000000000" pitchFamily="2" charset="2"/>
              <a:buChar char="§"/>
            </a:pPr>
            <a:r>
              <a:rPr lang="en-US" sz="1400" dirty="0"/>
              <a:t>Drafts and notes</a:t>
            </a:r>
          </a:p>
          <a:p>
            <a:pPr indent="-457200" algn="just">
              <a:lnSpc>
                <a:spcPct val="100000"/>
              </a:lnSpc>
              <a:spcBef>
                <a:spcPts val="0"/>
              </a:spcBef>
              <a:spcAft>
                <a:spcPts val="0"/>
              </a:spcAft>
              <a:buFont typeface="Wingdings" panose="05000000000000000000" pitchFamily="2" charset="2"/>
              <a:buChar char="§"/>
            </a:pPr>
            <a:r>
              <a:rPr lang="en-US" sz="1400" dirty="0"/>
              <a:t>Routing Slips</a:t>
            </a:r>
          </a:p>
          <a:p>
            <a:pPr indent="-457200" algn="just">
              <a:lnSpc>
                <a:spcPct val="100000"/>
              </a:lnSpc>
              <a:spcBef>
                <a:spcPts val="0"/>
              </a:spcBef>
              <a:spcAft>
                <a:spcPts val="0"/>
              </a:spcAft>
              <a:buFont typeface="Wingdings" panose="05000000000000000000" pitchFamily="2" charset="2"/>
              <a:buChar char="§"/>
            </a:pPr>
            <a:r>
              <a:rPr lang="en-US" sz="1400" dirty="0"/>
              <a:t>Forms that are blank and unused</a:t>
            </a:r>
          </a:p>
          <a:p>
            <a:pPr marL="0" indent="0" algn="just">
              <a:buNone/>
            </a:pPr>
            <a:r>
              <a:rPr lang="en-US" sz="1400" dirty="0"/>
              <a:t>The original record or master would be the document that must be retained according to a record schedule.  If you have a copy of a record, and you know another office is maintaining the master record, then your copy becomes “disposable”.</a:t>
            </a:r>
          </a:p>
          <a:p>
            <a:pPr marL="0" indent="0" algn="just">
              <a:lnSpc>
                <a:spcPct val="100000"/>
              </a:lnSpc>
              <a:spcBef>
                <a:spcPts val="0"/>
              </a:spcBef>
              <a:spcAft>
                <a:spcPts val="0"/>
              </a:spcAft>
              <a:buNone/>
            </a:pPr>
            <a:endParaRPr lang="en-US" sz="1400" dirty="0"/>
          </a:p>
          <a:p>
            <a:pPr marL="0" indent="0" algn="just">
              <a:lnSpc>
                <a:spcPct val="100000"/>
              </a:lnSpc>
              <a:spcBef>
                <a:spcPts val="0"/>
              </a:spcBef>
              <a:spcAft>
                <a:spcPts val="0"/>
              </a:spcAft>
              <a:buNone/>
            </a:pPr>
            <a:r>
              <a:rPr lang="en-US" sz="1400" b="1" dirty="0">
                <a:solidFill>
                  <a:schemeClr val="accent2">
                    <a:lumMod val="75000"/>
                  </a:schemeClr>
                </a:solidFill>
              </a:rPr>
              <a:t>Records Involved in Litigation, Claims, Audits, Open Public Record Requests</a:t>
            </a:r>
          </a:p>
          <a:p>
            <a:pPr marL="0" indent="0" algn="just">
              <a:lnSpc>
                <a:spcPct val="100000"/>
              </a:lnSpc>
              <a:spcBef>
                <a:spcPts val="0"/>
              </a:spcBef>
              <a:spcAft>
                <a:spcPts val="0"/>
              </a:spcAft>
              <a:buNone/>
            </a:pPr>
            <a:r>
              <a:rPr lang="en-US" sz="1400" dirty="0">
                <a:solidFill>
                  <a:srgbClr val="000000"/>
                </a:solidFill>
                <a:effectLst/>
                <a:ea typeface="Calibri" panose="020F0502020204030204" pitchFamily="34" charset="0"/>
              </a:rPr>
              <a:t>A state record may not be destroyed if any litigation, claim, negotiation, audit, open records request, administrative review, or action involving the record is initiated before the retention period expiration.  The record must be retained until completion of the action and the resolution of all issues that arise from it, or until retention period expiration, whichever is later.  Any record subject to federal audit must be retained until the expiration of the audit period or the retention period expiration, whichever is later.</a:t>
            </a:r>
            <a:endParaRPr lang="en-US" sz="1400" dirty="0">
              <a:solidFill>
                <a:srgbClr val="000000"/>
              </a:solidFill>
            </a:endParaRPr>
          </a:p>
          <a:p>
            <a:pPr marL="0" indent="0" algn="just">
              <a:buNone/>
            </a:pPr>
            <a:r>
              <a:rPr lang="en-US" sz="1400" dirty="0"/>
              <a:t>Your office would most likely be aware if a record, or set of records, was in litigation or an open public records request.  Although the retention period may have passed, any records in this category must not be disposed of.  If in doubt, contact your Supervisor.</a:t>
            </a:r>
          </a:p>
        </p:txBody>
      </p:sp>
    </p:spTree>
    <p:extLst>
      <p:ext uri="{BB962C8B-B14F-4D97-AF65-F5344CB8AC3E}">
        <p14:creationId xmlns:p14="http://schemas.microsoft.com/office/powerpoint/2010/main" val="125197444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3131</TotalTime>
  <Words>4107</Words>
  <Application>Microsoft Office PowerPoint</Application>
  <PresentationFormat>Widescreen</PresentationFormat>
  <Paragraphs>268</Paragraphs>
  <Slides>21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Cambria</vt:lpstr>
      <vt:lpstr>Times New Roman</vt:lpstr>
      <vt:lpstr>Wingdings</vt:lpstr>
      <vt:lpstr>Retrospect</vt:lpstr>
      <vt:lpstr>Records Management </vt:lpstr>
      <vt:lpstr>Session Agenda</vt:lpstr>
      <vt:lpstr>What’s the Law?</vt:lpstr>
      <vt:lpstr>Functional Records Management</vt:lpstr>
      <vt:lpstr>Part 1 – Comply with Record Retention</vt:lpstr>
      <vt:lpstr>Using the Record Schedule List</vt:lpstr>
      <vt:lpstr>PowerPoint Presentation</vt:lpstr>
      <vt:lpstr>Options for Disposal</vt:lpstr>
      <vt:lpstr>Exceptions to the Rule</vt:lpstr>
      <vt:lpstr>Transferring to Archives</vt:lpstr>
      <vt:lpstr>PowerPoint Presentation</vt:lpstr>
      <vt:lpstr>Destroying Records</vt:lpstr>
      <vt:lpstr>PowerPoint Presentation</vt:lpstr>
      <vt:lpstr>Part 2 – Manage Office Records</vt:lpstr>
      <vt:lpstr>Take Control!</vt:lpstr>
      <vt:lpstr>Ensure Records are Easily Retrievable</vt:lpstr>
      <vt:lpstr>Safeguard Records</vt:lpstr>
      <vt:lpstr>Set Office Standards</vt:lpstr>
      <vt:lpstr>Locate Unit Record Management Plan</vt:lpstr>
      <vt:lpstr>PowerPoint Presentation</vt:lpstr>
      <vt:lpstr>Congratulations!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Maine-Delepierre, Sandra</dc:creator>
  <cp:lastModifiedBy>Maine-Delepierre, Sandra</cp:lastModifiedBy>
  <cp:revision>249</cp:revision>
  <dcterms:created xsi:type="dcterms:W3CDTF">2022-03-30T13:53:55Z</dcterms:created>
  <dcterms:modified xsi:type="dcterms:W3CDTF">2024-04-24T14:29:29Z</dcterms:modified>
</cp:coreProperties>
</file>