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8" r:id="rId4"/>
  </p:sldMasterIdLst>
  <p:handoutMasterIdLst>
    <p:handoutMasterId r:id="rId33"/>
  </p:handoutMasterIdLst>
  <p:sldIdLst>
    <p:sldId id="256" r:id="rId5"/>
    <p:sldId id="261" r:id="rId6"/>
    <p:sldId id="257" r:id="rId7"/>
    <p:sldId id="315" r:id="rId8"/>
    <p:sldId id="259" r:id="rId9"/>
    <p:sldId id="258" r:id="rId10"/>
    <p:sldId id="276" r:id="rId11"/>
    <p:sldId id="293" r:id="rId12"/>
    <p:sldId id="294" r:id="rId13"/>
    <p:sldId id="296" r:id="rId14"/>
    <p:sldId id="295" r:id="rId15"/>
    <p:sldId id="266" r:id="rId16"/>
    <p:sldId id="297" r:id="rId17"/>
    <p:sldId id="316" r:id="rId18"/>
    <p:sldId id="299" r:id="rId19"/>
    <p:sldId id="300" r:id="rId20"/>
    <p:sldId id="301" r:id="rId21"/>
    <p:sldId id="302" r:id="rId22"/>
    <p:sldId id="303" r:id="rId23"/>
    <p:sldId id="312" r:id="rId24"/>
    <p:sldId id="310" r:id="rId25"/>
    <p:sldId id="304" r:id="rId26"/>
    <p:sldId id="305" r:id="rId27"/>
    <p:sldId id="306" r:id="rId28"/>
    <p:sldId id="307" r:id="rId29"/>
    <p:sldId id="309" r:id="rId30"/>
    <p:sldId id="278"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EC072-B039-4E51-B416-0D09B8D42193}" v="83" dt="2021-09-22T21:00:12.597"/>
    <p1510:client id="{1684D82B-C28F-4BE0-BBFE-D9C7F04EB972}" v="10" dt="2021-09-23T15:22:01.291"/>
    <p1510:client id="{4C5E0A1F-8A02-4EEA-B52F-E3E1D3D12F62}" v="78" dt="2021-09-22T16:34:07.777"/>
    <p1510:client id="{7951A855-DDFA-47D7-BACC-939207764930}" v="3" dt="2021-09-29T02:06:59.748"/>
    <p1510:client id="{9F01001E-669D-458D-BD56-0F6A447D1FBB}" v="38" dt="2021-09-22T17:21:49.976"/>
    <p1510:client id="{BAB6F47C-E256-4303-B708-9C141998B8C7}" v="117" dt="2021-09-22T16:46:24.884"/>
    <p1510:client id="{D708A0F7-21A4-450F-8883-56DF17ED3EB3}" v="84" dt="2021-09-22T17:06:18.7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regated University Fee Allocation Committee" userId="S::sosufac@uwgb.edu::a1119f6f-816b-4e60-b299-2a7c8786b1b6" providerId="AD" clId="Web-{BAB6F47C-E256-4303-B708-9C141998B8C7}"/>
    <pc:docChg chg="modSld">
      <pc:chgData name="Segregated University Fee Allocation Committee" userId="S::sosufac@uwgb.edu::a1119f6f-816b-4e60-b299-2a7c8786b1b6" providerId="AD" clId="Web-{BAB6F47C-E256-4303-B708-9C141998B8C7}" dt="2021-09-22T16:46:21.181" v="88" actId="20577"/>
      <pc:docMkLst>
        <pc:docMk/>
      </pc:docMkLst>
      <pc:sldChg chg="modSp">
        <pc:chgData name="Segregated University Fee Allocation Committee" userId="S::sosufac@uwgb.edu::a1119f6f-816b-4e60-b299-2a7c8786b1b6" providerId="AD" clId="Web-{BAB6F47C-E256-4303-B708-9C141998B8C7}" dt="2021-09-22T16:36:09.806" v="5" actId="20577"/>
        <pc:sldMkLst>
          <pc:docMk/>
          <pc:sldMk cId="0" sldId="256"/>
        </pc:sldMkLst>
        <pc:spChg chg="mod">
          <ac:chgData name="Segregated University Fee Allocation Committee" userId="S::sosufac@uwgb.edu::a1119f6f-816b-4e60-b299-2a7c8786b1b6" providerId="AD" clId="Web-{BAB6F47C-E256-4303-B708-9C141998B8C7}" dt="2021-09-22T16:36:09.806" v="5" actId="20577"/>
          <ac:spMkLst>
            <pc:docMk/>
            <pc:sldMk cId="0" sldId="256"/>
            <ac:spMk id="3" creationId="{00000000-0000-0000-0000-000000000000}"/>
          </ac:spMkLst>
        </pc:spChg>
      </pc:sldChg>
      <pc:sldChg chg="modSp">
        <pc:chgData name="Segregated University Fee Allocation Committee" userId="S::sosufac@uwgb.edu::a1119f6f-816b-4e60-b299-2a7c8786b1b6" providerId="AD" clId="Web-{BAB6F47C-E256-4303-B708-9C141998B8C7}" dt="2021-09-22T16:39:12.701" v="87" actId="20577"/>
        <pc:sldMkLst>
          <pc:docMk/>
          <pc:sldMk cId="0" sldId="257"/>
        </pc:sldMkLst>
        <pc:spChg chg="mod">
          <ac:chgData name="Segregated University Fee Allocation Committee" userId="S::sosufac@uwgb.edu::a1119f6f-816b-4e60-b299-2a7c8786b1b6" providerId="AD" clId="Web-{BAB6F47C-E256-4303-B708-9C141998B8C7}" dt="2021-09-22T16:39:12.701" v="87" actId="20577"/>
          <ac:spMkLst>
            <pc:docMk/>
            <pc:sldMk cId="0" sldId="257"/>
            <ac:spMk id="2" creationId="{00000000-0000-0000-0000-000000000000}"/>
          </ac:spMkLst>
        </pc:spChg>
      </pc:sldChg>
      <pc:sldChg chg="modSp">
        <pc:chgData name="Segregated University Fee Allocation Committee" userId="S::sosufac@uwgb.edu::a1119f6f-816b-4e60-b299-2a7c8786b1b6" providerId="AD" clId="Web-{BAB6F47C-E256-4303-B708-9C141998B8C7}" dt="2021-09-22T16:37:05.136" v="23" actId="20577"/>
        <pc:sldMkLst>
          <pc:docMk/>
          <pc:sldMk cId="0" sldId="278"/>
        </pc:sldMkLst>
        <pc:spChg chg="mod">
          <ac:chgData name="Segregated University Fee Allocation Committee" userId="S::sosufac@uwgb.edu::a1119f6f-816b-4e60-b299-2a7c8786b1b6" providerId="AD" clId="Web-{BAB6F47C-E256-4303-B708-9C141998B8C7}" dt="2021-09-22T16:37:05.136" v="23" actId="20577"/>
          <ac:spMkLst>
            <pc:docMk/>
            <pc:sldMk cId="0" sldId="278"/>
            <ac:spMk id="2" creationId="{00000000-0000-0000-0000-000000000000}"/>
          </ac:spMkLst>
        </pc:spChg>
      </pc:sldChg>
      <pc:sldChg chg="modSp">
        <pc:chgData name="Segregated University Fee Allocation Committee" userId="S::sosufac@uwgb.edu::a1119f6f-816b-4e60-b299-2a7c8786b1b6" providerId="AD" clId="Web-{BAB6F47C-E256-4303-B708-9C141998B8C7}" dt="2021-09-22T16:46:21.181" v="88" actId="20577"/>
        <pc:sldMkLst>
          <pc:docMk/>
          <pc:sldMk cId="3465794024" sldId="296"/>
        </pc:sldMkLst>
        <pc:spChg chg="mod">
          <ac:chgData name="Segregated University Fee Allocation Committee" userId="S::sosufac@uwgb.edu::a1119f6f-816b-4e60-b299-2a7c8786b1b6" providerId="AD" clId="Web-{BAB6F47C-E256-4303-B708-9C141998B8C7}" dt="2021-09-22T16:46:21.181" v="88" actId="20577"/>
          <ac:spMkLst>
            <pc:docMk/>
            <pc:sldMk cId="3465794024" sldId="296"/>
            <ac:spMk id="3" creationId="{00000000-0000-0000-0000-000000000000}"/>
          </ac:spMkLst>
        </pc:spChg>
      </pc:sldChg>
      <pc:sldChg chg="modSp">
        <pc:chgData name="Segregated University Fee Allocation Committee" userId="S::sosufac@uwgb.edu::a1119f6f-816b-4e60-b299-2a7c8786b1b6" providerId="AD" clId="Web-{BAB6F47C-E256-4303-B708-9C141998B8C7}" dt="2021-09-22T16:36:37.776" v="20" actId="20577"/>
        <pc:sldMkLst>
          <pc:docMk/>
          <pc:sldMk cId="2474710514" sldId="314"/>
        </pc:sldMkLst>
        <pc:spChg chg="mod">
          <ac:chgData name="Segregated University Fee Allocation Committee" userId="S::sosufac@uwgb.edu::a1119f6f-816b-4e60-b299-2a7c8786b1b6" providerId="AD" clId="Web-{BAB6F47C-E256-4303-B708-9C141998B8C7}" dt="2021-09-22T16:36:22.650" v="7" actId="20577"/>
          <ac:spMkLst>
            <pc:docMk/>
            <pc:sldMk cId="2474710514" sldId="314"/>
            <ac:spMk id="2" creationId="{8CBC2210-5014-4014-8E0C-28A002153CD5}"/>
          </ac:spMkLst>
        </pc:spChg>
        <pc:spChg chg="mod">
          <ac:chgData name="Segregated University Fee Allocation Committee" userId="S::sosufac@uwgb.edu::a1119f6f-816b-4e60-b299-2a7c8786b1b6" providerId="AD" clId="Web-{BAB6F47C-E256-4303-B708-9C141998B8C7}" dt="2021-09-22T16:36:37.776" v="20" actId="20577"/>
          <ac:spMkLst>
            <pc:docMk/>
            <pc:sldMk cId="2474710514" sldId="314"/>
            <ac:spMk id="3" creationId="{170A501A-74E6-4837-B3ED-4B66F4F70CD0}"/>
          </ac:spMkLst>
        </pc:spChg>
      </pc:sldChg>
    </pc:docChg>
  </pc:docChgLst>
  <pc:docChgLst>
    <pc:chgData name="Segregated University Fee Allocation Committee" userId="S::sosufac@uwgb.edu::a1119f6f-816b-4e60-b299-2a7c8786b1b6" providerId="AD" clId="Web-{9F01001E-669D-458D-BD56-0F6A447D1FBB}"/>
    <pc:docChg chg="modSld">
      <pc:chgData name="Segregated University Fee Allocation Committee" userId="S::sosufac@uwgb.edu::a1119f6f-816b-4e60-b299-2a7c8786b1b6" providerId="AD" clId="Web-{9F01001E-669D-458D-BD56-0F6A447D1FBB}" dt="2021-09-22T17:21:49.976" v="18" actId="20577"/>
      <pc:docMkLst>
        <pc:docMk/>
      </pc:docMkLst>
      <pc:sldChg chg="modSp">
        <pc:chgData name="Segregated University Fee Allocation Committee" userId="S::sosufac@uwgb.edu::a1119f6f-816b-4e60-b299-2a7c8786b1b6" providerId="AD" clId="Web-{9F01001E-669D-458D-BD56-0F6A447D1FBB}" dt="2021-09-22T17:21:49.976" v="18" actId="20577"/>
        <pc:sldMkLst>
          <pc:docMk/>
          <pc:sldMk cId="1019083713" sldId="303"/>
        </pc:sldMkLst>
        <pc:spChg chg="mod">
          <ac:chgData name="Segregated University Fee Allocation Committee" userId="S::sosufac@uwgb.edu::a1119f6f-816b-4e60-b299-2a7c8786b1b6" providerId="AD" clId="Web-{9F01001E-669D-458D-BD56-0F6A447D1FBB}" dt="2021-09-22T17:21:49.976" v="18" actId="20577"/>
          <ac:spMkLst>
            <pc:docMk/>
            <pc:sldMk cId="1019083713" sldId="303"/>
            <ac:spMk id="3" creationId="{00000000-0000-0000-0000-000000000000}"/>
          </ac:spMkLst>
        </pc:spChg>
      </pc:sldChg>
    </pc:docChg>
  </pc:docChgLst>
  <pc:docChgLst>
    <pc:chgData name="Segregated University Fee Allocation Committee" userId="S::sosufac@uwgb.edu::a1119f6f-816b-4e60-b299-2a7c8786b1b6" providerId="AD" clId="Web-{077EC072-B039-4E51-B416-0D09B8D42193}"/>
    <pc:docChg chg="addSld delSld modSld">
      <pc:chgData name="Segregated University Fee Allocation Committee" userId="S::sosufac@uwgb.edu::a1119f6f-816b-4e60-b299-2a7c8786b1b6" providerId="AD" clId="Web-{077EC072-B039-4E51-B416-0D09B8D42193}" dt="2021-09-22T21:00:12.597" v="46" actId="20577"/>
      <pc:docMkLst>
        <pc:docMk/>
      </pc:docMkLst>
      <pc:sldChg chg="modSp">
        <pc:chgData name="Segregated University Fee Allocation Committee" userId="S::sosufac@uwgb.edu::a1119f6f-816b-4e60-b299-2a7c8786b1b6" providerId="AD" clId="Web-{077EC072-B039-4E51-B416-0D09B8D42193}" dt="2021-09-22T20:57:13.787" v="31" actId="20577"/>
        <pc:sldMkLst>
          <pc:docMk/>
          <pc:sldMk cId="0" sldId="258"/>
        </pc:sldMkLst>
        <pc:spChg chg="mod">
          <ac:chgData name="Segregated University Fee Allocation Committee" userId="S::sosufac@uwgb.edu::a1119f6f-816b-4e60-b299-2a7c8786b1b6" providerId="AD" clId="Web-{077EC072-B039-4E51-B416-0D09B8D42193}" dt="2021-09-22T20:57:13.787" v="31" actId="20577"/>
          <ac:spMkLst>
            <pc:docMk/>
            <pc:sldMk cId="0" sldId="258"/>
            <ac:spMk id="10" creationId="{00000000-0000-0000-0000-000000000000}"/>
          </ac:spMkLst>
        </pc:spChg>
      </pc:sldChg>
      <pc:sldChg chg="modSp">
        <pc:chgData name="Segregated University Fee Allocation Committee" userId="S::sosufac@uwgb.edu::a1119f6f-816b-4e60-b299-2a7c8786b1b6" providerId="AD" clId="Web-{077EC072-B039-4E51-B416-0D09B8D42193}" dt="2021-09-22T20:51:53.385" v="5" actId="1076"/>
        <pc:sldMkLst>
          <pc:docMk/>
          <pc:sldMk cId="1982921919" sldId="297"/>
        </pc:sldMkLst>
        <pc:spChg chg="mod">
          <ac:chgData name="Segregated University Fee Allocation Committee" userId="S::sosufac@uwgb.edu::a1119f6f-816b-4e60-b299-2a7c8786b1b6" providerId="AD" clId="Web-{077EC072-B039-4E51-B416-0D09B8D42193}" dt="2021-09-22T20:51:53.385" v="5" actId="1076"/>
          <ac:spMkLst>
            <pc:docMk/>
            <pc:sldMk cId="1982921919" sldId="297"/>
            <ac:spMk id="3" creationId="{00000000-0000-0000-0000-000000000000}"/>
          </ac:spMkLst>
        </pc:spChg>
        <pc:spChg chg="mod">
          <ac:chgData name="Segregated University Fee Allocation Committee" userId="S::sosufac@uwgb.edu::a1119f6f-816b-4e60-b299-2a7c8786b1b6" providerId="AD" clId="Web-{077EC072-B039-4E51-B416-0D09B8D42193}" dt="2021-09-22T20:51:50.198" v="4" actId="20577"/>
          <ac:spMkLst>
            <pc:docMk/>
            <pc:sldMk cId="1982921919" sldId="297"/>
            <ac:spMk id="5" creationId="{00000000-0000-0000-0000-000000000000}"/>
          </ac:spMkLst>
        </pc:spChg>
      </pc:sldChg>
      <pc:sldChg chg="modSp">
        <pc:chgData name="Segregated University Fee Allocation Committee" userId="S::sosufac@uwgb.edu::a1119f6f-816b-4e60-b299-2a7c8786b1b6" providerId="AD" clId="Web-{077EC072-B039-4E51-B416-0D09B8D42193}" dt="2021-09-22T21:00:12.597" v="46" actId="20577"/>
        <pc:sldMkLst>
          <pc:docMk/>
          <pc:sldMk cId="2256715121" sldId="300"/>
        </pc:sldMkLst>
        <pc:spChg chg="mod">
          <ac:chgData name="Segregated University Fee Allocation Committee" userId="S::sosufac@uwgb.edu::a1119f6f-816b-4e60-b299-2a7c8786b1b6" providerId="AD" clId="Web-{077EC072-B039-4E51-B416-0D09B8D42193}" dt="2021-09-22T21:00:12.597" v="46" actId="20577"/>
          <ac:spMkLst>
            <pc:docMk/>
            <pc:sldMk cId="2256715121" sldId="300"/>
            <ac:spMk id="3" creationId="{00000000-0000-0000-0000-000000000000}"/>
          </ac:spMkLst>
        </pc:spChg>
      </pc:sldChg>
      <pc:sldChg chg="del">
        <pc:chgData name="Segregated University Fee Allocation Committee" userId="S::sosufac@uwgb.edu::a1119f6f-816b-4e60-b299-2a7c8786b1b6" providerId="AD" clId="Web-{077EC072-B039-4E51-B416-0D09B8D42193}" dt="2021-09-22T20:55:12.398" v="18"/>
        <pc:sldMkLst>
          <pc:docMk/>
          <pc:sldMk cId="2474710514" sldId="314"/>
        </pc:sldMkLst>
      </pc:sldChg>
      <pc:sldChg chg="mod modShow">
        <pc:chgData name="Segregated University Fee Allocation Committee" userId="S::sosufac@uwgb.edu::a1119f6f-816b-4e60-b299-2a7c8786b1b6" providerId="AD" clId="Web-{077EC072-B039-4E51-B416-0D09B8D42193}" dt="2021-09-22T20:51:33.104" v="0"/>
        <pc:sldMkLst>
          <pc:docMk/>
          <pc:sldMk cId="1349882654" sldId="315"/>
        </pc:sldMkLst>
      </pc:sldChg>
      <pc:sldChg chg="delSp modSp new mod modClrScheme chgLayout">
        <pc:chgData name="Segregated University Fee Allocation Committee" userId="S::sosufac@uwgb.edu::a1119f6f-816b-4e60-b299-2a7c8786b1b6" providerId="AD" clId="Web-{077EC072-B039-4E51-B416-0D09B8D42193}" dt="2021-09-22T20:54:37.945" v="17" actId="20577"/>
        <pc:sldMkLst>
          <pc:docMk/>
          <pc:sldMk cId="1295119831" sldId="316"/>
        </pc:sldMkLst>
        <pc:spChg chg="mod ord">
          <ac:chgData name="Segregated University Fee Allocation Committee" userId="S::sosufac@uwgb.edu::a1119f6f-816b-4e60-b299-2a7c8786b1b6" providerId="AD" clId="Web-{077EC072-B039-4E51-B416-0D09B8D42193}" dt="2021-09-22T20:52:16.869" v="13" actId="20577"/>
          <ac:spMkLst>
            <pc:docMk/>
            <pc:sldMk cId="1295119831" sldId="316"/>
            <ac:spMk id="2" creationId="{F07B251A-DBF1-48A0-A17C-857C6FFA2004}"/>
          </ac:spMkLst>
        </pc:spChg>
        <pc:spChg chg="del">
          <ac:chgData name="Segregated University Fee Allocation Committee" userId="S::sosufac@uwgb.edu::a1119f6f-816b-4e60-b299-2a7c8786b1b6" providerId="AD" clId="Web-{077EC072-B039-4E51-B416-0D09B8D42193}" dt="2021-09-22T20:52:03.026" v="7"/>
          <ac:spMkLst>
            <pc:docMk/>
            <pc:sldMk cId="1295119831" sldId="316"/>
            <ac:spMk id="3" creationId="{888B2BCE-1FA2-4F31-A3DA-AC124B1B5692}"/>
          </ac:spMkLst>
        </pc:spChg>
        <pc:spChg chg="mod ord">
          <ac:chgData name="Segregated University Fee Allocation Committee" userId="S::sosufac@uwgb.edu::a1119f6f-816b-4e60-b299-2a7c8786b1b6" providerId="AD" clId="Web-{077EC072-B039-4E51-B416-0D09B8D42193}" dt="2021-09-22T20:54:37.945" v="17" actId="20577"/>
          <ac:spMkLst>
            <pc:docMk/>
            <pc:sldMk cId="1295119831" sldId="316"/>
            <ac:spMk id="4" creationId="{082384C1-927A-44CF-B357-C7AB20ADC7A7}"/>
          </ac:spMkLst>
        </pc:spChg>
        <pc:spChg chg="del">
          <ac:chgData name="Segregated University Fee Allocation Committee" userId="S::sosufac@uwgb.edu::a1119f6f-816b-4e60-b299-2a7c8786b1b6" providerId="AD" clId="Web-{077EC072-B039-4E51-B416-0D09B8D42193}" dt="2021-09-22T20:52:03.026" v="7"/>
          <ac:spMkLst>
            <pc:docMk/>
            <pc:sldMk cId="1295119831" sldId="316"/>
            <ac:spMk id="5" creationId="{D7DD5930-C370-43A5-BB52-1559377B9ED7}"/>
          </ac:spMkLst>
        </pc:spChg>
        <pc:spChg chg="del">
          <ac:chgData name="Segregated University Fee Allocation Committee" userId="S::sosufac@uwgb.edu::a1119f6f-816b-4e60-b299-2a7c8786b1b6" providerId="AD" clId="Web-{077EC072-B039-4E51-B416-0D09B8D42193}" dt="2021-09-22T20:52:03.026" v="7"/>
          <ac:spMkLst>
            <pc:docMk/>
            <pc:sldMk cId="1295119831" sldId="316"/>
            <ac:spMk id="6" creationId="{25B8D4FC-A772-4AE8-A2BA-E05E65207CCA}"/>
          </ac:spMkLst>
        </pc:spChg>
      </pc:sldChg>
    </pc:docChg>
  </pc:docChgLst>
  <pc:docChgLst>
    <pc:chgData name="Segregated University Fee Allocation Committee" userId="S::sosufac@uwgb.edu::a1119f6f-816b-4e60-b299-2a7c8786b1b6" providerId="AD" clId="Web-{D708A0F7-21A4-450F-8883-56DF17ED3EB3}"/>
    <pc:docChg chg="addSld modSld">
      <pc:chgData name="Segregated University Fee Allocation Committee" userId="S::sosufac@uwgb.edu::a1119f6f-816b-4e60-b299-2a7c8786b1b6" providerId="AD" clId="Web-{D708A0F7-21A4-450F-8883-56DF17ED3EB3}" dt="2021-09-22T17:06:16.843" v="52" actId="20577"/>
      <pc:docMkLst>
        <pc:docMk/>
      </pc:docMkLst>
      <pc:sldChg chg="modSp">
        <pc:chgData name="Segregated University Fee Allocation Committee" userId="S::sosufac@uwgb.edu::a1119f6f-816b-4e60-b299-2a7c8786b1b6" providerId="AD" clId="Web-{D708A0F7-21A4-450F-8883-56DF17ED3EB3}" dt="2021-09-22T17:00:20.984" v="12" actId="20577"/>
        <pc:sldMkLst>
          <pc:docMk/>
          <pc:sldMk cId="0" sldId="257"/>
        </pc:sldMkLst>
        <pc:spChg chg="mod">
          <ac:chgData name="Segregated University Fee Allocation Committee" userId="S::sosufac@uwgb.edu::a1119f6f-816b-4e60-b299-2a7c8786b1b6" providerId="AD" clId="Web-{D708A0F7-21A4-450F-8883-56DF17ED3EB3}" dt="2021-09-22T17:00:20.984" v="12" actId="20577"/>
          <ac:spMkLst>
            <pc:docMk/>
            <pc:sldMk cId="0" sldId="257"/>
            <ac:spMk id="2" creationId="{00000000-0000-0000-0000-000000000000}"/>
          </ac:spMkLst>
        </pc:spChg>
      </pc:sldChg>
      <pc:sldChg chg="addSp modSp">
        <pc:chgData name="Segregated University Fee Allocation Committee" userId="S::sosufac@uwgb.edu::a1119f6f-816b-4e60-b299-2a7c8786b1b6" providerId="AD" clId="Web-{D708A0F7-21A4-450F-8883-56DF17ED3EB3}" dt="2021-09-22T17:06:16.843" v="52" actId="20577"/>
        <pc:sldMkLst>
          <pc:docMk/>
          <pc:sldMk cId="0" sldId="282"/>
        </pc:sldMkLst>
        <pc:spChg chg="mod">
          <ac:chgData name="Segregated University Fee Allocation Committee" userId="S::sosufac@uwgb.edu::a1119f6f-816b-4e60-b299-2a7c8786b1b6" providerId="AD" clId="Web-{D708A0F7-21A4-450F-8883-56DF17ED3EB3}" dt="2021-09-22T17:06:16.843" v="52" actId="20577"/>
          <ac:spMkLst>
            <pc:docMk/>
            <pc:sldMk cId="0" sldId="282"/>
            <ac:spMk id="6" creationId="{00000000-0000-0000-0000-000000000000}"/>
          </ac:spMkLst>
        </pc:spChg>
        <pc:graphicFrameChg chg="add mod modGraphic">
          <ac:chgData name="Segregated University Fee Allocation Committee" userId="S::sosufac@uwgb.edu::a1119f6f-816b-4e60-b299-2a7c8786b1b6" providerId="AD" clId="Web-{D708A0F7-21A4-450F-8883-56DF17ED3EB3}" dt="2021-09-22T17:05:50.201" v="40" actId="1076"/>
          <ac:graphicFrameMkLst>
            <pc:docMk/>
            <pc:sldMk cId="0" sldId="282"/>
            <ac:graphicFrameMk id="3" creationId="{DA25322F-7815-41D7-AAE2-36BF950CA66E}"/>
          </ac:graphicFrameMkLst>
        </pc:graphicFrameChg>
      </pc:sldChg>
      <pc:sldChg chg="modSp new mod modClrScheme modShow chgLayout">
        <pc:chgData name="Segregated University Fee Allocation Committee" userId="S::sosufac@uwgb.edu::a1119f6f-816b-4e60-b299-2a7c8786b1b6" providerId="AD" clId="Web-{D708A0F7-21A4-450F-8883-56DF17ED3EB3}" dt="2021-09-22T17:02:35.162" v="23" actId="20577"/>
        <pc:sldMkLst>
          <pc:docMk/>
          <pc:sldMk cId="1349882654" sldId="315"/>
        </pc:sldMkLst>
        <pc:spChg chg="mod ord">
          <ac:chgData name="Segregated University Fee Allocation Committee" userId="S::sosufac@uwgb.edu::a1119f6f-816b-4e60-b299-2a7c8786b1b6" providerId="AD" clId="Web-{D708A0F7-21A4-450F-8883-56DF17ED3EB3}" dt="2021-09-22T17:01:13.799" v="21" actId="20577"/>
          <ac:spMkLst>
            <pc:docMk/>
            <pc:sldMk cId="1349882654" sldId="315"/>
            <ac:spMk id="2" creationId="{CE6AD89A-01FE-4B55-A622-00B21FD5BDDF}"/>
          </ac:spMkLst>
        </pc:spChg>
        <pc:spChg chg="mod ord">
          <ac:chgData name="Segregated University Fee Allocation Committee" userId="S::sosufac@uwgb.edu::a1119f6f-816b-4e60-b299-2a7c8786b1b6" providerId="AD" clId="Web-{D708A0F7-21A4-450F-8883-56DF17ED3EB3}" dt="2021-09-22T17:02:35.162" v="23" actId="20577"/>
          <ac:spMkLst>
            <pc:docMk/>
            <pc:sldMk cId="1349882654" sldId="315"/>
            <ac:spMk id="3" creationId="{3006CC1F-8BAD-4124-9CFF-00F814ED24EE}"/>
          </ac:spMkLst>
        </pc:spChg>
      </pc:sldChg>
    </pc:docChg>
  </pc:docChgLst>
  <pc:docChgLst>
    <pc:chgData name="Segregated University Fee Allocation Committee" userId="S::sosufac@uwgb.edu::a1119f6f-816b-4e60-b299-2a7c8786b1b6" providerId="AD" clId="Web-{1684D82B-C28F-4BE0-BBFE-D9C7F04EB972}"/>
    <pc:docChg chg="modSld">
      <pc:chgData name="Segregated University Fee Allocation Committee" userId="S::sosufac@uwgb.edu::a1119f6f-816b-4e60-b299-2a7c8786b1b6" providerId="AD" clId="Web-{1684D82B-C28F-4BE0-BBFE-D9C7F04EB972}" dt="2021-09-23T15:22:01.291" v="4" actId="20577"/>
      <pc:docMkLst>
        <pc:docMk/>
      </pc:docMkLst>
      <pc:sldChg chg="modSp">
        <pc:chgData name="Segregated University Fee Allocation Committee" userId="S::sosufac@uwgb.edu::a1119f6f-816b-4e60-b299-2a7c8786b1b6" providerId="AD" clId="Web-{1684D82B-C28F-4BE0-BBFE-D9C7F04EB972}" dt="2021-09-23T15:19:40.415" v="1" actId="20577"/>
        <pc:sldMkLst>
          <pc:docMk/>
          <pc:sldMk cId="0" sldId="266"/>
        </pc:sldMkLst>
        <pc:spChg chg="mod">
          <ac:chgData name="Segregated University Fee Allocation Committee" userId="S::sosufac@uwgb.edu::a1119f6f-816b-4e60-b299-2a7c8786b1b6" providerId="AD" clId="Web-{1684D82B-C28F-4BE0-BBFE-D9C7F04EB972}" dt="2021-09-23T15:19:40.415" v="1" actId="20577"/>
          <ac:spMkLst>
            <pc:docMk/>
            <pc:sldMk cId="0" sldId="266"/>
            <ac:spMk id="11" creationId="{00000000-0000-0000-0000-000000000000}"/>
          </ac:spMkLst>
        </pc:spChg>
      </pc:sldChg>
      <pc:sldChg chg="modSp">
        <pc:chgData name="Segregated University Fee Allocation Committee" userId="S::sosufac@uwgb.edu::a1119f6f-816b-4e60-b299-2a7c8786b1b6" providerId="AD" clId="Web-{1684D82B-C28F-4BE0-BBFE-D9C7F04EB972}" dt="2021-09-23T15:22:01.291" v="4" actId="20577"/>
        <pc:sldMkLst>
          <pc:docMk/>
          <pc:sldMk cId="1019083713" sldId="303"/>
        </pc:sldMkLst>
        <pc:spChg chg="mod">
          <ac:chgData name="Segregated University Fee Allocation Committee" userId="S::sosufac@uwgb.edu::a1119f6f-816b-4e60-b299-2a7c8786b1b6" providerId="AD" clId="Web-{1684D82B-C28F-4BE0-BBFE-D9C7F04EB972}" dt="2021-09-23T15:22:01.291" v="4" actId="20577"/>
          <ac:spMkLst>
            <pc:docMk/>
            <pc:sldMk cId="1019083713" sldId="303"/>
            <ac:spMk id="3" creationId="{00000000-0000-0000-0000-000000000000}"/>
          </ac:spMkLst>
        </pc:spChg>
      </pc:sldChg>
    </pc:docChg>
  </pc:docChgLst>
  <pc:docChgLst>
    <pc:chgData name="Drew, Riley - drewrm32" userId="S::drewrm32@uwgb.edu::e229f0c3-4ec0-427b-86b4-6c2c91e10b04" providerId="AD" clId="Web-{7951A855-DDFA-47D7-BACC-939207764930}"/>
    <pc:docChg chg="modSld">
      <pc:chgData name="Drew, Riley - drewrm32" userId="S::drewrm32@uwgb.edu::e229f0c3-4ec0-427b-86b4-6c2c91e10b04" providerId="AD" clId="Web-{7951A855-DDFA-47D7-BACC-939207764930}" dt="2021-09-29T02:06:54.435" v="1" actId="20577"/>
      <pc:docMkLst>
        <pc:docMk/>
      </pc:docMkLst>
      <pc:sldChg chg="modSp">
        <pc:chgData name="Drew, Riley - drewrm32" userId="S::drewrm32@uwgb.edu::e229f0c3-4ec0-427b-86b4-6c2c91e10b04" providerId="AD" clId="Web-{7951A855-DDFA-47D7-BACC-939207764930}" dt="2021-09-29T02:06:54.435" v="1" actId="20577"/>
        <pc:sldMkLst>
          <pc:docMk/>
          <pc:sldMk cId="0" sldId="258"/>
        </pc:sldMkLst>
        <pc:spChg chg="mod">
          <ac:chgData name="Drew, Riley - drewrm32" userId="S::drewrm32@uwgb.edu::e229f0c3-4ec0-427b-86b4-6c2c91e10b04" providerId="AD" clId="Web-{7951A855-DDFA-47D7-BACC-939207764930}" dt="2021-09-29T02:06:54.435" v="1" actId="20577"/>
          <ac:spMkLst>
            <pc:docMk/>
            <pc:sldMk cId="0" sldId="258"/>
            <ac:spMk id="14"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55EC37-F919-4718-969A-53E28BBB270F}" type="doc">
      <dgm:prSet loTypeId="urn:microsoft.com/office/officeart/2005/8/layout/chevron1" loCatId="process" qsTypeId="urn:microsoft.com/office/officeart/2005/8/quickstyle/simple4" qsCatId="simple" csTypeId="urn:microsoft.com/office/officeart/2005/8/colors/accent1_2" csCatId="accent1" phldr="1"/>
      <dgm:spPr/>
      <dgm:t>
        <a:bodyPr/>
        <a:lstStyle/>
        <a:p>
          <a:endParaRPr lang="en-US"/>
        </a:p>
      </dgm:t>
    </dgm:pt>
    <dgm:pt modelId="{FC1F6221-04DE-4E96-A80A-C7E7EC311FF2}">
      <dgm:prSet phldrT="[Text]" custT="1"/>
      <dgm:spPr/>
      <dgm:t>
        <a:bodyPr/>
        <a:lstStyle/>
        <a:p>
          <a:r>
            <a:rPr lang="en-US" sz="2400" dirty="0"/>
            <a:t>October</a:t>
          </a:r>
        </a:p>
      </dgm:t>
    </dgm:pt>
    <dgm:pt modelId="{6C9DF77A-06B5-4A1F-9140-CA1E9B8596CF}" type="parTrans" cxnId="{9C2F9D3B-A030-4195-8907-0326A83E8FB8}">
      <dgm:prSet/>
      <dgm:spPr/>
      <dgm:t>
        <a:bodyPr/>
        <a:lstStyle/>
        <a:p>
          <a:endParaRPr lang="en-US"/>
        </a:p>
      </dgm:t>
    </dgm:pt>
    <dgm:pt modelId="{EFAFD788-E98E-4378-B926-6EF933C1DC20}" type="sibTrans" cxnId="{9C2F9D3B-A030-4195-8907-0326A83E8FB8}">
      <dgm:prSet/>
      <dgm:spPr/>
      <dgm:t>
        <a:bodyPr/>
        <a:lstStyle/>
        <a:p>
          <a:endParaRPr lang="en-US"/>
        </a:p>
      </dgm:t>
    </dgm:pt>
    <dgm:pt modelId="{B25F12F6-C715-4045-AF83-76B443E4C8C6}">
      <dgm:prSet phldrT="[Text]" custT="1"/>
      <dgm:spPr/>
      <dgm:t>
        <a:bodyPr/>
        <a:lstStyle/>
        <a:p>
          <a:r>
            <a:rPr lang="en-US" sz="2400" dirty="0"/>
            <a:t>Budget Training</a:t>
          </a:r>
        </a:p>
      </dgm:t>
    </dgm:pt>
    <dgm:pt modelId="{131A3CA8-16C5-4A81-A741-213E69DB8B86}" type="parTrans" cxnId="{0CC99F43-4E0C-46AF-A1B9-E6DBBB37CF42}">
      <dgm:prSet/>
      <dgm:spPr/>
      <dgm:t>
        <a:bodyPr/>
        <a:lstStyle/>
        <a:p>
          <a:endParaRPr lang="en-US"/>
        </a:p>
      </dgm:t>
    </dgm:pt>
    <dgm:pt modelId="{F756AE3D-8488-486F-854D-02C6CFEAED9A}" type="sibTrans" cxnId="{0CC99F43-4E0C-46AF-A1B9-E6DBBB37CF42}">
      <dgm:prSet/>
      <dgm:spPr/>
      <dgm:t>
        <a:bodyPr/>
        <a:lstStyle/>
        <a:p>
          <a:endParaRPr lang="en-US"/>
        </a:p>
      </dgm:t>
    </dgm:pt>
    <dgm:pt modelId="{7F629F66-1124-4F5F-B9AC-05CB97411C30}">
      <dgm:prSet phldrT="[Text]" custT="1"/>
      <dgm:spPr/>
      <dgm:t>
        <a:bodyPr/>
        <a:lstStyle/>
        <a:p>
          <a:r>
            <a:rPr lang="en-US" sz="2300" dirty="0"/>
            <a:t>November-December</a:t>
          </a:r>
        </a:p>
      </dgm:t>
    </dgm:pt>
    <dgm:pt modelId="{0827351A-426D-43ED-841E-1300D7A6ECA1}" type="parTrans" cxnId="{685168DE-ED94-4047-8D7F-9C211C4303B2}">
      <dgm:prSet/>
      <dgm:spPr/>
      <dgm:t>
        <a:bodyPr/>
        <a:lstStyle/>
        <a:p>
          <a:endParaRPr lang="en-US"/>
        </a:p>
      </dgm:t>
    </dgm:pt>
    <dgm:pt modelId="{24831606-7BEE-4412-8C66-99648E794648}" type="sibTrans" cxnId="{685168DE-ED94-4047-8D7F-9C211C4303B2}">
      <dgm:prSet/>
      <dgm:spPr/>
      <dgm:t>
        <a:bodyPr/>
        <a:lstStyle/>
        <a:p>
          <a:endParaRPr lang="en-US"/>
        </a:p>
      </dgm:t>
    </dgm:pt>
    <dgm:pt modelId="{C231649F-6607-4CF0-A6A1-FFDDBCEEE452}">
      <dgm:prSet phldrT="[Text]" custT="1"/>
      <dgm:spPr/>
      <dgm:t>
        <a:bodyPr/>
        <a:lstStyle/>
        <a:p>
          <a:r>
            <a:rPr lang="en-US" sz="2400" cap="none" baseline="0" dirty="0"/>
            <a:t>Presentations</a:t>
          </a:r>
          <a:r>
            <a:rPr lang="en-US" sz="2400" dirty="0"/>
            <a:t> to SUFAC</a:t>
          </a:r>
        </a:p>
      </dgm:t>
    </dgm:pt>
    <dgm:pt modelId="{0C740CC8-A02F-4E55-A528-E2E5A6A877B5}" type="parTrans" cxnId="{DCCAB867-1EE1-47BD-82FD-9E1DA868B369}">
      <dgm:prSet/>
      <dgm:spPr/>
      <dgm:t>
        <a:bodyPr/>
        <a:lstStyle/>
        <a:p>
          <a:endParaRPr lang="en-US"/>
        </a:p>
      </dgm:t>
    </dgm:pt>
    <dgm:pt modelId="{BFF84810-C6C9-476D-9642-50F1837B4403}" type="sibTrans" cxnId="{DCCAB867-1EE1-47BD-82FD-9E1DA868B369}">
      <dgm:prSet/>
      <dgm:spPr/>
      <dgm:t>
        <a:bodyPr/>
        <a:lstStyle/>
        <a:p>
          <a:endParaRPr lang="en-US"/>
        </a:p>
      </dgm:t>
    </dgm:pt>
    <dgm:pt modelId="{BCCBE97E-76B5-46C0-8BCF-F883BA794F81}">
      <dgm:prSet phldrT="[Text]" custT="1"/>
      <dgm:spPr/>
      <dgm:t>
        <a:bodyPr/>
        <a:lstStyle/>
        <a:p>
          <a:r>
            <a:rPr lang="en-US" sz="2400" dirty="0"/>
            <a:t>February</a:t>
          </a:r>
        </a:p>
      </dgm:t>
    </dgm:pt>
    <dgm:pt modelId="{A27B627F-1082-45AA-BB01-ECB1DF01B9C2}" type="parTrans" cxnId="{07C16EF3-C2D5-429C-86E2-2A54BE77492C}">
      <dgm:prSet/>
      <dgm:spPr/>
      <dgm:t>
        <a:bodyPr/>
        <a:lstStyle/>
        <a:p>
          <a:endParaRPr lang="en-US"/>
        </a:p>
      </dgm:t>
    </dgm:pt>
    <dgm:pt modelId="{B7E481C9-E222-4D27-A43A-643EDC3BE4C7}" type="sibTrans" cxnId="{07C16EF3-C2D5-429C-86E2-2A54BE77492C}">
      <dgm:prSet/>
      <dgm:spPr/>
      <dgm:t>
        <a:bodyPr/>
        <a:lstStyle/>
        <a:p>
          <a:endParaRPr lang="en-US"/>
        </a:p>
      </dgm:t>
    </dgm:pt>
    <dgm:pt modelId="{1E64B6C7-848D-4AC3-8867-B0A188E3F815}">
      <dgm:prSet phldrT="[Text]" custT="1"/>
      <dgm:spPr/>
      <dgm:t>
        <a:bodyPr/>
        <a:lstStyle/>
        <a:p>
          <a:r>
            <a:rPr lang="en-US" sz="2400" dirty="0"/>
            <a:t>SUFAC Decision Day </a:t>
          </a:r>
        </a:p>
      </dgm:t>
    </dgm:pt>
    <dgm:pt modelId="{A7EEC97B-CBD0-4D59-B5AF-07250B40A88C}" type="parTrans" cxnId="{52142B99-1337-49C2-8B87-B143E9B5D0B7}">
      <dgm:prSet/>
      <dgm:spPr/>
      <dgm:t>
        <a:bodyPr/>
        <a:lstStyle/>
        <a:p>
          <a:endParaRPr lang="en-US"/>
        </a:p>
      </dgm:t>
    </dgm:pt>
    <dgm:pt modelId="{6F8BED36-7052-42F2-A6B1-AA2FF95180D0}" type="sibTrans" cxnId="{52142B99-1337-49C2-8B87-B143E9B5D0B7}">
      <dgm:prSet/>
      <dgm:spPr/>
      <dgm:t>
        <a:bodyPr/>
        <a:lstStyle/>
        <a:p>
          <a:endParaRPr lang="en-US"/>
        </a:p>
      </dgm:t>
    </dgm:pt>
    <dgm:pt modelId="{36D03613-A27F-470A-AFE9-CD5E5C8ADDDD}">
      <dgm:prSet phldrT="[Text]" custT="1"/>
      <dgm:spPr/>
      <dgm:t>
        <a:bodyPr/>
        <a:lstStyle/>
        <a:p>
          <a:r>
            <a:rPr lang="en-US" sz="2400" dirty="0"/>
            <a:t>Budgets Due</a:t>
          </a:r>
        </a:p>
      </dgm:t>
    </dgm:pt>
    <dgm:pt modelId="{015331E7-09C7-4679-922F-FAF293655220}" type="parTrans" cxnId="{F9122928-B2ED-4812-8680-49AA9D169828}">
      <dgm:prSet/>
      <dgm:spPr/>
    </dgm:pt>
    <dgm:pt modelId="{7D052C25-D803-47E8-846D-D6429112390A}" type="sibTrans" cxnId="{F9122928-B2ED-4812-8680-49AA9D169828}">
      <dgm:prSet/>
      <dgm:spPr/>
    </dgm:pt>
    <dgm:pt modelId="{1348DB06-3AA5-410C-BE39-FD016DEDB725}" type="pres">
      <dgm:prSet presAssocID="{FC55EC37-F919-4718-969A-53E28BBB270F}" presName="Name0" presStyleCnt="0">
        <dgm:presLayoutVars>
          <dgm:dir/>
          <dgm:animLvl val="lvl"/>
          <dgm:resizeHandles val="exact"/>
        </dgm:presLayoutVars>
      </dgm:prSet>
      <dgm:spPr/>
    </dgm:pt>
    <dgm:pt modelId="{B3F6B37C-CE09-4594-A0A9-B5BD8AE60B23}" type="pres">
      <dgm:prSet presAssocID="{FC1F6221-04DE-4E96-A80A-C7E7EC311FF2}" presName="composite" presStyleCnt="0"/>
      <dgm:spPr/>
    </dgm:pt>
    <dgm:pt modelId="{DD5F393E-D63F-411F-9658-4DE3577A7B63}" type="pres">
      <dgm:prSet presAssocID="{FC1F6221-04DE-4E96-A80A-C7E7EC311FF2}" presName="parTx" presStyleLbl="node1" presStyleIdx="0" presStyleCnt="3">
        <dgm:presLayoutVars>
          <dgm:chMax val="0"/>
          <dgm:chPref val="0"/>
          <dgm:bulletEnabled val="1"/>
        </dgm:presLayoutVars>
      </dgm:prSet>
      <dgm:spPr/>
    </dgm:pt>
    <dgm:pt modelId="{DC74D77D-7A35-430E-9ED9-5B5037B67CE9}" type="pres">
      <dgm:prSet presAssocID="{FC1F6221-04DE-4E96-A80A-C7E7EC311FF2}" presName="desTx" presStyleLbl="revTx" presStyleIdx="0" presStyleCnt="3">
        <dgm:presLayoutVars>
          <dgm:bulletEnabled val="1"/>
        </dgm:presLayoutVars>
      </dgm:prSet>
      <dgm:spPr/>
    </dgm:pt>
    <dgm:pt modelId="{008C916D-4382-459F-947C-23D7D0133723}" type="pres">
      <dgm:prSet presAssocID="{EFAFD788-E98E-4378-B926-6EF933C1DC20}" presName="space" presStyleCnt="0"/>
      <dgm:spPr/>
    </dgm:pt>
    <dgm:pt modelId="{A5EB615C-CC1B-4F15-9004-A728DB61F597}" type="pres">
      <dgm:prSet presAssocID="{7F629F66-1124-4F5F-B9AC-05CB97411C30}" presName="composite" presStyleCnt="0"/>
      <dgm:spPr/>
    </dgm:pt>
    <dgm:pt modelId="{DD778FD4-8114-4246-80CF-8F8BAE91842B}" type="pres">
      <dgm:prSet presAssocID="{7F629F66-1124-4F5F-B9AC-05CB97411C30}" presName="parTx" presStyleLbl="node1" presStyleIdx="1" presStyleCnt="3" custScaleX="100361" custLinFactNeighborX="-70" custLinFactNeighborY="-2344">
        <dgm:presLayoutVars>
          <dgm:chMax val="0"/>
          <dgm:chPref val="0"/>
          <dgm:bulletEnabled val="1"/>
        </dgm:presLayoutVars>
      </dgm:prSet>
      <dgm:spPr/>
    </dgm:pt>
    <dgm:pt modelId="{5F4755AA-363A-4293-AE8D-4BE7F7AEAAD3}" type="pres">
      <dgm:prSet presAssocID="{7F629F66-1124-4F5F-B9AC-05CB97411C30}" presName="desTx" presStyleLbl="revTx" presStyleIdx="1" presStyleCnt="3">
        <dgm:presLayoutVars>
          <dgm:bulletEnabled val="1"/>
        </dgm:presLayoutVars>
      </dgm:prSet>
      <dgm:spPr/>
    </dgm:pt>
    <dgm:pt modelId="{F60B50BA-FB16-41CC-999B-4526D019AFEE}" type="pres">
      <dgm:prSet presAssocID="{24831606-7BEE-4412-8C66-99648E794648}" presName="space" presStyleCnt="0"/>
      <dgm:spPr/>
    </dgm:pt>
    <dgm:pt modelId="{37269722-235E-420F-86D2-2915B08E9928}" type="pres">
      <dgm:prSet presAssocID="{BCCBE97E-76B5-46C0-8BCF-F883BA794F81}" presName="composite" presStyleCnt="0"/>
      <dgm:spPr/>
    </dgm:pt>
    <dgm:pt modelId="{5C24CE0B-965A-4B52-861F-A155639F1147}" type="pres">
      <dgm:prSet presAssocID="{BCCBE97E-76B5-46C0-8BCF-F883BA794F81}" presName="parTx" presStyleLbl="node1" presStyleIdx="2" presStyleCnt="3">
        <dgm:presLayoutVars>
          <dgm:chMax val="0"/>
          <dgm:chPref val="0"/>
          <dgm:bulletEnabled val="1"/>
        </dgm:presLayoutVars>
      </dgm:prSet>
      <dgm:spPr/>
    </dgm:pt>
    <dgm:pt modelId="{92015E72-3202-4540-A55A-29F03091DC31}" type="pres">
      <dgm:prSet presAssocID="{BCCBE97E-76B5-46C0-8BCF-F883BA794F81}" presName="desTx" presStyleLbl="revTx" presStyleIdx="2" presStyleCnt="3">
        <dgm:presLayoutVars>
          <dgm:bulletEnabled val="1"/>
        </dgm:presLayoutVars>
      </dgm:prSet>
      <dgm:spPr/>
    </dgm:pt>
  </dgm:ptLst>
  <dgm:cxnLst>
    <dgm:cxn modelId="{09A0D81C-C23F-4719-B1C0-5355C1B871ED}" type="presOf" srcId="{7F629F66-1124-4F5F-B9AC-05CB97411C30}" destId="{DD778FD4-8114-4246-80CF-8F8BAE91842B}" srcOrd="0" destOrd="0" presId="urn:microsoft.com/office/officeart/2005/8/layout/chevron1"/>
    <dgm:cxn modelId="{F9122928-B2ED-4812-8680-49AA9D169828}" srcId="{FC1F6221-04DE-4E96-A80A-C7E7EC311FF2}" destId="{36D03613-A27F-470A-AFE9-CD5E5C8ADDDD}" srcOrd="1" destOrd="0" parTransId="{015331E7-09C7-4679-922F-FAF293655220}" sibTransId="{7D052C25-D803-47E8-846D-D6429112390A}"/>
    <dgm:cxn modelId="{9C2F9D3B-A030-4195-8907-0326A83E8FB8}" srcId="{FC55EC37-F919-4718-969A-53E28BBB270F}" destId="{FC1F6221-04DE-4E96-A80A-C7E7EC311FF2}" srcOrd="0" destOrd="0" parTransId="{6C9DF77A-06B5-4A1F-9140-CA1E9B8596CF}" sibTransId="{EFAFD788-E98E-4378-B926-6EF933C1DC20}"/>
    <dgm:cxn modelId="{0CC99F43-4E0C-46AF-A1B9-E6DBBB37CF42}" srcId="{FC1F6221-04DE-4E96-A80A-C7E7EC311FF2}" destId="{B25F12F6-C715-4045-AF83-76B443E4C8C6}" srcOrd="0" destOrd="0" parTransId="{131A3CA8-16C5-4A81-A741-213E69DB8B86}" sibTransId="{F756AE3D-8488-486F-854D-02C6CFEAED9A}"/>
    <dgm:cxn modelId="{DCCAB867-1EE1-47BD-82FD-9E1DA868B369}" srcId="{7F629F66-1124-4F5F-B9AC-05CB97411C30}" destId="{C231649F-6607-4CF0-A6A1-FFDDBCEEE452}" srcOrd="0" destOrd="0" parTransId="{0C740CC8-A02F-4E55-A528-E2E5A6A877B5}" sibTransId="{BFF84810-C6C9-476D-9642-50F1837B4403}"/>
    <dgm:cxn modelId="{52142B99-1337-49C2-8B87-B143E9B5D0B7}" srcId="{BCCBE97E-76B5-46C0-8BCF-F883BA794F81}" destId="{1E64B6C7-848D-4AC3-8867-B0A188E3F815}" srcOrd="0" destOrd="0" parTransId="{A7EEC97B-CBD0-4D59-B5AF-07250B40A88C}" sibTransId="{6F8BED36-7052-42F2-A6B1-AA2FF95180D0}"/>
    <dgm:cxn modelId="{0C47D59A-100B-4F89-BFBB-F091A0B7440F}" type="presOf" srcId="{BCCBE97E-76B5-46C0-8BCF-F883BA794F81}" destId="{5C24CE0B-965A-4B52-861F-A155639F1147}" srcOrd="0" destOrd="0" presId="urn:microsoft.com/office/officeart/2005/8/layout/chevron1"/>
    <dgm:cxn modelId="{3C0E3E9B-4356-4258-AFE3-77BA0AEFB962}" type="presOf" srcId="{FC1F6221-04DE-4E96-A80A-C7E7EC311FF2}" destId="{DD5F393E-D63F-411F-9658-4DE3577A7B63}" srcOrd="0" destOrd="0" presId="urn:microsoft.com/office/officeart/2005/8/layout/chevron1"/>
    <dgm:cxn modelId="{A498BBBD-3F84-4FA8-B5C0-FB6570F81770}" type="presOf" srcId="{C231649F-6607-4CF0-A6A1-FFDDBCEEE452}" destId="{5F4755AA-363A-4293-AE8D-4BE7F7AEAAD3}" srcOrd="0" destOrd="0" presId="urn:microsoft.com/office/officeart/2005/8/layout/chevron1"/>
    <dgm:cxn modelId="{15FAC2C8-DF88-48F5-8B3C-0380184DFB01}" type="presOf" srcId="{FC55EC37-F919-4718-969A-53E28BBB270F}" destId="{1348DB06-3AA5-410C-BE39-FD016DEDB725}" srcOrd="0" destOrd="0" presId="urn:microsoft.com/office/officeart/2005/8/layout/chevron1"/>
    <dgm:cxn modelId="{8BB0F1CC-BC6F-4402-9E4D-861DE5BD0B8A}" type="presOf" srcId="{36D03613-A27F-470A-AFE9-CD5E5C8ADDDD}" destId="{DC74D77D-7A35-430E-9ED9-5B5037B67CE9}" srcOrd="0" destOrd="1" presId="urn:microsoft.com/office/officeart/2005/8/layout/chevron1"/>
    <dgm:cxn modelId="{75C24FD2-1130-45D5-A33F-9C42D17CAECC}" type="presOf" srcId="{B25F12F6-C715-4045-AF83-76B443E4C8C6}" destId="{DC74D77D-7A35-430E-9ED9-5B5037B67CE9}" srcOrd="0" destOrd="0" presId="urn:microsoft.com/office/officeart/2005/8/layout/chevron1"/>
    <dgm:cxn modelId="{685168DE-ED94-4047-8D7F-9C211C4303B2}" srcId="{FC55EC37-F919-4718-969A-53E28BBB270F}" destId="{7F629F66-1124-4F5F-B9AC-05CB97411C30}" srcOrd="1" destOrd="0" parTransId="{0827351A-426D-43ED-841E-1300D7A6ECA1}" sibTransId="{24831606-7BEE-4412-8C66-99648E794648}"/>
    <dgm:cxn modelId="{07C16EF3-C2D5-429C-86E2-2A54BE77492C}" srcId="{FC55EC37-F919-4718-969A-53E28BBB270F}" destId="{BCCBE97E-76B5-46C0-8BCF-F883BA794F81}" srcOrd="2" destOrd="0" parTransId="{A27B627F-1082-45AA-BB01-ECB1DF01B9C2}" sibTransId="{B7E481C9-E222-4D27-A43A-643EDC3BE4C7}"/>
    <dgm:cxn modelId="{5CCEFFFD-E4DF-4B65-B253-FAA90C8CBBA8}" type="presOf" srcId="{1E64B6C7-848D-4AC3-8867-B0A188E3F815}" destId="{92015E72-3202-4540-A55A-29F03091DC31}" srcOrd="0" destOrd="0" presId="urn:microsoft.com/office/officeart/2005/8/layout/chevron1"/>
    <dgm:cxn modelId="{B09A0548-1605-4DA4-B063-DA042C01A6BC}" type="presParOf" srcId="{1348DB06-3AA5-410C-BE39-FD016DEDB725}" destId="{B3F6B37C-CE09-4594-A0A9-B5BD8AE60B23}" srcOrd="0" destOrd="0" presId="urn:microsoft.com/office/officeart/2005/8/layout/chevron1"/>
    <dgm:cxn modelId="{E379A92F-E5D3-4374-A3DE-70F8FCEE5940}" type="presParOf" srcId="{B3F6B37C-CE09-4594-A0A9-B5BD8AE60B23}" destId="{DD5F393E-D63F-411F-9658-4DE3577A7B63}" srcOrd="0" destOrd="0" presId="urn:microsoft.com/office/officeart/2005/8/layout/chevron1"/>
    <dgm:cxn modelId="{A81FA541-5D0D-4137-8ECD-39A6514B0668}" type="presParOf" srcId="{B3F6B37C-CE09-4594-A0A9-B5BD8AE60B23}" destId="{DC74D77D-7A35-430E-9ED9-5B5037B67CE9}" srcOrd="1" destOrd="0" presId="urn:microsoft.com/office/officeart/2005/8/layout/chevron1"/>
    <dgm:cxn modelId="{24F18B48-030E-4FC3-885D-FB3494EBA8FB}" type="presParOf" srcId="{1348DB06-3AA5-410C-BE39-FD016DEDB725}" destId="{008C916D-4382-459F-947C-23D7D0133723}" srcOrd="1" destOrd="0" presId="urn:microsoft.com/office/officeart/2005/8/layout/chevron1"/>
    <dgm:cxn modelId="{3A5D4D3C-1582-41E0-834A-D7765AF40E41}" type="presParOf" srcId="{1348DB06-3AA5-410C-BE39-FD016DEDB725}" destId="{A5EB615C-CC1B-4F15-9004-A728DB61F597}" srcOrd="2" destOrd="0" presId="urn:microsoft.com/office/officeart/2005/8/layout/chevron1"/>
    <dgm:cxn modelId="{E1233889-EB11-4C02-A1A5-9AAF252E2CA6}" type="presParOf" srcId="{A5EB615C-CC1B-4F15-9004-A728DB61F597}" destId="{DD778FD4-8114-4246-80CF-8F8BAE91842B}" srcOrd="0" destOrd="0" presId="urn:microsoft.com/office/officeart/2005/8/layout/chevron1"/>
    <dgm:cxn modelId="{91BCDFBF-39A7-40B6-97EA-49647F4A003E}" type="presParOf" srcId="{A5EB615C-CC1B-4F15-9004-A728DB61F597}" destId="{5F4755AA-363A-4293-AE8D-4BE7F7AEAAD3}" srcOrd="1" destOrd="0" presId="urn:microsoft.com/office/officeart/2005/8/layout/chevron1"/>
    <dgm:cxn modelId="{EF012A2A-99C0-44C5-82E9-A58F8DD32791}" type="presParOf" srcId="{1348DB06-3AA5-410C-BE39-FD016DEDB725}" destId="{F60B50BA-FB16-41CC-999B-4526D019AFEE}" srcOrd="3" destOrd="0" presId="urn:microsoft.com/office/officeart/2005/8/layout/chevron1"/>
    <dgm:cxn modelId="{65B5E550-323D-484E-8FF8-1B3550C8ADB2}" type="presParOf" srcId="{1348DB06-3AA5-410C-BE39-FD016DEDB725}" destId="{37269722-235E-420F-86D2-2915B08E9928}" srcOrd="4" destOrd="0" presId="urn:microsoft.com/office/officeart/2005/8/layout/chevron1"/>
    <dgm:cxn modelId="{091317C5-8523-4B50-A82C-BC6444616019}" type="presParOf" srcId="{37269722-235E-420F-86D2-2915B08E9928}" destId="{5C24CE0B-965A-4B52-861F-A155639F1147}" srcOrd="0" destOrd="0" presId="urn:microsoft.com/office/officeart/2005/8/layout/chevron1"/>
    <dgm:cxn modelId="{BCA4F84D-7E72-4BE9-8443-E40B0B250623}" type="presParOf" srcId="{37269722-235E-420F-86D2-2915B08E9928}" destId="{92015E72-3202-4540-A55A-29F03091DC31}"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F393E-D63F-411F-9658-4DE3577A7B63}">
      <dsp:nvSpPr>
        <dsp:cNvPr id="0" name=""/>
        <dsp:cNvSpPr/>
      </dsp:nvSpPr>
      <dsp:spPr>
        <a:xfrm>
          <a:off x="3853" y="1149900"/>
          <a:ext cx="2881163" cy="1152465"/>
        </a:xfrm>
        <a:prstGeom prst="chevron">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October</a:t>
          </a:r>
        </a:p>
      </dsp:txBody>
      <dsp:txXfrm>
        <a:off x="580086" y="1149900"/>
        <a:ext cx="1728698" cy="1152465"/>
      </dsp:txXfrm>
    </dsp:sp>
    <dsp:sp modelId="{DC74D77D-7A35-430E-9ED9-5B5037B67CE9}">
      <dsp:nvSpPr>
        <dsp:cNvPr id="0" name=""/>
        <dsp:cNvSpPr/>
      </dsp:nvSpPr>
      <dsp:spPr>
        <a:xfrm>
          <a:off x="3853" y="2446424"/>
          <a:ext cx="2304930" cy="105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Budget Training</a:t>
          </a:r>
        </a:p>
        <a:p>
          <a:pPr marL="228600" lvl="1" indent="-228600" algn="l" defTabSz="1066800">
            <a:lnSpc>
              <a:spcPct val="90000"/>
            </a:lnSpc>
            <a:spcBef>
              <a:spcPct val="0"/>
            </a:spcBef>
            <a:spcAft>
              <a:spcPct val="15000"/>
            </a:spcAft>
            <a:buChar char="•"/>
          </a:pPr>
          <a:r>
            <a:rPr lang="en-US" sz="2400" kern="1200" dirty="0"/>
            <a:t>Budgets Due</a:t>
          </a:r>
        </a:p>
      </dsp:txBody>
      <dsp:txXfrm>
        <a:off x="3853" y="2446424"/>
        <a:ext cx="2304930" cy="1051875"/>
      </dsp:txXfrm>
    </dsp:sp>
    <dsp:sp modelId="{DD778FD4-8114-4246-80CF-8F8BAE91842B}">
      <dsp:nvSpPr>
        <dsp:cNvPr id="0" name=""/>
        <dsp:cNvSpPr/>
      </dsp:nvSpPr>
      <dsp:spPr>
        <a:xfrm>
          <a:off x="2667000" y="1122886"/>
          <a:ext cx="2891564" cy="1152465"/>
        </a:xfrm>
        <a:prstGeom prst="chevron">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012" tIns="30671" rIns="30671" bIns="30671" numCol="1" spcCol="1270" anchor="ctr" anchorCtr="0">
          <a:noAutofit/>
        </a:bodyPr>
        <a:lstStyle/>
        <a:p>
          <a:pPr marL="0" lvl="0" indent="0" algn="ctr" defTabSz="1022350">
            <a:lnSpc>
              <a:spcPct val="90000"/>
            </a:lnSpc>
            <a:spcBef>
              <a:spcPct val="0"/>
            </a:spcBef>
            <a:spcAft>
              <a:spcPct val="35000"/>
            </a:spcAft>
            <a:buNone/>
          </a:pPr>
          <a:r>
            <a:rPr lang="en-US" sz="2300" kern="1200" dirty="0"/>
            <a:t>November-December</a:t>
          </a:r>
        </a:p>
      </dsp:txBody>
      <dsp:txXfrm>
        <a:off x="3243233" y="1122886"/>
        <a:ext cx="1739099" cy="1152465"/>
      </dsp:txXfrm>
    </dsp:sp>
    <dsp:sp modelId="{5F4755AA-363A-4293-AE8D-4BE7F7AEAAD3}">
      <dsp:nvSpPr>
        <dsp:cNvPr id="0" name=""/>
        <dsp:cNvSpPr/>
      </dsp:nvSpPr>
      <dsp:spPr>
        <a:xfrm>
          <a:off x="2674218" y="2446424"/>
          <a:ext cx="2304930" cy="105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en-US" sz="2400" kern="1200" cap="none" baseline="0" dirty="0"/>
            <a:t>Presentations</a:t>
          </a:r>
          <a:r>
            <a:rPr lang="en-US" sz="2400" kern="1200" dirty="0"/>
            <a:t> to SUFAC</a:t>
          </a:r>
        </a:p>
      </dsp:txBody>
      <dsp:txXfrm>
        <a:off x="2674218" y="2446424"/>
        <a:ext cx="2304930" cy="1051875"/>
      </dsp:txXfrm>
    </dsp:sp>
    <dsp:sp modelId="{5C24CE0B-965A-4B52-861F-A155639F1147}">
      <dsp:nvSpPr>
        <dsp:cNvPr id="0" name=""/>
        <dsp:cNvSpPr/>
      </dsp:nvSpPr>
      <dsp:spPr>
        <a:xfrm>
          <a:off x="5344582" y="1149900"/>
          <a:ext cx="2881163" cy="1152465"/>
        </a:xfrm>
        <a:prstGeom prst="chevron">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a:t>February</a:t>
          </a:r>
        </a:p>
      </dsp:txBody>
      <dsp:txXfrm>
        <a:off x="5920815" y="1149900"/>
        <a:ext cx="1728698" cy="1152465"/>
      </dsp:txXfrm>
    </dsp:sp>
    <dsp:sp modelId="{92015E72-3202-4540-A55A-29F03091DC31}">
      <dsp:nvSpPr>
        <dsp:cNvPr id="0" name=""/>
        <dsp:cNvSpPr/>
      </dsp:nvSpPr>
      <dsp:spPr>
        <a:xfrm>
          <a:off x="5344582" y="2446424"/>
          <a:ext cx="2304930" cy="105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SUFAC Decision Day </a:t>
          </a:r>
        </a:p>
      </dsp:txBody>
      <dsp:txXfrm>
        <a:off x="5344582" y="2446424"/>
        <a:ext cx="2304930" cy="105187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CF3F32-B12C-42F2-B5A5-6EFB7BCF23C8}" type="datetimeFigureOut">
              <a:rPr lang="en-US" smtClean="0"/>
              <a:pPr/>
              <a:t>9/28/2021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69B768-9E3D-43BE-914B-41F22D324AD6}" type="slidenum">
              <a:rPr lang="en-US" smtClean="0"/>
              <a:pPr/>
              <a:t>‹#›</a:t>
            </a:fld>
            <a:endParaRPr lang="en-US" dirty="0"/>
          </a:p>
        </p:txBody>
      </p:sp>
    </p:spTree>
    <p:extLst>
      <p:ext uri="{BB962C8B-B14F-4D97-AF65-F5344CB8AC3E}">
        <p14:creationId xmlns:p14="http://schemas.microsoft.com/office/powerpoint/2010/main" val="11659315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3341952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84107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1192892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22241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1482656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389253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2598045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1453331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76453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297937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303938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392075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313461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355165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79762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144716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08FC55-807D-4997-A90C-A78EDEBEAA3C}" type="datetimeFigureOut">
              <a:rPr lang="en-US" smtClean="0"/>
              <a:pPr/>
              <a:t>9/28/2021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214624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A08FC55-807D-4997-A90C-A78EDEBEAA3C}" type="datetimeFigureOut">
              <a:rPr lang="en-US" smtClean="0"/>
              <a:pPr/>
              <a:t>9/28/2021</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11ACDAB-988F-48B0-A3B8-921872F8FDBE}" type="slidenum">
              <a:rPr lang="en-US" smtClean="0"/>
              <a:pPr/>
              <a:t>‹#›</a:t>
            </a:fld>
            <a:endParaRPr lang="en-US" dirty="0"/>
          </a:p>
        </p:txBody>
      </p:sp>
    </p:spTree>
    <p:extLst>
      <p:ext uri="{BB962C8B-B14F-4D97-AF65-F5344CB8AC3E}">
        <p14:creationId xmlns:p14="http://schemas.microsoft.com/office/powerpoint/2010/main" val="1918280741"/>
      </p:ext>
    </p:extLst>
  </p:cSld>
  <p:clrMap bg1="dk1" tx1="lt1" bg2="dk2" tx2="lt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 id="2147484540" r:id="rId12"/>
    <p:sldLayoutId id="2147484541" r:id="rId13"/>
    <p:sldLayoutId id="2147484542" r:id="rId14"/>
    <p:sldLayoutId id="2147484543" r:id="rId15"/>
    <p:sldLayoutId id="2147484544" r:id="rId16"/>
    <p:sldLayoutId id="214748454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wgb.edu/student-government/committees/segregated-fe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mailto:sosufac@uwgb.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5444" y="993522"/>
            <a:ext cx="6620968" cy="3329581"/>
          </a:xfrm>
        </p:spPr>
        <p:txBody>
          <a:bodyPr>
            <a:normAutofit fontScale="90000"/>
          </a:bodyPr>
          <a:lstStyle/>
          <a:p>
            <a:pPr algn="ctr"/>
            <a:r>
              <a:rPr lang="en-US" dirty="0"/>
              <a:t>Student Organization Budget Training</a:t>
            </a:r>
          </a:p>
        </p:txBody>
      </p:sp>
      <p:sp>
        <p:nvSpPr>
          <p:cNvPr id="3" name="Subtitle 2"/>
          <p:cNvSpPr>
            <a:spLocks noGrp="1"/>
          </p:cNvSpPr>
          <p:nvPr>
            <p:ph type="subTitle" idx="1"/>
          </p:nvPr>
        </p:nvSpPr>
        <p:spPr>
          <a:xfrm>
            <a:off x="1265444" y="5003058"/>
            <a:ext cx="6620968" cy="861420"/>
          </a:xfrm>
        </p:spPr>
        <p:txBody>
          <a:bodyPr>
            <a:normAutofit fontScale="85000" lnSpcReduction="10000"/>
          </a:bodyPr>
          <a:lstStyle/>
          <a:p>
            <a:pPr algn="ctr"/>
            <a:r>
              <a:rPr lang="en-US" dirty="0">
                <a:solidFill>
                  <a:schemeClr val="tx1"/>
                </a:solidFill>
              </a:rPr>
              <a:t>Brought to you by the STUDENT ENGAGEMENT CENTER</a:t>
            </a:r>
          </a:p>
          <a:p>
            <a:pPr algn="ctr"/>
            <a:r>
              <a:rPr lang="en-US" dirty="0">
                <a:solidFill>
                  <a:schemeClr val="tx1"/>
                </a:solidFill>
              </a:rPr>
              <a:t>&amp; the Segregated University Fee Allocation Committee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Day</a:t>
            </a:r>
          </a:p>
        </p:txBody>
      </p:sp>
      <p:sp>
        <p:nvSpPr>
          <p:cNvPr id="3" name="Content Placeholder 2"/>
          <p:cNvSpPr>
            <a:spLocks noGrp="1"/>
          </p:cNvSpPr>
          <p:nvPr>
            <p:ph idx="1"/>
          </p:nvPr>
        </p:nvSpPr>
        <p:spPr>
          <a:xfrm>
            <a:off x="609598" y="1447802"/>
            <a:ext cx="7696202" cy="4593563"/>
          </a:xfrm>
        </p:spPr>
        <p:txBody>
          <a:bodyPr vert="horz" lIns="91440" tIns="45720" rIns="91440" bIns="45720" rtlCol="0" anchor="t">
            <a:normAutofit/>
          </a:bodyPr>
          <a:lstStyle/>
          <a:p>
            <a:r>
              <a:rPr lang="en-US" sz="2200" dirty="0"/>
              <a:t>On the 3</a:t>
            </a:r>
            <a:r>
              <a:rPr lang="en-US" sz="2200" baseline="30000" dirty="0"/>
              <a:t>rd</a:t>
            </a:r>
            <a:r>
              <a:rPr lang="en-US" sz="2200" dirty="0"/>
              <a:t> Saturday in February, SUFAC meets to decide on all Student Org and Auxiliary budgets.</a:t>
            </a:r>
          </a:p>
          <a:p>
            <a:r>
              <a:rPr lang="en-US" sz="2200" dirty="0"/>
              <a:t>Each budget is reviewed individually, and voted on individually.</a:t>
            </a:r>
          </a:p>
          <a:p>
            <a:r>
              <a:rPr lang="en-US" sz="2200" dirty="0"/>
              <a:t>SUFAC follows guidelines for determining whether budget items are funded.</a:t>
            </a:r>
          </a:p>
          <a:p>
            <a:r>
              <a:rPr lang="en-US" sz="2200" dirty="0"/>
              <a:t>Board members are required to go through Viewpoint Neutrality training to ensure fairness to each org.</a:t>
            </a:r>
          </a:p>
        </p:txBody>
      </p:sp>
    </p:spTree>
    <p:extLst>
      <p:ext uri="{BB962C8B-B14F-4D97-AF65-F5344CB8AC3E}">
        <p14:creationId xmlns:p14="http://schemas.microsoft.com/office/powerpoint/2010/main" val="346579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81000"/>
            <a:ext cx="7315198" cy="960668"/>
          </a:xfrm>
        </p:spPr>
        <p:txBody>
          <a:bodyPr>
            <a:normAutofit fontScale="90000"/>
          </a:bodyPr>
          <a:lstStyle/>
          <a:p>
            <a:r>
              <a:rPr lang="en-US" dirty="0"/>
              <a:t>Components of Student Org Budgets</a:t>
            </a:r>
          </a:p>
        </p:txBody>
      </p:sp>
      <p:sp>
        <p:nvSpPr>
          <p:cNvPr id="3" name="Content Placeholder 2"/>
          <p:cNvSpPr>
            <a:spLocks noGrp="1"/>
          </p:cNvSpPr>
          <p:nvPr>
            <p:ph idx="1"/>
          </p:nvPr>
        </p:nvSpPr>
        <p:spPr>
          <a:xfrm>
            <a:off x="457201" y="1752600"/>
            <a:ext cx="7696200" cy="4724401"/>
          </a:xfrm>
        </p:spPr>
        <p:txBody>
          <a:bodyPr>
            <a:normAutofit fontScale="92500" lnSpcReduction="20000"/>
          </a:bodyPr>
          <a:lstStyle/>
          <a:p>
            <a:r>
              <a:rPr lang="en-US" b="1" dirty="0"/>
              <a:t>Title Page</a:t>
            </a:r>
            <a:r>
              <a:rPr lang="en-US" dirty="0"/>
              <a:t>, “Org Demographics” – lists mission statement of org.</a:t>
            </a:r>
          </a:p>
          <a:p>
            <a:r>
              <a:rPr lang="en-US" b="1" dirty="0"/>
              <a:t>Committed Funds</a:t>
            </a:r>
            <a:r>
              <a:rPr lang="en-US" dirty="0"/>
              <a:t>: material items that are used by the org.  Books, supplies, promotional materials, any physical object.</a:t>
            </a:r>
          </a:p>
          <a:p>
            <a:pPr lvl="1"/>
            <a:r>
              <a:rPr lang="en-US" dirty="0"/>
              <a:t>“</a:t>
            </a:r>
            <a:r>
              <a:rPr lang="en-US" b="1" dirty="0"/>
              <a:t>S&amp;E</a:t>
            </a:r>
            <a:r>
              <a:rPr lang="en-US" dirty="0"/>
              <a:t>” means “Supplies and Expense”, which are everyday use items with set prices, such as a computer system, postage or photocopying.</a:t>
            </a:r>
          </a:p>
          <a:p>
            <a:pPr lvl="1"/>
            <a:r>
              <a:rPr lang="en-US" dirty="0"/>
              <a:t>“</a:t>
            </a:r>
            <a:r>
              <a:rPr lang="en-US" b="1" dirty="0"/>
              <a:t>Capital</a:t>
            </a:r>
            <a:r>
              <a:rPr lang="en-US" dirty="0"/>
              <a:t>” items are physical materials that are purchased by the org.</a:t>
            </a:r>
          </a:p>
          <a:p>
            <a:r>
              <a:rPr lang="en-US" b="1" dirty="0"/>
              <a:t>Contractual</a:t>
            </a:r>
            <a:r>
              <a:rPr lang="en-US" dirty="0"/>
              <a:t> – events that need funding such as lecturers, performers and films.</a:t>
            </a:r>
          </a:p>
          <a:p>
            <a:r>
              <a:rPr lang="en-US" b="1" dirty="0"/>
              <a:t>Food</a:t>
            </a:r>
            <a:r>
              <a:rPr lang="en-US" dirty="0"/>
              <a:t> - Costs of food for organization events.  SUFAC has strict guidelines on how much can be spent and when, in order to avoid overspending on this item.</a:t>
            </a:r>
          </a:p>
          <a:p>
            <a:r>
              <a:rPr lang="en-US" b="1" dirty="0"/>
              <a:t>Travel</a:t>
            </a:r>
            <a:r>
              <a:rPr lang="en-US" dirty="0"/>
              <a:t> – some orgs request funding to take trips for various reasons.  SUFAC may pay up to 2/3 travel and lodging costs for such trips, depending on guidelines.</a:t>
            </a:r>
          </a:p>
        </p:txBody>
      </p:sp>
    </p:spTree>
    <p:extLst>
      <p:ext uri="{BB962C8B-B14F-4D97-AF65-F5344CB8AC3E}">
        <p14:creationId xmlns:p14="http://schemas.microsoft.com/office/powerpoint/2010/main" val="44844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57200"/>
            <a:ext cx="7055380" cy="914400"/>
          </a:xfrm>
        </p:spPr>
        <p:txBody>
          <a:bodyPr>
            <a:normAutofit fontScale="90000"/>
          </a:bodyPr>
          <a:lstStyle/>
          <a:p>
            <a:r>
              <a:rPr lang="en-US" dirty="0"/>
              <a:t>Committed Funds</a:t>
            </a:r>
            <a:br>
              <a:rPr lang="en-US" dirty="0"/>
            </a:br>
            <a:endParaRPr lang="en-US" sz="1400" b="1" dirty="0"/>
          </a:p>
        </p:txBody>
      </p:sp>
      <p:sp>
        <p:nvSpPr>
          <p:cNvPr id="2" name="Text Placeholder 1"/>
          <p:cNvSpPr>
            <a:spLocks noGrp="1"/>
          </p:cNvSpPr>
          <p:nvPr>
            <p:ph type="body" idx="1"/>
          </p:nvPr>
        </p:nvSpPr>
        <p:spPr>
          <a:xfrm>
            <a:off x="647698" y="1952134"/>
            <a:ext cx="3733801" cy="576262"/>
          </a:xfrm>
        </p:spPr>
        <p:txBody>
          <a:bodyPr>
            <a:noAutofit/>
          </a:bodyPr>
          <a:lstStyle/>
          <a:p>
            <a:r>
              <a:rPr lang="en-US" dirty="0"/>
              <a:t>Supplies &amp; Expenses</a:t>
            </a:r>
          </a:p>
        </p:txBody>
      </p:sp>
      <p:sp>
        <p:nvSpPr>
          <p:cNvPr id="4" name="Content Placeholder 3"/>
          <p:cNvSpPr>
            <a:spLocks noGrp="1"/>
          </p:cNvSpPr>
          <p:nvPr>
            <p:ph sz="half" idx="2"/>
          </p:nvPr>
        </p:nvSpPr>
        <p:spPr>
          <a:xfrm>
            <a:off x="647698" y="2438400"/>
            <a:ext cx="3657601" cy="1469233"/>
          </a:xfrm>
        </p:spPr>
        <p:txBody>
          <a:bodyPr anchor="ctr">
            <a:normAutofit/>
          </a:bodyPr>
          <a:lstStyle/>
          <a:p>
            <a:r>
              <a:rPr lang="en-US" dirty="0"/>
              <a:t>General Supplies</a:t>
            </a:r>
          </a:p>
          <a:p>
            <a:r>
              <a:rPr lang="en-US" dirty="0"/>
              <a:t>Photocopying / Duplicating</a:t>
            </a:r>
          </a:p>
          <a:p>
            <a:r>
              <a:rPr lang="en-US" dirty="0"/>
              <a:t>Subscriptions</a:t>
            </a:r>
          </a:p>
        </p:txBody>
      </p:sp>
      <p:sp>
        <p:nvSpPr>
          <p:cNvPr id="11" name="Content Placeholder 3"/>
          <p:cNvSpPr>
            <a:spLocks noGrp="1"/>
          </p:cNvSpPr>
          <p:nvPr>
            <p:ph sz="quarter" idx="4"/>
          </p:nvPr>
        </p:nvSpPr>
        <p:spPr>
          <a:xfrm>
            <a:off x="4397265" y="2438400"/>
            <a:ext cx="3657601" cy="1469233"/>
          </a:xfrm>
        </p:spPr>
        <p:txBody>
          <a:bodyPr anchor="ctr">
            <a:normAutofit/>
          </a:bodyPr>
          <a:lstStyle/>
          <a:p>
            <a:r>
              <a:rPr lang="en-US" dirty="0"/>
              <a:t>Memberships</a:t>
            </a:r>
            <a:endParaRPr lang="en-US" dirty="0">
              <a:solidFill>
                <a:srgbClr val="FF0000"/>
              </a:solidFill>
            </a:endParaRPr>
          </a:p>
          <a:p>
            <a:r>
              <a:rPr lang="en-US" dirty="0"/>
              <a:t>Computers / Network Cost</a:t>
            </a:r>
          </a:p>
          <a:p>
            <a:r>
              <a:rPr lang="en-US" dirty="0"/>
              <a:t>Promotional Materials**</a:t>
            </a:r>
          </a:p>
        </p:txBody>
      </p:sp>
      <p:sp>
        <p:nvSpPr>
          <p:cNvPr id="9" name="Rectangle 8"/>
          <p:cNvSpPr/>
          <p:nvPr/>
        </p:nvSpPr>
        <p:spPr>
          <a:xfrm>
            <a:off x="647698" y="4038600"/>
            <a:ext cx="7467602" cy="2246769"/>
          </a:xfrm>
          <a:prstGeom prst="rect">
            <a:avLst/>
          </a:prstGeom>
        </p:spPr>
        <p:txBody>
          <a:bodyPr wrap="square">
            <a:spAutoFit/>
          </a:bodyPr>
          <a:lstStyle/>
          <a:p>
            <a:pPr marL="285750" indent="-285750">
              <a:buFont typeface="Arial" panose="020B0604020202020204" pitchFamily="34" charset="0"/>
              <a:buChar char="•"/>
            </a:pPr>
            <a:r>
              <a:rPr lang="en-US" sz="2000" dirty="0"/>
              <a:t>Requests over $100 need fill out an </a:t>
            </a:r>
            <a:r>
              <a:rPr lang="en-US" sz="2000" dirty="0">
                <a:solidFill>
                  <a:srgbClr val="FFC000"/>
                </a:solidFill>
              </a:rPr>
              <a:t>itemized list</a:t>
            </a:r>
            <a:r>
              <a:rPr lang="en-US" sz="2000" dirty="0"/>
              <a:t> - last tab on the workbook</a:t>
            </a:r>
          </a:p>
          <a:p>
            <a:pPr marL="285750" indent="-285750">
              <a:buFont typeface="Arial" panose="020B0604020202020204" pitchFamily="34" charset="0"/>
              <a:buChar char="•"/>
            </a:pPr>
            <a:r>
              <a:rPr lang="en-US" sz="2000" dirty="0"/>
              <a:t>*SUFAC does not fund individual memberships – only org memberships. Memberships will be considered as Registration for </a:t>
            </a:r>
            <a:r>
              <a:rPr lang="en-US" sz="2000"/>
              <a:t>an Org</a:t>
            </a:r>
          </a:p>
          <a:p>
            <a:pPr marL="285750" indent="-285750">
              <a:buFont typeface="Arial" panose="020B0604020202020204" pitchFamily="34" charset="0"/>
              <a:buChar char="•"/>
            </a:pPr>
            <a:r>
              <a:rPr lang="en-US" sz="2000"/>
              <a:t>**</a:t>
            </a:r>
            <a:r>
              <a:rPr lang="en-US" sz="2000" dirty="0" err="1"/>
              <a:t>OrgSmorg</a:t>
            </a:r>
            <a:r>
              <a:rPr lang="en-US" sz="2000" dirty="0"/>
              <a:t> and other giveaways are limited to </a:t>
            </a:r>
            <a:r>
              <a:rPr lang="en-US" sz="2000" dirty="0">
                <a:solidFill>
                  <a:srgbClr val="FF0000"/>
                </a:solidFill>
              </a:rPr>
              <a:t>$250</a:t>
            </a:r>
            <a:r>
              <a:rPr lang="en-US" sz="2000" dirty="0"/>
              <a:t> per semester.</a:t>
            </a:r>
          </a:p>
        </p:txBody>
      </p:sp>
      <p:sp>
        <p:nvSpPr>
          <p:cNvPr id="3" name="Rectangle 2"/>
          <p:cNvSpPr/>
          <p:nvPr/>
        </p:nvSpPr>
        <p:spPr>
          <a:xfrm>
            <a:off x="642442" y="1220600"/>
            <a:ext cx="7206157" cy="707886"/>
          </a:xfrm>
          <a:prstGeom prst="rect">
            <a:avLst/>
          </a:prstGeom>
        </p:spPr>
        <p:txBody>
          <a:bodyPr wrap="square">
            <a:spAutoFit/>
          </a:bodyPr>
          <a:lstStyle/>
          <a:p>
            <a:pPr marL="285750" lvl="0" indent="-285750">
              <a:buFont typeface="Arial" panose="020B0604020202020204" pitchFamily="34" charset="0"/>
              <a:buChar char="•"/>
            </a:pPr>
            <a:r>
              <a:rPr lang="en-US" sz="2000" dirty="0">
                <a:solidFill>
                  <a:prstClr val="white"/>
                </a:solidFill>
              </a:rPr>
              <a:t>SUFAC will only fund up to </a:t>
            </a:r>
            <a:r>
              <a:rPr lang="en-US" sz="2000" dirty="0">
                <a:solidFill>
                  <a:srgbClr val="FFC000"/>
                </a:solidFill>
              </a:rPr>
              <a:t>$2000 </a:t>
            </a:r>
            <a:r>
              <a:rPr lang="en-US" sz="2000" dirty="0">
                <a:solidFill>
                  <a:prstClr val="white"/>
                </a:solidFill>
              </a:rPr>
              <a:t>to any Organization for committed requests per fiscal year (July 1- June 30)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4710" y="452718"/>
            <a:ext cx="7055380" cy="995082"/>
          </a:xfrm>
        </p:spPr>
        <p:txBody>
          <a:bodyPr>
            <a:normAutofit/>
          </a:bodyPr>
          <a:lstStyle/>
          <a:p>
            <a:r>
              <a:rPr lang="en-US" dirty="0"/>
              <a:t>Committed Funds</a:t>
            </a:r>
            <a:br>
              <a:rPr lang="en-US" dirty="0"/>
            </a:br>
            <a:endParaRPr lang="en-US" sz="1400" dirty="0"/>
          </a:p>
        </p:txBody>
      </p:sp>
      <p:sp>
        <p:nvSpPr>
          <p:cNvPr id="3" name="Text Placeholder 2"/>
          <p:cNvSpPr>
            <a:spLocks noGrp="1"/>
          </p:cNvSpPr>
          <p:nvPr>
            <p:ph type="body" idx="1"/>
          </p:nvPr>
        </p:nvSpPr>
        <p:spPr>
          <a:xfrm>
            <a:off x="739374" y="1761283"/>
            <a:ext cx="3090672" cy="576262"/>
          </a:xfrm>
        </p:spPr>
        <p:txBody>
          <a:bodyPr>
            <a:normAutofit/>
          </a:bodyPr>
          <a:lstStyle/>
          <a:p>
            <a:r>
              <a:rPr lang="en-US" dirty="0"/>
              <a:t>Capital Items</a:t>
            </a:r>
          </a:p>
        </p:txBody>
      </p:sp>
      <p:sp>
        <p:nvSpPr>
          <p:cNvPr id="5" name="Content Placeholder 4"/>
          <p:cNvSpPr>
            <a:spLocks noGrp="1"/>
          </p:cNvSpPr>
          <p:nvPr>
            <p:ph sz="half" idx="2"/>
          </p:nvPr>
        </p:nvSpPr>
        <p:spPr>
          <a:xfrm>
            <a:off x="609601" y="1600200"/>
            <a:ext cx="7772401" cy="4774324"/>
          </a:xfrm>
        </p:spPr>
        <p:txBody>
          <a:bodyPr anchor="ctr">
            <a:normAutofit/>
          </a:bodyPr>
          <a:lstStyle/>
          <a:p>
            <a:r>
              <a:rPr lang="en-US" sz="2000" dirty="0"/>
              <a:t>Products or material items that last more than a year</a:t>
            </a:r>
          </a:p>
          <a:p>
            <a:pPr lvl="1"/>
            <a:r>
              <a:rPr lang="en-US" sz="1800" dirty="0"/>
              <a:t>Equipment</a:t>
            </a:r>
          </a:p>
          <a:p>
            <a:pPr lvl="1"/>
            <a:r>
              <a:rPr lang="en-US" sz="1800" dirty="0"/>
              <a:t>Books</a:t>
            </a:r>
          </a:p>
          <a:p>
            <a:r>
              <a:rPr lang="en-US" sz="2000" dirty="0"/>
              <a:t>Clothing, shirts, hats, etc. will not be funded unless for fundraising.</a:t>
            </a:r>
          </a:p>
          <a:p>
            <a:r>
              <a:rPr lang="en-US" sz="2000" dirty="0"/>
              <a:t>Capital for </a:t>
            </a:r>
            <a:r>
              <a:rPr lang="en-US" sz="2000" dirty="0">
                <a:solidFill>
                  <a:srgbClr val="FFC000"/>
                </a:solidFill>
              </a:rPr>
              <a:t>fundraising</a:t>
            </a:r>
            <a:r>
              <a:rPr lang="en-US" sz="2000" dirty="0"/>
              <a:t> (shirts, balls, candy bars, etc.) can be “fronted” by SUFAC, but this money must be paid back within two weeks.</a:t>
            </a:r>
          </a:p>
        </p:txBody>
      </p:sp>
    </p:spTree>
    <p:extLst>
      <p:ext uri="{BB962C8B-B14F-4D97-AF65-F5344CB8AC3E}">
        <p14:creationId xmlns:p14="http://schemas.microsoft.com/office/powerpoint/2010/main" val="198292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B251A-DBF1-48A0-A17C-857C6FFA2004}"/>
              </a:ext>
            </a:extLst>
          </p:cNvPr>
          <p:cNvSpPr>
            <a:spLocks noGrp="1"/>
          </p:cNvSpPr>
          <p:nvPr>
            <p:ph type="title"/>
          </p:nvPr>
        </p:nvSpPr>
        <p:spPr/>
        <p:txBody>
          <a:bodyPr/>
          <a:lstStyle/>
          <a:p>
            <a:r>
              <a:rPr lang="en-US" dirty="0"/>
              <a:t>Committee Funds</a:t>
            </a:r>
            <a:br>
              <a:rPr lang="en-US" dirty="0"/>
            </a:br>
            <a:r>
              <a:rPr lang="en-US" dirty="0"/>
              <a:t>NEW BANNER POLICY</a:t>
            </a:r>
          </a:p>
        </p:txBody>
      </p:sp>
      <p:sp>
        <p:nvSpPr>
          <p:cNvPr id="4" name="Content Placeholder 3">
            <a:extLst>
              <a:ext uri="{FF2B5EF4-FFF2-40B4-BE49-F238E27FC236}">
                <a16:creationId xmlns:a16="http://schemas.microsoft.com/office/drawing/2014/main" id="{082384C1-927A-44CF-B357-C7AB20ADC7A7}"/>
              </a:ext>
            </a:extLst>
          </p:cNvPr>
          <p:cNvSpPr>
            <a:spLocks noGrp="1"/>
          </p:cNvSpPr>
          <p:nvPr>
            <p:ph idx="1"/>
          </p:nvPr>
        </p:nvSpPr>
        <p:spPr/>
        <p:txBody>
          <a:bodyPr vert="horz" lIns="91440" tIns="45720" rIns="91440" bIns="45720" rtlCol="0" anchor="t">
            <a:normAutofit/>
          </a:bodyPr>
          <a:lstStyle/>
          <a:p>
            <a:r>
              <a:rPr lang="en-US" dirty="0">
                <a:ea typeface="+mj-lt"/>
                <a:cs typeface="+mj-lt"/>
              </a:rPr>
              <a:t>Effective October 1st 2021, banners used to promote student organizations or their events are allowed to be purchased, if purchased through the University Union. Banners will not be purchased for individual students, for any reason.</a:t>
            </a:r>
          </a:p>
          <a:p>
            <a:pPr lvl="1"/>
            <a:r>
              <a:rPr lang="en-US" dirty="0">
                <a:ea typeface="+mj-lt"/>
                <a:cs typeface="+mj-lt"/>
              </a:rPr>
              <a:t>In 2021-22, student organizations will be allowed to purchase two banners.</a:t>
            </a:r>
          </a:p>
          <a:p>
            <a:pPr lvl="1"/>
            <a:r>
              <a:rPr lang="en-US" dirty="0">
                <a:ea typeface="+mj-lt"/>
                <a:cs typeface="+mj-lt"/>
              </a:rPr>
              <a:t>In the following years, student organizations will be allowed to purchase one banner every other year.</a:t>
            </a:r>
          </a:p>
          <a:p>
            <a:pPr lvl="1"/>
            <a:r>
              <a:rPr lang="en-US" dirty="0">
                <a:ea typeface="+mj-lt"/>
                <a:cs typeface="+mj-lt"/>
              </a:rPr>
              <a:t>Student organizations registered after 2021-22 will also be allowed to purchase two banners in their first year of operation, after which the normal rule of one banner every other year will apply.</a:t>
            </a:r>
          </a:p>
        </p:txBody>
      </p:sp>
    </p:spTree>
    <p:extLst>
      <p:ext uri="{BB962C8B-B14F-4D97-AF65-F5344CB8AC3E}">
        <p14:creationId xmlns:p14="http://schemas.microsoft.com/office/powerpoint/2010/main" val="1295119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1" y="457200"/>
            <a:ext cx="6347713" cy="1371600"/>
          </a:xfrm>
        </p:spPr>
        <p:txBody>
          <a:bodyPr>
            <a:normAutofit/>
          </a:bodyPr>
          <a:lstStyle/>
          <a:p>
            <a:r>
              <a:rPr lang="en-US" dirty="0"/>
              <a:t>Contractual Worksheet</a:t>
            </a:r>
            <a:br>
              <a:rPr lang="en-US" dirty="0"/>
            </a:br>
            <a:endParaRPr lang="en-US" sz="1600" dirty="0"/>
          </a:p>
        </p:txBody>
      </p:sp>
      <p:sp>
        <p:nvSpPr>
          <p:cNvPr id="8" name="Content Placeholder 7"/>
          <p:cNvSpPr>
            <a:spLocks noGrp="1"/>
          </p:cNvSpPr>
          <p:nvPr>
            <p:ph idx="1"/>
          </p:nvPr>
        </p:nvSpPr>
        <p:spPr>
          <a:xfrm>
            <a:off x="228600" y="1447800"/>
            <a:ext cx="8077201" cy="4876800"/>
          </a:xfrm>
        </p:spPr>
        <p:txBody>
          <a:bodyPr>
            <a:normAutofit fontScale="77500" lnSpcReduction="20000"/>
          </a:bodyPr>
          <a:lstStyle/>
          <a:p>
            <a:pPr lvl="1"/>
            <a:r>
              <a:rPr lang="en-US" sz="2200" dirty="0"/>
              <a:t>SUFAC funds a maximum of </a:t>
            </a:r>
            <a:r>
              <a:rPr lang="en-US" sz="2200" dirty="0">
                <a:solidFill>
                  <a:srgbClr val="FFC000"/>
                </a:solidFill>
              </a:rPr>
              <a:t>$3,500 </a:t>
            </a:r>
            <a:r>
              <a:rPr lang="en-US" sz="2200" dirty="0"/>
              <a:t>per organization per fiscal year for Contractual expenses</a:t>
            </a:r>
          </a:p>
          <a:p>
            <a:pPr lvl="1"/>
            <a:r>
              <a:rPr lang="en-US" sz="2200" dirty="0"/>
              <a:t>People</a:t>
            </a:r>
            <a:r>
              <a:rPr lang="en-US" sz="2200" dirty="0">
                <a:solidFill>
                  <a:srgbClr val="FF0000"/>
                </a:solidFill>
              </a:rPr>
              <a:t> (non-students) </a:t>
            </a:r>
            <a:r>
              <a:rPr lang="en-US" sz="2200" dirty="0"/>
              <a:t>or Programs that you would like to bring to campus</a:t>
            </a:r>
          </a:p>
          <a:p>
            <a:pPr lvl="1"/>
            <a:r>
              <a:rPr lang="en-US" sz="2200" dirty="0"/>
              <a:t>Items that you need a contract for:</a:t>
            </a:r>
          </a:p>
          <a:p>
            <a:pPr lvl="2"/>
            <a:r>
              <a:rPr lang="en-US" sz="2100" dirty="0"/>
              <a:t>Speakers</a:t>
            </a:r>
          </a:p>
          <a:p>
            <a:pPr lvl="2"/>
            <a:r>
              <a:rPr lang="en-US" sz="2100" dirty="0"/>
              <a:t>Performers</a:t>
            </a:r>
          </a:p>
          <a:p>
            <a:pPr lvl="2"/>
            <a:r>
              <a:rPr lang="en-US" sz="2100" dirty="0"/>
              <a:t>Workshops</a:t>
            </a:r>
          </a:p>
          <a:p>
            <a:pPr lvl="1"/>
            <a:r>
              <a:rPr lang="en-US" sz="2200" dirty="0"/>
              <a:t>Org Contractual Events may not be used for academic credit-producing or class-related material.</a:t>
            </a:r>
          </a:p>
          <a:p>
            <a:pPr lvl="1"/>
            <a:r>
              <a:rPr lang="en-US" sz="2200" dirty="0"/>
              <a:t>All </a:t>
            </a:r>
            <a:r>
              <a:rPr lang="en-US" sz="2200" dirty="0">
                <a:solidFill>
                  <a:srgbClr val="FFC000"/>
                </a:solidFill>
              </a:rPr>
              <a:t>contracts</a:t>
            </a:r>
            <a:r>
              <a:rPr lang="en-US" sz="2200" dirty="0"/>
              <a:t> need to go through John Landrum in Office of Student Life</a:t>
            </a:r>
          </a:p>
          <a:p>
            <a:pPr lvl="1"/>
            <a:r>
              <a:rPr lang="en-US" sz="2200" dirty="0">
                <a:solidFill>
                  <a:srgbClr val="FFC000"/>
                </a:solidFill>
              </a:rPr>
              <a:t>Co-sponsorship</a:t>
            </a:r>
            <a:r>
              <a:rPr lang="en-US" sz="2200" dirty="0"/>
              <a:t> between different student orgs is encouraged.</a:t>
            </a:r>
          </a:p>
          <a:p>
            <a:pPr lvl="1"/>
            <a:r>
              <a:rPr lang="en-US" sz="2200" dirty="0"/>
              <a:t>SUFAC funds cannot be used to provide honorariums or gifts to speakers, performers, demonstrators, and others.</a:t>
            </a:r>
          </a:p>
          <a:p>
            <a:pPr lvl="1"/>
            <a:r>
              <a:rPr lang="en-US" sz="2100" dirty="0"/>
              <a:t>SUFAC funds may not be used to pay for photography fees or costs.</a:t>
            </a:r>
          </a:p>
        </p:txBody>
      </p:sp>
    </p:spTree>
    <p:extLst>
      <p:ext uri="{BB962C8B-B14F-4D97-AF65-F5344CB8AC3E}">
        <p14:creationId xmlns:p14="http://schemas.microsoft.com/office/powerpoint/2010/main" val="3671741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3" cy="838200"/>
          </a:xfrm>
        </p:spPr>
        <p:txBody>
          <a:bodyPr/>
          <a:lstStyle/>
          <a:p>
            <a:r>
              <a:rPr lang="en-US" dirty="0"/>
              <a:t>Food Worksheet</a:t>
            </a:r>
          </a:p>
        </p:txBody>
      </p:sp>
      <p:sp>
        <p:nvSpPr>
          <p:cNvPr id="3" name="Content Placeholder 2"/>
          <p:cNvSpPr>
            <a:spLocks noGrp="1"/>
          </p:cNvSpPr>
          <p:nvPr>
            <p:ph idx="1"/>
          </p:nvPr>
        </p:nvSpPr>
        <p:spPr>
          <a:xfrm>
            <a:off x="76200" y="1600202"/>
            <a:ext cx="8305800" cy="4724398"/>
          </a:xfrm>
        </p:spPr>
        <p:txBody>
          <a:bodyPr vert="horz" lIns="91440" tIns="45720" rIns="91440" bIns="45720" rtlCol="0" anchor="t">
            <a:normAutofit/>
          </a:bodyPr>
          <a:lstStyle/>
          <a:p>
            <a:pPr lvl="1"/>
            <a:r>
              <a:rPr lang="en-US" sz="2000" dirty="0"/>
              <a:t>SUFAC funds a maximum of </a:t>
            </a:r>
            <a:r>
              <a:rPr lang="en-US" sz="2000" dirty="0">
                <a:solidFill>
                  <a:srgbClr val="FFC000"/>
                </a:solidFill>
              </a:rPr>
              <a:t>$1,500 </a:t>
            </a:r>
            <a:r>
              <a:rPr lang="en-US" sz="2000" dirty="0"/>
              <a:t>per organization per fiscal year for Food expenses.</a:t>
            </a:r>
          </a:p>
          <a:p>
            <a:pPr lvl="1"/>
            <a:r>
              <a:rPr lang="en-US" sz="2000" dirty="0"/>
              <a:t>All food &amp; beverages funded by SUFAC must be purchased through </a:t>
            </a:r>
            <a:r>
              <a:rPr lang="en-US" sz="2000" dirty="0">
                <a:solidFill>
                  <a:srgbClr val="FFC000"/>
                </a:solidFill>
              </a:rPr>
              <a:t>Chartwells </a:t>
            </a:r>
            <a:r>
              <a:rPr lang="en-US" sz="2000" dirty="0">
                <a:solidFill>
                  <a:srgbClr val="FF0000"/>
                </a:solidFill>
              </a:rPr>
              <a:t>or other approved vendors (under $50) </a:t>
            </a:r>
            <a:r>
              <a:rPr lang="en-US" sz="2000" dirty="0"/>
              <a:t>and </a:t>
            </a:r>
            <a:r>
              <a:rPr lang="en-US" sz="2000" dirty="0">
                <a:solidFill>
                  <a:srgbClr val="FFC000"/>
                </a:solidFill>
              </a:rPr>
              <a:t>served on campus.</a:t>
            </a:r>
          </a:p>
          <a:p>
            <a:pPr lvl="2"/>
            <a:r>
              <a:rPr lang="en-US" sz="1800" dirty="0"/>
              <a:t>Unless the event is held in the Mauthe Center, </a:t>
            </a:r>
            <a:r>
              <a:rPr lang="en-US" sz="1800" dirty="0">
                <a:solidFill>
                  <a:srgbClr val="FF0000"/>
                </a:solidFill>
              </a:rPr>
              <a:t>STEM Building or the Weidner</a:t>
            </a:r>
            <a:r>
              <a:rPr lang="en-US" sz="1800" dirty="0"/>
              <a:t>, or a food waiver has been obtained</a:t>
            </a:r>
          </a:p>
          <a:p>
            <a:pPr lvl="1"/>
            <a:r>
              <a:rPr lang="en-US" sz="2000" dirty="0"/>
              <a:t>SUFAC does not fund food for regular org meetings.  Funding for meetings is limited to either </a:t>
            </a:r>
            <a:r>
              <a:rPr lang="en-US" sz="2000" dirty="0">
                <a:solidFill>
                  <a:srgbClr val="FFC000"/>
                </a:solidFill>
              </a:rPr>
              <a:t>one recruitment/welcome or one farewell meeting per semester</a:t>
            </a:r>
            <a:r>
              <a:rPr lang="en-US" sz="2000" dirty="0"/>
              <a:t>, but not both.</a:t>
            </a:r>
          </a:p>
          <a:p>
            <a:pPr lvl="1"/>
            <a:r>
              <a:rPr lang="en-US" sz="2000" dirty="0"/>
              <a:t>Segregated fees cannot be used to provide food for faculty or staff events.</a:t>
            </a:r>
          </a:p>
          <a:p>
            <a:endParaRPr lang="en-US" dirty="0"/>
          </a:p>
        </p:txBody>
      </p:sp>
    </p:spTree>
    <p:extLst>
      <p:ext uri="{BB962C8B-B14F-4D97-AF65-F5344CB8AC3E}">
        <p14:creationId xmlns:p14="http://schemas.microsoft.com/office/powerpoint/2010/main" val="2256715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2" y="609600"/>
            <a:ext cx="6705598" cy="838200"/>
          </a:xfrm>
        </p:spPr>
        <p:txBody>
          <a:bodyPr>
            <a:normAutofit/>
          </a:bodyPr>
          <a:lstStyle/>
          <a:p>
            <a:r>
              <a:rPr lang="en-US" dirty="0"/>
              <a:t>Food continued:</a:t>
            </a:r>
          </a:p>
        </p:txBody>
      </p:sp>
      <p:sp>
        <p:nvSpPr>
          <p:cNvPr id="3" name="Content Placeholder 2"/>
          <p:cNvSpPr>
            <a:spLocks noGrp="1"/>
          </p:cNvSpPr>
          <p:nvPr>
            <p:ph idx="1"/>
          </p:nvPr>
        </p:nvSpPr>
        <p:spPr>
          <a:xfrm>
            <a:off x="457200" y="1524000"/>
            <a:ext cx="7772400" cy="4441163"/>
          </a:xfrm>
        </p:spPr>
        <p:txBody>
          <a:bodyPr>
            <a:normAutofit/>
          </a:bodyPr>
          <a:lstStyle/>
          <a:p>
            <a:pPr marL="285750" lvl="1"/>
            <a:r>
              <a:rPr lang="en-US" sz="2000" dirty="0"/>
              <a:t>Requests over $150.00 provide an </a:t>
            </a:r>
            <a:r>
              <a:rPr lang="en-US" sz="2000" dirty="0">
                <a:solidFill>
                  <a:srgbClr val="FFC000"/>
                </a:solidFill>
              </a:rPr>
              <a:t>itemized list </a:t>
            </a:r>
            <a:r>
              <a:rPr lang="en-US" sz="2000" dirty="0"/>
              <a:t>of food items (last tab).  No itemized list, no funding.</a:t>
            </a:r>
          </a:p>
          <a:p>
            <a:pPr marL="685800" lvl="2"/>
            <a:r>
              <a:rPr lang="en-US" sz="1800" dirty="0"/>
              <a:t>Exceptions will be considered on a case-by-case basis.</a:t>
            </a:r>
          </a:p>
          <a:p>
            <a:r>
              <a:rPr lang="en-US" dirty="0"/>
              <a:t>Chartwells is offering a </a:t>
            </a:r>
            <a:r>
              <a:rPr lang="en-US" dirty="0">
                <a:solidFill>
                  <a:srgbClr val="FFC000"/>
                </a:solidFill>
              </a:rPr>
              <a:t>food donation </a:t>
            </a:r>
            <a:r>
              <a:rPr lang="en-US" dirty="0"/>
              <a:t>where your food request can be matched up to a certain dollar amount</a:t>
            </a:r>
          </a:p>
          <a:p>
            <a:pPr lvl="1"/>
            <a:r>
              <a:rPr lang="en-US" dirty="0"/>
              <a:t>All registered student organizations are eligible for this type of donation. However, organizations may only apply for and receive a donation once per academic year.</a:t>
            </a:r>
          </a:p>
          <a:p>
            <a:r>
              <a:rPr lang="en-US" dirty="0"/>
              <a:t>Your org can bring in </a:t>
            </a:r>
            <a:r>
              <a:rPr lang="en-US" dirty="0">
                <a:solidFill>
                  <a:srgbClr val="FFC000"/>
                </a:solidFill>
              </a:rPr>
              <a:t>up to $100 of non-perishable food </a:t>
            </a:r>
            <a:r>
              <a:rPr lang="en-US" dirty="0"/>
              <a:t>items for closed meetings (meetings intended for only members)</a:t>
            </a:r>
          </a:p>
          <a:p>
            <a:pPr lvl="1"/>
            <a:r>
              <a:rPr lang="en-US" dirty="0"/>
              <a:t>Chips, cans of soda, pretzels, cookies, etc.</a:t>
            </a:r>
          </a:p>
          <a:p>
            <a:endParaRPr lang="en-US" dirty="0"/>
          </a:p>
        </p:txBody>
      </p:sp>
    </p:spTree>
    <p:extLst>
      <p:ext uri="{BB962C8B-B14F-4D97-AF65-F5344CB8AC3E}">
        <p14:creationId xmlns:p14="http://schemas.microsoft.com/office/powerpoint/2010/main" val="300329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6347713" cy="838200"/>
          </a:xfrm>
        </p:spPr>
        <p:txBody>
          <a:bodyPr/>
          <a:lstStyle/>
          <a:p>
            <a:r>
              <a:rPr lang="en-US" dirty="0"/>
              <a:t>Travel Worksheet</a:t>
            </a:r>
          </a:p>
        </p:txBody>
      </p:sp>
      <p:sp>
        <p:nvSpPr>
          <p:cNvPr id="3" name="Content Placeholder 2"/>
          <p:cNvSpPr>
            <a:spLocks noGrp="1"/>
          </p:cNvSpPr>
          <p:nvPr>
            <p:ph idx="1"/>
          </p:nvPr>
        </p:nvSpPr>
        <p:spPr>
          <a:xfrm>
            <a:off x="457200" y="1447800"/>
            <a:ext cx="8001000" cy="4593565"/>
          </a:xfrm>
        </p:spPr>
        <p:txBody>
          <a:bodyPr>
            <a:noAutofit/>
          </a:bodyPr>
          <a:lstStyle/>
          <a:p>
            <a:r>
              <a:rPr lang="en-US" dirty="0"/>
              <a:t>At least </a:t>
            </a:r>
            <a:r>
              <a:rPr lang="en-US" dirty="0">
                <a:solidFill>
                  <a:srgbClr val="FFC000"/>
                </a:solidFill>
              </a:rPr>
              <a:t>1/3 </a:t>
            </a:r>
            <a:r>
              <a:rPr lang="en-US" dirty="0"/>
              <a:t>of the total travel request is </a:t>
            </a:r>
            <a:r>
              <a:rPr lang="en-US" dirty="0">
                <a:solidFill>
                  <a:srgbClr val="FFC000"/>
                </a:solidFill>
              </a:rPr>
              <a:t>contributed</a:t>
            </a:r>
            <a:r>
              <a:rPr lang="en-US" dirty="0"/>
              <a:t> by the Organization (may use Agency balance).</a:t>
            </a:r>
          </a:p>
          <a:p>
            <a:r>
              <a:rPr lang="en-US" dirty="0"/>
              <a:t>Travel funds will cover transportation, lodging, and registration </a:t>
            </a:r>
            <a:r>
              <a:rPr lang="en-US" dirty="0">
                <a:solidFill>
                  <a:srgbClr val="FFC000"/>
                </a:solidFill>
              </a:rPr>
              <a:t>only for UWGB students</a:t>
            </a:r>
            <a:r>
              <a:rPr lang="en-US" dirty="0"/>
              <a:t>.</a:t>
            </a:r>
          </a:p>
          <a:p>
            <a:r>
              <a:rPr lang="en-US" dirty="0"/>
              <a:t>Food expenses are not covered unless it is directly covered in a registration fee.</a:t>
            </a:r>
          </a:p>
          <a:p>
            <a:r>
              <a:rPr lang="en-US" dirty="0"/>
              <a:t>All money granted MUST be </a:t>
            </a:r>
            <a:r>
              <a:rPr lang="en-US" dirty="0">
                <a:solidFill>
                  <a:srgbClr val="FFC000"/>
                </a:solidFill>
              </a:rPr>
              <a:t>evenly distributed </a:t>
            </a:r>
            <a:r>
              <a:rPr lang="en-US" dirty="0"/>
              <a:t>to every student attending.</a:t>
            </a:r>
          </a:p>
          <a:p>
            <a:r>
              <a:rPr lang="en-US" dirty="0"/>
              <a:t>SUFAC members will consider expense as well as convenience when deciding what level of funding will be allocated for lodging. </a:t>
            </a:r>
          </a:p>
          <a:p>
            <a:r>
              <a:rPr lang="en-US" dirty="0"/>
              <a:t>Exceptions will be considered on a case-by-case basis.</a:t>
            </a:r>
          </a:p>
        </p:txBody>
      </p:sp>
    </p:spTree>
    <p:extLst>
      <p:ext uri="{BB962C8B-B14F-4D97-AF65-F5344CB8AC3E}">
        <p14:creationId xmlns:p14="http://schemas.microsoft.com/office/powerpoint/2010/main" val="317679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Guidelines</a:t>
            </a:r>
          </a:p>
        </p:txBody>
      </p:sp>
      <p:sp>
        <p:nvSpPr>
          <p:cNvPr id="3" name="Content Placeholder 2"/>
          <p:cNvSpPr>
            <a:spLocks noGrp="1"/>
          </p:cNvSpPr>
          <p:nvPr>
            <p:ph idx="1"/>
          </p:nvPr>
        </p:nvSpPr>
        <p:spPr>
          <a:xfrm>
            <a:off x="609600" y="1524000"/>
            <a:ext cx="7162801" cy="4364963"/>
          </a:xfrm>
        </p:spPr>
        <p:txBody>
          <a:bodyPr vert="horz" lIns="91440" tIns="45720" rIns="91440" bIns="45720" rtlCol="0" anchor="t">
            <a:normAutofit fontScale="92500" lnSpcReduction="10000"/>
          </a:bodyPr>
          <a:lstStyle/>
          <a:p>
            <a:r>
              <a:rPr lang="en-US" dirty="0"/>
              <a:t>Maximum </a:t>
            </a:r>
            <a:r>
              <a:rPr lang="en-US" dirty="0">
                <a:solidFill>
                  <a:srgbClr val="FF0000"/>
                </a:solidFill>
              </a:rPr>
              <a:t>$7000</a:t>
            </a:r>
            <a:r>
              <a:rPr lang="en-US" dirty="0"/>
              <a:t>; Maximum </a:t>
            </a:r>
            <a:r>
              <a:rPr lang="en-US" dirty="0">
                <a:solidFill>
                  <a:srgbClr val="FFC000"/>
                </a:solidFill>
              </a:rPr>
              <a:t>10 trips </a:t>
            </a:r>
            <a:r>
              <a:rPr lang="en-US" dirty="0"/>
              <a:t>(exceptions for club sports).</a:t>
            </a:r>
          </a:p>
          <a:p>
            <a:r>
              <a:rPr lang="en-US" dirty="0">
                <a:solidFill>
                  <a:srgbClr val="FF0000"/>
                </a:solidFill>
              </a:rPr>
              <a:t>$4000 in traditional travel costs, $3000 in registration, </a:t>
            </a:r>
          </a:p>
          <a:p>
            <a:r>
              <a:rPr lang="en-US" dirty="0"/>
              <a:t>If total travel is more than $7000 when budgets are submitted to SUFAC, org contributions will automatically rise to 2/3.</a:t>
            </a:r>
          </a:p>
          <a:p>
            <a:r>
              <a:rPr lang="en-US" dirty="0"/>
              <a:t>No location restrictions, except that travel within </a:t>
            </a:r>
            <a:r>
              <a:rPr lang="en-US" dirty="0">
                <a:solidFill>
                  <a:srgbClr val="FFC000"/>
                </a:solidFill>
              </a:rPr>
              <a:t>Brown County</a:t>
            </a:r>
            <a:r>
              <a:rPr lang="en-US" dirty="0"/>
              <a:t> will not be funded.</a:t>
            </a:r>
          </a:p>
          <a:p>
            <a:r>
              <a:rPr lang="en-US" dirty="0"/>
              <a:t>Maximum cost of </a:t>
            </a:r>
            <a:r>
              <a:rPr lang="en-US" dirty="0">
                <a:solidFill>
                  <a:srgbClr val="FFC000"/>
                </a:solidFill>
              </a:rPr>
              <a:t>$50 per person, per day</a:t>
            </a:r>
            <a:r>
              <a:rPr lang="en-US" dirty="0"/>
              <a:t>.</a:t>
            </a:r>
          </a:p>
          <a:p>
            <a:r>
              <a:rPr lang="en-US" dirty="0"/>
              <a:t>All failed cancellations are expected to be paid in full by the student organization. </a:t>
            </a:r>
          </a:p>
          <a:p>
            <a:r>
              <a:rPr lang="en-US" dirty="0"/>
              <a:t>If a trip cost exceeds the SUFAC allocation the organization is expected to pay in full the extra cost.</a:t>
            </a:r>
          </a:p>
        </p:txBody>
      </p:sp>
    </p:spTree>
    <p:extLst>
      <p:ext uri="{BB962C8B-B14F-4D97-AF65-F5344CB8AC3E}">
        <p14:creationId xmlns:p14="http://schemas.microsoft.com/office/powerpoint/2010/main" val="101908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Budget Training Agenda</a:t>
            </a:r>
          </a:p>
        </p:txBody>
      </p:sp>
      <p:sp>
        <p:nvSpPr>
          <p:cNvPr id="9" name="Content Placeholder 8"/>
          <p:cNvSpPr>
            <a:spLocks noGrp="1"/>
          </p:cNvSpPr>
          <p:nvPr>
            <p:ph idx="1"/>
          </p:nvPr>
        </p:nvSpPr>
        <p:spPr>
          <a:xfrm>
            <a:off x="685800" y="1676400"/>
            <a:ext cx="7848599" cy="4517363"/>
          </a:xfrm>
        </p:spPr>
        <p:txBody>
          <a:bodyPr/>
          <a:lstStyle/>
          <a:p>
            <a:r>
              <a:rPr lang="en-US" sz="2400" dirty="0"/>
              <a:t>SUFAC &amp; its timeline</a:t>
            </a:r>
          </a:p>
          <a:p>
            <a:r>
              <a:rPr lang="en-US" sz="2400" dirty="0"/>
              <a:t>The Student Organization Budget &amp; SUFAC’s Process</a:t>
            </a:r>
          </a:p>
          <a:p>
            <a:r>
              <a:rPr lang="en-US" sz="2400" dirty="0"/>
              <a:t>Small, Mid, and Large Budget hierarchy </a:t>
            </a:r>
          </a:p>
          <a:p>
            <a:r>
              <a:rPr lang="en-US" sz="2400" dirty="0"/>
              <a:t>Parts of a Student Organization Budget &amp; Guidelines</a:t>
            </a:r>
          </a:p>
          <a:p>
            <a:r>
              <a:rPr lang="en-US" sz="2400" dirty="0"/>
              <a:t>Reminders, dates, and miscellanea </a:t>
            </a:r>
          </a:p>
          <a:p>
            <a:pPr>
              <a:buNone/>
            </a:pP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Guidelines</a:t>
            </a:r>
          </a:p>
        </p:txBody>
      </p:sp>
      <p:sp>
        <p:nvSpPr>
          <p:cNvPr id="3" name="Content Placeholder 2"/>
          <p:cNvSpPr>
            <a:spLocks noGrp="1"/>
          </p:cNvSpPr>
          <p:nvPr>
            <p:ph idx="1"/>
          </p:nvPr>
        </p:nvSpPr>
        <p:spPr>
          <a:xfrm>
            <a:off x="609600" y="1524000"/>
            <a:ext cx="7162801" cy="4364963"/>
          </a:xfrm>
        </p:spPr>
        <p:txBody>
          <a:bodyPr>
            <a:normAutofit/>
          </a:bodyPr>
          <a:lstStyle/>
          <a:p>
            <a:r>
              <a:rPr lang="en-US" dirty="0"/>
              <a:t>Registration will be funded up to </a:t>
            </a:r>
            <a:r>
              <a:rPr lang="en-US" dirty="0">
                <a:solidFill>
                  <a:srgbClr val="FFC000"/>
                </a:solidFill>
              </a:rPr>
              <a:t>$3000 </a:t>
            </a:r>
            <a:r>
              <a:rPr lang="en-US" dirty="0"/>
              <a:t>per FY. </a:t>
            </a:r>
          </a:p>
          <a:p>
            <a:r>
              <a:rPr lang="en-US" dirty="0"/>
              <a:t>Registration is defined as: conference registration, membership registration, Tournament Registration</a:t>
            </a:r>
          </a:p>
        </p:txBody>
      </p:sp>
    </p:spTree>
    <p:extLst>
      <p:ext uri="{BB962C8B-B14F-4D97-AF65-F5344CB8AC3E}">
        <p14:creationId xmlns:p14="http://schemas.microsoft.com/office/powerpoint/2010/main" val="1966595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Pricing</a:t>
            </a:r>
          </a:p>
        </p:txBody>
      </p:sp>
      <p:sp>
        <p:nvSpPr>
          <p:cNvPr id="3" name="Content Placeholder 2"/>
          <p:cNvSpPr>
            <a:spLocks noGrp="1"/>
          </p:cNvSpPr>
          <p:nvPr>
            <p:ph idx="1"/>
          </p:nvPr>
        </p:nvSpPr>
        <p:spPr>
          <a:xfrm>
            <a:off x="609600" y="1524000"/>
            <a:ext cx="7696200" cy="4724407"/>
          </a:xfrm>
        </p:spPr>
        <p:txBody>
          <a:bodyPr>
            <a:normAutofit/>
          </a:bodyPr>
          <a:lstStyle/>
          <a:p>
            <a:r>
              <a:rPr lang="en-US" dirty="0"/>
              <a:t>Students must apply for permission to operate vehicles under university business (i.e. your org).  See the Organization Finance Officer.</a:t>
            </a:r>
          </a:p>
          <a:p>
            <a:r>
              <a:rPr lang="en-US" dirty="0"/>
              <a:t>See </a:t>
            </a:r>
            <a:r>
              <a:rPr lang="en-US" dirty="0">
                <a:solidFill>
                  <a:srgbClr val="FFC000"/>
                </a:solidFill>
              </a:rPr>
              <a:t>Tina </a:t>
            </a:r>
            <a:r>
              <a:rPr lang="en-US" dirty="0" err="1">
                <a:solidFill>
                  <a:srgbClr val="FFC000"/>
                </a:solidFill>
              </a:rPr>
              <a:t>Tackmier</a:t>
            </a:r>
            <a:r>
              <a:rPr lang="en-US" dirty="0">
                <a:solidFill>
                  <a:srgbClr val="FFC000"/>
                </a:solidFill>
              </a:rPr>
              <a:t> - OSL</a:t>
            </a:r>
            <a:r>
              <a:rPr lang="en-US" dirty="0"/>
              <a:t>, for state hotel rates as they vary throughout the state. Groups are expected to fill hotel/lodging to capacity.</a:t>
            </a:r>
          </a:p>
          <a:p>
            <a:pPr lvl="1"/>
            <a:r>
              <a:rPr lang="en-US" dirty="0"/>
              <a:t>Check all costs with Tina</a:t>
            </a:r>
          </a:p>
        </p:txBody>
      </p:sp>
    </p:spTree>
    <p:extLst>
      <p:ext uri="{BB962C8B-B14F-4D97-AF65-F5344CB8AC3E}">
        <p14:creationId xmlns:p14="http://schemas.microsoft.com/office/powerpoint/2010/main" val="674627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Ranking Requests</a:t>
            </a:r>
          </a:p>
        </p:txBody>
      </p:sp>
      <p:sp>
        <p:nvSpPr>
          <p:cNvPr id="3" name="Content Placeholder 2"/>
          <p:cNvSpPr>
            <a:spLocks noGrp="1"/>
          </p:cNvSpPr>
          <p:nvPr>
            <p:ph idx="1"/>
          </p:nvPr>
        </p:nvSpPr>
        <p:spPr>
          <a:xfrm>
            <a:off x="605889" y="1524000"/>
            <a:ext cx="7623711" cy="4441163"/>
          </a:xfrm>
        </p:spPr>
        <p:txBody>
          <a:bodyPr/>
          <a:lstStyle/>
          <a:p>
            <a:r>
              <a:rPr lang="en-US" sz="2000" dirty="0"/>
              <a:t>Please make sure that all your Committed, Contractual, Food, and Travel Request are </a:t>
            </a:r>
            <a:r>
              <a:rPr lang="en-US" sz="2000" dirty="0">
                <a:solidFill>
                  <a:srgbClr val="FFC000"/>
                </a:solidFill>
              </a:rPr>
              <a:t>ranked in order of importance</a:t>
            </a:r>
            <a:r>
              <a:rPr lang="en-US" sz="2000" dirty="0"/>
              <a:t>. </a:t>
            </a:r>
          </a:p>
          <a:p>
            <a:r>
              <a:rPr lang="en-US" sz="2000" dirty="0"/>
              <a:t>If SUFAC determines to cut funding for an item, it will start at the bottom of the list.</a:t>
            </a:r>
          </a:p>
          <a:p>
            <a:r>
              <a:rPr lang="en-US" sz="2000" dirty="0"/>
              <a:t>For example, if you would like to take four trips:</a:t>
            </a:r>
          </a:p>
          <a:p>
            <a:pPr lvl="1"/>
            <a:r>
              <a:rPr lang="en-US" sz="1800" b="1" dirty="0"/>
              <a:t>Trip 1 </a:t>
            </a:r>
            <a:r>
              <a:rPr lang="en-US" sz="1800" dirty="0"/>
              <a:t>should be the most important trip for your org.</a:t>
            </a:r>
          </a:p>
          <a:p>
            <a:pPr lvl="1"/>
            <a:r>
              <a:rPr lang="en-US" sz="1800" b="1" dirty="0"/>
              <a:t>Trip 4 </a:t>
            </a:r>
            <a:r>
              <a:rPr lang="en-US" sz="1800" dirty="0"/>
              <a:t>should be the least important trip.</a:t>
            </a:r>
          </a:p>
          <a:p>
            <a:endParaRPr lang="en-US" dirty="0"/>
          </a:p>
        </p:txBody>
      </p:sp>
    </p:spTree>
    <p:extLst>
      <p:ext uri="{BB962C8B-B14F-4D97-AF65-F5344CB8AC3E}">
        <p14:creationId xmlns:p14="http://schemas.microsoft.com/office/powerpoint/2010/main" val="2372846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and Sweet</a:t>
            </a:r>
          </a:p>
        </p:txBody>
      </p:sp>
      <p:sp>
        <p:nvSpPr>
          <p:cNvPr id="3" name="Content Placeholder 2"/>
          <p:cNvSpPr>
            <a:spLocks noGrp="1"/>
          </p:cNvSpPr>
          <p:nvPr>
            <p:ph idx="1"/>
          </p:nvPr>
        </p:nvSpPr>
        <p:spPr>
          <a:xfrm>
            <a:off x="609600" y="1676400"/>
            <a:ext cx="7467600" cy="4195481"/>
          </a:xfrm>
        </p:spPr>
        <p:txBody>
          <a:bodyPr>
            <a:normAutofit/>
          </a:bodyPr>
          <a:lstStyle/>
          <a:p>
            <a:r>
              <a:rPr lang="en-US" dirty="0"/>
              <a:t>Please </a:t>
            </a:r>
            <a:r>
              <a:rPr lang="en-US" dirty="0">
                <a:solidFill>
                  <a:srgbClr val="FFC000"/>
                </a:solidFill>
              </a:rPr>
              <a:t>limit descriptions</a:t>
            </a:r>
            <a:r>
              <a:rPr lang="en-US" dirty="0"/>
              <a:t> to 4 or 5 lines</a:t>
            </a:r>
          </a:p>
          <a:p>
            <a:r>
              <a:rPr lang="en-US" dirty="0"/>
              <a:t>Make sure your </a:t>
            </a:r>
            <a:r>
              <a:rPr lang="en-US" b="1" dirty="0"/>
              <a:t>whole</a:t>
            </a:r>
            <a:r>
              <a:rPr lang="en-US" dirty="0"/>
              <a:t> description is visible in the description box</a:t>
            </a:r>
          </a:p>
          <a:p>
            <a:pPr lvl="1"/>
            <a:r>
              <a:rPr lang="en-US" dirty="0"/>
              <a:t>It will not show up when printed for the board</a:t>
            </a:r>
          </a:p>
          <a:p>
            <a:r>
              <a:rPr lang="en-US" dirty="0"/>
              <a:t>If you feel your explanation needs to be longer than 4 or 5 lines, please attach a separate document.</a:t>
            </a:r>
          </a:p>
          <a:p>
            <a:r>
              <a:rPr lang="en-US" dirty="0"/>
              <a:t>Once again, when presenting, do not simply read your budget document, explain the rationale for funding your org from student fees.</a:t>
            </a:r>
          </a:p>
          <a:p>
            <a:endParaRPr lang="en-US" dirty="0"/>
          </a:p>
        </p:txBody>
      </p:sp>
    </p:spTree>
    <p:extLst>
      <p:ext uri="{BB962C8B-B14F-4D97-AF65-F5344CB8AC3E}">
        <p14:creationId xmlns:p14="http://schemas.microsoft.com/office/powerpoint/2010/main" val="2415418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363890" cy="1400530"/>
          </a:xfrm>
        </p:spPr>
        <p:txBody>
          <a:bodyPr/>
          <a:lstStyle/>
          <a:p>
            <a:r>
              <a:rPr lang="en-US" dirty="0"/>
              <a:t>Revenue and Agency Account</a:t>
            </a:r>
          </a:p>
        </p:txBody>
      </p:sp>
      <p:sp>
        <p:nvSpPr>
          <p:cNvPr id="3" name="Content Placeholder 2"/>
          <p:cNvSpPr>
            <a:spLocks noGrp="1"/>
          </p:cNvSpPr>
          <p:nvPr>
            <p:ph idx="1"/>
          </p:nvPr>
        </p:nvSpPr>
        <p:spPr>
          <a:xfrm>
            <a:off x="484710" y="1853248"/>
            <a:ext cx="7897290" cy="4800600"/>
          </a:xfrm>
        </p:spPr>
        <p:txBody>
          <a:bodyPr>
            <a:normAutofit fontScale="92500" lnSpcReduction="20000"/>
          </a:bodyPr>
          <a:lstStyle/>
          <a:p>
            <a:r>
              <a:rPr lang="en-US" dirty="0"/>
              <a:t>Revenue is money that an organization raises through an event that is funded with SUFAC money.</a:t>
            </a:r>
          </a:p>
          <a:p>
            <a:r>
              <a:rPr lang="en-US" dirty="0"/>
              <a:t>All revenue is expected to be used to </a:t>
            </a:r>
            <a:r>
              <a:rPr lang="en-US" dirty="0">
                <a:solidFill>
                  <a:srgbClr val="FFC000"/>
                </a:solidFill>
              </a:rPr>
              <a:t>pay back SUFAC</a:t>
            </a:r>
            <a:r>
              <a:rPr lang="en-US" dirty="0"/>
              <a:t>, up to the amount that was used to fund the event.</a:t>
            </a:r>
          </a:p>
          <a:p>
            <a:r>
              <a:rPr lang="en-US" dirty="0"/>
              <a:t>Revenue is used to offset the total Budget Request</a:t>
            </a:r>
          </a:p>
          <a:p>
            <a:pPr lvl="1"/>
            <a:r>
              <a:rPr lang="en-US" sz="1900" dirty="0"/>
              <a:t>For Example:  If you claim that you expect to make $2000, off a $3000 event, and make $4000, you are still expected to pay SUFAC back $3000, and the extra $1000 goes to the Agency Account</a:t>
            </a:r>
          </a:p>
          <a:p>
            <a:r>
              <a:rPr lang="en-US" dirty="0"/>
              <a:t>Student Orgs may spend </a:t>
            </a:r>
            <a:r>
              <a:rPr lang="en-US" dirty="0">
                <a:solidFill>
                  <a:srgbClr val="FFC000"/>
                </a:solidFill>
              </a:rPr>
              <a:t>agency</a:t>
            </a:r>
            <a:r>
              <a:rPr lang="en-US" dirty="0"/>
              <a:t> funds in the manner they see fit (provided proper policies are followed).</a:t>
            </a:r>
          </a:p>
          <a:p>
            <a:r>
              <a:rPr lang="en-US" dirty="0"/>
              <a:t>See John Landrum, the Org Finance Officer for questions on Agency Funds.</a:t>
            </a:r>
          </a:p>
          <a:p>
            <a:r>
              <a:rPr lang="en-US" dirty="0"/>
              <a:t>SUFAC reserves the right to review an org’s agency account balance and promote its use in funding org activities and requests.</a:t>
            </a:r>
          </a:p>
          <a:p>
            <a:endParaRPr lang="en-US" dirty="0"/>
          </a:p>
        </p:txBody>
      </p:sp>
    </p:spTree>
    <p:extLst>
      <p:ext uri="{BB962C8B-B14F-4D97-AF65-F5344CB8AC3E}">
        <p14:creationId xmlns:p14="http://schemas.microsoft.com/office/powerpoint/2010/main" val="823473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and Guidelines</a:t>
            </a:r>
          </a:p>
        </p:txBody>
      </p:sp>
      <p:sp>
        <p:nvSpPr>
          <p:cNvPr id="3" name="Content Placeholder 2"/>
          <p:cNvSpPr>
            <a:spLocks noGrp="1"/>
          </p:cNvSpPr>
          <p:nvPr>
            <p:ph idx="1"/>
          </p:nvPr>
        </p:nvSpPr>
        <p:spPr>
          <a:xfrm>
            <a:off x="533400" y="1600200"/>
            <a:ext cx="7543800" cy="4800600"/>
          </a:xfrm>
        </p:spPr>
        <p:txBody>
          <a:bodyPr>
            <a:normAutofit/>
          </a:bodyPr>
          <a:lstStyle/>
          <a:p>
            <a:r>
              <a:rPr lang="en-US" dirty="0"/>
              <a:t>All SUFAC forms and guidelines are published on the SUFAC Website:</a:t>
            </a:r>
          </a:p>
          <a:p>
            <a:pPr marL="0" indent="0" algn="ctr">
              <a:buNone/>
            </a:pPr>
            <a:r>
              <a:rPr lang="en-US" u="sng" dirty="0">
                <a:hlinkClick r:id="rId2"/>
              </a:rPr>
              <a:t>http://www.uwgb.edu/student-government/committees/segregated-fees/</a:t>
            </a:r>
            <a:endParaRPr lang="en-US" u="sng" dirty="0"/>
          </a:p>
          <a:p>
            <a:r>
              <a:rPr lang="en-US" dirty="0"/>
              <a:t>Do NOT create your budget from the same workbook saved from a previous year.</a:t>
            </a:r>
          </a:p>
          <a:p>
            <a:r>
              <a:rPr lang="en-US" dirty="0"/>
              <a:t>The form was edited and has changes.</a:t>
            </a:r>
          </a:p>
          <a:p>
            <a:r>
              <a:rPr lang="en-US" dirty="0"/>
              <a:t>When uncertain if a program should be funded, read the guidelines and then contact the SUFAC Chair or Vice Chair.</a:t>
            </a:r>
          </a:p>
          <a:p>
            <a:pPr marL="0" indent="0">
              <a:buNone/>
            </a:pPr>
            <a:endParaRPr lang="en-US" sz="2400" u="sng" dirty="0"/>
          </a:p>
        </p:txBody>
      </p:sp>
    </p:spTree>
    <p:extLst>
      <p:ext uri="{BB962C8B-B14F-4D97-AF65-F5344CB8AC3E}">
        <p14:creationId xmlns:p14="http://schemas.microsoft.com/office/powerpoint/2010/main" val="2679375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Filename and Emailing</a:t>
            </a:r>
          </a:p>
        </p:txBody>
      </p:sp>
      <p:sp>
        <p:nvSpPr>
          <p:cNvPr id="3" name="Content Placeholder 2"/>
          <p:cNvSpPr>
            <a:spLocks noGrp="1"/>
          </p:cNvSpPr>
          <p:nvPr>
            <p:ph idx="1"/>
          </p:nvPr>
        </p:nvSpPr>
        <p:spPr>
          <a:xfrm>
            <a:off x="484710" y="1600200"/>
            <a:ext cx="7363890" cy="4876800"/>
          </a:xfrm>
        </p:spPr>
        <p:txBody>
          <a:bodyPr vert="horz" lIns="91440" tIns="45720" rIns="91440" bIns="45720" rtlCol="0" anchor="t">
            <a:normAutofit/>
          </a:bodyPr>
          <a:lstStyle/>
          <a:p>
            <a:r>
              <a:rPr lang="en-US" dirty="0"/>
              <a:t>Please make sure when you save your budget you include the name of your org.</a:t>
            </a:r>
          </a:p>
          <a:p>
            <a:pPr lvl="1"/>
            <a:r>
              <a:rPr lang="en-US" dirty="0"/>
              <a:t>Example:</a:t>
            </a:r>
          </a:p>
          <a:p>
            <a:pPr lvl="2"/>
            <a:r>
              <a:rPr lang="en-US" sz="1800" dirty="0"/>
              <a:t> BasketWeavingBudget2223.xls</a:t>
            </a:r>
          </a:p>
          <a:p>
            <a:r>
              <a:rPr lang="en-US" dirty="0"/>
              <a:t>Please email all completed budgets to the SUFAC account (</a:t>
            </a:r>
            <a:r>
              <a:rPr lang="en-US" u="sng" dirty="0"/>
              <a:t>sosufac@uwgb.edu</a:t>
            </a:r>
            <a:r>
              <a:rPr lang="en-US" dirty="0"/>
              <a:t>) with </a:t>
            </a:r>
            <a:r>
              <a:rPr lang="en-US" b="1" i="1" u="sng" dirty="0"/>
              <a:t>Name of Org</a:t>
            </a:r>
            <a:r>
              <a:rPr lang="en-US" b="1" i="1" dirty="0"/>
              <a:t>’s Budget</a:t>
            </a:r>
            <a:r>
              <a:rPr lang="en-US" b="1" dirty="0"/>
              <a:t> </a:t>
            </a:r>
            <a:r>
              <a:rPr lang="en-US" dirty="0"/>
              <a:t>in the subject line:</a:t>
            </a:r>
          </a:p>
          <a:p>
            <a:pPr lvl="1"/>
            <a:r>
              <a:rPr lang="en-US" b="1" dirty="0"/>
              <a:t>Underwater Basket Weaving Club Budget 22-23</a:t>
            </a:r>
          </a:p>
          <a:p>
            <a:endParaRPr lang="en-US" dirty="0"/>
          </a:p>
        </p:txBody>
      </p:sp>
    </p:spTree>
    <p:extLst>
      <p:ext uri="{BB962C8B-B14F-4D97-AF65-F5344CB8AC3E}">
        <p14:creationId xmlns:p14="http://schemas.microsoft.com/office/powerpoint/2010/main" val="1922805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2" y="533402"/>
            <a:ext cx="6347715" cy="793649"/>
          </a:xfrm>
        </p:spPr>
        <p:txBody>
          <a:bodyPr>
            <a:normAutofit/>
          </a:bodyPr>
          <a:lstStyle/>
          <a:p>
            <a:r>
              <a:rPr lang="en-US" dirty="0"/>
              <a:t>Reminders</a:t>
            </a:r>
          </a:p>
        </p:txBody>
      </p:sp>
      <p:sp>
        <p:nvSpPr>
          <p:cNvPr id="2" name="Text Placeholder 1"/>
          <p:cNvSpPr>
            <a:spLocks noGrp="1"/>
          </p:cNvSpPr>
          <p:nvPr>
            <p:ph type="body" idx="1"/>
          </p:nvPr>
        </p:nvSpPr>
        <p:spPr>
          <a:xfrm>
            <a:off x="685800" y="1752600"/>
            <a:ext cx="7851774" cy="4114800"/>
          </a:xfrm>
        </p:spPr>
        <p:txBody>
          <a:bodyPr>
            <a:normAutofit/>
          </a:bodyPr>
          <a:lstStyle/>
          <a:p>
            <a:r>
              <a:rPr lang="en-US" sz="2600" b="1" dirty="0">
                <a:solidFill>
                  <a:schemeClr val="tx1"/>
                </a:solidFill>
              </a:rPr>
              <a:t>Budgets are Due by 11:59</a:t>
            </a:r>
            <a:r>
              <a:rPr lang="en-US" sz="2600" b="1" i="1" dirty="0">
                <a:solidFill>
                  <a:schemeClr val="tx1"/>
                </a:solidFill>
              </a:rPr>
              <a:t> pm on Sunday, October 17</a:t>
            </a:r>
            <a:r>
              <a:rPr lang="en-US" sz="2600" b="1" i="1" baseline="30000" dirty="0">
                <a:solidFill>
                  <a:schemeClr val="tx1"/>
                </a:solidFill>
              </a:rPr>
              <a:t>th</a:t>
            </a:r>
            <a:r>
              <a:rPr lang="en-US" sz="2600" b="1" i="1" dirty="0">
                <a:solidFill>
                  <a:schemeClr val="tx1"/>
                </a:solidFill>
              </a:rPr>
              <a:t> </a:t>
            </a:r>
          </a:p>
          <a:p>
            <a:endParaRPr lang="en-US" sz="2600" dirty="0">
              <a:solidFill>
                <a:schemeClr val="tx1"/>
              </a:solidFill>
            </a:endParaRPr>
          </a:p>
          <a:p>
            <a:r>
              <a:rPr lang="en-US" sz="2600" cap="none" dirty="0">
                <a:solidFill>
                  <a:schemeClr val="tx1"/>
                </a:solidFill>
              </a:rPr>
              <a:t>All physical &amp; digital material being presented must be submitted to SUFAC at least one week before meeting</a:t>
            </a:r>
          </a:p>
          <a:p>
            <a:endParaRPr lang="en-US" sz="2600" cap="none"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1" y="609600"/>
            <a:ext cx="6347713" cy="762000"/>
          </a:xfrm>
        </p:spPr>
        <p:txBody>
          <a:bodyPr/>
          <a:lstStyle/>
          <a:p>
            <a:r>
              <a:rPr lang="en-US" dirty="0"/>
              <a:t>Questions</a:t>
            </a:r>
          </a:p>
        </p:txBody>
      </p:sp>
      <p:sp>
        <p:nvSpPr>
          <p:cNvPr id="6" name="Subtitle 4"/>
          <p:cNvSpPr>
            <a:spLocks noGrp="1"/>
          </p:cNvSpPr>
          <p:nvPr>
            <p:ph idx="1"/>
          </p:nvPr>
        </p:nvSpPr>
        <p:spPr>
          <a:xfrm>
            <a:off x="609601" y="1676400"/>
            <a:ext cx="7391399" cy="4195481"/>
          </a:xfrm>
        </p:spPr>
        <p:txBody>
          <a:bodyPr vert="horz" lIns="91440" tIns="45720" rIns="91440" bIns="45720" rtlCol="0" anchor="t">
            <a:normAutofit/>
          </a:bodyPr>
          <a:lstStyle/>
          <a:p>
            <a:r>
              <a:rPr lang="en-US" sz="2200" dirty="0"/>
              <a:t>We (SUFAC Chair and Vice Chair) are here to help you with budgets and any questions you might have.</a:t>
            </a:r>
          </a:p>
          <a:p>
            <a:r>
              <a:rPr lang="en-US" sz="2200" dirty="0"/>
              <a:t>E-Mail: </a:t>
            </a:r>
            <a:r>
              <a:rPr lang="en-US" sz="2200" dirty="0">
                <a:hlinkClick r:id="rId2"/>
              </a:rPr>
              <a:t>sosufac@uwgb.edu</a:t>
            </a:r>
            <a:endParaRPr lang="en-US" sz="2200" dirty="0"/>
          </a:p>
          <a:p>
            <a:r>
              <a:rPr lang="en-US" sz="2200" dirty="0"/>
              <a:t>We have office hours. We are in the SGA suite!</a:t>
            </a:r>
          </a:p>
        </p:txBody>
      </p:sp>
      <p:graphicFrame>
        <p:nvGraphicFramePr>
          <p:cNvPr id="3" name="Table 2">
            <a:extLst>
              <a:ext uri="{FF2B5EF4-FFF2-40B4-BE49-F238E27FC236}">
                <a16:creationId xmlns:a16="http://schemas.microsoft.com/office/drawing/2014/main" id="{DA25322F-7815-41D7-AAE2-36BF950CA66E}"/>
              </a:ext>
            </a:extLst>
          </p:cNvPr>
          <p:cNvGraphicFramePr>
            <a:graphicFrameLocks noGrp="1"/>
          </p:cNvGraphicFramePr>
          <p:nvPr>
            <p:extLst>
              <p:ext uri="{D42A27DB-BD31-4B8C-83A1-F6EECF244321}">
                <p14:modId xmlns:p14="http://schemas.microsoft.com/office/powerpoint/2010/main" val="2049836374"/>
              </p:ext>
            </p:extLst>
          </p:nvPr>
        </p:nvGraphicFramePr>
        <p:xfrm>
          <a:off x="544850" y="3731036"/>
          <a:ext cx="8030630" cy="2795314"/>
        </p:xfrm>
        <a:graphic>
          <a:graphicData uri="http://schemas.openxmlformats.org/drawingml/2006/table">
            <a:tbl>
              <a:tblPr firstRow="1" bandRow="1">
                <a:tableStyleId>{5C22544A-7EE6-4342-B048-85BDC9FD1C3A}</a:tableStyleId>
              </a:tblPr>
              <a:tblGrid>
                <a:gridCol w="1606126">
                  <a:extLst>
                    <a:ext uri="{9D8B030D-6E8A-4147-A177-3AD203B41FA5}">
                      <a16:colId xmlns:a16="http://schemas.microsoft.com/office/drawing/2014/main" val="2542552630"/>
                    </a:ext>
                  </a:extLst>
                </a:gridCol>
                <a:gridCol w="1606126">
                  <a:extLst>
                    <a:ext uri="{9D8B030D-6E8A-4147-A177-3AD203B41FA5}">
                      <a16:colId xmlns:a16="http://schemas.microsoft.com/office/drawing/2014/main" val="251017680"/>
                    </a:ext>
                  </a:extLst>
                </a:gridCol>
                <a:gridCol w="1606126">
                  <a:extLst>
                    <a:ext uri="{9D8B030D-6E8A-4147-A177-3AD203B41FA5}">
                      <a16:colId xmlns:a16="http://schemas.microsoft.com/office/drawing/2014/main" val="2244326304"/>
                    </a:ext>
                  </a:extLst>
                </a:gridCol>
                <a:gridCol w="1606126">
                  <a:extLst>
                    <a:ext uri="{9D8B030D-6E8A-4147-A177-3AD203B41FA5}">
                      <a16:colId xmlns:a16="http://schemas.microsoft.com/office/drawing/2014/main" val="3286712122"/>
                    </a:ext>
                  </a:extLst>
                </a:gridCol>
                <a:gridCol w="1606126">
                  <a:extLst>
                    <a:ext uri="{9D8B030D-6E8A-4147-A177-3AD203B41FA5}">
                      <a16:colId xmlns:a16="http://schemas.microsoft.com/office/drawing/2014/main" val="3206017482"/>
                    </a:ext>
                  </a:extLst>
                </a:gridCol>
              </a:tblGrid>
              <a:tr h="457853">
                <a:tc>
                  <a:txBody>
                    <a:bodyPr/>
                    <a:lstStyle/>
                    <a:p>
                      <a:pPr algn="l" fontAlgn="base"/>
                      <a:r>
                        <a:rPr lang="en-US">
                          <a:effectLst/>
                        </a:rPr>
                        <a:t>Monday</a:t>
                      </a:r>
                      <a:endParaRPr lang="en-US" b="1">
                        <a:solidFill>
                          <a:srgbClr val="FFFFFF"/>
                        </a:solidFill>
                        <a:effectLst/>
                        <a:latin typeface="inherit"/>
                      </a:endParaRPr>
                    </a:p>
                  </a:txBody>
                  <a:tcPr marL="76200" marR="76200" marT="76200" marB="76200" anchor="ctr"/>
                </a:tc>
                <a:tc>
                  <a:txBody>
                    <a:bodyPr/>
                    <a:lstStyle/>
                    <a:p>
                      <a:pPr algn="l" fontAlgn="base"/>
                      <a:r>
                        <a:rPr lang="en-US">
                          <a:effectLst/>
                        </a:rPr>
                        <a:t>Tuesday</a:t>
                      </a:r>
                      <a:endParaRPr lang="en-US" b="1">
                        <a:solidFill>
                          <a:srgbClr val="FFFFFF"/>
                        </a:solidFill>
                        <a:effectLst/>
                        <a:latin typeface="inherit"/>
                      </a:endParaRPr>
                    </a:p>
                  </a:txBody>
                  <a:tcPr marL="76200" marR="76200" marT="76200" marB="76200" anchor="ctr"/>
                </a:tc>
                <a:tc>
                  <a:txBody>
                    <a:bodyPr/>
                    <a:lstStyle/>
                    <a:p>
                      <a:pPr algn="l" fontAlgn="base"/>
                      <a:r>
                        <a:rPr lang="en-US">
                          <a:effectLst/>
                        </a:rPr>
                        <a:t>Wednesday</a:t>
                      </a:r>
                      <a:endParaRPr lang="en-US" b="1">
                        <a:solidFill>
                          <a:srgbClr val="FFFFFF"/>
                        </a:solidFill>
                        <a:effectLst/>
                        <a:latin typeface="inherit"/>
                      </a:endParaRPr>
                    </a:p>
                  </a:txBody>
                  <a:tcPr marL="76200" marR="76200" marT="76200" marB="76200" anchor="ctr"/>
                </a:tc>
                <a:tc>
                  <a:txBody>
                    <a:bodyPr/>
                    <a:lstStyle/>
                    <a:p>
                      <a:pPr algn="l" fontAlgn="base"/>
                      <a:r>
                        <a:rPr lang="en-US">
                          <a:effectLst/>
                        </a:rPr>
                        <a:t>Thursday</a:t>
                      </a:r>
                      <a:endParaRPr lang="en-US" b="1">
                        <a:solidFill>
                          <a:srgbClr val="FFFFFF"/>
                        </a:solidFill>
                        <a:effectLst/>
                        <a:latin typeface="inherit"/>
                      </a:endParaRPr>
                    </a:p>
                  </a:txBody>
                  <a:tcPr marL="76200" marR="76200" marT="76200" marB="76200" anchor="ctr"/>
                </a:tc>
                <a:tc>
                  <a:txBody>
                    <a:bodyPr/>
                    <a:lstStyle/>
                    <a:p>
                      <a:pPr algn="l" fontAlgn="base"/>
                      <a:r>
                        <a:rPr lang="en-US">
                          <a:effectLst/>
                        </a:rPr>
                        <a:t>Friday</a:t>
                      </a:r>
                      <a:endParaRPr lang="en-US" b="1">
                        <a:solidFill>
                          <a:srgbClr val="FFFFFF"/>
                        </a:solidFill>
                        <a:effectLst/>
                        <a:latin typeface="inherit"/>
                      </a:endParaRPr>
                    </a:p>
                  </a:txBody>
                  <a:tcPr marL="76200" marR="76200" marT="76200" marB="76200" anchor="ctr"/>
                </a:tc>
                <a:extLst>
                  <a:ext uri="{0D108BD9-81ED-4DB2-BD59-A6C34878D82A}">
                    <a16:rowId xmlns:a16="http://schemas.microsoft.com/office/drawing/2014/main" val="593514654"/>
                  </a:ext>
                </a:extLst>
              </a:tr>
              <a:tr h="813292">
                <a:tc>
                  <a:txBody>
                    <a:bodyPr/>
                    <a:lstStyle/>
                    <a:p>
                      <a:pPr fontAlgn="t"/>
                      <a:r>
                        <a:rPr lang="en-US">
                          <a:effectLst/>
                        </a:rPr>
                        <a:t>10:00am-12:30pm</a:t>
                      </a:r>
                      <a:endParaRPr lang="en-US">
                        <a:effectLst/>
                        <a:latin typeface="inherit"/>
                      </a:endParaRPr>
                    </a:p>
                  </a:txBody>
                  <a:tcPr marL="76200" marR="76200" marT="76200" marB="76200"/>
                </a:tc>
                <a:tc>
                  <a:txBody>
                    <a:bodyPr/>
                    <a:lstStyle/>
                    <a:p>
                      <a:pPr fontAlgn="t"/>
                      <a:r>
                        <a:rPr lang="en-US">
                          <a:effectLst/>
                        </a:rPr>
                        <a:t>9:30am-12:00pm</a:t>
                      </a:r>
                      <a:endParaRPr lang="en-US">
                        <a:effectLst/>
                        <a:latin typeface="inherit"/>
                      </a:endParaRPr>
                    </a:p>
                  </a:txBody>
                  <a:tcPr marL="76200" marR="76200" marT="76200" marB="76200"/>
                </a:tc>
                <a:tc>
                  <a:txBody>
                    <a:bodyPr/>
                    <a:lstStyle/>
                    <a:p>
                      <a:pPr fontAlgn="t"/>
                      <a:r>
                        <a:rPr lang="en-US">
                          <a:effectLst/>
                        </a:rPr>
                        <a:t>11:00am-12:30pm</a:t>
                      </a:r>
                      <a:endParaRPr lang="en-US">
                        <a:effectLst/>
                        <a:latin typeface="inherit"/>
                      </a:endParaRPr>
                    </a:p>
                  </a:txBody>
                  <a:tcPr marL="76200" marR="76200" marT="76200" marB="76200"/>
                </a:tc>
                <a:tc>
                  <a:txBody>
                    <a:bodyPr/>
                    <a:lstStyle/>
                    <a:p>
                      <a:pPr fontAlgn="t"/>
                      <a:r>
                        <a:rPr lang="en-US">
                          <a:effectLst/>
                        </a:rPr>
                        <a:t>8:30am-12:00pm</a:t>
                      </a:r>
                      <a:endParaRPr lang="en-US">
                        <a:effectLst/>
                        <a:latin typeface="inherit"/>
                      </a:endParaRPr>
                    </a:p>
                  </a:txBody>
                  <a:tcPr marL="76200" marR="76200" marT="76200" marB="76200"/>
                </a:tc>
                <a:tc>
                  <a:txBody>
                    <a:bodyPr/>
                    <a:lstStyle/>
                    <a:p>
                      <a:pPr fontAlgn="t"/>
                      <a:r>
                        <a:rPr lang="en-US">
                          <a:effectLst/>
                        </a:rPr>
                        <a:t>3:00pm-5:00pm</a:t>
                      </a:r>
                      <a:endParaRPr lang="en-US">
                        <a:effectLst/>
                        <a:latin typeface="inherit"/>
                      </a:endParaRPr>
                    </a:p>
                  </a:txBody>
                  <a:tcPr marL="76200" marR="76200" marT="76200" marB="76200"/>
                </a:tc>
                <a:extLst>
                  <a:ext uri="{0D108BD9-81ED-4DB2-BD59-A6C34878D82A}">
                    <a16:rowId xmlns:a16="http://schemas.microsoft.com/office/drawing/2014/main" val="3761547102"/>
                  </a:ext>
                </a:extLst>
              </a:tr>
              <a:tr h="1524169">
                <a:tc>
                  <a:txBody>
                    <a:bodyPr/>
                    <a:lstStyle/>
                    <a:p>
                      <a:pPr fontAlgn="t"/>
                      <a:r>
                        <a:rPr lang="en-US">
                          <a:effectLst/>
                        </a:rPr>
                        <a:t> </a:t>
                      </a:r>
                      <a:endParaRPr lang="en-US">
                        <a:effectLst/>
                        <a:latin typeface="inherit"/>
                      </a:endParaRPr>
                    </a:p>
                  </a:txBody>
                  <a:tcPr marL="76200" marR="76200" marT="76200" marB="76200"/>
                </a:tc>
                <a:tc>
                  <a:txBody>
                    <a:bodyPr/>
                    <a:lstStyle/>
                    <a:p>
                      <a:pPr fontAlgn="t"/>
                      <a:r>
                        <a:rPr lang="en-US">
                          <a:effectLst/>
                        </a:rPr>
                        <a:t>2:00pm-3:00pm</a:t>
                      </a:r>
                      <a:br>
                        <a:rPr lang="en-US">
                          <a:effectLst/>
                        </a:rPr>
                      </a:br>
                      <a:r>
                        <a:rPr lang="en-US">
                          <a:effectLst/>
                        </a:rPr>
                        <a:t>3:30pm-5:00pm</a:t>
                      </a:r>
                      <a:endParaRPr lang="en-US">
                        <a:effectLst/>
                        <a:latin typeface="inherit"/>
                      </a:endParaRPr>
                    </a:p>
                  </a:txBody>
                  <a:tcPr marL="76200" marR="76200" marT="76200" marB="76200"/>
                </a:tc>
                <a:tc>
                  <a:txBody>
                    <a:bodyPr/>
                    <a:lstStyle/>
                    <a:p>
                      <a:pPr fontAlgn="t"/>
                      <a:r>
                        <a:rPr lang="en-US">
                          <a:effectLst/>
                        </a:rPr>
                        <a:t>2:30pm-5:00pm</a:t>
                      </a:r>
                      <a:endParaRPr lang="en-US">
                        <a:effectLst/>
                        <a:latin typeface="inherit"/>
                      </a:endParaRPr>
                    </a:p>
                  </a:txBody>
                  <a:tcPr marL="76200" marR="76200" marT="76200" marB="76200"/>
                </a:tc>
                <a:tc>
                  <a:txBody>
                    <a:bodyPr/>
                    <a:lstStyle/>
                    <a:p>
                      <a:pPr fontAlgn="t"/>
                      <a:r>
                        <a:rPr lang="en-US">
                          <a:effectLst/>
                        </a:rPr>
                        <a:t>2:00pm-3:00pm</a:t>
                      </a:r>
                      <a:endParaRPr lang="en-US">
                        <a:effectLst/>
                        <a:latin typeface="inherit"/>
                      </a:endParaRPr>
                    </a:p>
                  </a:txBody>
                  <a:tcPr marL="76200" marR="76200" marT="76200" marB="76200"/>
                </a:tc>
                <a:tc>
                  <a:txBody>
                    <a:bodyPr/>
                    <a:lstStyle/>
                    <a:p>
                      <a:pPr fontAlgn="t"/>
                      <a:r>
                        <a:rPr lang="en-US">
                          <a:effectLst/>
                        </a:rPr>
                        <a:t> </a:t>
                      </a:r>
                      <a:endParaRPr lang="en-US">
                        <a:effectLst/>
                        <a:latin typeface="inherit"/>
                      </a:endParaRPr>
                    </a:p>
                  </a:txBody>
                  <a:tcPr marL="76200" marR="76200" marT="76200" marB="76200"/>
                </a:tc>
                <a:extLst>
                  <a:ext uri="{0D108BD9-81ED-4DB2-BD59-A6C34878D82A}">
                    <a16:rowId xmlns:a16="http://schemas.microsoft.com/office/drawing/2014/main" val="299166298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2" y="457202"/>
            <a:ext cx="6347715" cy="988381"/>
          </a:xfrm>
        </p:spPr>
        <p:txBody>
          <a:bodyPr>
            <a:normAutofit/>
          </a:bodyPr>
          <a:lstStyle/>
          <a:p>
            <a:r>
              <a:rPr lang="en-US" dirty="0"/>
              <a:t>What is SUFAC?</a:t>
            </a:r>
          </a:p>
        </p:txBody>
      </p:sp>
      <p:sp>
        <p:nvSpPr>
          <p:cNvPr id="2" name="Text Placeholder 1"/>
          <p:cNvSpPr>
            <a:spLocks noGrp="1"/>
          </p:cNvSpPr>
          <p:nvPr>
            <p:ph type="body" idx="1"/>
          </p:nvPr>
        </p:nvSpPr>
        <p:spPr>
          <a:xfrm>
            <a:off x="609600" y="1600200"/>
            <a:ext cx="7924800" cy="4267200"/>
          </a:xfrm>
        </p:spPr>
        <p:txBody>
          <a:bodyPr>
            <a:noAutofit/>
          </a:bodyPr>
          <a:lstStyle/>
          <a:p>
            <a:r>
              <a:rPr lang="en-US" sz="2400" cap="none" dirty="0">
                <a:solidFill>
                  <a:schemeClr val="tx1"/>
                </a:solidFill>
              </a:rPr>
              <a:t>SUFAC </a:t>
            </a:r>
            <a:r>
              <a:rPr lang="en-US" sz="2400" cap="none" dirty="0">
                <a:solidFill>
                  <a:schemeClr val="tx1"/>
                </a:solidFill>
                <a:latin typeface="Century Gothic" panose="020B0502020202020204" pitchFamily="34" charset="0"/>
              </a:rPr>
              <a:t>is the Segregated University Fee (SUF) Allocation Committee.</a:t>
            </a:r>
          </a:p>
          <a:p>
            <a:r>
              <a:rPr lang="en-US" sz="2400" cap="none" dirty="0">
                <a:solidFill>
                  <a:schemeClr val="tx1"/>
                </a:solidFill>
                <a:latin typeface="Century Gothic" panose="020B0502020202020204" pitchFamily="34" charset="0"/>
              </a:rPr>
              <a:t>It is a subcommittee of Student Government Association that decides on the distribution of Student Fees.  This money is split up into:</a:t>
            </a:r>
          </a:p>
          <a:p>
            <a:r>
              <a:rPr lang="en-US" sz="2400" cap="none" dirty="0">
                <a:solidFill>
                  <a:schemeClr val="tx1"/>
                </a:solidFill>
                <a:latin typeface="Century Gothic" panose="020B0502020202020204" pitchFamily="34" charset="0"/>
              </a:rPr>
              <a:t>	</a:t>
            </a:r>
            <a:r>
              <a:rPr lang="en-US" sz="2400" i="1" cap="none" dirty="0">
                <a:solidFill>
                  <a:schemeClr val="tx1"/>
                </a:solidFill>
                <a:latin typeface="Century Gothic" panose="020B0502020202020204" pitchFamily="34" charset="0"/>
              </a:rPr>
              <a:t>Non-Allocable</a:t>
            </a:r>
            <a:r>
              <a:rPr lang="en-US" sz="2400" cap="none" dirty="0">
                <a:solidFill>
                  <a:schemeClr val="tx1"/>
                </a:solidFill>
                <a:latin typeface="Century Gothic" panose="020B0502020202020204" pitchFamily="34" charset="0"/>
              </a:rPr>
              <a:t> (University Depts. &amp; Offices)</a:t>
            </a:r>
          </a:p>
          <a:p>
            <a:r>
              <a:rPr lang="en-US" sz="2400" cap="none" dirty="0">
                <a:solidFill>
                  <a:schemeClr val="tx1"/>
                </a:solidFill>
                <a:latin typeface="Century Gothic" panose="020B0502020202020204" pitchFamily="34" charset="0"/>
              </a:rPr>
              <a:t>	A</a:t>
            </a:r>
            <a:r>
              <a:rPr lang="en-US" sz="2400" i="1" cap="none" dirty="0">
                <a:solidFill>
                  <a:schemeClr val="tx1"/>
                </a:solidFill>
                <a:latin typeface="Century Gothic" panose="020B0502020202020204" pitchFamily="34" charset="0"/>
              </a:rPr>
              <a:t>llocable</a:t>
            </a:r>
            <a:r>
              <a:rPr lang="en-US" sz="2400" cap="none" dirty="0">
                <a:solidFill>
                  <a:schemeClr val="tx1"/>
                </a:solidFill>
                <a:latin typeface="Century Gothic" panose="020B0502020202020204" pitchFamily="34" charset="0"/>
              </a:rPr>
              <a:t> (Student Orgs)</a:t>
            </a:r>
          </a:p>
          <a:p>
            <a:endParaRPr lang="en-US" sz="2400" cap="none" dirty="0">
              <a:solidFill>
                <a:schemeClr val="tx1"/>
              </a:solidFill>
              <a:latin typeface="Century Gothic" panose="020B0502020202020204" pitchFamily="34" charset="0"/>
            </a:endParaRPr>
          </a:p>
          <a:p>
            <a:endParaRPr lang="en-US" sz="2400" cap="none" dirty="0">
              <a:solidFill>
                <a:schemeClr val="tx1"/>
              </a:solidFill>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AD89A-01FE-4B55-A622-00B21FD5BDDF}"/>
              </a:ext>
            </a:extLst>
          </p:cNvPr>
          <p:cNvSpPr>
            <a:spLocks noGrp="1"/>
          </p:cNvSpPr>
          <p:nvPr>
            <p:ph type="title"/>
          </p:nvPr>
        </p:nvSpPr>
        <p:spPr/>
        <p:txBody>
          <a:bodyPr/>
          <a:lstStyle/>
          <a:p>
            <a:r>
              <a:rPr lang="en-US" dirty="0"/>
              <a:t>SUFAC Plug</a:t>
            </a:r>
          </a:p>
        </p:txBody>
      </p:sp>
      <p:sp>
        <p:nvSpPr>
          <p:cNvPr id="3" name="Text Placeholder 2">
            <a:extLst>
              <a:ext uri="{FF2B5EF4-FFF2-40B4-BE49-F238E27FC236}">
                <a16:creationId xmlns:a16="http://schemas.microsoft.com/office/drawing/2014/main" id="{3006CC1F-8BAD-4124-9CFF-00F814ED24EE}"/>
              </a:ext>
            </a:extLst>
          </p:cNvPr>
          <p:cNvSpPr>
            <a:spLocks noGrp="1"/>
          </p:cNvSpPr>
          <p:nvPr>
            <p:ph idx="1"/>
          </p:nvPr>
        </p:nvSpPr>
        <p:spPr/>
        <p:txBody>
          <a:bodyPr vert="horz" lIns="91440" tIns="45720" rIns="91440" bIns="45720" rtlCol="0" anchor="t">
            <a:normAutofit/>
          </a:bodyPr>
          <a:lstStyle/>
          <a:p>
            <a:r>
              <a:rPr lang="en-US" dirty="0"/>
              <a:t>WE ARE ALWAYS LOOKING FOR NEW MEMBERS!</a:t>
            </a:r>
            <a:endParaRPr lang="en-US" dirty="0">
              <a:ea typeface="+mj-lt"/>
              <a:cs typeface="+mj-lt"/>
            </a:endParaRPr>
          </a:p>
          <a:p>
            <a:r>
              <a:rPr lang="en-US" dirty="0"/>
              <a:t>Joining SUFAC is a great way to learn more about and advocate for fairness in how Student Fees are allocated.</a:t>
            </a:r>
          </a:p>
        </p:txBody>
      </p:sp>
    </p:spTree>
    <p:extLst>
      <p:ext uri="{BB962C8B-B14F-4D97-AF65-F5344CB8AC3E}">
        <p14:creationId xmlns:p14="http://schemas.microsoft.com/office/powerpoint/2010/main" val="134988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2" y="228602"/>
            <a:ext cx="6347715" cy="988381"/>
          </a:xfrm>
        </p:spPr>
        <p:txBody>
          <a:bodyPr>
            <a:normAutofit/>
          </a:bodyPr>
          <a:lstStyle/>
          <a:p>
            <a:r>
              <a:rPr lang="en-US" dirty="0"/>
              <a:t>The Process</a:t>
            </a:r>
          </a:p>
        </p:txBody>
      </p:sp>
      <p:graphicFrame>
        <p:nvGraphicFramePr>
          <p:cNvPr id="2" name="Diagram 1"/>
          <p:cNvGraphicFramePr/>
          <p:nvPr>
            <p:extLst>
              <p:ext uri="{D42A27DB-BD31-4B8C-83A1-F6EECF244321}">
                <p14:modId xmlns:p14="http://schemas.microsoft.com/office/powerpoint/2010/main" val="1259569690"/>
              </p:ext>
            </p:extLst>
          </p:nvPr>
        </p:nvGraphicFramePr>
        <p:xfrm>
          <a:off x="457200" y="1213173"/>
          <a:ext cx="8229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533400"/>
            <a:ext cx="6798734" cy="1303867"/>
          </a:xfrm>
        </p:spPr>
        <p:txBody>
          <a:bodyPr/>
          <a:lstStyle/>
          <a:p>
            <a:r>
              <a:rPr lang="en-US" dirty="0"/>
              <a:t>SUFAC Timeline</a:t>
            </a:r>
          </a:p>
        </p:txBody>
      </p:sp>
      <p:sp>
        <p:nvSpPr>
          <p:cNvPr id="9" name="Text Placeholder 8"/>
          <p:cNvSpPr>
            <a:spLocks noGrp="1"/>
          </p:cNvSpPr>
          <p:nvPr>
            <p:ph type="body" idx="1"/>
          </p:nvPr>
        </p:nvSpPr>
        <p:spPr>
          <a:xfrm>
            <a:off x="1144325" y="1185333"/>
            <a:ext cx="3090672" cy="575224"/>
          </a:xfrm>
        </p:spPr>
        <p:txBody>
          <a:bodyPr/>
          <a:lstStyle/>
          <a:p>
            <a:r>
              <a:rPr lang="en-US" dirty="0"/>
              <a:t>Fall Semester</a:t>
            </a:r>
          </a:p>
        </p:txBody>
      </p:sp>
      <p:sp>
        <p:nvSpPr>
          <p:cNvPr id="10" name="Content Placeholder 9"/>
          <p:cNvSpPr>
            <a:spLocks noGrp="1"/>
          </p:cNvSpPr>
          <p:nvPr>
            <p:ph sz="half" idx="2"/>
          </p:nvPr>
        </p:nvSpPr>
        <p:spPr>
          <a:xfrm>
            <a:off x="4419600" y="2017652"/>
            <a:ext cx="3319272" cy="4267200"/>
          </a:xfrm>
        </p:spPr>
        <p:txBody>
          <a:bodyPr vert="horz" lIns="91440" tIns="45720" rIns="91440" bIns="45720" rtlCol="0" anchor="t">
            <a:normAutofit/>
          </a:bodyPr>
          <a:lstStyle/>
          <a:p>
            <a:r>
              <a:rPr lang="en-US" dirty="0"/>
              <a:t>Feb. 19 – SUFAC Decision Day Meeting</a:t>
            </a:r>
          </a:p>
          <a:p>
            <a:r>
              <a:rPr lang="en-US" dirty="0"/>
              <a:t>Feb. 21 or 28 – SUFAC Presents to Student Senate</a:t>
            </a:r>
          </a:p>
          <a:p>
            <a:r>
              <a:rPr lang="en-US" dirty="0"/>
              <a:t>March – Decision Letters sent to Student Orgs, before or after spring break</a:t>
            </a:r>
          </a:p>
          <a:p>
            <a:pPr marL="0" indent="0">
              <a:buNone/>
            </a:pPr>
            <a:endParaRPr lang="en-US" dirty="0"/>
          </a:p>
        </p:txBody>
      </p:sp>
      <p:sp>
        <p:nvSpPr>
          <p:cNvPr id="13" name="Text Placeholder 8"/>
          <p:cNvSpPr>
            <a:spLocks noGrp="1"/>
          </p:cNvSpPr>
          <p:nvPr>
            <p:ph type="body" sz="quarter" idx="3"/>
          </p:nvPr>
        </p:nvSpPr>
        <p:spPr>
          <a:xfrm>
            <a:off x="4851062" y="1204018"/>
            <a:ext cx="3090672" cy="575224"/>
          </a:xfrm>
        </p:spPr>
        <p:txBody>
          <a:bodyPr/>
          <a:lstStyle/>
          <a:p>
            <a:r>
              <a:rPr lang="en-US" dirty="0"/>
              <a:t>Spring Semester</a:t>
            </a:r>
          </a:p>
        </p:txBody>
      </p:sp>
      <p:sp>
        <p:nvSpPr>
          <p:cNvPr id="14" name="Content Placeholder 9"/>
          <p:cNvSpPr>
            <a:spLocks noGrp="1"/>
          </p:cNvSpPr>
          <p:nvPr>
            <p:ph sz="quarter" idx="4"/>
          </p:nvPr>
        </p:nvSpPr>
        <p:spPr>
          <a:xfrm>
            <a:off x="685800" y="2017652"/>
            <a:ext cx="3200400" cy="4267200"/>
          </a:xfrm>
        </p:spPr>
        <p:txBody>
          <a:bodyPr vert="horz" lIns="91440" tIns="45720" rIns="91440" bIns="45720" rtlCol="0" anchor="t">
            <a:normAutofit/>
          </a:bodyPr>
          <a:lstStyle/>
          <a:p>
            <a:r>
              <a:rPr lang="en-US" dirty="0"/>
              <a:t>Sep. 28 &amp; 29 – Org Budget Training</a:t>
            </a:r>
          </a:p>
          <a:p>
            <a:r>
              <a:rPr lang="en-US" dirty="0"/>
              <a:t>Sep. 30 – Budget Forms Available</a:t>
            </a:r>
          </a:p>
          <a:p>
            <a:r>
              <a:rPr lang="en-US" b="1" dirty="0"/>
              <a:t>Oct. 17 – Budget Forms DUE by 11:59pm</a:t>
            </a:r>
          </a:p>
          <a:p>
            <a:r>
              <a:rPr lang="en-US" dirty="0"/>
              <a:t>Oct. 25 – Presentation Schedule released</a:t>
            </a:r>
          </a:p>
          <a:p>
            <a:r>
              <a:rPr lang="en-US" dirty="0"/>
              <a:t>Oct. 28–Dec. 9 Org Budget Presentations to SUFAC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762002" y="609602"/>
            <a:ext cx="6347715" cy="1022249"/>
          </a:xfrm>
        </p:spPr>
        <p:txBody>
          <a:bodyPr>
            <a:normAutofit/>
          </a:bodyPr>
          <a:lstStyle/>
          <a:p>
            <a:r>
              <a:rPr lang="en-US" dirty="0"/>
              <a:t>Submitting Budgets</a:t>
            </a:r>
          </a:p>
        </p:txBody>
      </p:sp>
      <p:sp>
        <p:nvSpPr>
          <p:cNvPr id="10" name="Text Placeholder 9"/>
          <p:cNvSpPr>
            <a:spLocks noGrp="1"/>
          </p:cNvSpPr>
          <p:nvPr>
            <p:ph type="body" idx="1"/>
          </p:nvPr>
        </p:nvSpPr>
        <p:spPr>
          <a:xfrm>
            <a:off x="762000" y="1828800"/>
            <a:ext cx="7162800" cy="3810000"/>
          </a:xfrm>
        </p:spPr>
        <p:txBody>
          <a:bodyPr>
            <a:normAutofit/>
          </a:bodyPr>
          <a:lstStyle/>
          <a:p>
            <a:r>
              <a:rPr lang="en-US" sz="2400" cap="none" dirty="0">
                <a:solidFill>
                  <a:schemeClr val="tx1"/>
                </a:solidFill>
              </a:rPr>
              <a:t>All Budgets are due to SUFAC Via E-mail no later than </a:t>
            </a:r>
          </a:p>
          <a:p>
            <a:r>
              <a:rPr lang="en-US" sz="2600" b="1" i="1" dirty="0">
                <a:solidFill>
                  <a:schemeClr val="tx1"/>
                </a:solidFill>
              </a:rPr>
              <a:t>11:59pm on Sunday, October 17TH</a:t>
            </a:r>
            <a:r>
              <a:rPr lang="en-US" sz="2600" i="1" dirty="0">
                <a:solidFill>
                  <a:schemeClr val="tx1"/>
                </a:solidFill>
              </a:rPr>
              <a:t> </a:t>
            </a:r>
            <a:r>
              <a:rPr lang="en-US" sz="2600" i="1" baseline="30000" dirty="0">
                <a:solidFill>
                  <a:schemeClr val="tx1"/>
                </a:solidFill>
              </a:rPr>
              <a:t> </a:t>
            </a:r>
            <a:endParaRPr lang="en-US" sz="2600" dirty="0">
              <a:solidFill>
                <a:schemeClr val="tx1"/>
              </a:solidFill>
            </a:endParaRPr>
          </a:p>
          <a:p>
            <a:r>
              <a:rPr lang="en-US" sz="2200" cap="none" dirty="0">
                <a:solidFill>
                  <a:schemeClr val="tx1"/>
                </a:solidFill>
              </a:rPr>
              <a:t>To be fair to all student orgs who desire funding from student fees, </a:t>
            </a:r>
            <a:r>
              <a:rPr lang="en-US" sz="2200" b="1" cap="none" dirty="0">
                <a:solidFill>
                  <a:schemeClr val="tx1"/>
                </a:solidFill>
              </a:rPr>
              <a:t>exceptions cannot be made for late submissions. </a:t>
            </a:r>
            <a:r>
              <a:rPr lang="en-US" sz="2200" cap="none" dirty="0">
                <a:solidFill>
                  <a:schemeClr val="tx1"/>
                </a:solidFill>
              </a:rPr>
              <a:t> Let us know if you need help with your budget – that’s what we’re here for!</a:t>
            </a:r>
          </a:p>
          <a:p>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8"/>
            <a:ext cx="7211490" cy="766482"/>
          </a:xfrm>
        </p:spPr>
        <p:txBody>
          <a:bodyPr/>
          <a:lstStyle/>
          <a:p>
            <a:r>
              <a:rPr lang="en-US" sz="4000" dirty="0"/>
              <a:t>Student Org Size Categories</a:t>
            </a:r>
          </a:p>
        </p:txBody>
      </p:sp>
      <p:sp>
        <p:nvSpPr>
          <p:cNvPr id="3" name="Content Placeholder 2"/>
          <p:cNvSpPr>
            <a:spLocks noGrp="1"/>
          </p:cNvSpPr>
          <p:nvPr>
            <p:ph idx="1"/>
          </p:nvPr>
        </p:nvSpPr>
        <p:spPr>
          <a:xfrm>
            <a:off x="609598" y="1524000"/>
            <a:ext cx="7239001" cy="4517365"/>
          </a:xfrm>
        </p:spPr>
        <p:txBody>
          <a:bodyPr>
            <a:noAutofit/>
          </a:bodyPr>
          <a:lstStyle/>
          <a:p>
            <a:r>
              <a:rPr lang="en-US" dirty="0"/>
              <a:t>Large Budgets:</a:t>
            </a:r>
          </a:p>
          <a:p>
            <a:pPr lvl="1"/>
            <a:r>
              <a:rPr lang="en-US" dirty="0">
                <a:solidFill>
                  <a:srgbClr val="FF0000"/>
                </a:solidFill>
              </a:rPr>
              <a:t>$4000</a:t>
            </a:r>
            <a:r>
              <a:rPr lang="en-US" dirty="0"/>
              <a:t>+ Budget – Requires representative presentation to SUFAC at a regular SUFAC meeting.</a:t>
            </a:r>
          </a:p>
          <a:p>
            <a:r>
              <a:rPr lang="en-US" dirty="0"/>
              <a:t>Medium Budgets:</a:t>
            </a:r>
          </a:p>
          <a:p>
            <a:pPr lvl="1"/>
            <a:r>
              <a:rPr lang="en-US" dirty="0"/>
              <a:t>$500 - </a:t>
            </a:r>
            <a:r>
              <a:rPr lang="en-US" dirty="0">
                <a:solidFill>
                  <a:srgbClr val="FF0000"/>
                </a:solidFill>
              </a:rPr>
              <a:t>$3999</a:t>
            </a:r>
            <a:r>
              <a:rPr lang="en-US" dirty="0"/>
              <a:t> – May be required to present at Chair &amp; Vice Chair’s discretion.  May request to present if so desired.</a:t>
            </a:r>
          </a:p>
          <a:p>
            <a:r>
              <a:rPr lang="en-US" dirty="0"/>
              <a:t>Small Budgets:</a:t>
            </a:r>
          </a:p>
          <a:p>
            <a:pPr lvl="1"/>
            <a:r>
              <a:rPr lang="en-US" dirty="0"/>
              <a:t>$500 or less.  Budgets decided on by Chair and Vice Chair – no presentation necessary.</a:t>
            </a:r>
          </a:p>
          <a:p>
            <a:r>
              <a:rPr lang="en-US" dirty="0"/>
              <a:t>EZ Budget:</a:t>
            </a:r>
          </a:p>
          <a:p>
            <a:pPr lvl="1"/>
            <a:r>
              <a:rPr lang="en-US" dirty="0"/>
              <a:t>$100 or less for Supplies &amp; Expense – may use EZ Budget Form.</a:t>
            </a:r>
          </a:p>
        </p:txBody>
      </p:sp>
    </p:spTree>
    <p:extLst>
      <p:ext uri="{BB962C8B-B14F-4D97-AF65-F5344CB8AC3E}">
        <p14:creationId xmlns:p14="http://schemas.microsoft.com/office/powerpoint/2010/main" val="116844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Budget Presentations</a:t>
            </a:r>
            <a:br>
              <a:rPr lang="en-US" dirty="0"/>
            </a:br>
            <a:r>
              <a:rPr lang="en-US" dirty="0"/>
              <a:t>(What do you need?)</a:t>
            </a:r>
          </a:p>
        </p:txBody>
      </p:sp>
      <p:sp>
        <p:nvSpPr>
          <p:cNvPr id="3" name="Content Placeholder 2"/>
          <p:cNvSpPr>
            <a:spLocks noGrp="1"/>
          </p:cNvSpPr>
          <p:nvPr>
            <p:ph idx="1"/>
          </p:nvPr>
        </p:nvSpPr>
        <p:spPr>
          <a:xfrm>
            <a:off x="685800" y="2052925"/>
            <a:ext cx="7543800" cy="4195481"/>
          </a:xfrm>
        </p:spPr>
        <p:txBody>
          <a:bodyPr>
            <a:noAutofit/>
          </a:bodyPr>
          <a:lstStyle/>
          <a:p>
            <a:r>
              <a:rPr lang="en-US" dirty="0"/>
              <a:t>Send a knowledgeable member of your organization who is familiar with what is being requested and why.</a:t>
            </a:r>
          </a:p>
          <a:p>
            <a:r>
              <a:rPr lang="en-US" dirty="0"/>
              <a:t>One copy of the budget for yourself – the board will have a copy.</a:t>
            </a:r>
          </a:p>
          <a:p>
            <a:r>
              <a:rPr lang="en-US" dirty="0"/>
              <a:t>10 minutes to present to board, 10 minutes for questions.</a:t>
            </a:r>
          </a:p>
          <a:p>
            <a:r>
              <a:rPr lang="en-US" dirty="0"/>
              <a:t>Don’t just read your budget.  We can do that. Explain what your org does and why spending this money is a good use of student fees.</a:t>
            </a:r>
          </a:p>
          <a:p>
            <a:r>
              <a:rPr lang="en-US" dirty="0"/>
              <a:t>All physical and digital material that will be presented  to the board during SUFAC meetings must be submitted to SUFAC at least one week before the presentation will take place.</a:t>
            </a:r>
          </a:p>
        </p:txBody>
      </p:sp>
    </p:spTree>
    <p:extLst>
      <p:ext uri="{BB962C8B-B14F-4D97-AF65-F5344CB8AC3E}">
        <p14:creationId xmlns:p14="http://schemas.microsoft.com/office/powerpoint/2010/main" val="5015322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5">
      <a:dk1>
        <a:sysClr val="windowText" lastClr="000000"/>
      </a:dk1>
      <a:lt1>
        <a:sysClr val="window" lastClr="FFFFFF"/>
      </a:lt1>
      <a:dk2>
        <a:srgbClr val="0E5580"/>
      </a:dk2>
      <a:lt2>
        <a:srgbClr val="EBEBEB"/>
      </a:lt2>
      <a:accent1>
        <a:srgbClr val="36C06B"/>
      </a:accent1>
      <a:accent2>
        <a:srgbClr val="0C7ACF"/>
      </a:accent2>
      <a:accent3>
        <a:srgbClr val="EF7A24"/>
      </a:accent3>
      <a:accent4>
        <a:srgbClr val="5AA0F5"/>
      </a:accent4>
      <a:accent5>
        <a:srgbClr val="75CEEC"/>
      </a:accent5>
      <a:accent6>
        <a:srgbClr val="65D6A0"/>
      </a:accent6>
      <a:hlink>
        <a:srgbClr val="36C06B"/>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B80C78CA61CB4FA50743237FC6CC6E" ma:contentTypeVersion="11" ma:contentTypeDescription="Create a new document." ma:contentTypeScope="" ma:versionID="c6141ee46da416739498e15b6c089146">
  <xsd:schema xmlns:xsd="http://www.w3.org/2001/XMLSchema" xmlns:xs="http://www.w3.org/2001/XMLSchema" xmlns:p="http://schemas.microsoft.com/office/2006/metadata/properties" xmlns:ns2="52f35231-e8da-4c02-bc57-a050a893d477" xmlns:ns3="ab835b96-121f-4342-8973-e15b992f20b7" targetNamespace="http://schemas.microsoft.com/office/2006/metadata/properties" ma:root="true" ma:fieldsID="3cc176536ab5ead3f8da637eef9ce6f1" ns2:_="" ns3:_="">
    <xsd:import namespace="52f35231-e8da-4c02-bc57-a050a893d477"/>
    <xsd:import namespace="ab835b96-121f-4342-8973-e15b992f20b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f35231-e8da-4c02-bc57-a050a893d4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35b96-121f-4342-8973-e15b992f20b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E75618-D26D-4998-80D1-20CF5C6098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f35231-e8da-4c02-bc57-a050a893d477"/>
    <ds:schemaRef ds:uri="ab835b96-121f-4342-8973-e15b992f20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D9DAFD-9C8E-4100-9F89-460DC31740F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8F18A8-61D4-431A-9030-BA13B05229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8335</TotalTime>
  <Words>2045</Words>
  <Application>Microsoft Office PowerPoint</Application>
  <PresentationFormat>On-screen Show (4:3)</PresentationFormat>
  <Paragraphs>176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Ion</vt:lpstr>
      <vt:lpstr>Student Organization Budget Training</vt:lpstr>
      <vt:lpstr>Budget Training Agenda</vt:lpstr>
      <vt:lpstr>What is SUFAC?</vt:lpstr>
      <vt:lpstr>SUFAC Plug</vt:lpstr>
      <vt:lpstr>The Process</vt:lpstr>
      <vt:lpstr>SUFAC Timeline</vt:lpstr>
      <vt:lpstr>Submitting Budgets</vt:lpstr>
      <vt:lpstr>Student Org Size Categories</vt:lpstr>
      <vt:lpstr>Budget Presentations (What do you need?)</vt:lpstr>
      <vt:lpstr>Decision Day</vt:lpstr>
      <vt:lpstr>Components of Student Org Budgets</vt:lpstr>
      <vt:lpstr>Committed Funds </vt:lpstr>
      <vt:lpstr>Committed Funds </vt:lpstr>
      <vt:lpstr>Committee Funds NEW BANNER POLICY</vt:lpstr>
      <vt:lpstr>Contractual Worksheet </vt:lpstr>
      <vt:lpstr>Food Worksheet</vt:lpstr>
      <vt:lpstr>Food continued:</vt:lpstr>
      <vt:lpstr>Travel Worksheet</vt:lpstr>
      <vt:lpstr>Travel Guidelines</vt:lpstr>
      <vt:lpstr>Travel Guidelines</vt:lpstr>
      <vt:lpstr>Travel Pricing</vt:lpstr>
      <vt:lpstr>Ranking Requests</vt:lpstr>
      <vt:lpstr>Short and Sweet</vt:lpstr>
      <vt:lpstr>Revenue and Agency Account</vt:lpstr>
      <vt:lpstr>Forms and Guidelines</vt:lpstr>
      <vt:lpstr>Filename and Emailing</vt:lpstr>
      <vt:lpstr>Reminders</vt:lpstr>
      <vt:lpstr>Questions</vt:lpstr>
    </vt:vector>
  </TitlesOfParts>
  <Company>UW-Green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ISD</dc:creator>
  <cp:lastModifiedBy>Segregated University Fee Allocation Committee</cp:lastModifiedBy>
  <cp:revision>274</cp:revision>
  <dcterms:created xsi:type="dcterms:W3CDTF">2008-10-06T16:40:34Z</dcterms:created>
  <dcterms:modified xsi:type="dcterms:W3CDTF">2021-09-29T02:07:05Z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0x01010007B80C78CA61CB4FA50743237FC6CC6E</vt:lpwstr>
  </property>
</Properties>
</file>