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8" r:id="rId8"/>
    <p:sldId id="265" r:id="rId9"/>
    <p:sldId id="270" r:id="rId10"/>
    <p:sldId id="264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6633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882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73304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923279" y="0"/>
            <a:ext cx="933133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ACB0C-FF4A-1F48-ADE0-F5D38594BDFB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21608-CF1C-8647-8BC8-E0C659FFF766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gb-horizongal-blac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199" y="118352"/>
            <a:ext cx="2082801" cy="374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20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AAEBC-1671-584A-9347-F8079F5284F5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90F7D-3D74-924F-A0B6-B9DE18C9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40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90F7D-3D74-924F-A0B6-B9DE18C994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48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B8F5-8124-DF47-B030-B0CEEEF2E3AC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212C-73D1-7845-8AEC-F2421BFD6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B8F5-8124-DF47-B030-B0CEEEF2E3AC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212C-73D1-7845-8AEC-F2421BFD6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B8F5-8124-DF47-B030-B0CEEEF2E3AC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212C-73D1-7845-8AEC-F2421BFD6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663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663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B8F5-8124-DF47-B030-B0CEEEF2E3AC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212C-73D1-7845-8AEC-F2421BFD6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5338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315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53388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2400" b="1" kern="1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315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B8F5-8124-DF47-B030-B0CEEEF2E3AC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212C-73D1-7845-8AEC-F2421BFD6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B8F5-8124-DF47-B030-B0CEEEF2E3AC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212C-73D1-7845-8AEC-F2421BFD6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B8F5-8124-DF47-B030-B0CEEEF2E3AC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212C-73D1-7845-8AEC-F2421BFD6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4855"/>
            <a:ext cx="3008313" cy="116205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848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469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B8F5-8124-DF47-B030-B0CEEEF2E3AC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212C-73D1-7845-8AEC-F2421BFD6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9606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0823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6279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B8F5-8124-DF47-B030-B0CEEEF2E3AC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212C-73D1-7845-8AEC-F2421BFD6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white">
          <a:xfrm>
            <a:off x="2425979" y="193703"/>
            <a:ext cx="6718021" cy="365125"/>
          </a:xfrm>
          <a:prstGeom prst="rect">
            <a:avLst/>
          </a:prstGeom>
          <a:gradFill flip="none" rotWithShape="1">
            <a:gsLst>
              <a:gs pos="0">
                <a:srgbClr val="006633"/>
              </a:gs>
              <a:gs pos="100000">
                <a:srgbClr val="006633">
                  <a:alpha val="7000"/>
                </a:srgbClr>
              </a:gs>
            </a:gsLst>
            <a:lin ang="109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571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128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4886" y="193703"/>
            <a:ext cx="797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DA9B8F5-8124-DF47-B030-B0CEEEF2E3AC}" type="datetimeFigureOut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193703"/>
            <a:ext cx="4123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6158" y="193703"/>
            <a:ext cx="4506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169F212C-73D1-7845-8AEC-F2421BFD640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60" y="168167"/>
            <a:ext cx="2136797" cy="390661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 cap="small">
          <a:solidFill>
            <a:srgbClr val="006633"/>
          </a:solidFill>
          <a:effectLst>
            <a:innerShdw blurRad="63500" dir="13500000">
              <a:srgbClr val="000000">
                <a:alpha val="50000"/>
              </a:srgbClr>
            </a:inn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2"/>
          </a:solidFill>
          <a:latin typeface="+mj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2"/>
          </a:solidFill>
          <a:latin typeface="+mj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2"/>
          </a:solidFill>
          <a:latin typeface="+mj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2"/>
          </a:solidFill>
          <a:latin typeface="+mj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2"/>
          </a:solidFill>
          <a:latin typeface="+mj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pieperc@uwgb.edu" TargetMode="External"/><Relationship Id="rId2" Type="http://schemas.openxmlformats.org/officeDocument/2006/relationships/hyperlink" Target="http://www.uwgb.edu/controller/trave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w.foxworldtravel.com/" TargetMode="External"/><Relationship Id="rId4" Type="http://schemas.openxmlformats.org/officeDocument/2006/relationships/hyperlink" Target="mailto:detampes@uwgb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w.foxworldtravel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uw.foxworldtravel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Travel Policy Changes</a:t>
            </a:r>
            <a:br>
              <a:rPr lang="en-US" dirty="0" smtClean="0"/>
            </a:br>
            <a:r>
              <a:rPr lang="en-US" dirty="0" smtClean="0"/>
              <a:t>Effective October 5, 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Depart and return times not required</a:t>
            </a:r>
          </a:p>
          <a:p>
            <a:r>
              <a:rPr lang="en-US" dirty="0" smtClean="0"/>
              <a:t>Receipts not needed for per diem meals</a:t>
            </a:r>
          </a:p>
          <a:p>
            <a:r>
              <a:rPr lang="en-US" dirty="0" smtClean="0"/>
              <a:t>All reimbursements must be submitted within 90 days of completed travel or no reimbursement will be allowed</a:t>
            </a:r>
          </a:p>
          <a:p>
            <a:r>
              <a:rPr lang="en-US" dirty="0" smtClean="0"/>
              <a:t>TER’s: Claim per diems as allowed, but reimbursement can be capped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23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Hospitality &amp; Sponsored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Rates for University sponsored events including meals for interview candidates:</a:t>
            </a:r>
          </a:p>
          <a:p>
            <a:pPr lvl="1"/>
            <a:r>
              <a:rPr lang="en-US" dirty="0" smtClean="0"/>
              <a:t>Breakfast $12</a:t>
            </a:r>
          </a:p>
          <a:p>
            <a:pPr lvl="1"/>
            <a:r>
              <a:rPr lang="en-US" dirty="0" smtClean="0"/>
              <a:t>Lunch $18</a:t>
            </a:r>
          </a:p>
          <a:p>
            <a:pPr lvl="1"/>
            <a:r>
              <a:rPr lang="en-US" dirty="0" smtClean="0"/>
              <a:t>Dinner $30</a:t>
            </a:r>
          </a:p>
          <a:p>
            <a:pPr lvl="1"/>
            <a:r>
              <a:rPr lang="en-US" dirty="0" smtClean="0"/>
              <a:t>Refreshment Break $10</a:t>
            </a:r>
          </a:p>
          <a:p>
            <a:r>
              <a:rPr lang="en-US" dirty="0" smtClean="0"/>
              <a:t>Food &amp; Refreshment policy remains unchanged - need food approval form completed prior to event</a:t>
            </a:r>
          </a:p>
          <a:p>
            <a:r>
              <a:rPr lang="en-US" dirty="0" smtClean="0"/>
              <a:t>Need itemized receipts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601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UW </a:t>
            </a:r>
            <a:r>
              <a:rPr lang="en-US" dirty="0" err="1" smtClean="0"/>
              <a:t>TravelWIse</a:t>
            </a:r>
            <a:r>
              <a:rPr lang="en-US" dirty="0" smtClean="0"/>
              <a:t> website link on Controller website:  	</a:t>
            </a:r>
            <a:r>
              <a:rPr lang="en-US" dirty="0" smtClean="0">
                <a:hlinkClick r:id="rId2"/>
              </a:rPr>
              <a:t>www.uwgb.edu/controller/travel/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Campus Contacts: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Cheryl Pieper, </a:t>
            </a:r>
            <a:r>
              <a:rPr lang="en-US" dirty="0" smtClean="0">
                <a:hlinkClick r:id="rId3"/>
              </a:rPr>
              <a:t>pieperc@uwgb.edu</a:t>
            </a:r>
            <a:r>
              <a:rPr lang="en-US" dirty="0" smtClean="0"/>
              <a:t>  </a:t>
            </a:r>
            <a:r>
              <a:rPr lang="en-US" dirty="0" err="1" smtClean="0"/>
              <a:t>ext</a:t>
            </a:r>
            <a:r>
              <a:rPr lang="en-US" dirty="0" smtClean="0"/>
              <a:t> 2227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SuAnn Detampel, </a:t>
            </a:r>
            <a:r>
              <a:rPr lang="en-US" dirty="0" smtClean="0">
                <a:hlinkClick r:id="rId4"/>
              </a:rPr>
              <a:t>detampes@uwgb.edu</a:t>
            </a:r>
            <a:r>
              <a:rPr lang="en-US" dirty="0" smtClean="0"/>
              <a:t> </a:t>
            </a:r>
            <a:r>
              <a:rPr lang="en-US" dirty="0" err="1" smtClean="0"/>
              <a:t>ext</a:t>
            </a:r>
            <a:r>
              <a:rPr lang="en-US" dirty="0" smtClean="0"/>
              <a:t> 2302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Fox World Travel (for airfare reservations):</a:t>
            </a:r>
          </a:p>
          <a:p>
            <a:pPr marL="457200" lvl="1" indent="0">
              <a:buNone/>
            </a:pPr>
            <a:r>
              <a:rPr lang="en-US" dirty="0"/>
              <a:t>Online:  </a:t>
            </a:r>
            <a:r>
              <a:rPr lang="en-US" dirty="0">
                <a:hlinkClick r:id="rId5"/>
              </a:rPr>
              <a:t>https://uw.foxworldtravel.com/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Phone</a:t>
            </a:r>
            <a:r>
              <a:rPr lang="en-US" dirty="0"/>
              <a:t>:  1-866-230-8787 or (920) 230-6467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2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Airfare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change – all business related airfare must be booked through Fox World Travel</a:t>
            </a:r>
          </a:p>
          <a:p>
            <a:r>
              <a:rPr lang="en-US" dirty="0" smtClean="0"/>
              <a:t>Reserve flights:</a:t>
            </a:r>
          </a:p>
          <a:p>
            <a:pPr marL="457200" lvl="1" indent="0">
              <a:buNone/>
            </a:pPr>
            <a:r>
              <a:rPr lang="en-US" dirty="0" smtClean="0"/>
              <a:t>	Online</a:t>
            </a:r>
            <a:r>
              <a:rPr lang="en-US" dirty="0"/>
              <a:t>: 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uw.foxworldtravel.com/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Phone:  1-866-230-8787 or (920) 230-6467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514350" indent="-457200"/>
            <a:r>
              <a:rPr lang="en-US" dirty="0" smtClean="0"/>
              <a:t>Airfare can be billed directly to the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23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$0.575 per mile</a:t>
            </a:r>
            <a:endParaRPr lang="en-US" dirty="0"/>
          </a:p>
          <a:p>
            <a:pPr lvl="1"/>
            <a:r>
              <a:rPr lang="en-US" dirty="0"/>
              <a:t>UW State vehicle is not available/fleet waiver is on file or</a:t>
            </a:r>
          </a:p>
          <a:p>
            <a:pPr lvl="1"/>
            <a:r>
              <a:rPr lang="en-US" dirty="0"/>
              <a:t>Mileage is under 100 miles round trip/per day</a:t>
            </a:r>
          </a:p>
          <a:p>
            <a:r>
              <a:rPr lang="en-US" dirty="0" smtClean="0"/>
              <a:t>$0.352 per mile</a:t>
            </a:r>
            <a:endParaRPr lang="en-US" dirty="0"/>
          </a:p>
          <a:p>
            <a:pPr lvl="1"/>
            <a:r>
              <a:rPr lang="en-US" dirty="0"/>
              <a:t>UW State vehicle is available </a:t>
            </a:r>
            <a:r>
              <a:rPr lang="en-US" dirty="0" smtClean="0"/>
              <a:t>and mileage </a:t>
            </a:r>
            <a:r>
              <a:rPr lang="en-US" dirty="0"/>
              <a:t>is over 100 miles round trip/per </a:t>
            </a:r>
            <a:r>
              <a:rPr lang="en-US" dirty="0" smtClean="0"/>
              <a:t>day</a:t>
            </a:r>
          </a:p>
          <a:p>
            <a:r>
              <a:rPr lang="en-US" dirty="0" smtClean="0"/>
              <a:t>Reimbursement for gas receipts no longer allowed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drive on University business you must be an authorized </a:t>
            </a:r>
            <a:r>
              <a:rPr lang="en-US" dirty="0" smtClean="0"/>
              <a:t>driver</a:t>
            </a:r>
          </a:p>
        </p:txBody>
      </p:sp>
    </p:spTree>
    <p:extLst>
      <p:ext uri="{BB962C8B-B14F-4D97-AF65-F5344CB8AC3E}">
        <p14:creationId xmlns:p14="http://schemas.microsoft.com/office/powerpoint/2010/main" val="28833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In-State: Maximum </a:t>
            </a:r>
            <a:r>
              <a:rPr lang="en-US" dirty="0"/>
              <a:t>rate based on </a:t>
            </a:r>
            <a:r>
              <a:rPr lang="en-US" dirty="0" smtClean="0"/>
              <a:t>the GSA (US General Services Administration) </a:t>
            </a:r>
            <a:r>
              <a:rPr lang="en-US" dirty="0"/>
              <a:t>rate for the location (city/county)</a:t>
            </a:r>
          </a:p>
          <a:p>
            <a:r>
              <a:rPr lang="en-US" dirty="0" smtClean="0"/>
              <a:t>Out-of-State:  125</a:t>
            </a:r>
            <a:r>
              <a:rPr lang="en-US" dirty="0"/>
              <a:t>% of the GSA rate for the location</a:t>
            </a:r>
          </a:p>
          <a:p>
            <a:r>
              <a:rPr lang="en-US" dirty="0" smtClean="0"/>
              <a:t>Conference hotels or conference recommended hotels may </a:t>
            </a:r>
            <a:r>
              <a:rPr lang="en-US" dirty="0"/>
              <a:t>exceed maximum </a:t>
            </a:r>
            <a:r>
              <a:rPr lang="en-US" dirty="0" smtClean="0"/>
              <a:t>allowance</a:t>
            </a:r>
          </a:p>
          <a:p>
            <a:pPr lvl="0"/>
            <a:r>
              <a:rPr lang="en-US" dirty="0" smtClean="0"/>
              <a:t>Reimbursement for room shared with another employee is 2 times the maximum for location</a:t>
            </a:r>
          </a:p>
          <a:p>
            <a:pPr lvl="0"/>
            <a:r>
              <a:rPr lang="en-US" dirty="0" smtClean="0"/>
              <a:t>Purchase </a:t>
            </a:r>
            <a:r>
              <a:rPr lang="en-US" dirty="0"/>
              <a:t>of lodging using online brokers (</a:t>
            </a:r>
            <a:r>
              <a:rPr lang="en-US" dirty="0" err="1"/>
              <a:t>ie</a:t>
            </a:r>
            <a:r>
              <a:rPr lang="en-US" dirty="0"/>
              <a:t> Expedia, Hotels.com, </a:t>
            </a:r>
            <a:r>
              <a:rPr lang="en-US" dirty="0" err="1"/>
              <a:t>etc</a:t>
            </a:r>
            <a:r>
              <a:rPr lang="en-US" dirty="0"/>
              <a:t>) are disallowed by policy, and will </a:t>
            </a:r>
            <a:r>
              <a:rPr lang="en-US" u="sng" dirty="0"/>
              <a:t>not</a:t>
            </a:r>
            <a:r>
              <a:rPr lang="en-US" dirty="0"/>
              <a:t> be </a:t>
            </a:r>
            <a:r>
              <a:rPr lang="en-US" dirty="0" smtClean="0"/>
              <a:t>reimbursed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76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Meals and Incidentals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Meals </a:t>
            </a:r>
            <a:r>
              <a:rPr lang="en-US" dirty="0"/>
              <a:t>and Incidental Per Diem </a:t>
            </a:r>
            <a:r>
              <a:rPr lang="en-US" dirty="0" smtClean="0"/>
              <a:t>- Use </a:t>
            </a:r>
            <a:r>
              <a:rPr lang="en-US" dirty="0"/>
              <a:t>the Federal Per Diem rates by </a:t>
            </a:r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Allowed for travel with overnight stay, 75</a:t>
            </a:r>
            <a:r>
              <a:rPr lang="en-US" dirty="0"/>
              <a:t>% </a:t>
            </a:r>
            <a:r>
              <a:rPr lang="en-US" dirty="0" smtClean="0"/>
              <a:t>of allowance for </a:t>
            </a:r>
            <a:r>
              <a:rPr lang="en-US" dirty="0"/>
              <a:t>first and last days of </a:t>
            </a:r>
            <a:r>
              <a:rPr lang="en-US" dirty="0" smtClean="0"/>
              <a:t>travel </a:t>
            </a:r>
          </a:p>
          <a:p>
            <a:pPr lvl="1"/>
            <a:r>
              <a:rPr lang="en-US" dirty="0" smtClean="0"/>
              <a:t>Deductions for provided meals: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Breakfast 20</a:t>
            </a:r>
            <a:r>
              <a:rPr lang="en-US" dirty="0"/>
              <a:t>%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Lunch 30</a:t>
            </a:r>
            <a:r>
              <a:rPr lang="en-US" dirty="0"/>
              <a:t>%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Dinner 50%</a:t>
            </a:r>
          </a:p>
          <a:p>
            <a:r>
              <a:rPr lang="en-US" dirty="0" smtClean="0"/>
              <a:t>Incidentals of $5.00 per day included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93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Meals and Incidentals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457200"/>
            <a:r>
              <a:rPr lang="en-US" dirty="0"/>
              <a:t>Incidentals </a:t>
            </a:r>
            <a:r>
              <a:rPr lang="en-US" dirty="0" smtClean="0"/>
              <a:t>include:</a:t>
            </a:r>
          </a:p>
          <a:p>
            <a:pPr marL="914400" lvl="1" indent="-457200"/>
            <a:r>
              <a:rPr lang="en-US" dirty="0" smtClean="0"/>
              <a:t>Tips </a:t>
            </a:r>
            <a:r>
              <a:rPr lang="en-US" dirty="0"/>
              <a:t>for </a:t>
            </a:r>
            <a:r>
              <a:rPr lang="en-US" dirty="0" err="1"/>
              <a:t>waitstaff</a:t>
            </a:r>
            <a:r>
              <a:rPr lang="en-US" dirty="0"/>
              <a:t>, housekeeping, baggage  handlers, </a:t>
            </a:r>
            <a:r>
              <a:rPr lang="en-US" dirty="0" err="1"/>
              <a:t>etc</a:t>
            </a:r>
            <a:endParaRPr lang="en-US" dirty="0"/>
          </a:p>
          <a:p>
            <a:pPr marL="914400" lvl="1" indent="-457200"/>
            <a:r>
              <a:rPr lang="en-US" dirty="0"/>
              <a:t>Phone </a:t>
            </a:r>
            <a:r>
              <a:rPr lang="en-US" dirty="0" smtClean="0"/>
              <a:t>calls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514350" indent="-457200"/>
            <a:r>
              <a:rPr lang="en-US" dirty="0" smtClean="0"/>
              <a:t>Day </a:t>
            </a:r>
            <a:r>
              <a:rPr lang="en-US" dirty="0"/>
              <a:t>Trip Meal Allowance - $15.00 </a:t>
            </a:r>
            <a:endParaRPr lang="en-US" dirty="0" smtClean="0"/>
          </a:p>
          <a:p>
            <a:pPr marL="914400" lvl="1" indent="-457200"/>
            <a:r>
              <a:rPr lang="en-US" dirty="0" smtClean="0"/>
              <a:t>Tax reportable to employee</a:t>
            </a:r>
          </a:p>
          <a:p>
            <a:pPr marL="914400" lvl="1" indent="-457200"/>
            <a:r>
              <a:rPr lang="en-US" dirty="0" smtClean="0"/>
              <a:t>No allowance if any meals are provided</a:t>
            </a:r>
          </a:p>
          <a:p>
            <a:pPr marL="914400" lvl="1" indent="-457200"/>
            <a:r>
              <a:rPr lang="en-US" dirty="0" smtClean="0"/>
              <a:t>Incidentals are included in allowance</a:t>
            </a:r>
          </a:p>
          <a:p>
            <a:pPr marL="914400" lvl="1" indent="-457200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88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5718"/>
            <a:ext cx="8229600" cy="946046"/>
          </a:xfrm>
        </p:spPr>
        <p:txBody>
          <a:bodyPr/>
          <a:lstStyle/>
          <a:p>
            <a:r>
              <a:rPr lang="en-US" dirty="0" smtClean="0"/>
              <a:t>GSA Rates for Wisconsin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Rates updated annually in October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209" y="1838718"/>
            <a:ext cx="8707582" cy="385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49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UW </a:t>
            </a:r>
            <a:r>
              <a:rPr lang="en-US" dirty="0" err="1" smtClean="0"/>
              <a:t>TravelWIse</a:t>
            </a:r>
            <a:r>
              <a:rPr lang="en-US" dirty="0" smtClean="0"/>
              <a:t>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/>
            <a:r>
              <a:rPr lang="en-US" dirty="0" smtClean="0"/>
              <a:t>UW </a:t>
            </a:r>
            <a:r>
              <a:rPr lang="en-US" dirty="0" err="1" smtClean="0"/>
              <a:t>TravelWIse</a:t>
            </a:r>
            <a:r>
              <a:rPr lang="en-US" dirty="0" smtClean="0"/>
              <a:t> website updated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uw.foxworldtravel.com/</a:t>
            </a:r>
            <a:endParaRPr lang="en-US" dirty="0" smtClean="0"/>
          </a:p>
          <a:p>
            <a:pPr marL="514350" indent="-457200"/>
            <a:r>
              <a:rPr lang="en-US" dirty="0" smtClean="0"/>
              <a:t>Includes travel calculator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4209" y="3761509"/>
            <a:ext cx="3657600" cy="266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62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Updated Travel Expense Report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1" y="2020888"/>
            <a:ext cx="7616535" cy="468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30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wgb-theme-2">
  <a:themeElements>
    <a:clrScheme name="UW-Green Bay 1">
      <a:dk1>
        <a:srgbClr val="006633"/>
      </a:dk1>
      <a:lt1>
        <a:sysClr val="window" lastClr="FFFFFF"/>
      </a:lt1>
      <a:dk2>
        <a:srgbClr val="000000"/>
      </a:dk2>
      <a:lt2>
        <a:srgbClr val="FAF3DE"/>
      </a:lt2>
      <a:accent1>
        <a:srgbClr val="990000"/>
      </a:accent1>
      <a:accent2>
        <a:srgbClr val="CCCCCC"/>
      </a:accent2>
      <a:accent3>
        <a:srgbClr val="999999"/>
      </a:accent3>
      <a:accent4>
        <a:srgbClr val="9FD3B6"/>
      </a:accent4>
      <a:accent5>
        <a:srgbClr val="B2AF6C"/>
      </a:accent5>
      <a:accent6>
        <a:srgbClr val="006633"/>
      </a:accent6>
      <a:hlink>
        <a:srgbClr val="990000"/>
      </a:hlink>
      <a:folHlink>
        <a:srgbClr val="6600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uwgb-theme-four (1)</Template>
  <TotalTime>342</TotalTime>
  <Words>371</Words>
  <Application>Microsoft Office PowerPoint</Application>
  <PresentationFormat>On-screen Show (4:3)</PresentationFormat>
  <Paragraphs>82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uwgb-theme-2</vt:lpstr>
      <vt:lpstr>Travel Policy Changes Effective October 5, 2015</vt:lpstr>
      <vt:lpstr>Airfare</vt:lpstr>
      <vt:lpstr>Mileage</vt:lpstr>
      <vt:lpstr>Lodging</vt:lpstr>
      <vt:lpstr>Meals and Incidentals</vt:lpstr>
      <vt:lpstr>Meals and Incidentals</vt:lpstr>
      <vt:lpstr>GSA Rates for Wisconsin</vt:lpstr>
      <vt:lpstr>UW TravelWIse Website</vt:lpstr>
      <vt:lpstr>Updated Travel Expense Report</vt:lpstr>
      <vt:lpstr>General Changes</vt:lpstr>
      <vt:lpstr>Hospitality &amp; Sponsored Events</vt:lpstr>
      <vt:lpstr>Questions</vt:lpstr>
    </vt:vector>
  </TitlesOfParts>
  <Company>UW-Green Bay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Policy Changes Effective October 5, 2015</dc:title>
  <dc:creator>Detampel, SuAnn</dc:creator>
  <cp:lastModifiedBy>Carlton, Nathan</cp:lastModifiedBy>
  <cp:revision>33</cp:revision>
  <dcterms:created xsi:type="dcterms:W3CDTF">2015-09-17T13:00:13Z</dcterms:created>
  <dcterms:modified xsi:type="dcterms:W3CDTF">2015-10-05T15:57:19Z</dcterms:modified>
</cp:coreProperties>
</file>