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0"/>
  </p:notesMasterIdLst>
  <p:sldIdLst>
    <p:sldId id="269" r:id="rId5"/>
    <p:sldId id="309" r:id="rId6"/>
    <p:sldId id="343" r:id="rId7"/>
    <p:sldId id="382" r:id="rId8"/>
    <p:sldId id="383" r:id="rId9"/>
    <p:sldId id="384" r:id="rId10"/>
    <p:sldId id="385" r:id="rId11"/>
    <p:sldId id="386" r:id="rId12"/>
    <p:sldId id="357" r:id="rId13"/>
    <p:sldId id="388" r:id="rId14"/>
    <p:sldId id="389" r:id="rId15"/>
    <p:sldId id="342" r:id="rId16"/>
    <p:sldId id="349" r:id="rId17"/>
    <p:sldId id="466" r:id="rId18"/>
    <p:sldId id="31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Raleway" pitchFamily="2" charset="0"/>
      <p:regular r:id="rId29"/>
      <p:bold r:id="rId30"/>
      <p:italic r:id="rId31"/>
      <p:boldItalic r:id="rId32"/>
    </p:embeddedFont>
    <p:embeddedFont>
      <p:font typeface="Raleway Light" pitchFamily="2" charset="0"/>
      <p:regular r:id="rId33"/>
      <p:italic r:id="rId34"/>
    </p:embeddedFont>
    <p:embeddedFont>
      <p:font typeface="Raleway SemiBold" pitchFamily="2"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4" dt="2021-04-08T00:49:29.823"/>
    <p1510:client id="{0F10ECB9-73B9-72E1-1E79-72611C9388BB}" v="6" dt="2021-05-10T15:02:39.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0424" autoAdjust="0"/>
  </p:normalViewPr>
  <p:slideViewPr>
    <p:cSldViewPr snapToGrid="0">
      <p:cViewPr varScale="1">
        <p:scale>
          <a:sx n="103" d="100"/>
          <a:sy n="103"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232632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2602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228882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19309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122596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44396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Any references to J. K. Rowling were replaced with a mention of Oprah Winfrey.</a:t>
            </a:r>
            <a:endParaRPr lang="en-US" b="1" dirty="0">
              <a:cs typeface="Calibri"/>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356790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425497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251005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smartsheet.com/b/form/dacb2d9b38564db4afb5ab8426d91ad6"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27118" y="3451123"/>
            <a:ext cx="8385048" cy="890052"/>
          </a:xfrm>
        </p:spPr>
        <p:txBody>
          <a:bodyPr>
            <a:noAutofit/>
          </a:bodyPr>
          <a:lstStyle/>
          <a:p>
            <a:pPr eaLnBrk="1" hangingPunct="1"/>
            <a:r>
              <a:rPr lang="en-US" altLang="en-US" sz="5000" dirty="0">
                <a:solidFill>
                  <a:srgbClr val="FFFFFF"/>
                </a:solidFill>
              </a:rPr>
              <a:t>Be Positive</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2166" y="3741683"/>
            <a:ext cx="2638096" cy="2191406"/>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854745" cy="436093"/>
          </a:xfrm>
        </p:spPr>
        <p:txBody>
          <a:bodyPr/>
          <a:lstStyle/>
          <a:p>
            <a:r>
              <a:rPr lang="en-PH" b="1" dirty="0">
                <a:latin typeface="+mj-lt"/>
                <a:cs typeface="Arial" panose="020B0604020202020204" pitchFamily="34" charset="0"/>
              </a:rPr>
              <a:t>Case Studies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37699" cy="4375072"/>
          </a:xfrm>
        </p:spPr>
        <p:txBody>
          <a:bodyPr/>
          <a:lstStyle/>
          <a:p>
            <a:pPr lvl="0"/>
            <a:r>
              <a:rPr lang="en-US" sz="1500" b="1" dirty="0">
                <a:solidFill>
                  <a:schemeClr val="tx2"/>
                </a:solidFill>
                <a:latin typeface="Raleway SemiBold" panose="020B0604020202020204" charset="0"/>
              </a:rPr>
              <a:t>Company 1: </a:t>
            </a:r>
            <a:r>
              <a:rPr lang="en-US" sz="1500" b="1" i="1" dirty="0">
                <a:solidFill>
                  <a:schemeClr val="tx2"/>
                </a:solidFill>
                <a:latin typeface="Raleway SemiBold" panose="020B0604020202020204" charset="0"/>
              </a:rPr>
              <a:t>Zappos</a:t>
            </a:r>
            <a:r>
              <a:rPr lang="en-US" sz="1500" b="1" dirty="0">
                <a:solidFill>
                  <a:schemeClr val="tx2"/>
                </a:solidFill>
                <a:latin typeface="Raleway SemiBold" panose="020B0604020202020204" charset="0"/>
              </a:rPr>
              <a:t>	</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They value fun and “being a little weird”</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Offers money to leave the company </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Fast shipping, no cost return</a:t>
            </a:r>
          </a:p>
          <a:p>
            <a:pPr lvl="0"/>
            <a:endParaRPr lang="en-US" sz="1500" b="1" dirty="0">
              <a:solidFill>
                <a:schemeClr val="tx2"/>
              </a:solidFill>
              <a:latin typeface="Raleway SemiBold" panose="020B0604020202020204" charset="0"/>
            </a:endParaRPr>
          </a:p>
          <a:p>
            <a:r>
              <a:rPr lang="en-US" sz="1500" b="1" dirty="0">
                <a:solidFill>
                  <a:schemeClr val="tx2"/>
                </a:solidFill>
                <a:latin typeface="Raleway SemiBold" panose="020B0604020202020204" charset="0"/>
              </a:rPr>
              <a:t>Company 2: </a:t>
            </a:r>
            <a:r>
              <a:rPr lang="en-US" sz="1500" b="1" i="1" dirty="0">
                <a:solidFill>
                  <a:schemeClr val="tx2"/>
                </a:solidFill>
                <a:latin typeface="Raleway SemiBold" panose="020B0604020202020204" charset="0"/>
              </a:rPr>
              <a:t>Microsoft </a:t>
            </a:r>
            <a:endParaRPr lang="en-US" sz="1500" b="1" dirty="0">
              <a:solidFill>
                <a:schemeClr val="tx2"/>
              </a:solidFill>
              <a:latin typeface="Raleway SemiBold" panose="020B0604020202020204" charset="0"/>
            </a:endParaRP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Strong feeling of trust in the environment and culture</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Employees appreciate perks such as flexibility and teleworking</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Very innovative which helps job engagement</a:t>
            </a:r>
          </a:p>
          <a:p>
            <a:pPr lvl="0"/>
            <a:endParaRPr lang="en-US" sz="1500" b="1" dirty="0">
              <a:solidFill>
                <a:schemeClr val="tx2"/>
              </a:solidFill>
              <a:latin typeface="Raleway SemiBold" panose="020B0604020202020204" charset="0"/>
            </a:endParaRPr>
          </a:p>
        </p:txBody>
      </p:sp>
    </p:spTree>
    <p:extLst>
      <p:ext uri="{BB962C8B-B14F-4D97-AF65-F5344CB8AC3E}">
        <p14:creationId xmlns:p14="http://schemas.microsoft.com/office/powerpoint/2010/main" val="414446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854745" cy="436093"/>
          </a:xfrm>
        </p:spPr>
        <p:txBody>
          <a:bodyPr/>
          <a:lstStyle/>
          <a:p>
            <a:r>
              <a:rPr lang="en-PH" sz="3600" b="1" dirty="0">
                <a:latin typeface="+mj-lt"/>
                <a:cs typeface="Arial" panose="020B0604020202020204" pitchFamily="34" charset="0"/>
              </a:rPr>
              <a:t>Case Studies Continued…</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37699" cy="4375072"/>
          </a:xfrm>
        </p:spPr>
        <p:txBody>
          <a:bodyPr/>
          <a:lstStyle/>
          <a:p>
            <a:pPr lvl="0" rtl="0"/>
            <a:r>
              <a:rPr lang="en-US" sz="1500" b="1" dirty="0">
                <a:solidFill>
                  <a:schemeClr val="tx2"/>
                </a:solidFill>
                <a:latin typeface="Raleway SemiBold" panose="020B0604020202020204" charset="0"/>
              </a:rPr>
              <a:t>Company 3: </a:t>
            </a:r>
            <a:r>
              <a:rPr lang="en-US" sz="1500" b="1" i="1" dirty="0">
                <a:solidFill>
                  <a:schemeClr val="tx2"/>
                </a:solidFill>
                <a:latin typeface="Raleway SemiBold" panose="020B0604020202020204" charset="0"/>
              </a:rPr>
              <a:t>Cisco </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CEO reaches out to ALL employees frequently to share direction and ideas on a company-wide intranet</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Takes pride in a culture focused on communication and collaboration</a:t>
            </a:r>
          </a:p>
          <a:p>
            <a:pPr lvl="0" rtl="0"/>
            <a:endParaRPr lang="en-US" sz="1500" b="1" i="1" dirty="0">
              <a:solidFill>
                <a:schemeClr val="tx2"/>
              </a:solidFill>
              <a:latin typeface="Raleway SemiBold" panose="020B0604020202020204" charset="0"/>
            </a:endParaRPr>
          </a:p>
          <a:p>
            <a:r>
              <a:rPr lang="en-US" sz="1500" b="1" dirty="0">
                <a:solidFill>
                  <a:schemeClr val="tx2"/>
                </a:solidFill>
                <a:latin typeface="Raleway SemiBold" panose="020B0604020202020204" charset="0"/>
              </a:rPr>
              <a:t>Company 4: </a:t>
            </a:r>
            <a:r>
              <a:rPr lang="en-US" sz="1500" b="1" i="1" dirty="0">
                <a:solidFill>
                  <a:schemeClr val="tx2"/>
                </a:solidFill>
                <a:latin typeface="Raleway SemiBold" panose="020B0604020202020204" charset="0"/>
              </a:rPr>
              <a:t>Starbucks</a:t>
            </a:r>
            <a:r>
              <a:rPr lang="en-US" sz="1500" b="1" dirty="0">
                <a:solidFill>
                  <a:schemeClr val="tx2"/>
                </a:solidFill>
                <a:latin typeface="Raleway SemiBold" panose="020B0604020202020204" charset="0"/>
              </a:rPr>
              <a:t>	 </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All employees are referred to as “partners”</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Even employees working 20 hours a week are offered a generous benefits package</a:t>
            </a:r>
          </a:p>
          <a:p>
            <a:pPr marL="285750" lvl="0" indent="-285750">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Encourages “partners” to make suggestions for the company and take these suggestions seriously</a:t>
            </a:r>
          </a:p>
          <a:p>
            <a:pPr lvl="0" rtl="0"/>
            <a:endParaRPr lang="en-US" sz="1500" b="1" i="1" dirty="0">
              <a:solidFill>
                <a:schemeClr val="tx2"/>
              </a:solidFill>
              <a:latin typeface="Raleway SemiBold" panose="020B0604020202020204" charset="0"/>
            </a:endParaRPr>
          </a:p>
        </p:txBody>
      </p:sp>
    </p:spTree>
    <p:extLst>
      <p:ext uri="{BB962C8B-B14F-4D97-AF65-F5344CB8AC3E}">
        <p14:creationId xmlns:p14="http://schemas.microsoft.com/office/powerpoint/2010/main" val="261203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5CF42-5A34-426E-8CE5-BAAE6B9C8099}"/>
              </a:ext>
            </a:extLst>
          </p:cNvPr>
          <p:cNvSpPr>
            <a:spLocks noGrp="1"/>
          </p:cNvSpPr>
          <p:nvPr>
            <p:ph type="title"/>
          </p:nvPr>
        </p:nvSpPr>
        <p:spPr>
          <a:xfrm>
            <a:off x="5632194" y="647700"/>
            <a:ext cx="6183569" cy="436093"/>
          </a:xfrm>
        </p:spPr>
        <p:txBody>
          <a:bodyPr/>
          <a:lstStyle/>
          <a:p>
            <a:r>
              <a:rPr lang="en-PH" sz="3600" b="1" dirty="0">
                <a:latin typeface="+mj-lt"/>
                <a:cs typeface="Arial" panose="020B0604020202020204" pitchFamily="34" charset="0"/>
              </a:rPr>
              <a:t>Power of Praise/Gratitude</a:t>
            </a:r>
            <a:endParaRPr lang="en-US" dirty="0">
              <a:solidFill>
                <a:schemeClr val="tx2"/>
              </a:solidFill>
              <a:latin typeface="+mj-lt"/>
            </a:endParaRPr>
          </a:p>
        </p:txBody>
      </p:sp>
      <p:sp>
        <p:nvSpPr>
          <p:cNvPr id="17" name="Text Placeholder 1">
            <a:extLst>
              <a:ext uri="{FF2B5EF4-FFF2-40B4-BE49-F238E27FC236}">
                <a16:creationId xmlns:a16="http://schemas.microsoft.com/office/drawing/2014/main" id="{2E2C10D2-A19D-4F22-8417-2FBA57D9A9DC}"/>
              </a:ext>
            </a:extLst>
          </p:cNvPr>
          <p:cNvSpPr txBox="1">
            <a:spLocks/>
          </p:cNvSpPr>
          <p:nvPr/>
        </p:nvSpPr>
        <p:spPr>
          <a:xfrm>
            <a:off x="5632194" y="1808983"/>
            <a:ext cx="5416550" cy="3944117"/>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EF8A44"/>
              </a:buClr>
              <a:buFont typeface="+mj-lt"/>
              <a:buAutoNum type="arabicPeriod"/>
              <a:defRPr sz="18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anose="020B0604020202020204" pitchFamily="34" charset="0"/>
              </a:rPr>
              <a:t>Motivates</a:t>
            </a:r>
          </a:p>
          <a:p>
            <a:pPr>
              <a:spcBef>
                <a:spcPts val="12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anose="020B0604020202020204" pitchFamily="34" charset="0"/>
              </a:rPr>
              <a:t>Builds strong ties</a:t>
            </a:r>
          </a:p>
          <a:p>
            <a:pPr>
              <a:spcBef>
                <a:spcPts val="12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anose="020B0604020202020204" pitchFamily="34" charset="0"/>
              </a:rPr>
              <a:t>Opens up others to new ideas</a:t>
            </a:r>
          </a:p>
          <a:p>
            <a:pPr>
              <a:spcBef>
                <a:spcPts val="12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anose="020B0604020202020204" pitchFamily="34" charset="0"/>
              </a:rPr>
              <a:t>Creates a warm culture</a:t>
            </a:r>
          </a:p>
          <a:p>
            <a:pPr>
              <a:spcBef>
                <a:spcPts val="12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anose="020B0604020202020204" pitchFamily="34" charset="0"/>
              </a:rPr>
              <a:t>Promotes growth</a:t>
            </a:r>
          </a:p>
          <a:p>
            <a:pPr>
              <a:spcBef>
                <a:spcPts val="12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anose="020B0604020202020204" pitchFamily="34" charset="0"/>
              </a:rPr>
              <a:t>Just feels great!</a:t>
            </a:r>
          </a:p>
        </p:txBody>
      </p:sp>
      <p:pic>
        <p:nvPicPr>
          <p:cNvPr id="6" name="Picture Placeholder 5">
            <a:extLst>
              <a:ext uri="{FF2B5EF4-FFF2-40B4-BE49-F238E27FC236}">
                <a16:creationId xmlns:a16="http://schemas.microsoft.com/office/drawing/2014/main" id="{C934CE1F-AB8D-470B-B9DE-0B70C4FC93D4}"/>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18224" r="24770"/>
          <a:stretch/>
        </p:blipFill>
        <p:spPr>
          <a:xfrm>
            <a:off x="633041" y="647700"/>
            <a:ext cx="4366112" cy="5105400"/>
          </a:xfrm>
        </p:spPr>
      </p:pic>
    </p:spTree>
    <p:extLst>
      <p:ext uri="{BB962C8B-B14F-4D97-AF65-F5344CB8AC3E}">
        <p14:creationId xmlns:p14="http://schemas.microsoft.com/office/powerpoint/2010/main" val="385583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 per household member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3" y="1153572"/>
            <a:ext cx="4519347" cy="4559820"/>
          </a:xfrm>
        </p:spPr>
        <p:txBody>
          <a:bodyPr vert="horz" lIns="91440" tIns="45720" rIns="91440" bIns="45720" rtlCol="0" anchor="ctr">
            <a:normAutofit/>
          </a:bodyPr>
          <a:lstStyle/>
          <a:p>
            <a:r>
              <a:rPr lang="en-US" sz="3000" dirty="0">
                <a:solidFill>
                  <a:schemeClr val="tx2"/>
                </a:solidFill>
                <a:latin typeface="+mj-lt"/>
              </a:rPr>
              <a:t>We want to hear your feedback! Please complete a training evaluation.</a:t>
            </a:r>
            <a:br>
              <a:rPr lang="en-US" sz="3000" dirty="0">
                <a:solidFill>
                  <a:schemeClr val="tx2"/>
                </a:solidFill>
                <a:latin typeface="+mj-lt"/>
              </a:rPr>
            </a:br>
            <a:br>
              <a:rPr lang="en-US" sz="3000" dirty="0">
                <a:solidFill>
                  <a:schemeClr val="tx2"/>
                </a:solidFill>
                <a:latin typeface="+mj-lt"/>
              </a:rPr>
            </a:br>
            <a:r>
              <a:rPr lang="en-US" sz="3000" dirty="0">
                <a:solidFill>
                  <a:schemeClr val="tx2"/>
                </a:solidFill>
                <a:latin typeface="+mj-lt"/>
              </a:rPr>
              <a:t>Thank you!</a:t>
            </a:r>
            <a:endParaRPr lang="en-US" sz="3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42A1627-C65A-B788-63F7-76618F1EA590}"/>
              </a:ext>
            </a:extLst>
          </p:cNvPr>
          <p:cNvSpPr txBox="1"/>
          <p:nvPr/>
        </p:nvSpPr>
        <p:spPr>
          <a:xfrm>
            <a:off x="3240299" y="4994031"/>
            <a:ext cx="7491046" cy="369332"/>
          </a:xfrm>
          <a:prstGeom prst="rect">
            <a:avLst/>
          </a:prstGeom>
          <a:noFill/>
        </p:spPr>
        <p:txBody>
          <a:bodyPr wrap="square" rtlCol="0">
            <a:spAutoFit/>
          </a:bodyPr>
          <a:lstStyle/>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https://app.smartsheet.com/b/form/dacb2d9b38564db4afb5ab8426d91ad6</a:t>
            </a:r>
            <a:endParaRPr lang="en-US" sz="18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686AC206-59FA-3925-ABE0-20ABC7827CEB}"/>
              </a:ext>
            </a:extLst>
          </p:cNvPr>
          <p:cNvPicPr>
            <a:picLocks noChangeAspect="1"/>
          </p:cNvPicPr>
          <p:nvPr/>
        </p:nvPicPr>
        <p:blipFill>
          <a:blip r:embed="rId3"/>
          <a:stretch>
            <a:fillRect/>
          </a:stretch>
        </p:blipFill>
        <p:spPr>
          <a:xfrm>
            <a:off x="5403239" y="2276475"/>
            <a:ext cx="2886075" cy="2305050"/>
          </a:xfrm>
          <a:prstGeom prst="rect">
            <a:avLst/>
          </a:prstGeom>
        </p:spPr>
      </p:pic>
    </p:spTree>
    <p:extLst>
      <p:ext uri="{BB962C8B-B14F-4D97-AF65-F5344CB8AC3E}">
        <p14:creationId xmlns:p14="http://schemas.microsoft.com/office/powerpoint/2010/main" val="328354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174065" y="5096977"/>
            <a:ext cx="5843865" cy="713888"/>
          </a:xfrm>
        </p:spPr>
        <p:txBody>
          <a:bodyPr/>
          <a:lstStyle/>
          <a:p>
            <a:r>
              <a:rPr lang="en-US" altLang="en-US" sz="2000" dirty="0">
                <a:solidFill>
                  <a:srgbClr val="FFFFFF"/>
                </a:solidFill>
              </a:rPr>
              <a:t>Be Positive</a:t>
            </a:r>
            <a:endParaRPr lang="en-US" dirty="0"/>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5416550" cy="4401317"/>
          </a:xfrm>
        </p:spPr>
        <p:txBody>
          <a:bodyPr>
            <a:normAutofit/>
          </a:bodyPr>
          <a:lstStyle/>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Background/History</a:t>
            </a:r>
            <a:endParaRPr lang="en-US" dirty="0">
              <a:solidFill>
                <a:schemeClr val="tx2"/>
              </a:solidFill>
              <a:latin typeface="Raleway SemiBold" panose="020B0604020202020204" charset="0"/>
              <a:cs typeface="Arial" panose="020B0604020202020204" pitchFamily="34" charset="0"/>
            </a:endParaRP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Pursuing Happiness</a:t>
            </a: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Persuasive Reasons 	</a:t>
            </a: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Best Practices</a:t>
            </a: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Role Models</a:t>
            </a: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Must Do’s and “How </a:t>
            </a:r>
            <a:r>
              <a:rPr lang="en-US" dirty="0" err="1">
                <a:solidFill>
                  <a:schemeClr val="tx2"/>
                </a:solidFill>
                <a:latin typeface="Raleway SemiBold" panose="020B0604020202020204" charset="0"/>
                <a:cs typeface="Arial"/>
              </a:rPr>
              <a:t>Tos</a:t>
            </a:r>
            <a:r>
              <a:rPr lang="en-US" dirty="0">
                <a:solidFill>
                  <a:schemeClr val="tx2"/>
                </a:solidFill>
                <a:latin typeface="Raleway SemiBold" panose="020B0604020202020204" charset="0"/>
                <a:cs typeface="Arial"/>
              </a:rPr>
              <a:t>”</a:t>
            </a: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Case Studies </a:t>
            </a:r>
            <a:endParaRPr lang="en-US" dirty="0">
              <a:solidFill>
                <a:schemeClr val="tx2"/>
              </a:solidFill>
              <a:latin typeface="Raleway SemiBold" panose="020B0604020202020204" charset="0"/>
              <a:cs typeface="Arial" panose="020B0604020202020204" pitchFamily="34" charset="0"/>
            </a:endParaRPr>
          </a:p>
          <a:p>
            <a:pPr>
              <a:spcBef>
                <a:spcPts val="600"/>
              </a:spcBef>
              <a:spcAft>
                <a:spcPts val="600"/>
              </a:spcAft>
              <a:buClr>
                <a:schemeClr val="tx2"/>
              </a:buClr>
              <a:buSzPct val="100000"/>
              <a:buFont typeface="Arial" panose="020B0604020202020204" pitchFamily="34" charset="0"/>
              <a:buChar char="•"/>
            </a:pPr>
            <a:r>
              <a:rPr lang="en-US" dirty="0">
                <a:solidFill>
                  <a:schemeClr val="tx2"/>
                </a:solidFill>
                <a:latin typeface="Raleway SemiBold" panose="020B0604020202020204" charset="0"/>
                <a:cs typeface="Arial"/>
              </a:rPr>
              <a:t>Power of Praise</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7013066" cy="374287"/>
          </a:xfrm>
        </p:spPr>
        <p:txBody>
          <a:bodyPr/>
          <a:lstStyle/>
          <a:p>
            <a:r>
              <a:rPr lang="en-PH" sz="3600" b="1" dirty="0">
                <a:latin typeface="+mj-lt"/>
                <a:cs typeface="Arial" panose="020B0604020202020204" pitchFamily="34" charset="0"/>
              </a:rPr>
              <a:t>Objectives</a:t>
            </a:r>
            <a:endParaRPr lang="en-US" sz="3600" dirty="0">
              <a:solidFill>
                <a:schemeClr val="tx2"/>
              </a:solidFill>
              <a:latin typeface="+mj-lt"/>
            </a:endParaRPr>
          </a:p>
        </p:txBody>
      </p:sp>
      <p:pic>
        <p:nvPicPr>
          <p:cNvPr id="12" name="Picture Placeholder 11">
            <a:extLst>
              <a:ext uri="{FF2B5EF4-FFF2-40B4-BE49-F238E27FC236}">
                <a16:creationId xmlns:a16="http://schemas.microsoft.com/office/drawing/2014/main" id="{9A3833E4-5B6D-4336-9624-22666F0C20B2}"/>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6217" r="6217"/>
          <a:stretch>
            <a:fillRect/>
          </a:stretch>
        </p:blipFill>
        <p:spPr/>
      </p:pic>
    </p:spTree>
    <p:extLst>
      <p:ext uri="{BB962C8B-B14F-4D97-AF65-F5344CB8AC3E}">
        <p14:creationId xmlns:p14="http://schemas.microsoft.com/office/powerpoint/2010/main" val="256550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217674" cy="436093"/>
          </a:xfrm>
        </p:spPr>
        <p:txBody>
          <a:bodyPr/>
          <a:lstStyle/>
          <a:p>
            <a:r>
              <a:rPr lang="en-PH" b="1" dirty="0">
                <a:latin typeface="+mj-lt"/>
                <a:cs typeface="Arial" panose="020B0604020202020204" pitchFamily="34" charset="0"/>
              </a:rPr>
              <a:t>Background/History</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6821262" cy="4375072"/>
          </a:xfrm>
        </p:spPr>
        <p:txBody>
          <a:bodyPr/>
          <a:lstStyle/>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Maslow and humanistic psychology</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Dr. Martin Seligman</a:t>
            </a:r>
          </a:p>
          <a:p>
            <a:pPr marL="742950" lvl="1" indent="-285750">
              <a:spcBef>
                <a:spcPts val="12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a:rPr>
              <a:t>University of Pennsylvania Positive Psychology Center</a:t>
            </a:r>
          </a:p>
          <a:p>
            <a:pPr marL="742950" lvl="1" indent="-285750">
              <a:spcBef>
                <a:spcPts val="12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a:rPr>
              <a:t>Past president of American Psychological Association</a:t>
            </a:r>
          </a:p>
          <a:p>
            <a:pPr marL="742950" lvl="1" indent="-285750">
              <a:spcBef>
                <a:spcPts val="12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a:rPr>
              <a:t>Based upon the idea of the mind-body connection</a:t>
            </a:r>
          </a:p>
        </p:txBody>
      </p:sp>
    </p:spTree>
    <p:extLst>
      <p:ext uri="{BB962C8B-B14F-4D97-AF65-F5344CB8AC3E}">
        <p14:creationId xmlns:p14="http://schemas.microsoft.com/office/powerpoint/2010/main" val="23425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217674" cy="436093"/>
          </a:xfrm>
        </p:spPr>
        <p:txBody>
          <a:bodyPr/>
          <a:lstStyle/>
          <a:p>
            <a:r>
              <a:rPr lang="en-PH" b="1" dirty="0">
                <a:latin typeface="+mj-lt"/>
                <a:cs typeface="Arial" panose="020B0604020202020204" pitchFamily="34" charset="0"/>
              </a:rPr>
              <a:t>Pursuing Happiness</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6821262" cy="4375072"/>
          </a:xfrm>
        </p:spPr>
        <p:txBody>
          <a:bodyPr/>
          <a:lstStyle/>
          <a:p>
            <a:pPr marL="285750" lvl="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Develop new interests	</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Practice self-respect and self-confidence </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Smile</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Be kind </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Focus on what you are good at</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Laugh</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Jump rope, dance, or listen to upbeat music</a:t>
            </a:r>
          </a:p>
          <a:p>
            <a:pPr marL="285750" lvl="0" indent="-285750">
              <a:spcBef>
                <a:spcPts val="1200"/>
              </a:spcBef>
              <a:spcAft>
                <a:spcPts val="600"/>
              </a:spcAft>
              <a:buClr>
                <a:schemeClr val="tx2"/>
              </a:buClr>
              <a:buFont typeface="Arial" panose="020B0604020202020204" pitchFamily="34" charset="0"/>
              <a:buChar char="•"/>
            </a:pPr>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3999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217674" cy="436093"/>
          </a:xfrm>
        </p:spPr>
        <p:txBody>
          <a:bodyPr/>
          <a:lstStyle/>
          <a:p>
            <a:r>
              <a:rPr lang="en-PH" b="1" dirty="0">
                <a:latin typeface="+mj-lt"/>
                <a:cs typeface="Arial" panose="020B0604020202020204" pitchFamily="34" charset="0"/>
              </a:rPr>
              <a:t>Persuasive Reasons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19711" cy="4375072"/>
          </a:xfrm>
        </p:spPr>
        <p:txBody>
          <a:bodyPr/>
          <a:lstStyle/>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Positive thinking is powerful!	</a:t>
            </a:r>
          </a:p>
          <a:p>
            <a:pPr marL="742950" lvl="1" indent="-285750">
              <a:spcBef>
                <a:spcPts val="6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a:rPr>
              <a:t>Positive thinking positions us to solve problems, to the benefit of ourselves and our support systems</a:t>
            </a:r>
          </a:p>
          <a:p>
            <a:pPr marL="742950" lvl="1" indent="-285750">
              <a:spcBef>
                <a:spcPts val="6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a:rPr>
              <a:t>You will set goals and achieve them more easily</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Rewire your brain to think differently… we can do anything and everything</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It is contagious!</a:t>
            </a:r>
          </a:p>
        </p:txBody>
      </p:sp>
    </p:spTree>
    <p:extLst>
      <p:ext uri="{BB962C8B-B14F-4D97-AF65-F5344CB8AC3E}">
        <p14:creationId xmlns:p14="http://schemas.microsoft.com/office/powerpoint/2010/main" val="224593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022758" cy="436093"/>
          </a:xfrm>
        </p:spPr>
        <p:txBody>
          <a:bodyPr/>
          <a:lstStyle/>
          <a:p>
            <a:r>
              <a:rPr lang="en-PH" b="1" dirty="0">
                <a:latin typeface="+mj-lt"/>
                <a:cs typeface="Arial" panose="020B0604020202020204" pitchFamily="34" charset="0"/>
              </a:rPr>
              <a:t>Best Practices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19711" cy="4375072"/>
          </a:xfrm>
        </p:spPr>
        <p:txBody>
          <a:bodyPr/>
          <a:lstStyle/>
          <a:p>
            <a:pPr marL="285750" lvl="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Start with 5 positive affirmations every morning</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Expect good things to happen</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Speak positively:  “I can,” “I will,” “It will get done,” “I am able to lose the weight,” “ I rock!”</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Filter and rewrite negative thoughts</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Reframe your thoughts</a:t>
            </a:r>
          </a:p>
          <a:p>
            <a:pPr marL="285750" indent="-285750">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Dream, hope and anticipate</a:t>
            </a:r>
          </a:p>
        </p:txBody>
      </p:sp>
    </p:spTree>
    <p:extLst>
      <p:ext uri="{BB962C8B-B14F-4D97-AF65-F5344CB8AC3E}">
        <p14:creationId xmlns:p14="http://schemas.microsoft.com/office/powerpoint/2010/main" val="140441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022758" cy="436093"/>
          </a:xfrm>
        </p:spPr>
        <p:txBody>
          <a:bodyPr/>
          <a:lstStyle/>
          <a:p>
            <a:r>
              <a:rPr lang="en-PH" b="1" dirty="0">
                <a:latin typeface="+mj-lt"/>
                <a:cs typeface="Arial" panose="020B0604020202020204" pitchFamily="34" charset="0"/>
              </a:rPr>
              <a:t>Role Models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19711" cy="4375072"/>
          </a:xfrm>
        </p:spPr>
        <p:txBody>
          <a:bodyPr/>
          <a:lstStyle/>
          <a:p>
            <a:pPr marL="285750" indent="-285750">
              <a:spcBef>
                <a:spcPts val="1200"/>
              </a:spcBef>
              <a:buClr>
                <a:schemeClr val="tx2"/>
              </a:buClr>
              <a:buSzPct val="100000"/>
              <a:buFont typeface="Arial" panose="020B0604020202020204" pitchFamily="34" charset="0"/>
              <a:buChar char="•"/>
            </a:pPr>
            <a:r>
              <a:rPr lang="en-US" sz="1500" b="1" dirty="0">
                <a:solidFill>
                  <a:schemeClr val="tx2"/>
                </a:solidFill>
                <a:latin typeface="Raleway SemiBold" panose="020B0604020202020204" charset="0"/>
                <a:cs typeface="Arial" panose="020B0604020202020204" pitchFamily="34" charset="0"/>
              </a:rPr>
              <a:t>Oprah Winfrey - </a:t>
            </a:r>
            <a:r>
              <a:rPr lang="en-US" sz="1500" dirty="0">
                <a:solidFill>
                  <a:schemeClr val="tx2"/>
                </a:solidFill>
                <a:latin typeface="Raleway SemiBold" panose="020B0604020202020204" charset="0"/>
                <a:cs typeface="Arial" panose="020B0604020202020204" pitchFamily="34" charset="0"/>
              </a:rPr>
              <a:t>From poverty to becoming one of the world’s wealthiest women, Oprah Winfrey is one of the biggest believers and supporters of a positive mindset. </a:t>
            </a:r>
          </a:p>
          <a:p>
            <a:pPr marL="285750" indent="-285750">
              <a:spcBef>
                <a:spcPts val="1200"/>
              </a:spcBef>
              <a:buClr>
                <a:schemeClr val="tx2"/>
              </a:buClr>
              <a:buSzPct val="100000"/>
              <a:buFont typeface="Arial" panose="020B0604020202020204" pitchFamily="34" charset="0"/>
              <a:buChar char="•"/>
            </a:pPr>
            <a:r>
              <a:rPr lang="en-US" sz="1500" b="1" dirty="0">
                <a:solidFill>
                  <a:schemeClr val="tx2"/>
                </a:solidFill>
                <a:latin typeface="Raleway SemiBold" panose="020B0604020202020204" charset="0"/>
                <a:cs typeface="Arial"/>
              </a:rPr>
              <a:t>Kurt Kuehn </a:t>
            </a:r>
            <a:r>
              <a:rPr lang="en-US" sz="1500" dirty="0">
                <a:solidFill>
                  <a:schemeClr val="tx2"/>
                </a:solidFill>
                <a:latin typeface="Raleway SemiBold" panose="020B0604020202020204" charset="0"/>
                <a:cs typeface="Arial"/>
              </a:rPr>
              <a:t>- Started his career at UPS as a driver's helper during the holiday season. Recognized for his hard work and positive attitude, UPS paid for him to finish his MBA and 10 years later, he was promoted to Chief Financial Officer of UPS.</a:t>
            </a:r>
          </a:p>
          <a:p>
            <a:pPr marL="285750" indent="-285750">
              <a:spcBef>
                <a:spcPts val="1200"/>
              </a:spcBef>
              <a:buClr>
                <a:schemeClr val="tx2"/>
              </a:buClr>
              <a:buSzPct val="100000"/>
              <a:buFont typeface="Arial" panose="020B0604020202020204" pitchFamily="34" charset="0"/>
              <a:buChar char="•"/>
            </a:pPr>
            <a:r>
              <a:rPr lang="en-US" sz="1500" b="1" dirty="0">
                <a:solidFill>
                  <a:schemeClr val="tx2"/>
                </a:solidFill>
                <a:latin typeface="Raleway SemiBold" panose="020B0604020202020204" charset="0"/>
                <a:cs typeface="Arial"/>
              </a:rPr>
              <a:t>Samuel L. Jackson</a:t>
            </a:r>
            <a:r>
              <a:rPr lang="en-US" sz="1500" dirty="0">
                <a:solidFill>
                  <a:schemeClr val="tx2"/>
                </a:solidFill>
                <a:latin typeface="Raleway SemiBold" panose="020B0604020202020204" charset="0"/>
                <a:cs typeface="Arial"/>
              </a:rPr>
              <a:t>- He has been a Hollywood staple for years now, but he'd had only small parts before landing an award-winning role at age 43 in Spike Lee's film "Jungle Fever" in 1991.</a:t>
            </a:r>
          </a:p>
          <a:p>
            <a:pPr marL="285750" indent="-285750">
              <a:spcBef>
                <a:spcPts val="1200"/>
              </a:spcBef>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a:endParaRPr>
          </a:p>
          <a:p>
            <a:pPr marL="285750" indent="-285750">
              <a:spcBef>
                <a:spcPts val="1200"/>
              </a:spcBef>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a:endParaRPr>
          </a:p>
          <a:p>
            <a:pPr marL="285750" indent="-285750">
              <a:spcBef>
                <a:spcPts val="1200"/>
              </a:spcBef>
              <a:buClr>
                <a:schemeClr val="tx2"/>
              </a:buClr>
              <a:buSzPct val="100000"/>
              <a:buFont typeface="Arial" panose="020B0604020202020204" pitchFamily="34" charset="0"/>
              <a:buChar char="•"/>
            </a:pPr>
            <a:endParaRPr lang="en-US" sz="1500" dirty="0">
              <a:solidFill>
                <a:schemeClr val="tx2"/>
              </a:solidFill>
              <a:latin typeface="Raleway SemiBold" panose="020B0604020202020204" charset="0"/>
              <a:cs typeface="Arial"/>
            </a:endParaRPr>
          </a:p>
          <a:p>
            <a:pPr>
              <a:spcBef>
                <a:spcPts val="1200"/>
              </a:spcBef>
              <a:buClr>
                <a:schemeClr val="tx2"/>
              </a:buClr>
              <a:buSzPct val="100000"/>
            </a:pPr>
            <a:endParaRPr lang="en-US" sz="1500" i="1" dirty="0">
              <a:solidFill>
                <a:schemeClr val="tx2"/>
              </a:solidFill>
              <a:latin typeface="Raleway SemiBold" panose="020B0604020202020204" charset="0"/>
              <a:ea typeface="+mn-lt"/>
              <a:cs typeface="+mn-lt"/>
            </a:endParaRPr>
          </a:p>
          <a:p>
            <a:pPr>
              <a:spcBef>
                <a:spcPts val="1200"/>
              </a:spcBef>
              <a:buClr>
                <a:schemeClr val="tx2"/>
              </a:buClr>
              <a:buSzPct val="100000"/>
            </a:pPr>
            <a:endParaRPr lang="en-US" sz="1500" i="1" dirty="0">
              <a:solidFill>
                <a:schemeClr val="tx2"/>
              </a:solidFill>
              <a:latin typeface="Raleway SemiBold" panose="020B0604020202020204" charset="0"/>
              <a:ea typeface="+mn-lt"/>
              <a:cs typeface="+mn-lt"/>
            </a:endParaRPr>
          </a:p>
          <a:p>
            <a:pPr>
              <a:spcBef>
                <a:spcPts val="1200"/>
              </a:spcBef>
              <a:buClr>
                <a:schemeClr val="tx2"/>
              </a:buClr>
              <a:buSzPct val="100000"/>
            </a:pPr>
            <a:endParaRPr lang="en-US" sz="1500" i="1" dirty="0">
              <a:solidFill>
                <a:schemeClr val="tx2"/>
              </a:solidFill>
              <a:latin typeface="Raleway SemiBold" panose="020B0604020202020204" charset="0"/>
              <a:ea typeface="+mn-lt"/>
              <a:cs typeface="+mn-lt"/>
            </a:endParaRPr>
          </a:p>
          <a:p>
            <a:pPr>
              <a:spcBef>
                <a:spcPts val="1200"/>
              </a:spcBef>
              <a:buClr>
                <a:schemeClr val="tx2"/>
              </a:buClr>
              <a:buSzPct val="100000"/>
            </a:pPr>
            <a:r>
              <a:rPr lang="en-US" sz="1500" i="1" dirty="0">
                <a:solidFill>
                  <a:schemeClr val="tx2"/>
                </a:solidFill>
                <a:latin typeface="Raleway SemiBold" panose="020B0604020202020204" charset="0"/>
                <a:ea typeface="+mn-lt"/>
                <a:cs typeface="+mn-lt"/>
              </a:rPr>
              <a:t>Any references to J. K. Rowling were replaced with a mention of Oprah Winfrey.</a:t>
            </a:r>
            <a:endParaRPr lang="en-US" sz="1500" i="1" dirty="0">
              <a:solidFill>
                <a:schemeClr val="tx2"/>
              </a:solidFill>
              <a:latin typeface="Raleway SemiBold" panose="020B0604020202020204" charset="0"/>
              <a:cs typeface="Arial"/>
            </a:endParaRPr>
          </a:p>
          <a:p>
            <a:pPr>
              <a:spcBef>
                <a:spcPts val="1200"/>
              </a:spcBef>
              <a:buClr>
                <a:schemeClr val="tx2"/>
              </a:buClr>
              <a:buSzPct val="100000"/>
            </a:pPr>
            <a:endParaRPr lang="en-US" sz="1500" dirty="0">
              <a:solidFill>
                <a:schemeClr val="tx2"/>
              </a:solidFill>
              <a:latin typeface="Raleway SemiBold" panose="020B0604020202020204" charset="0"/>
              <a:cs typeface="Arial"/>
            </a:endParaRPr>
          </a:p>
        </p:txBody>
      </p:sp>
    </p:spTree>
    <p:extLst>
      <p:ext uri="{BB962C8B-B14F-4D97-AF65-F5344CB8AC3E}">
        <p14:creationId xmlns:p14="http://schemas.microsoft.com/office/powerpoint/2010/main" val="272989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022758" cy="436093"/>
          </a:xfrm>
        </p:spPr>
        <p:txBody>
          <a:bodyPr/>
          <a:lstStyle/>
          <a:p>
            <a:r>
              <a:rPr lang="en-PH" b="1" dirty="0">
                <a:solidFill>
                  <a:schemeClr val="tx2"/>
                </a:solidFill>
                <a:latin typeface="+mj-lt"/>
                <a:cs typeface="Arial" panose="020B0604020202020204" pitchFamily="34" charset="0"/>
              </a:rPr>
              <a:t>Must Do’s	</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19711" cy="4375072"/>
          </a:xfrm>
        </p:spPr>
        <p:txBody>
          <a:bodyPr/>
          <a:lstStyle/>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Commit to real change in the way you think and act</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Set specific, manageable goals to build momentum</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Practice re-thinking situations until positive thinking is habitual</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Teach the negative people in your life by example </a:t>
            </a:r>
            <a:endParaRPr lang="en-US" sz="1500" dirty="0">
              <a:solidFill>
                <a:schemeClr val="tx2"/>
              </a:solidFill>
              <a:latin typeface="Raleway SemiBold" panose="020B0604020202020204" charset="0"/>
              <a:cs typeface="Arial" panose="020B0604020202020204" pitchFamily="34" charset="0"/>
            </a:endParaRP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Do, think, and BE!</a:t>
            </a:r>
          </a:p>
          <a:p>
            <a:pPr marL="285750" indent="-285750">
              <a:spcBef>
                <a:spcPts val="12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Even and especially when times are the hardest, accentuate the positive</a:t>
            </a:r>
          </a:p>
        </p:txBody>
      </p:sp>
    </p:spTree>
    <p:extLst>
      <p:ext uri="{BB962C8B-B14F-4D97-AF65-F5344CB8AC3E}">
        <p14:creationId xmlns:p14="http://schemas.microsoft.com/office/powerpoint/2010/main" val="241836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854745" cy="436093"/>
          </a:xfrm>
        </p:spPr>
        <p:txBody>
          <a:bodyPr/>
          <a:lstStyle/>
          <a:p>
            <a:r>
              <a:rPr lang="en-US" b="1" dirty="0">
                <a:solidFill>
                  <a:schemeClr val="tx2"/>
                </a:solidFill>
                <a:latin typeface="+mj-lt"/>
                <a:cs typeface="Arial"/>
              </a:rPr>
              <a:t>How To Be a More Positive Thinker</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Be aware! – Identify what you think negatively about, and then analyze and evaluate your thoughts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Practice gratitude… write thank you notes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Start every day by setting goals for yourself </a:t>
            </a:r>
            <a:endParaRPr lang="en-US" sz="1500" dirty="0">
              <a:solidFill>
                <a:schemeClr val="tx2"/>
              </a:solidFill>
              <a:latin typeface="Raleway SemiBold" panose="020B0604020202020204" charset="0"/>
              <a:cs typeface="Arial" panose="020B0604020202020204"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Keep a journal to help you reflect and see your thought process on a daily basis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Try new things… explore your own personal creativity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Be persistent</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Be a leader</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Have fun and laugh – try laughter yoga</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a:rPr>
              <a:t>Eat right and exercise</a:t>
            </a:r>
            <a:endParaRPr lang="en-PH" sz="1500" dirty="0">
              <a:solidFill>
                <a:schemeClr val="tx2"/>
              </a:solidFill>
              <a:latin typeface="Raleway SemiBold" panose="020B0604020202020204" charset="0"/>
              <a:cs typeface="Arial"/>
            </a:endParaRPr>
          </a:p>
        </p:txBody>
      </p:sp>
    </p:spTree>
    <p:extLst>
      <p:ext uri="{BB962C8B-B14F-4D97-AF65-F5344CB8AC3E}">
        <p14:creationId xmlns:p14="http://schemas.microsoft.com/office/powerpoint/2010/main" val="408274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8" ma:contentTypeDescription="Create a new document." ma:contentTypeScope="" ma:versionID="410c7bc79fb6dabebf518a5d04900415">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b92166cb52cb8a1d1d236f121d2e0b3c"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dbdee4-ea4c-4eb9-858c-ebf5aa578337}" ma:internalName="TaxCatchAll" ma:showField="CatchAllData" ma:web="09a30ee2-1caf-47ed-b0bd-3ae54742cb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d22940-c0c7-498d-893f-2f337843c1b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9a30ee2-1caf-47ed-b0bd-3ae54742cbde" xsi:nil="true"/>
    <lcf76f155ced4ddcb4097134ff3c332f xmlns="8249b341-fd8d-4f11-a3f4-f93b81cf4a2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AF792-0468-4F35-B47F-1DD6366A9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6E3ED-FFB0-4141-9647-02E3979050BE}">
  <ds:schemaRefs>
    <ds:schemaRef ds:uri="http://schemas.microsoft.com/office/2006/documentManagement/types"/>
    <ds:schemaRef ds:uri="09a30ee2-1caf-47ed-b0bd-3ae54742cbde"/>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249b341-fd8d-4f11-a3f4-f93b81cf4a24"/>
    <ds:schemaRef ds:uri="http://schemas.microsoft.com/office/2006/metadata/properties"/>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2808</TotalTime>
  <Words>762</Words>
  <Application>Microsoft Office PowerPoint</Application>
  <PresentationFormat>Widescreen</PresentationFormat>
  <Paragraphs>117</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Raleway SemiBold</vt:lpstr>
      <vt:lpstr>Raleway</vt:lpstr>
      <vt:lpstr>Calibri</vt:lpstr>
      <vt:lpstr>Raleway Light</vt:lpstr>
      <vt:lpstr>Arial</vt:lpstr>
      <vt:lpstr>Open Sans</vt:lpstr>
      <vt:lpstr>Courier New</vt:lpstr>
      <vt:lpstr>Custom Design</vt:lpstr>
      <vt:lpstr>Be Positive</vt:lpstr>
      <vt:lpstr>Objectives</vt:lpstr>
      <vt:lpstr>Background/History</vt:lpstr>
      <vt:lpstr>Pursuing Happiness</vt:lpstr>
      <vt:lpstr>Persuasive Reasons</vt:lpstr>
      <vt:lpstr>Best Practices</vt:lpstr>
      <vt:lpstr>Role Models</vt:lpstr>
      <vt:lpstr>Must Do’s </vt:lpstr>
      <vt:lpstr>How To Be a More Positive Thinker</vt:lpstr>
      <vt:lpstr>Case Studies</vt:lpstr>
      <vt:lpstr>Case Studies Continued…</vt:lpstr>
      <vt:lpstr>Power of Praise/Gratitude</vt:lpstr>
      <vt:lpstr>Your Kepro EAPur Kepro EAP </vt:lpstr>
      <vt:lpstr>We want to hear your feedback! Please complete a training evaluation.  Thank you!</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Pence, Beverly</cp:lastModifiedBy>
  <cp:revision>522</cp:revision>
  <dcterms:created xsi:type="dcterms:W3CDTF">2020-03-20T15:14:34Z</dcterms:created>
  <dcterms:modified xsi:type="dcterms:W3CDTF">2022-11-03T19:29:46Z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