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Lst>
  <p:notesMasterIdLst>
    <p:notesMasterId r:id="rId23"/>
  </p:notesMasterIdLst>
  <p:sldIdLst>
    <p:sldId id="269" r:id="rId5"/>
    <p:sldId id="349" r:id="rId6"/>
    <p:sldId id="350" r:id="rId7"/>
    <p:sldId id="351" r:id="rId8"/>
    <p:sldId id="309" r:id="rId9"/>
    <p:sldId id="343" r:id="rId10"/>
    <p:sldId id="315" r:id="rId11"/>
    <p:sldId id="345" r:id="rId12"/>
    <p:sldId id="352" r:id="rId13"/>
    <p:sldId id="342" r:id="rId14"/>
    <p:sldId id="346" r:id="rId15"/>
    <p:sldId id="353" r:id="rId16"/>
    <p:sldId id="354" r:id="rId17"/>
    <p:sldId id="347" r:id="rId18"/>
    <p:sldId id="348" r:id="rId19"/>
    <p:sldId id="355" r:id="rId20"/>
    <p:sldId id="356" r:id="rId21"/>
    <p:sldId id="31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Raleway" pitchFamily="2" charset="0"/>
      <p:regular r:id="rId32"/>
      <p:bold r:id="rId33"/>
      <p:italic r:id="rId34"/>
      <p:boldItalic r:id="rId35"/>
    </p:embeddedFont>
    <p:embeddedFont>
      <p:font typeface="Raleway Light" pitchFamily="2" charset="0"/>
      <p:regular r:id="rId36"/>
      <p:italic r:id="rId37"/>
    </p:embeddedFont>
    <p:embeddedFont>
      <p:font typeface="Raleway SemiBold" pitchFamily="2" charset="0"/>
      <p:bold r:id="rId38"/>
      <p:boldItalic r:id="rId39"/>
    </p:embeddedFont>
    <p:embeddedFont>
      <p:font typeface="Wingdings 2" panose="050201020105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18DB6-B5F9-F86C-5830-DBD77202B540}" v="18" dt="2021-04-07T18:56:35.301"/>
    <p1510:client id="{A4173A2B-7725-2A6B-B665-F6F350356EDF}" v="4" dt="2021-04-08T00:39:20.765"/>
    <p1510:client id="{D161775B-96E1-3020-23E9-08A17FE5F459}" v="11" dt="2021-12-06T17:51:01.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D8CA7-7515-41AE-B3CC-D1DDAA9BD7E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E8AB92-B87D-4A72-A5F2-3996B18B6E5A}">
      <dgm:prSet custT="1"/>
      <dgm:spPr/>
      <dgm:t>
        <a:bodyPr/>
        <a:lstStyle/>
        <a:p>
          <a:r>
            <a:rPr lang="en-US" sz="1500">
              <a:latin typeface="Raleway SemiBold" panose="020B0604020202020204" charset="0"/>
            </a:rPr>
            <a:t>Be honest about what you can and cannot do</a:t>
          </a:r>
        </a:p>
      </dgm:t>
    </dgm:pt>
    <dgm:pt modelId="{3852A35E-8EE3-4146-88CF-28A9E4ECDB2D}" type="parTrans" cxnId="{96AECFA7-C736-45A2-9F39-DE0F9B8B71A0}">
      <dgm:prSet/>
      <dgm:spPr/>
      <dgm:t>
        <a:bodyPr/>
        <a:lstStyle/>
        <a:p>
          <a:endParaRPr lang="en-US"/>
        </a:p>
      </dgm:t>
    </dgm:pt>
    <dgm:pt modelId="{34E10FA2-3DE8-405B-AEAD-64D32D7BAE5B}" type="sibTrans" cxnId="{96AECFA7-C736-45A2-9F39-DE0F9B8B71A0}">
      <dgm:prSet/>
      <dgm:spPr/>
      <dgm:t>
        <a:bodyPr/>
        <a:lstStyle/>
        <a:p>
          <a:endParaRPr lang="en-US"/>
        </a:p>
      </dgm:t>
    </dgm:pt>
    <dgm:pt modelId="{A03E24E9-1B5E-47D7-81B2-3DDE65C6C178}">
      <dgm:prSet custT="1"/>
      <dgm:spPr/>
      <dgm:t>
        <a:bodyPr/>
        <a:lstStyle/>
        <a:p>
          <a:r>
            <a:rPr lang="en-US" sz="1500">
              <a:latin typeface="Raleway SemiBold" panose="020B0604020202020204" charset="0"/>
            </a:rPr>
            <a:t>Always set the bar as high as you possibly can</a:t>
          </a:r>
        </a:p>
      </dgm:t>
    </dgm:pt>
    <dgm:pt modelId="{7E7A65F2-00F0-4D2E-8C14-7743D69A7B9D}" type="parTrans" cxnId="{2960DF90-6A80-46FE-857A-4BA7A11CA69B}">
      <dgm:prSet/>
      <dgm:spPr/>
      <dgm:t>
        <a:bodyPr/>
        <a:lstStyle/>
        <a:p>
          <a:endParaRPr lang="en-US"/>
        </a:p>
      </dgm:t>
    </dgm:pt>
    <dgm:pt modelId="{65A03C92-0A2B-469F-811B-553C32DC9BE7}" type="sibTrans" cxnId="{2960DF90-6A80-46FE-857A-4BA7A11CA69B}">
      <dgm:prSet/>
      <dgm:spPr/>
      <dgm:t>
        <a:bodyPr/>
        <a:lstStyle/>
        <a:p>
          <a:endParaRPr lang="en-US"/>
        </a:p>
      </dgm:t>
    </dgm:pt>
    <dgm:pt modelId="{FEB28F14-0DB2-402F-9AE6-700DD3A55E3C}">
      <dgm:prSet custT="1"/>
      <dgm:spPr/>
      <dgm:t>
        <a:bodyPr/>
        <a:lstStyle/>
        <a:p>
          <a:r>
            <a:rPr lang="en-US" sz="1500">
              <a:latin typeface="Raleway SemiBold" panose="020B0604020202020204" charset="0"/>
            </a:rPr>
            <a:t>Be a good planner</a:t>
          </a:r>
        </a:p>
      </dgm:t>
    </dgm:pt>
    <dgm:pt modelId="{FD2333E1-2061-4792-A048-2B14906CC13B}" type="parTrans" cxnId="{0DE662C2-D3E7-44D3-8667-5C5151A0234A}">
      <dgm:prSet/>
      <dgm:spPr/>
      <dgm:t>
        <a:bodyPr/>
        <a:lstStyle/>
        <a:p>
          <a:endParaRPr lang="en-US"/>
        </a:p>
      </dgm:t>
    </dgm:pt>
    <dgm:pt modelId="{83D0C77C-2EEA-4A69-9B19-D3CC10772517}" type="sibTrans" cxnId="{0DE662C2-D3E7-44D3-8667-5C5151A0234A}">
      <dgm:prSet/>
      <dgm:spPr/>
      <dgm:t>
        <a:bodyPr/>
        <a:lstStyle/>
        <a:p>
          <a:endParaRPr lang="en-US"/>
        </a:p>
      </dgm:t>
    </dgm:pt>
    <dgm:pt modelId="{39CC0ECD-8BE5-4266-ABAE-A6F438F47B9D}">
      <dgm:prSet custT="1"/>
      <dgm:spPr/>
      <dgm:t>
        <a:bodyPr/>
        <a:lstStyle/>
        <a:p>
          <a:r>
            <a:rPr lang="en-US" sz="1500">
              <a:latin typeface="Raleway SemiBold" panose="020B0604020202020204" charset="0"/>
            </a:rPr>
            <a:t>Listen, Listen, Listen</a:t>
          </a:r>
        </a:p>
      </dgm:t>
    </dgm:pt>
    <dgm:pt modelId="{66EB7519-F5FC-42CD-AC61-97300B009653}" type="parTrans" cxnId="{F91CFB9D-B29C-4915-8C65-410D3857A8E4}">
      <dgm:prSet/>
      <dgm:spPr/>
      <dgm:t>
        <a:bodyPr/>
        <a:lstStyle/>
        <a:p>
          <a:endParaRPr lang="en-US"/>
        </a:p>
      </dgm:t>
    </dgm:pt>
    <dgm:pt modelId="{63A82028-75E4-4787-8BF8-0ADCA8554EAE}" type="sibTrans" cxnId="{F91CFB9D-B29C-4915-8C65-410D3857A8E4}">
      <dgm:prSet/>
      <dgm:spPr/>
      <dgm:t>
        <a:bodyPr/>
        <a:lstStyle/>
        <a:p>
          <a:endParaRPr lang="en-US"/>
        </a:p>
      </dgm:t>
    </dgm:pt>
    <dgm:pt modelId="{313024BD-6DF4-428D-82F5-D500CDBBF5EB}" type="pres">
      <dgm:prSet presAssocID="{13DD8CA7-7515-41AE-B3CC-D1DDAA9BD7E8}" presName="root" presStyleCnt="0">
        <dgm:presLayoutVars>
          <dgm:dir/>
          <dgm:resizeHandles val="exact"/>
        </dgm:presLayoutVars>
      </dgm:prSet>
      <dgm:spPr/>
    </dgm:pt>
    <dgm:pt modelId="{6A7BF0F0-0812-4DE8-87FA-18927AE40773}" type="pres">
      <dgm:prSet presAssocID="{BFE8AB92-B87D-4A72-A5F2-3996B18B6E5A}" presName="compNode" presStyleCnt="0"/>
      <dgm:spPr/>
    </dgm:pt>
    <dgm:pt modelId="{19173B4C-BD4E-4AED-9D53-6548B468AB26}" type="pres">
      <dgm:prSet presAssocID="{BFE8AB92-B87D-4A72-A5F2-3996B18B6E5A}" presName="iconRect" presStyleLbl="node1" presStyleIdx="0" presStyleCnt="4"/>
      <dgm:spPr>
        <a:blipFill rotWithShape="1">
          <a:blip xmlns:r="http://schemas.openxmlformats.org/officeDocument/2006/relationships" r:embed="rId1"/>
          <a:srcRect/>
          <a:stretch>
            <a:fillRect t="-1000" b="-1000"/>
          </a:stretch>
        </a:blipFill>
        <a:ln>
          <a:noFill/>
        </a:ln>
      </dgm:spPr>
    </dgm:pt>
    <dgm:pt modelId="{C0AD0905-B2A7-425F-B912-A416B63B973B}" type="pres">
      <dgm:prSet presAssocID="{BFE8AB92-B87D-4A72-A5F2-3996B18B6E5A}" presName="spaceRect" presStyleCnt="0"/>
      <dgm:spPr/>
    </dgm:pt>
    <dgm:pt modelId="{B6B56838-7464-4F7E-BB05-266D43186BBF}" type="pres">
      <dgm:prSet presAssocID="{BFE8AB92-B87D-4A72-A5F2-3996B18B6E5A}" presName="textRect" presStyleLbl="revTx" presStyleIdx="0" presStyleCnt="4">
        <dgm:presLayoutVars>
          <dgm:chMax val="1"/>
          <dgm:chPref val="1"/>
        </dgm:presLayoutVars>
      </dgm:prSet>
      <dgm:spPr/>
    </dgm:pt>
    <dgm:pt modelId="{0A5ACD66-C4C5-4F6D-9896-C67C24ED2CF7}" type="pres">
      <dgm:prSet presAssocID="{34E10FA2-3DE8-405B-AEAD-64D32D7BAE5B}" presName="sibTrans" presStyleCnt="0"/>
      <dgm:spPr/>
    </dgm:pt>
    <dgm:pt modelId="{825510F3-DA1A-4769-989D-59AB96081DBE}" type="pres">
      <dgm:prSet presAssocID="{A03E24E9-1B5E-47D7-81B2-3DDE65C6C178}" presName="compNode" presStyleCnt="0"/>
      <dgm:spPr/>
    </dgm:pt>
    <dgm:pt modelId="{BA2AAAF6-ECE4-444F-8AFC-2AC5BE5F963B}" type="pres">
      <dgm:prSet presAssocID="{A03E24E9-1B5E-47D7-81B2-3DDE65C6C178}" presName="iconRect" presStyleLbl="node1" presStyleIdx="1" presStyleCnt="4"/>
      <dgm:spPr>
        <a:blipFill rotWithShape="1">
          <a:blip xmlns:r="http://schemas.openxmlformats.org/officeDocument/2006/relationships" r:embed="rId2"/>
          <a:srcRect/>
          <a:stretch>
            <a:fillRect l="-1000" r="-1000"/>
          </a:stretch>
        </a:blipFill>
        <a:ln>
          <a:noFill/>
        </a:ln>
      </dgm:spPr>
    </dgm:pt>
    <dgm:pt modelId="{2B4EA76B-8D32-462C-A3E1-80709D39BA28}" type="pres">
      <dgm:prSet presAssocID="{A03E24E9-1B5E-47D7-81B2-3DDE65C6C178}" presName="spaceRect" presStyleCnt="0"/>
      <dgm:spPr/>
    </dgm:pt>
    <dgm:pt modelId="{A75360B1-2986-4C37-930D-0BCEE8F9DE5C}" type="pres">
      <dgm:prSet presAssocID="{A03E24E9-1B5E-47D7-81B2-3DDE65C6C178}" presName="textRect" presStyleLbl="revTx" presStyleIdx="1" presStyleCnt="4">
        <dgm:presLayoutVars>
          <dgm:chMax val="1"/>
          <dgm:chPref val="1"/>
        </dgm:presLayoutVars>
      </dgm:prSet>
      <dgm:spPr/>
    </dgm:pt>
    <dgm:pt modelId="{9A9B9EBA-03C0-4F50-8291-AB1460330F83}" type="pres">
      <dgm:prSet presAssocID="{65A03C92-0A2B-469F-811B-553C32DC9BE7}" presName="sibTrans" presStyleCnt="0"/>
      <dgm:spPr/>
    </dgm:pt>
    <dgm:pt modelId="{E013CA46-9FCF-4310-B30A-3B47C33B66E1}" type="pres">
      <dgm:prSet presAssocID="{FEB28F14-0DB2-402F-9AE6-700DD3A55E3C}" presName="compNode" presStyleCnt="0"/>
      <dgm:spPr/>
    </dgm:pt>
    <dgm:pt modelId="{5078B7D6-D077-4C79-9B96-B59F1008A923}" type="pres">
      <dgm:prSet presAssocID="{FEB28F14-0DB2-402F-9AE6-700DD3A55E3C}" presName="iconRect" presStyleLbl="node1" presStyleIdx="2" presStyleCnt="4"/>
      <dgm:spPr>
        <a:blipFill rotWithShape="1">
          <a:blip xmlns:r="http://schemas.openxmlformats.org/officeDocument/2006/relationships" r:embed="rId3"/>
          <a:srcRect/>
          <a:stretch>
            <a:fillRect l="-1000" r="-1000"/>
          </a:stretch>
        </a:blipFill>
        <a:ln>
          <a:noFill/>
        </a:ln>
      </dgm:spPr>
    </dgm:pt>
    <dgm:pt modelId="{A7B507CF-73F9-4E20-B974-D4564CF3DB9B}" type="pres">
      <dgm:prSet presAssocID="{FEB28F14-0DB2-402F-9AE6-700DD3A55E3C}" presName="spaceRect" presStyleCnt="0"/>
      <dgm:spPr/>
    </dgm:pt>
    <dgm:pt modelId="{1B2DB1FB-59B0-497F-8853-4A82DC9C462F}" type="pres">
      <dgm:prSet presAssocID="{FEB28F14-0DB2-402F-9AE6-700DD3A55E3C}" presName="textRect" presStyleLbl="revTx" presStyleIdx="2" presStyleCnt="4">
        <dgm:presLayoutVars>
          <dgm:chMax val="1"/>
          <dgm:chPref val="1"/>
        </dgm:presLayoutVars>
      </dgm:prSet>
      <dgm:spPr/>
    </dgm:pt>
    <dgm:pt modelId="{35805590-789D-4256-B1C1-494A3C0F227C}" type="pres">
      <dgm:prSet presAssocID="{83D0C77C-2EEA-4A69-9B19-D3CC10772517}" presName="sibTrans" presStyleCnt="0"/>
      <dgm:spPr/>
    </dgm:pt>
    <dgm:pt modelId="{F50E628F-6B0C-4EE5-BCFA-CD6EDE1D86F3}" type="pres">
      <dgm:prSet presAssocID="{39CC0ECD-8BE5-4266-ABAE-A6F438F47B9D}" presName="compNode" presStyleCnt="0"/>
      <dgm:spPr/>
    </dgm:pt>
    <dgm:pt modelId="{22C0AB7D-8E53-48E2-A40D-3221211DFE19}" type="pres">
      <dgm:prSet presAssocID="{39CC0ECD-8BE5-4266-ABAE-A6F438F47B9D}" presName="iconRect" presStyleLbl="node1" presStyleIdx="3" presStyleCnt="4"/>
      <dgm:spPr>
        <a:blipFill rotWithShape="1">
          <a:blip xmlns:r="http://schemas.openxmlformats.org/officeDocument/2006/relationships" r:embed="rId4"/>
          <a:srcRect/>
          <a:stretch>
            <a:fillRect l="-1000" r="-1000"/>
          </a:stretch>
        </a:blipFill>
        <a:ln>
          <a:noFill/>
        </a:ln>
      </dgm:spPr>
      <dgm:extLst>
        <a:ext uri="{E40237B7-FDA0-4F09-8148-C483321AD2D9}">
          <dgm14:cNvPr xmlns:dgm14="http://schemas.microsoft.com/office/drawing/2010/diagram" id="0" name="" descr="Ear"/>
        </a:ext>
      </dgm:extLst>
    </dgm:pt>
    <dgm:pt modelId="{96A75382-E9AA-4864-9C99-A1D019098D77}" type="pres">
      <dgm:prSet presAssocID="{39CC0ECD-8BE5-4266-ABAE-A6F438F47B9D}" presName="spaceRect" presStyleCnt="0"/>
      <dgm:spPr/>
    </dgm:pt>
    <dgm:pt modelId="{2F5FADBC-7B40-4E3C-924E-8B99A994DA74}" type="pres">
      <dgm:prSet presAssocID="{39CC0ECD-8BE5-4266-ABAE-A6F438F47B9D}" presName="textRect" presStyleLbl="revTx" presStyleIdx="3" presStyleCnt="4">
        <dgm:presLayoutVars>
          <dgm:chMax val="1"/>
          <dgm:chPref val="1"/>
        </dgm:presLayoutVars>
      </dgm:prSet>
      <dgm:spPr/>
    </dgm:pt>
  </dgm:ptLst>
  <dgm:cxnLst>
    <dgm:cxn modelId="{C80CDE5D-F148-4074-B814-0438D28168AD}" type="presOf" srcId="{FEB28F14-0DB2-402F-9AE6-700DD3A55E3C}" destId="{1B2DB1FB-59B0-497F-8853-4A82DC9C462F}" srcOrd="0" destOrd="0" presId="urn:microsoft.com/office/officeart/2018/2/layout/IconLabelList"/>
    <dgm:cxn modelId="{31F6F768-32FF-4468-A27E-0FACD0097444}" type="presOf" srcId="{39CC0ECD-8BE5-4266-ABAE-A6F438F47B9D}" destId="{2F5FADBC-7B40-4E3C-924E-8B99A994DA74}" srcOrd="0" destOrd="0" presId="urn:microsoft.com/office/officeart/2018/2/layout/IconLabelList"/>
    <dgm:cxn modelId="{B4AA5A72-5FAC-47DF-8E41-7B6AB720C90C}" type="presOf" srcId="{A03E24E9-1B5E-47D7-81B2-3DDE65C6C178}" destId="{A75360B1-2986-4C37-930D-0BCEE8F9DE5C}" srcOrd="0" destOrd="0" presId="urn:microsoft.com/office/officeart/2018/2/layout/IconLabelList"/>
    <dgm:cxn modelId="{FD49208D-AFCF-4980-8618-E6E36600749C}" type="presOf" srcId="{13DD8CA7-7515-41AE-B3CC-D1DDAA9BD7E8}" destId="{313024BD-6DF4-428D-82F5-D500CDBBF5EB}" srcOrd="0" destOrd="0" presId="urn:microsoft.com/office/officeart/2018/2/layout/IconLabelList"/>
    <dgm:cxn modelId="{2960DF90-6A80-46FE-857A-4BA7A11CA69B}" srcId="{13DD8CA7-7515-41AE-B3CC-D1DDAA9BD7E8}" destId="{A03E24E9-1B5E-47D7-81B2-3DDE65C6C178}" srcOrd="1" destOrd="0" parTransId="{7E7A65F2-00F0-4D2E-8C14-7743D69A7B9D}" sibTransId="{65A03C92-0A2B-469F-811B-553C32DC9BE7}"/>
    <dgm:cxn modelId="{F91CFB9D-B29C-4915-8C65-410D3857A8E4}" srcId="{13DD8CA7-7515-41AE-B3CC-D1DDAA9BD7E8}" destId="{39CC0ECD-8BE5-4266-ABAE-A6F438F47B9D}" srcOrd="3" destOrd="0" parTransId="{66EB7519-F5FC-42CD-AC61-97300B009653}" sibTransId="{63A82028-75E4-4787-8BF8-0ADCA8554EAE}"/>
    <dgm:cxn modelId="{96AECFA7-C736-45A2-9F39-DE0F9B8B71A0}" srcId="{13DD8CA7-7515-41AE-B3CC-D1DDAA9BD7E8}" destId="{BFE8AB92-B87D-4A72-A5F2-3996B18B6E5A}" srcOrd="0" destOrd="0" parTransId="{3852A35E-8EE3-4146-88CF-28A9E4ECDB2D}" sibTransId="{34E10FA2-3DE8-405B-AEAD-64D32D7BAE5B}"/>
    <dgm:cxn modelId="{0DE662C2-D3E7-44D3-8667-5C5151A0234A}" srcId="{13DD8CA7-7515-41AE-B3CC-D1DDAA9BD7E8}" destId="{FEB28F14-0DB2-402F-9AE6-700DD3A55E3C}" srcOrd="2" destOrd="0" parTransId="{FD2333E1-2061-4792-A048-2B14906CC13B}" sibTransId="{83D0C77C-2EEA-4A69-9B19-D3CC10772517}"/>
    <dgm:cxn modelId="{E8F255F4-F18D-4ABC-829F-A6B3173A9C1C}" type="presOf" srcId="{BFE8AB92-B87D-4A72-A5F2-3996B18B6E5A}" destId="{B6B56838-7464-4F7E-BB05-266D43186BBF}" srcOrd="0" destOrd="0" presId="urn:microsoft.com/office/officeart/2018/2/layout/IconLabelList"/>
    <dgm:cxn modelId="{7EE64984-3439-4252-B613-CA9FBE6C9931}" type="presParOf" srcId="{313024BD-6DF4-428D-82F5-D500CDBBF5EB}" destId="{6A7BF0F0-0812-4DE8-87FA-18927AE40773}" srcOrd="0" destOrd="0" presId="urn:microsoft.com/office/officeart/2018/2/layout/IconLabelList"/>
    <dgm:cxn modelId="{940CB37F-DB2B-4CA8-BDC0-50BA14D6109B}" type="presParOf" srcId="{6A7BF0F0-0812-4DE8-87FA-18927AE40773}" destId="{19173B4C-BD4E-4AED-9D53-6548B468AB26}" srcOrd="0" destOrd="0" presId="urn:microsoft.com/office/officeart/2018/2/layout/IconLabelList"/>
    <dgm:cxn modelId="{2072D674-E122-499E-B095-024DBE8D00AA}" type="presParOf" srcId="{6A7BF0F0-0812-4DE8-87FA-18927AE40773}" destId="{C0AD0905-B2A7-425F-B912-A416B63B973B}" srcOrd="1" destOrd="0" presId="urn:microsoft.com/office/officeart/2018/2/layout/IconLabelList"/>
    <dgm:cxn modelId="{D3F9FD76-F09E-4A29-9D61-F88021554167}" type="presParOf" srcId="{6A7BF0F0-0812-4DE8-87FA-18927AE40773}" destId="{B6B56838-7464-4F7E-BB05-266D43186BBF}" srcOrd="2" destOrd="0" presId="urn:microsoft.com/office/officeart/2018/2/layout/IconLabelList"/>
    <dgm:cxn modelId="{0731BF39-8084-4AA6-AF54-3C0D46D9DB0E}" type="presParOf" srcId="{313024BD-6DF4-428D-82F5-D500CDBBF5EB}" destId="{0A5ACD66-C4C5-4F6D-9896-C67C24ED2CF7}" srcOrd="1" destOrd="0" presId="urn:microsoft.com/office/officeart/2018/2/layout/IconLabelList"/>
    <dgm:cxn modelId="{CAB3F341-1ED7-4CB2-8898-996AF8782DD4}" type="presParOf" srcId="{313024BD-6DF4-428D-82F5-D500CDBBF5EB}" destId="{825510F3-DA1A-4769-989D-59AB96081DBE}" srcOrd="2" destOrd="0" presId="urn:microsoft.com/office/officeart/2018/2/layout/IconLabelList"/>
    <dgm:cxn modelId="{565329AD-3C98-4184-B408-DF04205B77E1}" type="presParOf" srcId="{825510F3-DA1A-4769-989D-59AB96081DBE}" destId="{BA2AAAF6-ECE4-444F-8AFC-2AC5BE5F963B}" srcOrd="0" destOrd="0" presId="urn:microsoft.com/office/officeart/2018/2/layout/IconLabelList"/>
    <dgm:cxn modelId="{2C2D1AC8-7CF2-4604-B264-BF76A13E1614}" type="presParOf" srcId="{825510F3-DA1A-4769-989D-59AB96081DBE}" destId="{2B4EA76B-8D32-462C-A3E1-80709D39BA28}" srcOrd="1" destOrd="0" presId="urn:microsoft.com/office/officeart/2018/2/layout/IconLabelList"/>
    <dgm:cxn modelId="{5FDAB62E-4C7F-4344-A15B-C621A881092E}" type="presParOf" srcId="{825510F3-DA1A-4769-989D-59AB96081DBE}" destId="{A75360B1-2986-4C37-930D-0BCEE8F9DE5C}" srcOrd="2" destOrd="0" presId="urn:microsoft.com/office/officeart/2018/2/layout/IconLabelList"/>
    <dgm:cxn modelId="{1C8B8B83-E77B-4129-B3B3-51F26C242D68}" type="presParOf" srcId="{313024BD-6DF4-428D-82F5-D500CDBBF5EB}" destId="{9A9B9EBA-03C0-4F50-8291-AB1460330F83}" srcOrd="3" destOrd="0" presId="urn:microsoft.com/office/officeart/2018/2/layout/IconLabelList"/>
    <dgm:cxn modelId="{A7A0DE4D-1EDE-44FE-9AA5-CB820D5A0AAC}" type="presParOf" srcId="{313024BD-6DF4-428D-82F5-D500CDBBF5EB}" destId="{E013CA46-9FCF-4310-B30A-3B47C33B66E1}" srcOrd="4" destOrd="0" presId="urn:microsoft.com/office/officeart/2018/2/layout/IconLabelList"/>
    <dgm:cxn modelId="{731B8EB0-9D3E-4B4F-B06F-678B3C2B0727}" type="presParOf" srcId="{E013CA46-9FCF-4310-B30A-3B47C33B66E1}" destId="{5078B7D6-D077-4C79-9B96-B59F1008A923}" srcOrd="0" destOrd="0" presId="urn:microsoft.com/office/officeart/2018/2/layout/IconLabelList"/>
    <dgm:cxn modelId="{1EDADEAC-4DB0-49CD-9008-2F00D85D5B13}" type="presParOf" srcId="{E013CA46-9FCF-4310-B30A-3B47C33B66E1}" destId="{A7B507CF-73F9-4E20-B974-D4564CF3DB9B}" srcOrd="1" destOrd="0" presId="urn:microsoft.com/office/officeart/2018/2/layout/IconLabelList"/>
    <dgm:cxn modelId="{CA5040FD-945E-4303-A45E-53C4F4125FF8}" type="presParOf" srcId="{E013CA46-9FCF-4310-B30A-3B47C33B66E1}" destId="{1B2DB1FB-59B0-497F-8853-4A82DC9C462F}" srcOrd="2" destOrd="0" presId="urn:microsoft.com/office/officeart/2018/2/layout/IconLabelList"/>
    <dgm:cxn modelId="{9AFDBB92-045D-481A-9C52-17D9338D15BA}" type="presParOf" srcId="{313024BD-6DF4-428D-82F5-D500CDBBF5EB}" destId="{35805590-789D-4256-B1C1-494A3C0F227C}" srcOrd="5" destOrd="0" presId="urn:microsoft.com/office/officeart/2018/2/layout/IconLabelList"/>
    <dgm:cxn modelId="{255F0A90-0E80-4DA1-9195-41786E7B6E16}" type="presParOf" srcId="{313024BD-6DF4-428D-82F5-D500CDBBF5EB}" destId="{F50E628F-6B0C-4EE5-BCFA-CD6EDE1D86F3}" srcOrd="6" destOrd="0" presId="urn:microsoft.com/office/officeart/2018/2/layout/IconLabelList"/>
    <dgm:cxn modelId="{1F50D853-4615-4E5D-A01D-B2470C6306E4}" type="presParOf" srcId="{F50E628F-6B0C-4EE5-BCFA-CD6EDE1D86F3}" destId="{22C0AB7D-8E53-48E2-A40D-3221211DFE19}" srcOrd="0" destOrd="0" presId="urn:microsoft.com/office/officeart/2018/2/layout/IconLabelList"/>
    <dgm:cxn modelId="{1B63C559-CD61-49F8-92C8-D8CC18BF4095}" type="presParOf" srcId="{F50E628F-6B0C-4EE5-BCFA-CD6EDE1D86F3}" destId="{96A75382-E9AA-4864-9C99-A1D019098D77}" srcOrd="1" destOrd="0" presId="urn:microsoft.com/office/officeart/2018/2/layout/IconLabelList"/>
    <dgm:cxn modelId="{B316470D-75D5-448E-9724-226440776B71}" type="presParOf" srcId="{F50E628F-6B0C-4EE5-BCFA-CD6EDE1D86F3}" destId="{2F5FADBC-7B40-4E3C-924E-8B99A994DA7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D8CA7-7515-41AE-B3CC-D1DDAA9BD7E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E8AB92-B87D-4A72-A5F2-3996B18B6E5A}">
      <dgm:prSet custT="1"/>
      <dgm:spPr/>
      <dgm:t>
        <a:bodyPr/>
        <a:lstStyle/>
        <a:p>
          <a:pPr>
            <a:lnSpc>
              <a:spcPct val="100000"/>
            </a:lnSpc>
          </a:pPr>
          <a:r>
            <a:rPr lang="en-US" sz="1500" b="0" i="0">
              <a:latin typeface="Raleway SemiBold" panose="020B0604020202020204" charset="0"/>
            </a:rPr>
            <a:t>Ben and Jerry’s has a “Graveyard” of all the </a:t>
          </a:r>
          <a:br>
            <a:rPr lang="en-US" sz="1500" b="0" i="0">
              <a:latin typeface="Raleway SemiBold" panose="020B0604020202020204" charset="0"/>
            </a:rPr>
          </a:br>
          <a:r>
            <a:rPr lang="en-US" sz="1500" b="0" i="0">
              <a:latin typeface="Raleway SemiBold" panose="020B0604020202020204" charset="0"/>
            </a:rPr>
            <a:t>flavors that have “flopped”</a:t>
          </a:r>
        </a:p>
      </dgm:t>
    </dgm:pt>
    <dgm:pt modelId="{3852A35E-8EE3-4146-88CF-28A9E4ECDB2D}" type="parTrans" cxnId="{96AECFA7-C736-45A2-9F39-DE0F9B8B71A0}">
      <dgm:prSet/>
      <dgm:spPr/>
      <dgm:t>
        <a:bodyPr/>
        <a:lstStyle/>
        <a:p>
          <a:endParaRPr lang="en-US"/>
        </a:p>
      </dgm:t>
    </dgm:pt>
    <dgm:pt modelId="{34E10FA2-3DE8-405B-AEAD-64D32D7BAE5B}" type="sibTrans" cxnId="{96AECFA7-C736-45A2-9F39-DE0F9B8B71A0}">
      <dgm:prSet/>
      <dgm:spPr/>
      <dgm:t>
        <a:bodyPr/>
        <a:lstStyle/>
        <a:p>
          <a:endParaRPr lang="en-US"/>
        </a:p>
      </dgm:t>
    </dgm:pt>
    <dgm:pt modelId="{A03E24E9-1B5E-47D7-81B2-3DDE65C6C178}">
      <dgm:prSet custT="1"/>
      <dgm:spPr/>
      <dgm:t>
        <a:bodyPr/>
        <a:lstStyle/>
        <a:p>
          <a:pPr>
            <a:lnSpc>
              <a:spcPct val="100000"/>
            </a:lnSpc>
          </a:pPr>
          <a:r>
            <a:rPr lang="en-US" sz="1500" b="0">
              <a:latin typeface="Raleway SemiBold" panose="020B0604020202020204" charset="0"/>
            </a:rPr>
            <a:t>How does this create a positive work environment?</a:t>
          </a:r>
        </a:p>
      </dgm:t>
    </dgm:pt>
    <dgm:pt modelId="{7E7A65F2-00F0-4D2E-8C14-7743D69A7B9D}" type="parTrans" cxnId="{2960DF90-6A80-46FE-857A-4BA7A11CA69B}">
      <dgm:prSet/>
      <dgm:spPr/>
      <dgm:t>
        <a:bodyPr/>
        <a:lstStyle/>
        <a:p>
          <a:endParaRPr lang="en-US"/>
        </a:p>
      </dgm:t>
    </dgm:pt>
    <dgm:pt modelId="{65A03C92-0A2B-469F-811B-553C32DC9BE7}" type="sibTrans" cxnId="{2960DF90-6A80-46FE-857A-4BA7A11CA69B}">
      <dgm:prSet/>
      <dgm:spPr/>
      <dgm:t>
        <a:bodyPr/>
        <a:lstStyle/>
        <a:p>
          <a:endParaRPr lang="en-US"/>
        </a:p>
      </dgm:t>
    </dgm:pt>
    <dgm:pt modelId="{313024BD-6DF4-428D-82F5-D500CDBBF5EB}" type="pres">
      <dgm:prSet presAssocID="{13DD8CA7-7515-41AE-B3CC-D1DDAA9BD7E8}" presName="root" presStyleCnt="0">
        <dgm:presLayoutVars>
          <dgm:dir/>
          <dgm:resizeHandles val="exact"/>
        </dgm:presLayoutVars>
      </dgm:prSet>
      <dgm:spPr/>
    </dgm:pt>
    <dgm:pt modelId="{6A7BF0F0-0812-4DE8-87FA-18927AE40773}" type="pres">
      <dgm:prSet presAssocID="{BFE8AB92-B87D-4A72-A5F2-3996B18B6E5A}" presName="compNode" presStyleCnt="0"/>
      <dgm:spPr/>
    </dgm:pt>
    <dgm:pt modelId="{19173B4C-BD4E-4AED-9D53-6548B468AB26}" type="pres">
      <dgm:prSet presAssocID="{BFE8AB92-B87D-4A72-A5F2-3996B18B6E5A}" presName="iconRect" presStyleLbl="node1" presStyleIdx="0" presStyleCnt="2" custScaleX="64709" custScaleY="64709"/>
      <dgm:spPr>
        <a:blipFill rotWithShape="1">
          <a:blip xmlns:r="http://schemas.openxmlformats.org/officeDocument/2006/relationships" r:embed="rId1"/>
          <a:srcRect/>
          <a:stretch>
            <a:fillRect/>
          </a:stretch>
        </a:blipFill>
        <a:ln>
          <a:noFill/>
        </a:ln>
      </dgm:spPr>
    </dgm:pt>
    <dgm:pt modelId="{C0AD0905-B2A7-425F-B912-A416B63B973B}" type="pres">
      <dgm:prSet presAssocID="{BFE8AB92-B87D-4A72-A5F2-3996B18B6E5A}" presName="spaceRect" presStyleCnt="0"/>
      <dgm:spPr/>
    </dgm:pt>
    <dgm:pt modelId="{B6B56838-7464-4F7E-BB05-266D43186BBF}" type="pres">
      <dgm:prSet presAssocID="{BFE8AB92-B87D-4A72-A5F2-3996B18B6E5A}" presName="textRect" presStyleLbl="revTx" presStyleIdx="0" presStyleCnt="2">
        <dgm:presLayoutVars>
          <dgm:chMax val="1"/>
          <dgm:chPref val="1"/>
        </dgm:presLayoutVars>
      </dgm:prSet>
      <dgm:spPr/>
    </dgm:pt>
    <dgm:pt modelId="{0A5ACD66-C4C5-4F6D-9896-C67C24ED2CF7}" type="pres">
      <dgm:prSet presAssocID="{34E10FA2-3DE8-405B-AEAD-64D32D7BAE5B}" presName="sibTrans" presStyleCnt="0"/>
      <dgm:spPr/>
    </dgm:pt>
    <dgm:pt modelId="{825510F3-DA1A-4769-989D-59AB96081DBE}" type="pres">
      <dgm:prSet presAssocID="{A03E24E9-1B5E-47D7-81B2-3DDE65C6C178}" presName="compNode" presStyleCnt="0"/>
      <dgm:spPr/>
    </dgm:pt>
    <dgm:pt modelId="{BA2AAAF6-ECE4-444F-8AFC-2AC5BE5F963B}" type="pres">
      <dgm:prSet presAssocID="{A03E24E9-1B5E-47D7-81B2-3DDE65C6C178}" presName="iconRect" presStyleLbl="node1" presStyleIdx="1" presStyleCnt="2" custScaleX="47015" custScaleY="47015"/>
      <dgm:spPr>
        <a:blipFill rotWithShape="1">
          <a:blip xmlns:r="http://schemas.openxmlformats.org/officeDocument/2006/relationships" r:embed="rId2"/>
          <a:srcRect/>
          <a:stretch>
            <a:fillRect/>
          </a:stretch>
        </a:blipFill>
        <a:ln>
          <a:noFill/>
        </a:ln>
      </dgm:spPr>
    </dgm:pt>
    <dgm:pt modelId="{2B4EA76B-8D32-462C-A3E1-80709D39BA28}" type="pres">
      <dgm:prSet presAssocID="{A03E24E9-1B5E-47D7-81B2-3DDE65C6C178}" presName="spaceRect" presStyleCnt="0"/>
      <dgm:spPr/>
    </dgm:pt>
    <dgm:pt modelId="{A75360B1-2986-4C37-930D-0BCEE8F9DE5C}" type="pres">
      <dgm:prSet presAssocID="{A03E24E9-1B5E-47D7-81B2-3DDE65C6C178}" presName="textRect" presStyleLbl="revTx" presStyleIdx="1" presStyleCnt="2">
        <dgm:presLayoutVars>
          <dgm:chMax val="1"/>
          <dgm:chPref val="1"/>
        </dgm:presLayoutVars>
      </dgm:prSet>
      <dgm:spPr/>
    </dgm:pt>
  </dgm:ptLst>
  <dgm:cxnLst>
    <dgm:cxn modelId="{B4AA5A72-5FAC-47DF-8E41-7B6AB720C90C}" type="presOf" srcId="{A03E24E9-1B5E-47D7-81B2-3DDE65C6C178}" destId="{A75360B1-2986-4C37-930D-0BCEE8F9DE5C}" srcOrd="0" destOrd="0" presId="urn:microsoft.com/office/officeart/2018/2/layout/IconLabelList"/>
    <dgm:cxn modelId="{FD49208D-AFCF-4980-8618-E6E36600749C}" type="presOf" srcId="{13DD8CA7-7515-41AE-B3CC-D1DDAA9BD7E8}" destId="{313024BD-6DF4-428D-82F5-D500CDBBF5EB}" srcOrd="0" destOrd="0" presId="urn:microsoft.com/office/officeart/2018/2/layout/IconLabelList"/>
    <dgm:cxn modelId="{2960DF90-6A80-46FE-857A-4BA7A11CA69B}" srcId="{13DD8CA7-7515-41AE-B3CC-D1DDAA9BD7E8}" destId="{A03E24E9-1B5E-47D7-81B2-3DDE65C6C178}" srcOrd="1" destOrd="0" parTransId="{7E7A65F2-00F0-4D2E-8C14-7743D69A7B9D}" sibTransId="{65A03C92-0A2B-469F-811B-553C32DC9BE7}"/>
    <dgm:cxn modelId="{96AECFA7-C736-45A2-9F39-DE0F9B8B71A0}" srcId="{13DD8CA7-7515-41AE-B3CC-D1DDAA9BD7E8}" destId="{BFE8AB92-B87D-4A72-A5F2-3996B18B6E5A}" srcOrd="0" destOrd="0" parTransId="{3852A35E-8EE3-4146-88CF-28A9E4ECDB2D}" sibTransId="{34E10FA2-3DE8-405B-AEAD-64D32D7BAE5B}"/>
    <dgm:cxn modelId="{E8F255F4-F18D-4ABC-829F-A6B3173A9C1C}" type="presOf" srcId="{BFE8AB92-B87D-4A72-A5F2-3996B18B6E5A}" destId="{B6B56838-7464-4F7E-BB05-266D43186BBF}" srcOrd="0" destOrd="0" presId="urn:microsoft.com/office/officeart/2018/2/layout/IconLabelList"/>
    <dgm:cxn modelId="{7EE64984-3439-4252-B613-CA9FBE6C9931}" type="presParOf" srcId="{313024BD-6DF4-428D-82F5-D500CDBBF5EB}" destId="{6A7BF0F0-0812-4DE8-87FA-18927AE40773}" srcOrd="0" destOrd="0" presId="urn:microsoft.com/office/officeart/2018/2/layout/IconLabelList"/>
    <dgm:cxn modelId="{940CB37F-DB2B-4CA8-BDC0-50BA14D6109B}" type="presParOf" srcId="{6A7BF0F0-0812-4DE8-87FA-18927AE40773}" destId="{19173B4C-BD4E-4AED-9D53-6548B468AB26}" srcOrd="0" destOrd="0" presId="urn:microsoft.com/office/officeart/2018/2/layout/IconLabelList"/>
    <dgm:cxn modelId="{2072D674-E122-499E-B095-024DBE8D00AA}" type="presParOf" srcId="{6A7BF0F0-0812-4DE8-87FA-18927AE40773}" destId="{C0AD0905-B2A7-425F-B912-A416B63B973B}" srcOrd="1" destOrd="0" presId="urn:microsoft.com/office/officeart/2018/2/layout/IconLabelList"/>
    <dgm:cxn modelId="{D3F9FD76-F09E-4A29-9D61-F88021554167}" type="presParOf" srcId="{6A7BF0F0-0812-4DE8-87FA-18927AE40773}" destId="{B6B56838-7464-4F7E-BB05-266D43186BBF}" srcOrd="2" destOrd="0" presId="urn:microsoft.com/office/officeart/2018/2/layout/IconLabelList"/>
    <dgm:cxn modelId="{0731BF39-8084-4AA6-AF54-3C0D46D9DB0E}" type="presParOf" srcId="{313024BD-6DF4-428D-82F5-D500CDBBF5EB}" destId="{0A5ACD66-C4C5-4F6D-9896-C67C24ED2CF7}" srcOrd="1" destOrd="0" presId="urn:microsoft.com/office/officeart/2018/2/layout/IconLabelList"/>
    <dgm:cxn modelId="{CAB3F341-1ED7-4CB2-8898-996AF8782DD4}" type="presParOf" srcId="{313024BD-6DF4-428D-82F5-D500CDBBF5EB}" destId="{825510F3-DA1A-4769-989D-59AB96081DBE}" srcOrd="2" destOrd="0" presId="urn:microsoft.com/office/officeart/2018/2/layout/IconLabelList"/>
    <dgm:cxn modelId="{565329AD-3C98-4184-B408-DF04205B77E1}" type="presParOf" srcId="{825510F3-DA1A-4769-989D-59AB96081DBE}" destId="{BA2AAAF6-ECE4-444F-8AFC-2AC5BE5F963B}" srcOrd="0" destOrd="0" presId="urn:microsoft.com/office/officeart/2018/2/layout/IconLabelList"/>
    <dgm:cxn modelId="{2C2D1AC8-7CF2-4604-B264-BF76A13E1614}" type="presParOf" srcId="{825510F3-DA1A-4769-989D-59AB96081DBE}" destId="{2B4EA76B-8D32-462C-A3E1-80709D39BA28}" srcOrd="1" destOrd="0" presId="urn:microsoft.com/office/officeart/2018/2/layout/IconLabelList"/>
    <dgm:cxn modelId="{5FDAB62E-4C7F-4344-A15B-C621A881092E}" type="presParOf" srcId="{825510F3-DA1A-4769-989D-59AB96081DBE}" destId="{A75360B1-2986-4C37-930D-0BCEE8F9DE5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3B4C-BD4E-4AED-9D53-6548B468AB26}">
      <dsp:nvSpPr>
        <dsp:cNvPr id="0" name=""/>
        <dsp:cNvSpPr/>
      </dsp:nvSpPr>
      <dsp:spPr>
        <a:xfrm>
          <a:off x="1118125" y="579272"/>
          <a:ext cx="931893" cy="931893"/>
        </a:xfrm>
        <a:prstGeom prst="rect">
          <a:avLst/>
        </a:prstGeom>
        <a:blipFill rotWithShape="1">
          <a:blip xmlns:r="http://schemas.openxmlformats.org/officeDocument/2006/relationships" r:embed="rId1"/>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56838-7464-4F7E-BB05-266D43186BBF}">
      <dsp:nvSpPr>
        <dsp:cNvPr id="0" name=""/>
        <dsp:cNvSpPr/>
      </dsp:nvSpPr>
      <dsp:spPr>
        <a:xfrm>
          <a:off x="548635" y="1802702"/>
          <a:ext cx="207087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latin typeface="Raleway SemiBold" panose="020B0604020202020204" charset="0"/>
            </a:rPr>
            <a:t>Be honest about what you can and cannot do</a:t>
          </a:r>
        </a:p>
      </dsp:txBody>
      <dsp:txXfrm>
        <a:off x="548635" y="1802702"/>
        <a:ext cx="2070874" cy="720000"/>
      </dsp:txXfrm>
    </dsp:sp>
    <dsp:sp modelId="{BA2AAAF6-ECE4-444F-8AFC-2AC5BE5F963B}">
      <dsp:nvSpPr>
        <dsp:cNvPr id="0" name=""/>
        <dsp:cNvSpPr/>
      </dsp:nvSpPr>
      <dsp:spPr>
        <a:xfrm>
          <a:off x="3551402" y="579272"/>
          <a:ext cx="931893" cy="931893"/>
        </a:xfrm>
        <a:prstGeom prst="rect">
          <a:avLst/>
        </a:prstGeom>
        <a:blipFill rotWithShape="1">
          <a:blip xmlns:r="http://schemas.openxmlformats.org/officeDocument/2006/relationships" r:embed="rId2"/>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5360B1-2986-4C37-930D-0BCEE8F9DE5C}">
      <dsp:nvSpPr>
        <dsp:cNvPr id="0" name=""/>
        <dsp:cNvSpPr/>
      </dsp:nvSpPr>
      <dsp:spPr>
        <a:xfrm>
          <a:off x="2981912" y="1802702"/>
          <a:ext cx="207087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latin typeface="Raleway SemiBold" panose="020B0604020202020204" charset="0"/>
            </a:rPr>
            <a:t>Always set the bar as high as you possibly can</a:t>
          </a:r>
        </a:p>
      </dsp:txBody>
      <dsp:txXfrm>
        <a:off x="2981912" y="1802702"/>
        <a:ext cx="2070874" cy="720000"/>
      </dsp:txXfrm>
    </dsp:sp>
    <dsp:sp modelId="{5078B7D6-D077-4C79-9B96-B59F1008A923}">
      <dsp:nvSpPr>
        <dsp:cNvPr id="0" name=""/>
        <dsp:cNvSpPr/>
      </dsp:nvSpPr>
      <dsp:spPr>
        <a:xfrm>
          <a:off x="5984679" y="579272"/>
          <a:ext cx="931893" cy="931893"/>
        </a:xfrm>
        <a:prstGeom prst="rect">
          <a:avLst/>
        </a:prstGeom>
        <a:blipFill rotWithShape="1">
          <a:blip xmlns:r="http://schemas.openxmlformats.org/officeDocument/2006/relationships" r:embed="rId3"/>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DB1FB-59B0-497F-8853-4A82DC9C462F}">
      <dsp:nvSpPr>
        <dsp:cNvPr id="0" name=""/>
        <dsp:cNvSpPr/>
      </dsp:nvSpPr>
      <dsp:spPr>
        <a:xfrm>
          <a:off x="5415189" y="1802702"/>
          <a:ext cx="207087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latin typeface="Raleway SemiBold" panose="020B0604020202020204" charset="0"/>
            </a:rPr>
            <a:t>Be a good planner</a:t>
          </a:r>
        </a:p>
      </dsp:txBody>
      <dsp:txXfrm>
        <a:off x="5415189" y="1802702"/>
        <a:ext cx="2070874" cy="720000"/>
      </dsp:txXfrm>
    </dsp:sp>
    <dsp:sp modelId="{22C0AB7D-8E53-48E2-A40D-3221211DFE19}">
      <dsp:nvSpPr>
        <dsp:cNvPr id="0" name=""/>
        <dsp:cNvSpPr/>
      </dsp:nvSpPr>
      <dsp:spPr>
        <a:xfrm>
          <a:off x="8417957" y="579272"/>
          <a:ext cx="931893" cy="931893"/>
        </a:xfrm>
        <a:prstGeom prst="rect">
          <a:avLst/>
        </a:prstGeom>
        <a:blipFill rotWithShape="1">
          <a:blip xmlns:r="http://schemas.openxmlformats.org/officeDocument/2006/relationships" r:embed="rId4"/>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5FADBC-7B40-4E3C-924E-8B99A994DA74}">
      <dsp:nvSpPr>
        <dsp:cNvPr id="0" name=""/>
        <dsp:cNvSpPr/>
      </dsp:nvSpPr>
      <dsp:spPr>
        <a:xfrm>
          <a:off x="7848466" y="1802702"/>
          <a:ext cx="207087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latin typeface="Raleway SemiBold" panose="020B0604020202020204" charset="0"/>
            </a:rPr>
            <a:t>Listen, Listen, Listen</a:t>
          </a:r>
        </a:p>
      </dsp:txBody>
      <dsp:txXfrm>
        <a:off x="7848466" y="1802702"/>
        <a:ext cx="2070874"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3B4C-BD4E-4AED-9D53-6548B468AB26}">
      <dsp:nvSpPr>
        <dsp:cNvPr id="0" name=""/>
        <dsp:cNvSpPr/>
      </dsp:nvSpPr>
      <dsp:spPr>
        <a:xfrm>
          <a:off x="1703626" y="488119"/>
          <a:ext cx="754647" cy="754647"/>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56838-7464-4F7E-BB05-266D43186BBF}">
      <dsp:nvSpPr>
        <dsp:cNvPr id="0" name=""/>
        <dsp:cNvSpPr/>
      </dsp:nvSpPr>
      <dsp:spPr>
        <a:xfrm>
          <a:off x="78449" y="1893855"/>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latin typeface="Raleway SemiBold" panose="020B0604020202020204" charset="0"/>
            </a:rPr>
            <a:t>Ben and Jerry’s has a “Graveyard” of all the </a:t>
          </a:r>
          <a:br>
            <a:rPr lang="en-US" sz="1500" b="0" i="0" kern="1200">
              <a:latin typeface="Raleway SemiBold" panose="020B0604020202020204" charset="0"/>
            </a:rPr>
          </a:br>
          <a:r>
            <a:rPr lang="en-US" sz="1500" b="0" i="0" kern="1200">
              <a:latin typeface="Raleway SemiBold" panose="020B0604020202020204" charset="0"/>
            </a:rPr>
            <a:t>flavors that have “flopped”</a:t>
          </a:r>
        </a:p>
      </dsp:txBody>
      <dsp:txXfrm>
        <a:off x="78449" y="1893855"/>
        <a:ext cx="4005000" cy="720000"/>
      </dsp:txXfrm>
    </dsp:sp>
    <dsp:sp modelId="{BA2AAAF6-ECE4-444F-8AFC-2AC5BE5F963B}">
      <dsp:nvSpPr>
        <dsp:cNvPr id="0" name=""/>
        <dsp:cNvSpPr/>
      </dsp:nvSpPr>
      <dsp:spPr>
        <a:xfrm>
          <a:off x="6363161" y="305941"/>
          <a:ext cx="847327" cy="847327"/>
        </a:xfrm>
        <a:prstGeom prst="rect">
          <a:avLst/>
        </a:prstGeom>
        <a:blipFill rotWithShape="1">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5360B1-2986-4C37-930D-0BCEE8F9DE5C}">
      <dsp:nvSpPr>
        <dsp:cNvPr id="0" name=""/>
        <dsp:cNvSpPr/>
      </dsp:nvSpPr>
      <dsp:spPr>
        <a:xfrm>
          <a:off x="4784325" y="2076033"/>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a:latin typeface="Raleway SemiBold" panose="020B0604020202020204" charset="0"/>
            </a:rPr>
            <a:t>How does this create a positive work environment?</a:t>
          </a:r>
        </a:p>
      </dsp:txBody>
      <dsp:txXfrm>
        <a:off x="4784325" y="2076033"/>
        <a:ext cx="4005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m.wikipedia.org/wiki/Fil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m.wikipedia.org/wiki/Pike_Place_Fish_Market" TargetMode="External"/><Relationship Id="rId5" Type="http://schemas.openxmlformats.org/officeDocument/2006/relationships/hyperlink" Target="http://en.m.wikipedia.org/wiki/Book" TargetMode="External"/><Relationship Id="rId4" Type="http://schemas.openxmlformats.org/officeDocument/2006/relationships/hyperlink" Target="http://en.m.wikipedia.org/wiki/Spin-off_(medi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ea typeface="ＭＳ Ｐゴシック" panose="020B0600070205080204" pitchFamily="34" charset="-128"/>
              </a:rPr>
              <a:t>To introduce the topic of positive work environments, you could tell this story:</a:t>
            </a:r>
          </a:p>
          <a:p>
            <a:endParaRPr lang="en-US" altLang="en-US">
              <a:ea typeface="ＭＳ Ｐゴシック" panose="020B0600070205080204" pitchFamily="34" charset="-128"/>
            </a:endParaRPr>
          </a:p>
          <a:p>
            <a:r>
              <a:rPr lang="en-US" altLang="en-US">
                <a:ea typeface="ＭＳ Ｐゴシック" panose="020B0600070205080204" pitchFamily="34" charset="-128"/>
              </a:rPr>
              <a:t>The CEO of Dominos Pizza, Tom Monaghan and Roy Kroc founder of McDonalds got together. Ray Kroc thought it was going to be a 15 meeting but it ended up being 2 and a half hours. In the end, Ray Kroc leaned in and told Tom M. Look – you have made all the money in the world you have done all you can do you are at the top of your game, so from now on play it safe. Tom M. replies, “but that wouldn’t be any fun!” - they shake hands part and observed that is what makes us so successful.</a:t>
            </a:r>
          </a:p>
          <a:p>
            <a:endParaRPr lang="en-US" altLang="en-US">
              <a:ea typeface="ＭＳ Ｐゴシック" panose="020B0600070205080204" pitchFamily="34" charset="-128"/>
            </a:endParaRPr>
          </a:p>
          <a:p>
            <a:r>
              <a:rPr lang="en-US" altLang="en-US">
                <a:ea typeface="ＭＳ Ｐゴシック" panose="020B0600070205080204" pitchFamily="34" charset="-128"/>
              </a:rPr>
              <a:t>Also of note:  The whole culture of ZAPPOS is happiness.</a:t>
            </a:r>
          </a:p>
          <a:p>
            <a:endParaRPr lang="en-US" altLang="en-US">
              <a:ea typeface="ＭＳ Ｐゴシック" panose="020B0600070205080204" pitchFamily="34" charset="-128"/>
            </a:endParaRPr>
          </a:p>
          <a:p>
            <a:r>
              <a:rPr lang="en-US" altLang="en-US">
                <a:ea typeface="ＭＳ Ｐゴシック" panose="020B0600070205080204" pitchFamily="34" charset="-128"/>
              </a:rPr>
              <a:t>This is meant to be a very interactive session… since a positive work environment is such an individual concept… what one person defines as a “positive work environment” is different than another.</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03993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a:ea typeface="ＭＳ Ｐゴシック" panose="020B0600070205080204" pitchFamily="34" charset="-128"/>
              </a:rPr>
              <a:t>Reference: </a:t>
            </a:r>
            <a:r>
              <a:rPr lang="en-US" altLang="en-US" sz="1400" err="1">
                <a:ea typeface="ＭＳ Ｐゴシック" panose="020B0600070205080204" pitchFamily="34" charset="-128"/>
              </a:rPr>
              <a:t>Marshmellow</a:t>
            </a:r>
            <a:r>
              <a:rPr lang="en-US" altLang="en-US" sz="1400">
                <a:ea typeface="ＭＳ Ｐゴシック" panose="020B0600070205080204" pitchFamily="34" charset="-128"/>
              </a:rPr>
              <a:t>  challenge</a:t>
            </a:r>
          </a:p>
          <a:p>
            <a:pPr eaLnBrk="1" hangingPunct="1"/>
            <a:endParaRPr lang="en-US" altLang="en-US" sz="1400">
              <a:ea typeface="ＭＳ Ｐゴシック" panose="020B0600070205080204" pitchFamily="34" charset="-128"/>
            </a:endParaRPr>
          </a:p>
          <a:p>
            <a:pPr eaLnBrk="1" hangingPunct="1"/>
            <a:r>
              <a:rPr lang="en-US" altLang="en-US" sz="1400">
                <a:ea typeface="ＭＳ Ｐゴシック" panose="020B0600070205080204" pitchFamily="34" charset="-128"/>
              </a:rPr>
              <a:t>Explain the difference between empathy and sympathy.</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Does your team enable you to be such a great team and have such a safe environment that when you make a mistake its ok…. And others support you to move forward?</a:t>
            </a:r>
          </a:p>
          <a:p>
            <a:endParaRPr lang="en-US"/>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228882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400">
                <a:ea typeface="ＭＳ Ｐゴシック" panose="020B0600070205080204" pitchFamily="34" charset="-128"/>
              </a:rPr>
              <a:t>People need to know what they do matters.   Re read the book Man Search for Meaning by Victor  Frankel.   Which shows that people who help people are more likely to survive and thrive then those who take.</a:t>
            </a:r>
          </a:p>
          <a:p>
            <a:pPr eaLnBrk="1" hangingPunct="1"/>
            <a:r>
              <a:rPr lang="en-US" altLang="en-US" sz="2400">
                <a:ea typeface="ＭＳ Ｐゴシック" panose="020B0600070205080204" pitchFamily="34" charset="-128"/>
              </a:rPr>
              <a:t>Ask participants why their job matters?  Why does saying hello matter?  What meaning does their job have? Or should have?</a:t>
            </a:r>
          </a:p>
          <a:p>
            <a:pPr eaLnBrk="1" hangingPunct="1"/>
            <a:r>
              <a:rPr lang="en-US" altLang="en-US" sz="2400">
                <a:ea typeface="ＭＳ Ｐゴシック" panose="020B0600070205080204" pitchFamily="34" charset="-128"/>
              </a:rPr>
              <a:t>Talk about the difference between a job and a career….. </a:t>
            </a:r>
          </a:p>
          <a:p>
            <a:endParaRPr lang="en-US" sz="2400"/>
          </a:p>
          <a:p>
            <a:pPr eaLnBrk="1" hangingPunct="1">
              <a:spcBef>
                <a:spcPct val="0"/>
              </a:spcBef>
            </a:pPr>
            <a:endParaRPr lang="en-US" sz="210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34518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a:ea typeface="ＭＳ Ｐゴシック" panose="020B0600070205080204" pitchFamily="34" charset="-128"/>
              </a:rPr>
              <a:t>Have an honest dialog that maintaining a positive attitude at work will have some challenges.  It is easy to remain positive when things go well – but when they don’t we must remember that we cannot control the stressor – but we can control our response.</a:t>
            </a:r>
          </a:p>
          <a:p>
            <a:endParaRPr lang="en-US" altLang="en-US" sz="2400">
              <a:ea typeface="ＭＳ Ｐゴシック" panose="020B0600070205080204" pitchFamily="34" charset="-128"/>
            </a:endParaRPr>
          </a:p>
          <a:p>
            <a:r>
              <a:rPr lang="en-US" altLang="en-US" sz="2400">
                <a:ea typeface="ＭＳ Ｐゴシック" panose="020B0600070205080204" pitchFamily="34" charset="-128"/>
              </a:rPr>
              <a:t>It is good time to re-introduce and remind the participants of business etiquette today.</a:t>
            </a:r>
          </a:p>
          <a:p>
            <a:endParaRPr lang="en-US" altLang="en-US" sz="2400">
              <a:ea typeface="ＭＳ Ｐゴシック" panose="020B0600070205080204" pitchFamily="34" charset="-128"/>
            </a:endParaRPr>
          </a:p>
          <a:p>
            <a:r>
              <a:rPr lang="en-US" altLang="en-US" sz="2400">
                <a:ea typeface="ＭＳ Ｐゴシック" panose="020B0600070205080204" pitchFamily="34" charset="-128"/>
              </a:rPr>
              <a:t>We have to be prepared and responsible for the good, bad and ugly. Look at when you have handled the stressors well and when you haven't handled them well. Reflect to be able to move forward..</a:t>
            </a:r>
          </a:p>
          <a:p>
            <a:endParaRPr lang="en-US" altLang="en-US" sz="2400">
              <a:ea typeface="ＭＳ Ｐゴシック" panose="020B0600070205080204" pitchFamily="34" charset="-128"/>
            </a:endParaRPr>
          </a:p>
          <a:p>
            <a:endParaRPr lang="en-US" altLang="en-US" sz="2400">
              <a:ea typeface="ＭＳ Ｐゴシック" panose="020B0600070205080204" pitchFamily="34" charset="-128"/>
            </a:endParaRPr>
          </a:p>
          <a:p>
            <a:endParaRPr lang="en-US" sz="2400"/>
          </a:p>
          <a:p>
            <a:pPr eaLnBrk="1" hangingPunct="1">
              <a:spcBef>
                <a:spcPct val="0"/>
              </a:spcBef>
            </a:pPr>
            <a:endParaRPr lang="en-US" sz="210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253418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sz="210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429259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a:t>Trainer: You will need to watch the YouTube video “the fish philosophy” to explain this example.</a:t>
            </a:r>
          </a:p>
          <a:p>
            <a:pPr>
              <a:defRPr/>
            </a:pPr>
            <a:endParaRPr lang="en-US" sz="2400">
              <a:ea typeface="+mn-ea"/>
            </a:endParaRPr>
          </a:p>
          <a:p>
            <a:pPr>
              <a:defRPr/>
            </a:pPr>
            <a:r>
              <a:rPr lang="en-US" sz="2400">
                <a:ea typeface="+mn-ea"/>
              </a:rPr>
              <a:t>“The </a:t>
            </a:r>
            <a:r>
              <a:rPr lang="en-US" sz="2400" b="1">
                <a:ea typeface="+mn-ea"/>
              </a:rPr>
              <a:t>FISH! philosophy</a:t>
            </a:r>
            <a:r>
              <a:rPr lang="en-US" sz="2400">
                <a:ea typeface="+mn-ea"/>
              </a:rPr>
              <a:t> is a workplace management system created by John Christensen. The system was first published as a </a:t>
            </a:r>
            <a:r>
              <a:rPr lang="en-US" sz="2400" u="sng">
                <a:ea typeface="+mn-ea"/>
                <a:hlinkClick r:id="rId3"/>
              </a:rPr>
              <a:t>film</a:t>
            </a:r>
            <a:r>
              <a:rPr lang="en-US" sz="2400">
                <a:ea typeface="+mn-ea"/>
              </a:rPr>
              <a:t>, with a </a:t>
            </a:r>
            <a:r>
              <a:rPr lang="en-US" sz="2400" u="sng">
                <a:ea typeface="+mn-ea"/>
                <a:hlinkClick r:id="rId4"/>
              </a:rPr>
              <a:t>spin-off</a:t>
            </a:r>
            <a:r>
              <a:rPr lang="en-US" sz="2400">
                <a:ea typeface="+mn-ea"/>
              </a:rPr>
              <a:t> series of </a:t>
            </a:r>
            <a:r>
              <a:rPr lang="en-US" sz="2400" u="sng">
                <a:ea typeface="+mn-ea"/>
                <a:hlinkClick r:id="rId5"/>
              </a:rPr>
              <a:t>books</a:t>
            </a:r>
            <a:r>
              <a:rPr lang="en-US" sz="2400">
                <a:ea typeface="+mn-ea"/>
              </a:rPr>
              <a:t>. The central concepts of the system were inspired by the observed work culture at Seattle's </a:t>
            </a:r>
            <a:r>
              <a:rPr lang="en-US" sz="2400" u="sng">
                <a:ea typeface="+mn-ea"/>
                <a:hlinkClick r:id="rId6"/>
              </a:rPr>
              <a:t>Pike Place Fish Market</a:t>
            </a:r>
            <a:r>
              <a:rPr lang="en-US" sz="2400">
                <a:ea typeface="+mn-ea"/>
              </a:rPr>
              <a:t>, anecdotes about which are often used as illustrations in the film and books.”</a:t>
            </a:r>
          </a:p>
          <a:p>
            <a:pPr>
              <a:defRPr/>
            </a:pPr>
            <a:endParaRPr lang="en-US" sz="2400">
              <a:ea typeface="+mn-ea"/>
            </a:endParaRPr>
          </a:p>
          <a:p>
            <a:pPr>
              <a:defRPr/>
            </a:pPr>
            <a:r>
              <a:rPr lang="en-US" altLang="en-US" sz="2400">
                <a:ea typeface="ＭＳ Ｐゴシック" pitchFamily="34" charset="-128"/>
              </a:rPr>
              <a:t>Talk about the </a:t>
            </a:r>
            <a:r>
              <a:rPr lang="en-US" altLang="en-US" sz="2400" err="1">
                <a:ea typeface="ＭＳ Ｐゴシック" pitchFamily="34" charset="-128"/>
              </a:rPr>
              <a:t>seattle</a:t>
            </a:r>
            <a:r>
              <a:rPr lang="en-US" altLang="en-US" sz="2400">
                <a:ea typeface="ＭＳ Ｐゴシック" pitchFamily="34" charset="-128"/>
              </a:rPr>
              <a:t> fish market story….. Link below</a:t>
            </a:r>
          </a:p>
          <a:p>
            <a:pPr>
              <a:defRPr/>
            </a:pPr>
            <a:endParaRPr lang="en-US" altLang="en-US" sz="2400">
              <a:ea typeface="ＭＳ Ｐゴシック" pitchFamily="34" charset="-128"/>
            </a:endParaRPr>
          </a:p>
          <a:p>
            <a:pPr>
              <a:defRPr/>
            </a:pPr>
            <a:r>
              <a:rPr lang="en-US" altLang="en-US" sz="2400">
                <a:ea typeface="ＭＳ Ｐゴシック" pitchFamily="34" charset="-128"/>
              </a:rPr>
              <a:t>http://www.catchthefishphilosophy.com/fish_video.htm?atc=GOG&amp;ctc=FSFV&amp;gclid=CMCLycaa9cECFSEV7Aodjx0Amg</a:t>
            </a:r>
          </a:p>
          <a:p>
            <a:pPr>
              <a:defRPr/>
            </a:pPr>
            <a:endParaRPr lang="en-US" altLang="en-US" sz="2400">
              <a:ea typeface="ＭＳ Ｐゴシック" pitchFamily="34" charset="-128"/>
            </a:endParaRPr>
          </a:p>
          <a:p>
            <a:pPr>
              <a:defRPr/>
            </a:pPr>
            <a:endParaRPr lang="en-US" sz="2400">
              <a:ea typeface="+mn-ea"/>
            </a:endParaRPr>
          </a:p>
          <a:p>
            <a:pPr>
              <a:defRPr/>
            </a:pPr>
            <a:endParaRPr lang="en-US" sz="2800"/>
          </a:p>
          <a:p>
            <a:pPr>
              <a:defRPr/>
            </a:pPr>
            <a:r>
              <a:rPr lang="en-US" sz="2800"/>
              <a:t>We do spend more time at our jobs than anyplace else in our lives – so work is good.</a:t>
            </a:r>
          </a:p>
          <a:p>
            <a:pPr>
              <a:defRPr/>
            </a:pPr>
            <a:endParaRPr lang="en-US" sz="2400"/>
          </a:p>
          <a:p>
            <a:endParaRPr lang="en-US" sz="2400"/>
          </a:p>
          <a:p>
            <a:pPr eaLnBrk="1" hangingPunct="1">
              <a:spcBef>
                <a:spcPct val="0"/>
              </a:spcBef>
            </a:pPr>
            <a:endParaRPr lang="en-US" sz="2100"/>
          </a:p>
        </p:txBody>
      </p:sp>
      <p:sp>
        <p:nvSpPr>
          <p:cNvPr id="4" name="Slide Number Placeholder 3"/>
          <p:cNvSpPr>
            <a:spLocks noGrp="1"/>
          </p:cNvSpPr>
          <p:nvPr>
            <p:ph type="sldNum" sz="quarter" idx="5"/>
          </p:nvPr>
        </p:nvSpPr>
        <p:spPr/>
        <p:txBody>
          <a:bodyPr/>
          <a:lstStyle/>
          <a:p>
            <a:fld id="{F139BA10-C5CF-4769-BB45-19E5C126BAC8}" type="slidenum">
              <a:rPr lang="en-US" smtClean="0"/>
              <a:t>14</a:t>
            </a:fld>
            <a:endParaRPr lang="en-US"/>
          </a:p>
        </p:txBody>
      </p:sp>
    </p:spTree>
    <p:extLst>
      <p:ext uri="{BB962C8B-B14F-4D97-AF65-F5344CB8AC3E}">
        <p14:creationId xmlns:p14="http://schemas.microsoft.com/office/powerpoint/2010/main" val="52859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the group yell a few out – and end the session by reminding everyone that positive work environments are made up of each on of us.  Wrap it up by encouraging participants to try and make their work places a brighter, more positive environment.</a:t>
            </a:r>
          </a:p>
          <a:p>
            <a:endParaRPr lang="en-US"/>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15</a:t>
            </a:fld>
            <a:endParaRPr lang="en-US"/>
          </a:p>
        </p:txBody>
      </p:sp>
    </p:spTree>
    <p:extLst>
      <p:ext uri="{BB962C8B-B14F-4D97-AF65-F5344CB8AC3E}">
        <p14:creationId xmlns:p14="http://schemas.microsoft.com/office/powerpoint/2010/main" val="209182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a:ea typeface="ＭＳ Ｐゴシック" panose="020B0600070205080204" pitchFamily="34" charset="-128"/>
              </a:rPr>
              <a:t>Introduce the topic by saying it is a personal responsibility to create and maintain a positive work environment – you as the trainer, are there to challenge each participant to do what they can do to make a positive work environment.</a:t>
            </a:r>
          </a:p>
          <a:p>
            <a:endParaRPr lang="en-US"/>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428523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ea typeface="ＭＳ Ｐゴシック" panose="020B0600070205080204" pitchFamily="34" charset="-128"/>
              </a:rPr>
              <a:t>Trainer:  This is a brain storming exercise – have the group call out all the things they associate with a NEGATIVE work environment.</a:t>
            </a:r>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119568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a:ea typeface="ＭＳ Ｐゴシック" panose="020B0600070205080204" pitchFamily="34" charset="-128"/>
              </a:rPr>
              <a:t>Trainer:  Continue the brain storming exercise – have the group call out all the things they associate with a POSITIVE work environment.  This session is meant to help us get there.</a:t>
            </a:r>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190501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ea typeface="ＭＳ Ｐゴシック" panose="020B0600070205080204" pitchFamily="34" charset="-128"/>
              </a:rPr>
              <a:t>Quickly introduce the topics that will be covered today.</a:t>
            </a:r>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a:ea typeface="ＭＳ Ｐゴシック" panose="020B0600070205080204" pitchFamily="34" charset="-128"/>
              </a:rPr>
              <a:t>Trust in an integral ingredient in a positive work environment – have a story you can tell about a work environment in which you had to deal with a person you did not trust versus one you did trust. Remember: this is one of the foundations of building a positive work environment so pace yourself there will be more.</a:t>
            </a:r>
          </a:p>
          <a:p>
            <a:pPr eaLnBrk="1" hangingPunct="1">
              <a:spcBef>
                <a:spcPct val="0"/>
              </a:spcBef>
            </a:pPr>
            <a:endParaRPr lang="en-US" altLang="en-US" sz="1200">
              <a:ea typeface="ＭＳ Ｐゴシック" panose="020B0600070205080204" pitchFamily="34" charset="-128"/>
            </a:endParaRPr>
          </a:p>
          <a:p>
            <a:pPr eaLnBrk="1" hangingPunct="1">
              <a:spcBef>
                <a:spcPct val="0"/>
              </a:spcBef>
            </a:pPr>
            <a:r>
              <a:rPr lang="en-US" altLang="en-US" sz="1200">
                <a:ea typeface="ＭＳ Ｐゴシック" panose="020B0600070205080204" pitchFamily="34" charset="-128"/>
              </a:rPr>
              <a:t>Talk about and ask if successful in returning all emails and phone calls…. If not, how can you get there. Credibility and reputation… within 24 hours.</a:t>
            </a:r>
          </a:p>
          <a:p>
            <a:pPr eaLnBrk="1" hangingPunct="1">
              <a:spcBef>
                <a:spcPct val="0"/>
              </a:spcBef>
            </a:pPr>
            <a:endParaRPr lang="en-US" altLang="en-US" sz="1200">
              <a:ea typeface="ＭＳ Ｐゴシック" panose="020B0600070205080204" pitchFamily="34" charset="-128"/>
            </a:endParaRPr>
          </a:p>
          <a:p>
            <a:pPr eaLnBrk="1" hangingPunct="1">
              <a:spcBef>
                <a:spcPct val="0"/>
              </a:spcBef>
            </a:pPr>
            <a:r>
              <a:rPr lang="en-US" altLang="en-US" sz="1200">
                <a:ea typeface="ＭＳ Ｐゴシック" panose="020B0600070205080204" pitchFamily="34" charset="-128"/>
              </a:rPr>
              <a:t>Big part of building trust comes down to organization! Be organized and walk the talk… be reliable. </a:t>
            </a:r>
          </a:p>
          <a:p>
            <a:pPr eaLnBrk="1" hangingPunct="1">
              <a:spcBef>
                <a:spcPct val="0"/>
              </a:spcBef>
            </a:pPr>
            <a:endParaRPr lang="en-US" altLang="en-US" sz="1200">
              <a:ea typeface="ＭＳ Ｐゴシック" panose="020B0600070205080204" pitchFamily="34" charset="-128"/>
            </a:endParaRPr>
          </a:p>
          <a:p>
            <a:pPr eaLnBrk="1" hangingPunct="1">
              <a:spcBef>
                <a:spcPct val="0"/>
              </a:spcBef>
            </a:pPr>
            <a:r>
              <a:rPr lang="en-US" altLang="en-US" sz="1200">
                <a:ea typeface="ＭＳ Ｐゴシック" panose="020B0600070205080204" pitchFamily="34" charset="-128"/>
              </a:rPr>
              <a:t>Ask for other ideas that help colleagues build trust with one another.</a:t>
            </a:r>
          </a:p>
          <a:p>
            <a:pPr eaLnBrk="1" hangingPunct="1">
              <a:spcBef>
                <a:spcPct val="0"/>
              </a:spcBef>
            </a:pPr>
            <a:endParaRPr lang="en-US" altLang="en-US" sz="1200">
              <a:ea typeface="ＭＳ Ｐゴシック" panose="020B0600070205080204" pitchFamily="34" charset="-128"/>
            </a:endParaRPr>
          </a:p>
          <a:p>
            <a:pPr eaLnBrk="1" hangingPunct="1">
              <a:spcBef>
                <a:spcPct val="0"/>
              </a:spcBef>
            </a:pPr>
            <a:r>
              <a:rPr lang="en-US" altLang="en-US" sz="1200">
                <a:ea typeface="ＭＳ Ｐゴシック" panose="020B0600070205080204" pitchFamily="34" charset="-128"/>
              </a:rPr>
              <a:t>Use an example or story…. </a:t>
            </a:r>
          </a:p>
          <a:p>
            <a:pPr eaLnBrk="1" hangingPunct="1">
              <a:spcBef>
                <a:spcPct val="0"/>
              </a:spcBef>
            </a:pPr>
            <a:endParaRPr lang="en-US" altLang="en-US" sz="1200">
              <a:ea typeface="ＭＳ Ｐゴシック" panose="020B0600070205080204" pitchFamily="34" charset="-128"/>
            </a:endParaRPr>
          </a:p>
          <a:p>
            <a:pPr eaLnBrk="1" hangingPunct="1">
              <a:spcBef>
                <a:spcPct val="0"/>
              </a:spcBef>
            </a:pPr>
            <a:r>
              <a:rPr lang="en-US" altLang="en-US" sz="1200">
                <a:ea typeface="ＭＳ Ｐゴシック" panose="020B0600070205080204" pitchFamily="34" charset="-128"/>
              </a:rPr>
              <a:t>Office gossip – remember everyone is a human being with human feelings… gossip can destroy a work environment. </a:t>
            </a:r>
          </a:p>
          <a:p>
            <a:pPr eaLnBrk="1" hangingPunct="1">
              <a:spcBef>
                <a:spcPct val="0"/>
              </a:spcBef>
            </a:pPr>
            <a:r>
              <a:rPr lang="en-US" altLang="en-US" sz="1200">
                <a:ea typeface="ＭＳ Ｐゴシック" panose="020B0600070205080204" pitchFamily="34" charset="-128"/>
              </a:rPr>
              <a:t>Ask yourself – what can you do to be a more trust worthy person.</a:t>
            </a:r>
          </a:p>
          <a:p>
            <a:endParaRPr lang="en-US"/>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28230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a:ea typeface="ＭＳ Ｐゴシック" panose="020B0600070205080204" pitchFamily="34" charset="-128"/>
              </a:rPr>
              <a:t>Communication is obviously a verbal indicator of a positive work environment. The tone of conversation will be a clue as to whether it is a positive work environment or not.</a:t>
            </a:r>
          </a:p>
          <a:p>
            <a:pPr eaLnBrk="1" hangingPunct="1">
              <a:spcBef>
                <a:spcPct val="0"/>
              </a:spcBef>
            </a:pPr>
            <a:endParaRPr lang="en-US" altLang="en-US" sz="1200">
              <a:ea typeface="ＭＳ Ｐゴシック" panose="020B0600070205080204" pitchFamily="34" charset="-128"/>
            </a:endParaRPr>
          </a:p>
          <a:p>
            <a:pPr eaLnBrk="1" hangingPunct="1">
              <a:spcBef>
                <a:spcPct val="0"/>
              </a:spcBef>
            </a:pPr>
            <a:r>
              <a:rPr lang="en-US" altLang="en-US" sz="1200">
                <a:ea typeface="ＭＳ Ｐゴシック" panose="020B0600070205080204" pitchFamily="34" charset="-128"/>
              </a:rPr>
              <a:t>It is also important to talk about non verbal communication.  So, rolling your eyes, crossing your arms, stomping your feet are all non verbal negative behaviors.  The person may not say anything wrong but they are screaming it with their body language</a:t>
            </a:r>
          </a:p>
          <a:p>
            <a:pPr eaLnBrk="1" hangingPunct="1">
              <a:spcBef>
                <a:spcPct val="0"/>
              </a:spcBef>
            </a:pPr>
            <a:endParaRPr lang="en-US" altLang="en-US" sz="1200">
              <a:ea typeface="ＭＳ Ｐゴシック" panose="020B0600070205080204" pitchFamily="34" charset="-128"/>
            </a:endParaRPr>
          </a:p>
          <a:p>
            <a:pPr eaLnBrk="1" hangingPunct="1">
              <a:spcBef>
                <a:spcPct val="0"/>
              </a:spcBef>
            </a:pPr>
            <a:r>
              <a:rPr lang="en-US" altLang="en-US" sz="1200">
                <a:ea typeface="ＭＳ Ｐゴシック" panose="020B0600070205080204" pitchFamily="34" charset="-128"/>
              </a:rPr>
              <a:t>7 minute whining rule…. We must be allowed to vent about tough days and stressors… just not endlessly. 7 minutes puts a time on it. It allows people to feel validated and important but then it ends and should be reframed to say.. So, what will you do to make it better?</a:t>
            </a:r>
          </a:p>
          <a:p>
            <a:pPr eaLnBrk="1" hangingPunct="1">
              <a:spcBef>
                <a:spcPct val="0"/>
              </a:spcBef>
            </a:pPr>
            <a:r>
              <a:rPr lang="en-US" altLang="en-US" sz="1200">
                <a:ea typeface="ＭＳ Ｐゴシック" panose="020B0600070205080204" pitchFamily="34" charset="-128"/>
              </a:rPr>
              <a:t>Studies do show that we need to validate how we are feeling…. For 6 mins and 59 seconds you can whine about how hard something is… but then you have to move on. </a:t>
            </a:r>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292496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400">
                <a:ea typeface="ＭＳ Ｐゴシック" panose="020B0600070205080204" pitchFamily="34" charset="-128"/>
              </a:rPr>
              <a:t>People can manage disappointments if they are honest.  A positive work environment manages realistic expectations.  Ask yourself “what realistically can be done in one business day, week month.”</a:t>
            </a:r>
          </a:p>
          <a:p>
            <a:pPr eaLnBrk="1" hangingPunct="1"/>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By people understanding that the workload is reasonable and that we are not after perfection this contributes to a positive work environment even when there is pressure – Acknowledge that we are all working harder today than a year ago,</a:t>
            </a:r>
          </a:p>
          <a:p>
            <a:pPr eaLnBrk="1" hangingPunct="1"/>
            <a:r>
              <a:rPr lang="en-US" altLang="en-US" sz="2400">
                <a:ea typeface="ＭＳ Ｐゴシック" panose="020B0600070205080204" pitchFamily="34" charset="-128"/>
              </a:rPr>
              <a:t>Today's work place does deal with a great deal of disappointment and the feeling that it is not what it used to be…. So we need to acknowledge that and then move on.  The expectations today are greater than ever before</a:t>
            </a:r>
          </a:p>
          <a:p>
            <a:endParaRPr lang="en-US" sz="2400"/>
          </a:p>
          <a:p>
            <a:pPr eaLnBrk="1" hangingPunct="1">
              <a:spcBef>
                <a:spcPct val="0"/>
              </a:spcBef>
            </a:pPr>
            <a:endParaRPr lang="en-US" sz="210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315235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a:ea typeface="ＭＳ Ｐゴシック" panose="020B0600070205080204" pitchFamily="34" charset="-128"/>
              </a:rPr>
              <a:t>Trainer:  in preparation, check out this link for the genesis of the positive work environment concept at Zappos:</a:t>
            </a:r>
          </a:p>
          <a:p>
            <a:r>
              <a:rPr lang="en-US" altLang="en-US" sz="1400">
                <a:ea typeface="ＭＳ Ｐゴシック" panose="020B0600070205080204" pitchFamily="34" charset="-128"/>
              </a:rPr>
              <a:t>http://www.chartcourse.com/zappos/</a:t>
            </a:r>
          </a:p>
          <a:p>
            <a:pPr eaLnBrk="1" hangingPunct="1">
              <a:spcBef>
                <a:spcPct val="0"/>
              </a:spcBef>
            </a:pPr>
            <a:endParaRPr lang="en-US" altLang="en-US" sz="1400">
              <a:ea typeface="ＭＳ Ｐゴシック" panose="020B0600070205080204" pitchFamily="34" charset="-128"/>
            </a:endParaRPr>
          </a:p>
          <a:p>
            <a:pPr eaLnBrk="1" hangingPunct="1">
              <a:spcBef>
                <a:spcPct val="0"/>
              </a:spcBef>
            </a:pPr>
            <a:endParaRPr lang="en-US" altLang="en-US" sz="1400">
              <a:ea typeface="ＭＳ Ｐゴシック" panose="020B0600070205080204" pitchFamily="34" charset="-128"/>
            </a:endParaRPr>
          </a:p>
          <a:p>
            <a:pPr eaLnBrk="1" hangingPunct="1">
              <a:spcBef>
                <a:spcPct val="0"/>
              </a:spcBef>
            </a:pPr>
            <a:r>
              <a:rPr lang="en-US" altLang="en-US" sz="1400">
                <a:ea typeface="ＭＳ Ｐゴシック" panose="020B0600070205080204" pitchFamily="34" charset="-128"/>
              </a:rPr>
              <a:t>Shaking it up and doing new and fun things… celebrate the good.  Come up with different solutions and make it individual as we all enjoy different things.. </a:t>
            </a:r>
          </a:p>
          <a:p>
            <a:pPr eaLnBrk="1" hangingPunct="1">
              <a:spcBef>
                <a:spcPct val="0"/>
              </a:spcBef>
            </a:pPr>
            <a:endParaRPr lang="en-US" altLang="en-US" sz="1400">
              <a:ea typeface="ＭＳ Ｐゴシック" panose="020B0600070205080204" pitchFamily="34" charset="-128"/>
            </a:endParaRPr>
          </a:p>
          <a:p>
            <a:pPr eaLnBrk="1" hangingPunct="1">
              <a:spcBef>
                <a:spcPct val="0"/>
              </a:spcBef>
            </a:pPr>
            <a:r>
              <a:rPr lang="en-US" altLang="en-US" sz="1400">
                <a:ea typeface="ＭＳ Ｐゴシック" panose="020B0600070205080204" pitchFamily="34" charset="-128"/>
              </a:rPr>
              <a:t>Idea: wall of – “what did well” or “job well done” being publicized </a:t>
            </a:r>
          </a:p>
          <a:p>
            <a:endParaRPr lang="en-US" altLang="en-US">
              <a:ea typeface="ＭＳ Ｐゴシック" panose="020B0600070205080204" pitchFamily="34" charset="-128"/>
            </a:endParaRPr>
          </a:p>
          <a:p>
            <a:r>
              <a:rPr lang="en-US" altLang="en-US">
                <a:ea typeface="ＭＳ Ｐゴシック" panose="020B0600070205080204" pitchFamily="34" charset="-128"/>
              </a:rPr>
              <a:t>Attach recognition to “real” accomplishments and goal achievement as negotiated in a performance development plan.  Make sure the recognition meets above the stated requirements.</a:t>
            </a:r>
            <a:br>
              <a:rPr lang="en-US" altLang="en-US">
                <a:ea typeface="ＭＳ Ｐゴシック" panose="020B0600070205080204" pitchFamily="34" charset="-128"/>
              </a:rPr>
            </a:br>
            <a:r>
              <a:rPr lang="en-US" altLang="en-US">
                <a:ea typeface="ＭＳ Ｐゴシック" panose="020B0600070205080204" pitchFamily="34" charset="-128"/>
              </a:rPr>
              <a:t> </a:t>
            </a:r>
          </a:p>
          <a:p>
            <a:r>
              <a:rPr lang="en-US" altLang="en-US">
                <a:ea typeface="ＭＳ Ｐゴシック" panose="020B0600070205080204" pitchFamily="34" charset="-128"/>
              </a:rPr>
              <a:t>Make the recognition random -- with an element of surprise.</a:t>
            </a:r>
            <a:br>
              <a:rPr lang="en-US" altLang="en-US">
                <a:ea typeface="ＭＳ Ｐゴシック" panose="020B0600070205080204" pitchFamily="34" charset="-128"/>
              </a:rPr>
            </a:br>
            <a:r>
              <a:rPr lang="en-US" altLang="en-US">
                <a:ea typeface="ＭＳ Ｐゴシック" panose="020B0600070205080204" pitchFamily="34" charset="-128"/>
              </a:rPr>
              <a:t> </a:t>
            </a:r>
          </a:p>
          <a:p>
            <a:r>
              <a:rPr lang="en-US" altLang="en-US">
                <a:ea typeface="ＭＳ Ｐゴシック" panose="020B0600070205080204" pitchFamily="34" charset="-128"/>
              </a:rPr>
              <a:t>Look for employee reward and recognition activities that build positive morale in the work environment.  i.e. The Pall Corporation, in Ann Arbor, MI, has a “smile team” that meets to schedule random, fun events.  They sponsor ice cream socials, picnics, “the boss” cooks day, etc.</a:t>
            </a:r>
          </a:p>
          <a:p>
            <a:r>
              <a:rPr lang="en-US" altLang="en-US">
                <a:ea typeface="ＭＳ Ｐゴシック" panose="020B0600070205080204" pitchFamily="34" charset="-128"/>
              </a:rPr>
              <a:t>Determine what behaviors your work place wants to recognize.  i.e. recognizing team work, going the extra mile, and years of service.</a:t>
            </a:r>
          </a:p>
          <a:p>
            <a:r>
              <a:rPr lang="en-US" altLang="en-US">
                <a:ea typeface="ＭＳ Ｐゴシック" panose="020B0600070205080204" pitchFamily="34" charset="-128"/>
              </a:rPr>
              <a:t>Identify and communicate the criteria by which the proposed recipients will be judged or assessed, making it clear what employees need to do to qualify for recognition.</a:t>
            </a:r>
          </a:p>
          <a:p>
            <a:r>
              <a:rPr lang="en-US" altLang="en-US">
                <a:ea typeface="ＭＳ Ｐゴシック" panose="020B0600070205080204" pitchFamily="34" charset="-128"/>
              </a:rPr>
              <a:t>Magnify the value of the recognition by: naming the employee publicly, placing employee names in the newsletter, sending out a company-wide e-mail announcement, etc.</a:t>
            </a:r>
            <a:br>
              <a:rPr lang="en-US" altLang="en-US">
                <a:ea typeface="ＭＳ Ｐゴシック" panose="020B0600070205080204" pitchFamily="34" charset="-128"/>
              </a:rPr>
            </a:br>
            <a:br>
              <a:rPr lang="en-US" altLang="en-US">
                <a:ea typeface="ＭＳ Ｐゴシック" panose="020B0600070205080204" pitchFamily="34" charset="-128"/>
              </a:rPr>
            </a:br>
            <a:r>
              <a:rPr lang="en-US" altLang="en-US" u="sng">
                <a:ea typeface="ＭＳ Ｐゴシック" panose="020B0600070205080204" pitchFamily="34" charset="-128"/>
              </a:rPr>
              <a:t>Avoid employee recognition traps that</a:t>
            </a:r>
            <a:r>
              <a:rPr lang="en-US" altLang="en-US">
                <a:ea typeface="ＭＳ Ｐゴシック" panose="020B0600070205080204" pitchFamily="34" charset="-128"/>
              </a:rPr>
              <a:t>:</a:t>
            </a:r>
          </a:p>
          <a:p>
            <a:r>
              <a:rPr lang="en-US" altLang="en-US">
                <a:ea typeface="ＭＳ Ｐゴシック" panose="020B0600070205080204" pitchFamily="34" charset="-128"/>
              </a:rPr>
              <a:t>Single out one or a few employees</a:t>
            </a:r>
          </a:p>
          <a:p>
            <a:r>
              <a:rPr lang="en-US" altLang="en-US">
                <a:ea typeface="ＭＳ Ｐゴシック" panose="020B0600070205080204" pitchFamily="34" charset="-128"/>
              </a:rPr>
              <a:t>Zap the morale of the many who failed to win</a:t>
            </a:r>
          </a:p>
          <a:p>
            <a:r>
              <a:rPr lang="en-US" altLang="en-US">
                <a:ea typeface="ＭＳ Ｐゴシック" panose="020B0600070205080204" pitchFamily="34" charset="-128"/>
              </a:rPr>
              <a:t>Confuse people who meet the criteria yet were not selected</a:t>
            </a:r>
          </a:p>
          <a:p>
            <a:r>
              <a:rPr lang="en-US" altLang="en-US">
                <a:ea typeface="ＭＳ Ｐゴシック" panose="020B0600070205080204" pitchFamily="34" charset="-128"/>
              </a:rPr>
              <a:t>Seek votes or other personalized, subjective criteria to determine winners</a:t>
            </a:r>
          </a:p>
          <a:p>
            <a:pPr eaLnBrk="1" hangingPunct="1">
              <a:spcBef>
                <a:spcPct val="0"/>
              </a:spcBef>
            </a:pPr>
            <a:endParaRPr lang="en-US" altLang="en-US" sz="1400">
              <a:ea typeface="ＭＳ Ｐゴシック" panose="020B0600070205080204" pitchFamily="34" charset="-128"/>
            </a:endParaRPr>
          </a:p>
          <a:p>
            <a:pPr eaLnBrk="1" hangingPunct="1">
              <a:spcBef>
                <a:spcPct val="0"/>
              </a:spcBef>
            </a:pPr>
            <a:endParaRPr lang="en-US" altLang="en-US" sz="1400">
              <a:ea typeface="ＭＳ Ｐゴシック" panose="020B0600070205080204" pitchFamily="34" charset="-128"/>
            </a:endParaRPr>
          </a:p>
          <a:p>
            <a:endParaRPr lang="en-US"/>
          </a:p>
          <a:p>
            <a:endParaRPr lang="en-PH"/>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354662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a:t>Bullet 1</a:t>
            </a:r>
          </a:p>
          <a:p>
            <a:pPr lvl="0"/>
            <a:r>
              <a:rPr lang="en-US"/>
              <a:t>Bullet 2</a:t>
            </a:r>
          </a:p>
          <a:p>
            <a:pPr lvl="0"/>
            <a:r>
              <a:rPr lang="en-US"/>
              <a:t>Bullet 3</a:t>
            </a:r>
          </a:p>
          <a:p>
            <a:pPr lvl="0"/>
            <a:r>
              <a:rPr lang="en-US"/>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a:t>Bullet 1</a:t>
            </a:r>
          </a:p>
          <a:p>
            <a:pPr lvl="0"/>
            <a:r>
              <a:rPr lang="en-US"/>
              <a:t>Bullet 2</a:t>
            </a:r>
          </a:p>
          <a:p>
            <a:pPr lvl="0"/>
            <a:r>
              <a:rPr lang="en-US"/>
              <a:t>Bullet 3</a:t>
            </a:r>
          </a:p>
          <a:p>
            <a:pPr lvl="0"/>
            <a:r>
              <a:rPr lang="en-US"/>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Morbi </a:t>
            </a:r>
            <a:r>
              <a:rPr lang="en-US" err="1"/>
              <a:t>ullamcorper</a:t>
            </a:r>
            <a:r>
              <a:rPr lang="en-US"/>
              <a:t> </a:t>
            </a:r>
            <a:r>
              <a:rPr lang="en-US" err="1"/>
              <a:t>nunc</a:t>
            </a:r>
            <a:r>
              <a:rPr lang="en-US"/>
              <a:t> at </a:t>
            </a:r>
            <a:r>
              <a:rPr lang="en-US" err="1"/>
              <a:t>tincidunt</a:t>
            </a:r>
            <a:r>
              <a:rPr lang="en-US"/>
              <a:t> </a:t>
            </a:r>
            <a:r>
              <a:rPr lang="en-US" err="1"/>
              <a:t>tincidunt</a:t>
            </a:r>
            <a:r>
              <a:rPr lang="en-US"/>
              <a:t>.</a:t>
            </a:r>
          </a:p>
          <a:p>
            <a:pPr lvl="0"/>
            <a:r>
              <a:rPr lang="en-US"/>
              <a:t>Ut </a:t>
            </a:r>
            <a:r>
              <a:rPr lang="en-US" err="1"/>
              <a:t>dapibus</a:t>
            </a:r>
            <a:r>
              <a:rPr lang="en-US"/>
              <a:t> </a:t>
            </a:r>
            <a:r>
              <a:rPr lang="en-US" err="1"/>
              <a:t>eros</a:t>
            </a:r>
            <a:r>
              <a:rPr lang="en-US"/>
              <a:t> a mi maximus </a:t>
            </a:r>
            <a:r>
              <a:rPr lang="en-US" err="1"/>
              <a:t>aliquam</a:t>
            </a:r>
            <a:r>
              <a:rPr lang="en-US"/>
              <a:t>.</a:t>
            </a:r>
          </a:p>
          <a:p>
            <a:pPr lvl="0"/>
            <a:r>
              <a:rPr lang="en-US" err="1"/>
              <a:t>Curabitur</a:t>
            </a:r>
            <a:r>
              <a:rPr lang="en-US"/>
              <a:t> id ex </a:t>
            </a:r>
            <a:r>
              <a:rPr lang="en-US" err="1"/>
              <a:t>tincidunt</a:t>
            </a:r>
            <a:r>
              <a:rPr lang="en-US"/>
              <a:t>, </a:t>
            </a:r>
            <a:r>
              <a:rPr lang="en-US" err="1"/>
              <a:t>luctus</a:t>
            </a:r>
            <a:r>
              <a:rPr lang="en-US"/>
              <a:t> </a:t>
            </a:r>
            <a:r>
              <a:rPr lang="en-US" err="1"/>
              <a:t>turpis</a:t>
            </a:r>
            <a:r>
              <a:rPr lang="en-US"/>
              <a:t> in, </a:t>
            </a:r>
            <a:r>
              <a:rPr lang="en-US" err="1"/>
              <a:t>pretium</a:t>
            </a:r>
            <a:r>
              <a:rPr lang="en-US"/>
              <a:t> </a:t>
            </a:r>
            <a:r>
              <a:rPr lang="en-US" err="1"/>
              <a:t>tellus</a:t>
            </a:r>
            <a:r>
              <a:rPr lang="en-US"/>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Morbi </a:t>
            </a:r>
            <a:r>
              <a:rPr lang="en-US" err="1"/>
              <a:t>ullamcorper</a:t>
            </a:r>
            <a:r>
              <a:rPr lang="en-US"/>
              <a:t> </a:t>
            </a:r>
            <a:r>
              <a:rPr lang="en-US" err="1"/>
              <a:t>nunc</a:t>
            </a:r>
            <a:r>
              <a:rPr lang="en-US"/>
              <a:t> at </a:t>
            </a:r>
            <a:r>
              <a:rPr lang="en-US" err="1"/>
              <a:t>tincidunt</a:t>
            </a:r>
            <a:r>
              <a:rPr lang="en-US"/>
              <a:t> </a:t>
            </a:r>
            <a:r>
              <a:rPr lang="en-US" err="1"/>
              <a:t>tincidunt</a:t>
            </a:r>
            <a:r>
              <a:rPr lang="en-US"/>
              <a:t>.</a:t>
            </a:r>
          </a:p>
          <a:p>
            <a:pPr lvl="0"/>
            <a:r>
              <a:rPr lang="en-US"/>
              <a:t>Ut </a:t>
            </a:r>
            <a:r>
              <a:rPr lang="en-US" err="1"/>
              <a:t>dapibus</a:t>
            </a:r>
            <a:r>
              <a:rPr lang="en-US"/>
              <a:t> </a:t>
            </a:r>
            <a:r>
              <a:rPr lang="en-US" err="1"/>
              <a:t>eros</a:t>
            </a:r>
            <a:r>
              <a:rPr lang="en-US"/>
              <a:t> a mi maximus </a:t>
            </a:r>
            <a:r>
              <a:rPr lang="en-US" err="1"/>
              <a:t>aliquam</a:t>
            </a:r>
            <a:r>
              <a:rPr lang="en-US"/>
              <a:t>.</a:t>
            </a:r>
          </a:p>
          <a:p>
            <a:pPr lvl="0"/>
            <a:r>
              <a:rPr lang="en-US" err="1"/>
              <a:t>Curabitur</a:t>
            </a:r>
            <a:r>
              <a:rPr lang="en-US"/>
              <a:t> id ex </a:t>
            </a:r>
            <a:r>
              <a:rPr lang="en-US" err="1"/>
              <a:t>tincidunt</a:t>
            </a:r>
            <a:r>
              <a:rPr lang="en-US"/>
              <a:t>, </a:t>
            </a:r>
            <a:r>
              <a:rPr lang="en-US" err="1"/>
              <a:t>luctus</a:t>
            </a:r>
            <a:r>
              <a:rPr lang="en-US"/>
              <a:t> </a:t>
            </a:r>
            <a:r>
              <a:rPr lang="en-US" err="1"/>
              <a:t>turpis</a:t>
            </a:r>
            <a:r>
              <a:rPr lang="en-US"/>
              <a:t> in, </a:t>
            </a:r>
            <a:r>
              <a:rPr lang="en-US" err="1"/>
              <a:t>pretium</a:t>
            </a:r>
            <a:r>
              <a:rPr lang="en-US"/>
              <a:t> </a:t>
            </a:r>
            <a:r>
              <a:rPr lang="en-US" err="1"/>
              <a:t>tellus</a:t>
            </a:r>
            <a:r>
              <a:rPr lang="en-US"/>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Morbi </a:t>
            </a:r>
            <a:r>
              <a:rPr lang="en-US" err="1"/>
              <a:t>ullamcorper</a:t>
            </a:r>
            <a:r>
              <a:rPr lang="en-US"/>
              <a:t> </a:t>
            </a:r>
            <a:r>
              <a:rPr lang="en-US" err="1"/>
              <a:t>nunc</a:t>
            </a:r>
            <a:r>
              <a:rPr lang="en-US"/>
              <a:t> at </a:t>
            </a:r>
            <a:r>
              <a:rPr lang="en-US" err="1"/>
              <a:t>tincidunt</a:t>
            </a:r>
            <a:r>
              <a:rPr lang="en-US"/>
              <a:t> </a:t>
            </a:r>
            <a:r>
              <a:rPr lang="en-US" err="1"/>
              <a:t>tincidunt</a:t>
            </a:r>
            <a:r>
              <a:rPr lang="en-US"/>
              <a:t>.</a:t>
            </a:r>
          </a:p>
          <a:p>
            <a:pPr lvl="0"/>
            <a:r>
              <a:rPr lang="en-US"/>
              <a:t>Ut </a:t>
            </a:r>
            <a:r>
              <a:rPr lang="en-US" err="1"/>
              <a:t>dapibus</a:t>
            </a:r>
            <a:r>
              <a:rPr lang="en-US"/>
              <a:t> </a:t>
            </a:r>
            <a:r>
              <a:rPr lang="en-US" err="1"/>
              <a:t>eros</a:t>
            </a:r>
            <a:r>
              <a:rPr lang="en-US"/>
              <a:t> a mi maximus </a:t>
            </a:r>
            <a:r>
              <a:rPr lang="en-US" err="1"/>
              <a:t>aliquam</a:t>
            </a:r>
            <a:r>
              <a:rPr lang="en-US"/>
              <a:t>.</a:t>
            </a:r>
          </a:p>
          <a:p>
            <a:pPr lvl="0"/>
            <a:r>
              <a:rPr lang="en-US" err="1"/>
              <a:t>Curabitur</a:t>
            </a:r>
            <a:r>
              <a:rPr lang="en-US"/>
              <a:t> id ex </a:t>
            </a:r>
            <a:r>
              <a:rPr lang="en-US" err="1"/>
              <a:t>tincidunt</a:t>
            </a:r>
            <a:r>
              <a:rPr lang="en-US"/>
              <a:t>, </a:t>
            </a:r>
            <a:r>
              <a:rPr lang="en-US" err="1"/>
              <a:t>luctus</a:t>
            </a:r>
            <a:r>
              <a:rPr lang="en-US"/>
              <a:t> </a:t>
            </a:r>
            <a:r>
              <a:rPr lang="en-US" err="1"/>
              <a:t>turpis</a:t>
            </a:r>
            <a:r>
              <a:rPr lang="en-US"/>
              <a:t> in, </a:t>
            </a:r>
            <a:r>
              <a:rPr lang="en-US" err="1"/>
              <a:t>pretium</a:t>
            </a:r>
            <a:r>
              <a:rPr lang="en-US"/>
              <a:t> </a:t>
            </a:r>
            <a:r>
              <a:rPr lang="en-US" err="1"/>
              <a:t>tellus</a:t>
            </a:r>
            <a:r>
              <a:rPr lang="en-US"/>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a:t>Bullet 1</a:t>
            </a:r>
          </a:p>
          <a:p>
            <a:pPr lvl="0"/>
            <a:r>
              <a:rPr lang="en-US"/>
              <a:t>Bullet 2</a:t>
            </a:r>
          </a:p>
          <a:p>
            <a:pPr lvl="0"/>
            <a:r>
              <a:rPr lang="en-US"/>
              <a:t>Bullet 3</a:t>
            </a:r>
          </a:p>
          <a:p>
            <a:pPr lvl="0"/>
            <a:r>
              <a:rPr lang="en-US"/>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a:t>Bullet 1</a:t>
            </a:r>
          </a:p>
          <a:p>
            <a:pPr lvl="0"/>
            <a:r>
              <a:rPr lang="en-US"/>
              <a:t>Bullet 2</a:t>
            </a:r>
          </a:p>
          <a:p>
            <a:pPr lvl="0"/>
            <a:r>
              <a:rPr lang="en-US"/>
              <a:t>Bullet 3</a:t>
            </a:r>
          </a:p>
          <a:p>
            <a:pPr lvl="0"/>
            <a:r>
              <a:rPr lang="en-US"/>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a:t>Bullet 1</a:t>
            </a:r>
          </a:p>
          <a:p>
            <a:pPr lvl="0"/>
            <a:r>
              <a:rPr lang="en-US"/>
              <a:t>Bullet 2</a:t>
            </a:r>
          </a:p>
          <a:p>
            <a:pPr lvl="0"/>
            <a:r>
              <a:rPr lang="en-US"/>
              <a:t>Bullet 3</a:t>
            </a:r>
          </a:p>
          <a:p>
            <a:pPr lvl="0"/>
            <a:r>
              <a:rPr lang="en-US"/>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a:t>Bullet Level 1</a:t>
            </a:r>
          </a:p>
          <a:p>
            <a:pPr lvl="1"/>
            <a:r>
              <a:rPr lang="en-US"/>
              <a:t>Bullet Level 2</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9" y="3149405"/>
            <a:ext cx="8212798" cy="1793656"/>
          </a:xfrm>
        </p:spPr>
        <p:txBody>
          <a:bodyPr>
            <a:noAutofit/>
          </a:bodyPr>
          <a:lstStyle/>
          <a:p>
            <a:r>
              <a:rPr lang="en-US" altLang="en-US" dirty="0">
                <a:latin typeface="+mj-lt"/>
                <a:ea typeface="ＭＳ Ｐゴシック" panose="020B0600070205080204" pitchFamily="34" charset="-128"/>
                <a:cs typeface="Arial" pitchFamily="34" charset="0"/>
              </a:rPr>
              <a:t>Creating Positive Work Environments</a:t>
            </a:r>
            <a:endParaRPr lang="en-US" dirty="0">
              <a:latin typeface="+mj-lt"/>
            </a:endParaRPr>
          </a:p>
        </p:txBody>
      </p:sp>
      <p:pic>
        <p:nvPicPr>
          <p:cNvPr id="4" name="Picture 3" descr="A picture containing text, clipart&#10;&#10;Description automatically generated">
            <a:extLst>
              <a:ext uri="{FF2B5EF4-FFF2-40B4-BE49-F238E27FC236}">
                <a16:creationId xmlns:a16="http://schemas.microsoft.com/office/drawing/2014/main" id="{75A82060-6034-4F39-98EE-62E3E5BE94F2}"/>
              </a:ext>
            </a:extLst>
          </p:cNvPr>
          <p:cNvPicPr/>
          <p:nvPr/>
        </p:nvPicPr>
        <p:blipFill>
          <a:blip r:embed="rId3"/>
          <a:stretch>
            <a:fillRect/>
          </a:stretch>
        </p:blipFill>
        <p:spPr>
          <a:xfrm>
            <a:off x="8871627" y="4858312"/>
            <a:ext cx="3320374" cy="1270114"/>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5CF42-5A34-426E-8CE5-BAAE6B9C8099}"/>
              </a:ext>
            </a:extLst>
          </p:cNvPr>
          <p:cNvSpPr>
            <a:spLocks noGrp="1"/>
          </p:cNvSpPr>
          <p:nvPr>
            <p:ph type="title"/>
          </p:nvPr>
        </p:nvSpPr>
        <p:spPr>
          <a:xfrm>
            <a:off x="5632194" y="647700"/>
            <a:ext cx="5926765" cy="436093"/>
          </a:xfrm>
        </p:spPr>
        <p:txBody>
          <a:bodyPr/>
          <a:lstStyle/>
          <a:p>
            <a:r>
              <a:rPr lang="en-US" altLang="en-US" sz="3600" b="1">
                <a:solidFill>
                  <a:schemeClr val="tx2"/>
                </a:solidFill>
                <a:latin typeface="+mj-lt"/>
                <a:ea typeface="ＭＳ Ｐゴシック" panose="020B0600070205080204" pitchFamily="34" charset="-128"/>
                <a:cs typeface="Arial" pitchFamily="34" charset="0"/>
              </a:rPr>
              <a:t>Building Team Work</a:t>
            </a:r>
            <a:endParaRPr lang="en-US">
              <a:solidFill>
                <a:schemeClr val="tx2"/>
              </a:solidFill>
              <a:latin typeface="+mj-lt"/>
            </a:endParaRPr>
          </a:p>
        </p:txBody>
      </p:sp>
      <p:pic>
        <p:nvPicPr>
          <p:cNvPr id="12" name="Picture Placeholder 11" descr="A person sitting at a table&#10;&#10;Description automatically generated">
            <a:extLst>
              <a:ext uri="{FF2B5EF4-FFF2-40B4-BE49-F238E27FC236}">
                <a16:creationId xmlns:a16="http://schemas.microsoft.com/office/drawing/2014/main" id="{AB867BF9-0D59-4645-A02A-670662D2DAFA}"/>
              </a:ext>
            </a:extLst>
          </p:cNvPr>
          <p:cNvPicPr>
            <a:picLocks noGrp="1" noChangeAspect="1"/>
          </p:cNvPicPr>
          <p:nvPr>
            <p:ph type="pic" sz="quarter" idx="19"/>
          </p:nvPr>
        </p:nvPicPr>
        <p:blipFill rotWithShape="1">
          <a:blip r:embed="rId3" cstate="hqprint">
            <a:extLst>
              <a:ext uri="{28A0092B-C50C-407E-A947-70E740481C1C}">
                <a14:useLocalDpi xmlns:a14="http://schemas.microsoft.com/office/drawing/2010/main" val="0"/>
              </a:ext>
            </a:extLst>
          </a:blip>
          <a:srcRect l="15519" r="27462"/>
          <a:stretch/>
        </p:blipFill>
        <p:spPr>
          <a:xfrm>
            <a:off x="633041" y="647700"/>
            <a:ext cx="4366112" cy="5105400"/>
          </a:xfrm>
        </p:spPr>
      </p:pic>
      <p:sp>
        <p:nvSpPr>
          <p:cNvPr id="17" name="Text Placeholder 1">
            <a:extLst>
              <a:ext uri="{FF2B5EF4-FFF2-40B4-BE49-F238E27FC236}">
                <a16:creationId xmlns:a16="http://schemas.microsoft.com/office/drawing/2014/main" id="{2E2C10D2-A19D-4F22-8417-2FBA57D9A9DC}"/>
              </a:ext>
            </a:extLst>
          </p:cNvPr>
          <p:cNvSpPr txBox="1">
            <a:spLocks/>
          </p:cNvSpPr>
          <p:nvPr/>
        </p:nvSpPr>
        <p:spPr>
          <a:xfrm>
            <a:off x="5632194" y="1808983"/>
            <a:ext cx="5416550" cy="3944117"/>
          </a:xfrm>
          <a:prstGeom prst="rect">
            <a:avLst/>
          </a:prstGeom>
        </p:spPr>
        <p:txBody>
          <a:bodyPr vert="horz" lIns="0" tIns="45720" rIns="91440" bIns="45720" rtlCol="0">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8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Every team member needs to:</a:t>
            </a:r>
          </a:p>
          <a:p>
            <a:pPr lvl="1">
              <a:spcBef>
                <a:spcPts val="18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Have a genuine interest in every team member.</a:t>
            </a:r>
          </a:p>
          <a:p>
            <a:pPr lvl="1">
              <a:spcBef>
                <a:spcPts val="18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Be an empathetic team member</a:t>
            </a:r>
          </a:p>
          <a:p>
            <a:pPr lvl="1">
              <a:spcBef>
                <a:spcPts val="18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Feel free to express opinions and ideas.</a:t>
            </a:r>
          </a:p>
        </p:txBody>
      </p:sp>
    </p:spTree>
    <p:extLst>
      <p:ext uri="{BB962C8B-B14F-4D97-AF65-F5344CB8AC3E}">
        <p14:creationId xmlns:p14="http://schemas.microsoft.com/office/powerpoint/2010/main" val="385583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096000" cy="436093"/>
          </a:xfrm>
        </p:spPr>
        <p:txBody>
          <a:bodyPr/>
          <a:lstStyle/>
          <a:p>
            <a:r>
              <a:rPr lang="en-US" altLang="en-US" sz="3600" b="1">
                <a:solidFill>
                  <a:schemeClr val="tx2"/>
                </a:solidFill>
                <a:latin typeface="+mj-lt"/>
                <a:ea typeface="ＭＳ Ｐゴシック" panose="020B0600070205080204" pitchFamily="34" charset="-128"/>
                <a:cs typeface="Arial" pitchFamily="34" charset="0"/>
              </a:rPr>
              <a:t>Find Meaning in Your Work</a:t>
            </a:r>
            <a:endParaRPr lang="en-US">
              <a:solidFill>
                <a:schemeClr val="tx2"/>
              </a:solidFill>
              <a:latin typeface="+mj-lt"/>
            </a:endParaRPr>
          </a:p>
        </p:txBody>
      </p:sp>
      <p:sp>
        <p:nvSpPr>
          <p:cNvPr id="5" name="Text Placeholder 4">
            <a:extLst>
              <a:ext uri="{FF2B5EF4-FFF2-40B4-BE49-F238E27FC236}">
                <a16:creationId xmlns:a16="http://schemas.microsoft.com/office/drawing/2014/main" id="{9AD407FB-9353-48C6-BFCE-0C32FE4463D8}"/>
              </a:ext>
            </a:extLst>
          </p:cNvPr>
          <p:cNvSpPr>
            <a:spLocks noGrp="1"/>
          </p:cNvSpPr>
          <p:nvPr>
            <p:ph type="body" sz="half" idx="22"/>
          </p:nvPr>
        </p:nvSpPr>
        <p:spPr>
          <a:xfrm>
            <a:off x="885825" y="1639965"/>
            <a:ext cx="10186988" cy="3578070"/>
          </a:xfrm>
        </p:spPr>
        <p:txBody>
          <a:bodyPr/>
          <a:lstStyle/>
          <a:p>
            <a:pPr marL="285750" indent="-285750">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Recognize that people want to know that their job matters.</a:t>
            </a:r>
          </a:p>
          <a:p>
            <a:pPr marL="285750" indent="-285750">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Show value</a:t>
            </a:r>
          </a:p>
          <a:p>
            <a:pPr marL="285750" indent="-285750">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Fit their work in the big picture</a:t>
            </a:r>
          </a:p>
          <a:p>
            <a:pPr marL="285750" indent="-285750">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Get involved in  community activities as well</a:t>
            </a:r>
          </a:p>
        </p:txBody>
      </p:sp>
    </p:spTree>
    <p:extLst>
      <p:ext uri="{BB962C8B-B14F-4D97-AF65-F5344CB8AC3E}">
        <p14:creationId xmlns:p14="http://schemas.microsoft.com/office/powerpoint/2010/main" val="361322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096000" cy="436093"/>
          </a:xfrm>
        </p:spPr>
        <p:txBody>
          <a:bodyPr/>
          <a:lstStyle/>
          <a:p>
            <a:r>
              <a:rPr lang="en-US" altLang="en-US" sz="3600" b="1">
                <a:solidFill>
                  <a:schemeClr val="tx2"/>
                </a:solidFill>
                <a:latin typeface="+mj-lt"/>
                <a:ea typeface="ＭＳ Ｐゴシック" panose="020B0600070205080204" pitchFamily="34" charset="-128"/>
                <a:cs typeface="Arial" pitchFamily="34" charset="0"/>
              </a:rPr>
              <a:t>Accept Responsibility</a:t>
            </a:r>
            <a:endParaRPr lang="en-US">
              <a:solidFill>
                <a:schemeClr val="tx2"/>
              </a:solidFill>
              <a:latin typeface="+mj-lt"/>
            </a:endParaRPr>
          </a:p>
        </p:txBody>
      </p:sp>
      <p:sp>
        <p:nvSpPr>
          <p:cNvPr id="5" name="Text Placeholder 4">
            <a:extLst>
              <a:ext uri="{FF2B5EF4-FFF2-40B4-BE49-F238E27FC236}">
                <a16:creationId xmlns:a16="http://schemas.microsoft.com/office/drawing/2014/main" id="{9AD407FB-9353-48C6-BFCE-0C32FE4463D8}"/>
              </a:ext>
            </a:extLst>
          </p:cNvPr>
          <p:cNvSpPr>
            <a:spLocks noGrp="1"/>
          </p:cNvSpPr>
          <p:nvPr>
            <p:ph type="body" sz="half" idx="22"/>
          </p:nvPr>
        </p:nvSpPr>
        <p:spPr>
          <a:xfrm>
            <a:off x="885825" y="1639965"/>
            <a:ext cx="10186988" cy="3578070"/>
          </a:xfrm>
        </p:spPr>
        <p:txBody>
          <a:bodyPr/>
          <a:lstStyle/>
          <a:p>
            <a:pPr marL="285750" indent="-285750">
              <a:spcBef>
                <a:spcPts val="1200"/>
              </a:spcBef>
              <a:spcAft>
                <a:spcPts val="600"/>
              </a:spcAft>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Be prepared for:</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The stressful days</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The negative people</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The mistakes</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The conflicts</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The disappointments</a:t>
            </a:r>
          </a:p>
          <a:p>
            <a:pPr lvl="1">
              <a:spcBef>
                <a:spcPts val="600"/>
              </a:spcBef>
              <a:buClr>
                <a:schemeClr val="tx1">
                  <a:lumMod val="50000"/>
                  <a:lumOff val="50000"/>
                </a:schemeClr>
              </a:buClr>
              <a:buSzPct val="120000"/>
            </a:pPr>
            <a:endParaRPr lang="en-US" altLang="en-US" sz="1500">
              <a:solidFill>
                <a:schemeClr val="tx2"/>
              </a:solidFill>
              <a:latin typeface="Raleway SemiBold" panose="020B0604020202020204" charset="0"/>
              <a:ea typeface="ＭＳ Ｐゴシック" panose="020B0600070205080204" pitchFamily="34" charset="-128"/>
              <a:cs typeface="Arial" pitchFamily="34" charset="0"/>
            </a:endParaRPr>
          </a:p>
          <a:p>
            <a:pPr marL="285750" indent="-285750">
              <a:spcBef>
                <a:spcPts val="1200"/>
              </a:spcBef>
              <a:spcAft>
                <a:spcPts val="600"/>
              </a:spcAft>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The Benefits of professionalism</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Be organized – have respect for your workspace</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Have a positive thought for the day</a:t>
            </a:r>
          </a:p>
        </p:txBody>
      </p:sp>
    </p:spTree>
    <p:extLst>
      <p:ext uri="{BB962C8B-B14F-4D97-AF65-F5344CB8AC3E}">
        <p14:creationId xmlns:p14="http://schemas.microsoft.com/office/powerpoint/2010/main" val="390150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124700" cy="436093"/>
          </a:xfrm>
        </p:spPr>
        <p:txBody>
          <a:bodyPr/>
          <a:lstStyle/>
          <a:p>
            <a:r>
              <a:rPr lang="en-US" altLang="en-US" sz="3600" b="1">
                <a:latin typeface="Arial" pitchFamily="34" charset="0"/>
                <a:ea typeface="ＭＳ Ｐゴシック" panose="020B0600070205080204" pitchFamily="34" charset="-128"/>
                <a:cs typeface="Arial" pitchFamily="34" charset="0"/>
              </a:rPr>
              <a:t>Motivational Thought</a:t>
            </a:r>
            <a:endParaRPr lang="en-US">
              <a:solidFill>
                <a:schemeClr val="tx2"/>
              </a:solidFill>
              <a:latin typeface="+mj-lt"/>
            </a:endParaRPr>
          </a:p>
        </p:txBody>
      </p:sp>
      <p:graphicFrame>
        <p:nvGraphicFramePr>
          <p:cNvPr id="9" name="Content Placeholder 2">
            <a:extLst>
              <a:ext uri="{FF2B5EF4-FFF2-40B4-BE49-F238E27FC236}">
                <a16:creationId xmlns:a16="http://schemas.microsoft.com/office/drawing/2014/main" id="{BB4D3998-9D71-4AF9-A989-F7C01AF30619}"/>
              </a:ext>
            </a:extLst>
          </p:cNvPr>
          <p:cNvGraphicFramePr>
            <a:graphicFrameLocks/>
          </p:cNvGraphicFramePr>
          <p:nvPr>
            <p:extLst>
              <p:ext uri="{D42A27DB-BD31-4B8C-83A1-F6EECF244321}">
                <p14:modId xmlns:p14="http://schemas.microsoft.com/office/powerpoint/2010/main" val="2070614252"/>
              </p:ext>
            </p:extLst>
          </p:nvPr>
        </p:nvGraphicFramePr>
        <p:xfrm>
          <a:off x="1662112" y="2038350"/>
          <a:ext cx="886777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83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581900" cy="436093"/>
          </a:xfrm>
        </p:spPr>
        <p:txBody>
          <a:bodyPr/>
          <a:lstStyle/>
          <a:p>
            <a:r>
              <a:rPr lang="en-US" sz="3600" b="1">
                <a:solidFill>
                  <a:schemeClr val="tx2"/>
                </a:solidFill>
                <a:latin typeface="+mj-lt"/>
                <a:cs typeface="Arial" pitchFamily="34" charset="0"/>
              </a:rPr>
              <a:t>Humor in the Workplace</a:t>
            </a:r>
            <a:endParaRPr lang="en-US">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5" y="1639965"/>
            <a:ext cx="5210174" cy="3578070"/>
          </a:xfrm>
        </p:spPr>
        <p:txBody>
          <a:bodyPr/>
          <a:lstStyle/>
          <a:p>
            <a:pPr>
              <a:buNone/>
            </a:pPr>
            <a:r>
              <a:rPr lang="en-US" altLang="en-US" sz="1500" b="1">
                <a:solidFill>
                  <a:schemeClr val="tx2"/>
                </a:solidFill>
                <a:latin typeface="Raleway SemiBold" panose="020B0604020202020204" charset="0"/>
                <a:ea typeface="ＭＳ Ｐゴシック" panose="020B0600070205080204" pitchFamily="34" charset="-128"/>
                <a:cs typeface="Arial" pitchFamily="34" charset="0"/>
              </a:rPr>
              <a:t>Appropriate</a:t>
            </a:r>
          </a:p>
          <a:p>
            <a:pPr marL="285750" indent="-285750">
              <a:spcBef>
                <a:spcPts val="1200"/>
              </a:spcBef>
              <a:spcAft>
                <a:spcPts val="600"/>
              </a:spcAft>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The “fish” philosophy</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It engages people</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Makes them feel better</a:t>
            </a:r>
          </a:p>
          <a:p>
            <a:pPr marL="742950" lvl="1" indent="-285750">
              <a:spcBef>
                <a:spcPts val="600"/>
              </a:spcBef>
              <a:buClr>
                <a:schemeClr val="tx2"/>
              </a:buClr>
              <a:buSzPct val="80000"/>
              <a:buFont typeface="Courier New" panose="02070309020205020404" pitchFamily="49" charset="0"/>
              <a:buChar char="o"/>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It encourages them</a:t>
            </a:r>
          </a:p>
          <a:p>
            <a:pPr marL="285750" indent="-285750">
              <a:spcBef>
                <a:spcPts val="1200"/>
              </a:spcBef>
              <a:spcAft>
                <a:spcPts val="600"/>
              </a:spcAft>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It is just plain “fun”</a:t>
            </a: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6095999" y="1639964"/>
            <a:ext cx="5210176" cy="3578071"/>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1800"/>
              </a:spcBef>
              <a:buNone/>
            </a:pPr>
            <a:r>
              <a:rPr lang="en-US" altLang="en-US" sz="1500" b="1">
                <a:solidFill>
                  <a:schemeClr val="tx2"/>
                </a:solidFill>
                <a:latin typeface="Raleway SemiBold" panose="020B0604020202020204" charset="0"/>
                <a:ea typeface="ＭＳ Ｐゴシック" panose="020B0600070205080204" pitchFamily="34" charset="-128"/>
                <a:cs typeface="Arial" pitchFamily="34" charset="0"/>
              </a:rPr>
              <a:t>Not Appropriate</a:t>
            </a:r>
          </a:p>
          <a:p>
            <a:pPr marL="285750" indent="-285750">
              <a:spcBef>
                <a:spcPts val="18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Sarcasm</a:t>
            </a:r>
          </a:p>
          <a:p>
            <a:pPr marL="285750" indent="-285750">
              <a:spcBef>
                <a:spcPts val="18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Putting people down</a:t>
            </a:r>
          </a:p>
        </p:txBody>
      </p:sp>
    </p:spTree>
    <p:extLst>
      <p:ext uri="{BB962C8B-B14F-4D97-AF65-F5344CB8AC3E}">
        <p14:creationId xmlns:p14="http://schemas.microsoft.com/office/powerpoint/2010/main" val="319535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5CF42-5A34-426E-8CE5-BAAE6B9C8099}"/>
              </a:ext>
            </a:extLst>
          </p:cNvPr>
          <p:cNvSpPr>
            <a:spLocks noGrp="1"/>
          </p:cNvSpPr>
          <p:nvPr>
            <p:ph type="title"/>
          </p:nvPr>
        </p:nvSpPr>
        <p:spPr>
          <a:xfrm>
            <a:off x="5632194" y="647700"/>
            <a:ext cx="5926765" cy="436093"/>
          </a:xfrm>
        </p:spPr>
        <p:txBody>
          <a:bodyPr/>
          <a:lstStyle/>
          <a:p>
            <a:r>
              <a:rPr lang="en-US" b="1">
                <a:solidFill>
                  <a:schemeClr val="tx2"/>
                </a:solidFill>
                <a:latin typeface="+mj-lt"/>
                <a:cs typeface="Arial" pitchFamily="34" charset="0"/>
              </a:rPr>
              <a:t>Group Activity</a:t>
            </a:r>
            <a:endParaRPr lang="en-US">
              <a:solidFill>
                <a:schemeClr val="tx2"/>
              </a:solidFill>
              <a:latin typeface="+mj-lt"/>
            </a:endParaRPr>
          </a:p>
        </p:txBody>
      </p:sp>
      <p:sp>
        <p:nvSpPr>
          <p:cNvPr id="17" name="Text Placeholder 1">
            <a:extLst>
              <a:ext uri="{FF2B5EF4-FFF2-40B4-BE49-F238E27FC236}">
                <a16:creationId xmlns:a16="http://schemas.microsoft.com/office/drawing/2014/main" id="{2E2C10D2-A19D-4F22-8417-2FBA57D9A9DC}"/>
              </a:ext>
            </a:extLst>
          </p:cNvPr>
          <p:cNvSpPr txBox="1">
            <a:spLocks/>
          </p:cNvSpPr>
          <p:nvPr/>
        </p:nvSpPr>
        <p:spPr>
          <a:xfrm>
            <a:off x="5632194" y="1808983"/>
            <a:ext cx="5416550" cy="3944117"/>
          </a:xfrm>
          <a:prstGeom prst="rect">
            <a:avLst/>
          </a:prstGeom>
        </p:spPr>
        <p:txBody>
          <a:bodyPr vert="horz" lIns="0" tIns="45720" rIns="91440" bIns="45720" rtlCol="0">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8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chemeClr val="tx2"/>
              </a:buClr>
              <a:buNone/>
            </a:pPr>
            <a:r>
              <a:rPr lang="en-US" sz="1600">
                <a:solidFill>
                  <a:schemeClr val="tx2"/>
                </a:solidFill>
              </a:rPr>
              <a:t>With the one or two people next to you – share one idea you have that you could start doing that would make your work environment more positive.</a:t>
            </a:r>
          </a:p>
        </p:txBody>
      </p:sp>
      <p:pic>
        <p:nvPicPr>
          <p:cNvPr id="11" name="Picture Placeholder 24" descr="A group of people looking at a computer&#10;&#10;Description automatically generated">
            <a:extLst>
              <a:ext uri="{FF2B5EF4-FFF2-40B4-BE49-F238E27FC236}">
                <a16:creationId xmlns:a16="http://schemas.microsoft.com/office/drawing/2014/main" id="{5EDE895B-335E-4988-A617-11AA306E8CB2}"/>
              </a:ext>
            </a:extLst>
          </p:cNvPr>
          <p:cNvPicPr>
            <a:picLocks noGrp="1" noChangeAspect="1"/>
          </p:cNvPicPr>
          <p:nvPr>
            <p:ph type="pic" sz="quarter" idx="19"/>
          </p:nvPr>
        </p:nvPicPr>
        <p:blipFill rotWithShape="1">
          <a:blip r:embed="rId3" cstate="hqprint">
            <a:extLst>
              <a:ext uri="{28A0092B-C50C-407E-A947-70E740481C1C}">
                <a14:useLocalDpi xmlns:a14="http://schemas.microsoft.com/office/drawing/2010/main" val="0"/>
              </a:ext>
            </a:extLst>
          </a:blip>
          <a:srcRect l="22040" r="22040"/>
          <a:stretch/>
        </p:blipFill>
        <p:spPr>
          <a:xfrm>
            <a:off x="633413" y="647700"/>
            <a:ext cx="4365625" cy="5105400"/>
          </a:xfrm>
        </p:spPr>
      </p:pic>
    </p:spTree>
    <p:extLst>
      <p:ext uri="{BB962C8B-B14F-4D97-AF65-F5344CB8AC3E}">
        <p14:creationId xmlns:p14="http://schemas.microsoft.com/office/powerpoint/2010/main" val="259439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275354" y="1609568"/>
            <a:ext cx="4342366" cy="3099591"/>
          </a:xfrm>
        </p:spPr>
        <p:txBody>
          <a:bodyPr vert="horz" lIns="91440" tIns="45720" rIns="91440" bIns="45720" rtlCol="0" anchor="ctr">
            <a:normAutofit/>
          </a:bodyPr>
          <a:lstStyle/>
          <a:p>
            <a:pPr algn="ctr"/>
            <a:r>
              <a:rPr lang="en-US">
                <a:solidFill>
                  <a:schemeClr val="tx2"/>
                </a:solidFill>
                <a:latin typeface="+mj-lt"/>
              </a:rPr>
              <a:t>Your </a:t>
            </a:r>
            <a:r>
              <a:rPr lang="en-US" err="1">
                <a:solidFill>
                  <a:schemeClr val="tx2"/>
                </a:solidFill>
                <a:latin typeface="+mj-lt"/>
              </a:rPr>
              <a:t>Kepro</a:t>
            </a:r>
            <a:r>
              <a:rPr lang="en-US">
                <a:solidFill>
                  <a:schemeClr val="tx2"/>
                </a:solidFill>
                <a:latin typeface="+mj-lt"/>
              </a:rPr>
              <a:t>  </a:t>
            </a:r>
            <a:r>
              <a:rPr lang="en-US" err="1">
                <a:solidFill>
                  <a:schemeClr val="tx2"/>
                </a:solidFill>
                <a:latin typeface="+mj-lt"/>
              </a:rPr>
              <a:t>EAP</a:t>
            </a:r>
            <a:r>
              <a:rPr lang="en-US" err="1">
                <a:solidFill>
                  <a:srgbClr val="FFFFFF"/>
                </a:solidFill>
                <a:latin typeface="+mj-lt"/>
              </a:rPr>
              <a:t>ur</a:t>
            </a:r>
            <a:r>
              <a:rPr lang="en-US">
                <a:solidFill>
                  <a:srgbClr val="FFFFFF"/>
                </a:solidFill>
                <a:latin typeface="+mj-lt"/>
              </a:rPr>
              <a:t> </a:t>
            </a:r>
            <a:r>
              <a:rPr lang="en-US" sz="4400">
                <a:solidFill>
                  <a:srgbClr val="FFFFFF"/>
                </a:solidFill>
                <a:latin typeface="+mj-lt"/>
              </a:rPr>
              <a:t>Kepro EAP </a:t>
            </a:r>
            <a:endParaRPr lang="en-US" sz="4400" kern="120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Font typeface="Arial" panose="020B0604020202020204" pitchFamily="34" charset="0"/>
              <a:buChar char="•"/>
            </a:pPr>
            <a:r>
              <a:rPr lang="en-US" sz="1600">
                <a:latin typeface="Raleway SemiBold" panose="020B0703030101060003" pitchFamily="34" charset="0"/>
              </a:rPr>
              <a:t>EAP Services available to employees, any household members and dependents</a:t>
            </a:r>
          </a:p>
          <a:p>
            <a:pPr marL="285750" indent="-228600">
              <a:buFont typeface="Arial" panose="020B0604020202020204" pitchFamily="34" charset="0"/>
              <a:buChar char="•"/>
            </a:pPr>
            <a:r>
              <a:rPr lang="en-US" sz="1600">
                <a:latin typeface="Raleway SemiBold" panose="020B0703030101060003" pitchFamily="34" charset="0"/>
              </a:rPr>
              <a:t>Confidential</a:t>
            </a:r>
          </a:p>
          <a:p>
            <a:pPr marL="285750" indent="-228600">
              <a:buFont typeface="Arial" panose="020B0604020202020204" pitchFamily="34" charset="0"/>
              <a:buChar char="•"/>
            </a:pPr>
            <a:r>
              <a:rPr lang="en-US" sz="1600">
                <a:latin typeface="Raleway SemiBold" panose="020B0703030101060003" pitchFamily="34" charset="0"/>
              </a:rPr>
              <a:t>EAP Counselors available 24/7/365 via 833-539-7285</a:t>
            </a:r>
          </a:p>
          <a:p>
            <a:pPr marL="285750" indent="-228600">
              <a:buFont typeface="Arial" panose="020B0604020202020204" pitchFamily="34" charset="0"/>
              <a:buChar char="•"/>
            </a:pPr>
            <a:r>
              <a:rPr lang="en-US" sz="1600">
                <a:latin typeface="Raleway SemiBold" panose="020B0703030101060003" pitchFamily="34" charset="0"/>
              </a:rPr>
              <a:t>Up to 6 in person counseling sessions, per issue, per year, per household member</a:t>
            </a:r>
          </a:p>
          <a:p>
            <a:pPr marL="285750" indent="-228600">
              <a:buFont typeface="Arial" panose="020B0604020202020204" pitchFamily="34" charset="0"/>
              <a:buChar char="•"/>
            </a:pPr>
            <a:r>
              <a:rPr lang="en-US" sz="1600">
                <a:latin typeface="Raleway SemiBold" panose="020B0703030101060003" pitchFamily="34" charset="0"/>
              </a:rPr>
              <a:t>Management Consultations</a:t>
            </a:r>
          </a:p>
          <a:p>
            <a:pPr marL="285750" indent="-228600">
              <a:buFont typeface="Arial" panose="020B0604020202020204" pitchFamily="34" charset="0"/>
              <a:buChar char="•"/>
            </a:pPr>
            <a:r>
              <a:rPr lang="en-US" sz="1600">
                <a:latin typeface="Raleway SemiBold" panose="020B0703030101060003" pitchFamily="34" charset="0"/>
              </a:rPr>
              <a:t>Financial/Legal Consultation and Referral Service</a:t>
            </a:r>
          </a:p>
          <a:p>
            <a:pPr marL="285750" indent="-228600">
              <a:buFont typeface="Arial" panose="020B0604020202020204" pitchFamily="34" charset="0"/>
              <a:buChar char="•"/>
            </a:pPr>
            <a:r>
              <a:rPr lang="en-US" sz="1600">
                <a:latin typeface="Raleway SemiBold" panose="020B0703030101060003" pitchFamily="34" charset="0"/>
              </a:rPr>
              <a:t>Work/Life &amp; Convenience Services</a:t>
            </a:r>
          </a:p>
          <a:p>
            <a:pPr marL="285750" indent="-228600">
              <a:buFont typeface="Arial" panose="020B0604020202020204" pitchFamily="34" charset="0"/>
              <a:buChar char="•"/>
            </a:pPr>
            <a:r>
              <a:rPr lang="en-US" sz="1600">
                <a:solidFill>
                  <a:srgbClr val="0070C0"/>
                </a:solidFill>
                <a:latin typeface="Raleway SemiBold" panose="020B0703030101060003" pitchFamily="34" charset="0"/>
              </a:rPr>
              <a:t>https://sowi.mylifeexpert.com </a:t>
            </a:r>
            <a:r>
              <a:rPr lang="en-US" sz="1600">
                <a:latin typeface="Raleway SemiBold" panose="020B0703030101060003" pitchFamily="34" charset="0"/>
              </a:rPr>
              <a:t>Company code:  SOWI</a:t>
            </a:r>
          </a:p>
          <a:p>
            <a:pPr indent="-228600">
              <a:buFont typeface="Arial" panose="020B0604020202020204" pitchFamily="34" charset="0"/>
              <a:buChar char="•"/>
            </a:pPr>
            <a:endParaRPr lang="en-US" sz="2000">
              <a:latin typeface="+mn-lt"/>
              <a:ea typeface="+mn-ea"/>
              <a:cs typeface="+mn-cs"/>
            </a:endParaRPr>
          </a:p>
        </p:txBody>
      </p:sp>
    </p:spTree>
    <p:extLst>
      <p:ext uri="{BB962C8B-B14F-4D97-AF65-F5344CB8AC3E}">
        <p14:creationId xmlns:p14="http://schemas.microsoft.com/office/powerpoint/2010/main" val="403160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Qr code&#10;&#10;Description automatically generated">
            <a:extLst>
              <a:ext uri="{FF2B5EF4-FFF2-40B4-BE49-F238E27FC236}">
                <a16:creationId xmlns:a16="http://schemas.microsoft.com/office/drawing/2014/main" id="{D6523EDB-5FB0-4D71-8C52-9A97DAB190AB}"/>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9184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p:txBody>
          <a:bodyPr/>
          <a:lstStyle/>
          <a:p>
            <a:r>
              <a:rPr lang="en-US"/>
              <a:t>Creating Positive Work Environments</a:t>
            </a:r>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2"/>
          </p:nvPr>
        </p:nvSpPr>
        <p:spPr>
          <a:xfrm>
            <a:off x="885824" y="1639966"/>
            <a:ext cx="10401301" cy="4375072"/>
          </a:xfrm>
        </p:spPr>
        <p:txBody>
          <a:bodyPr/>
          <a:lstStyle/>
          <a:p>
            <a:pPr>
              <a:buFont typeface="Wingdings 2" panose="05020102010507070707" pitchFamily="18" charset="2"/>
              <a:buNone/>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Finish each day and be done with it. </a:t>
            </a:r>
            <a:br>
              <a:rPr lang="en-US" altLang="en-US" sz="1500">
                <a:solidFill>
                  <a:schemeClr val="tx2"/>
                </a:solidFill>
                <a:latin typeface="Raleway SemiBold" panose="020B0604020202020204" charset="0"/>
                <a:ea typeface="ＭＳ Ｐゴシック" panose="020B0600070205080204" pitchFamily="34" charset="-128"/>
                <a:cs typeface="Arial" pitchFamily="34" charset="0"/>
              </a:rPr>
            </a:b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You have done what you could; some blunders and absurdities have crept in; forget them as soon as you can. </a:t>
            </a:r>
            <a:br>
              <a:rPr lang="en-US" altLang="en-US" sz="1500">
                <a:solidFill>
                  <a:schemeClr val="tx2"/>
                </a:solidFill>
                <a:latin typeface="Raleway SemiBold" panose="020B0604020202020204" charset="0"/>
                <a:ea typeface="ＭＳ Ｐゴシック" panose="020B0600070205080204" pitchFamily="34" charset="-128"/>
                <a:cs typeface="Arial" pitchFamily="34" charset="0"/>
              </a:rPr>
            </a:b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Tomorrow is a new day; you shall begin it serenely and with too high a spirit to be encumbered with your old nonsense.</a:t>
            </a:r>
          </a:p>
          <a:p>
            <a:pPr>
              <a:buFont typeface="Wingdings 2" panose="05020102010507070707" pitchFamily="18" charset="2"/>
              <a:buNone/>
            </a:pPr>
            <a:endParaRPr lang="en-US" altLang="en-US" sz="1500">
              <a:solidFill>
                <a:schemeClr val="tx2"/>
              </a:solidFill>
              <a:latin typeface="Raleway SemiBold" panose="020B0604020202020204" charset="0"/>
              <a:ea typeface="ＭＳ Ｐゴシック" panose="020B0600070205080204" pitchFamily="34" charset="-128"/>
              <a:cs typeface="Arial" pitchFamily="34" charset="0"/>
            </a:endParaRPr>
          </a:p>
          <a:p>
            <a:pPr>
              <a:buFont typeface="Wingdings 2" panose="05020102010507070707" pitchFamily="18" charset="2"/>
              <a:buNone/>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Ralph Waldo Emerson</a:t>
            </a:r>
            <a:endParaRPr lang="en-US" sz="150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252728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199" y="1785939"/>
            <a:ext cx="10515600" cy="1643062"/>
          </a:xfrm>
        </p:spPr>
        <p:txBody>
          <a:bodyPr/>
          <a:lstStyle/>
          <a:p>
            <a:pPr>
              <a:buNone/>
            </a:pPr>
            <a:r>
              <a:rPr lang="en-US" altLang="en-US" sz="2500">
                <a:solidFill>
                  <a:schemeClr val="bg1"/>
                </a:solidFill>
                <a:latin typeface="+mj-lt"/>
                <a:ea typeface="ＭＳ Ｐゴシック" panose="020B0600070205080204" pitchFamily="34" charset="-128"/>
                <a:cs typeface="Arial" pitchFamily="34" charset="0"/>
              </a:rPr>
              <a:t>What does a “negative” work environment look like?</a:t>
            </a:r>
          </a:p>
        </p:txBody>
      </p:sp>
    </p:spTree>
    <p:extLst>
      <p:ext uri="{BB962C8B-B14F-4D97-AF65-F5344CB8AC3E}">
        <p14:creationId xmlns:p14="http://schemas.microsoft.com/office/powerpoint/2010/main" val="232462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199" y="1785939"/>
            <a:ext cx="10515600" cy="1643062"/>
          </a:xfrm>
        </p:spPr>
        <p:txBody>
          <a:bodyPr/>
          <a:lstStyle/>
          <a:p>
            <a:pPr>
              <a:buNone/>
            </a:pPr>
            <a:r>
              <a:rPr lang="en-US" altLang="en-US" sz="2500">
                <a:solidFill>
                  <a:schemeClr val="bg1"/>
                </a:solidFill>
                <a:latin typeface="+mj-lt"/>
                <a:ea typeface="ＭＳ Ｐゴシック" panose="020B0600070205080204" pitchFamily="34" charset="-128"/>
                <a:cs typeface="Arial" pitchFamily="34" charset="0"/>
              </a:rPr>
              <a:t>What does a “positive” work environment look like?</a:t>
            </a:r>
          </a:p>
        </p:txBody>
      </p:sp>
    </p:spTree>
    <p:extLst>
      <p:ext uri="{BB962C8B-B14F-4D97-AF65-F5344CB8AC3E}">
        <p14:creationId xmlns:p14="http://schemas.microsoft.com/office/powerpoint/2010/main" val="231076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5416550" cy="4401317"/>
          </a:xfrm>
        </p:spPr>
        <p:txBody>
          <a:bodyPr>
            <a:normAutofit/>
          </a:bodyPr>
          <a:lstStyle/>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Building Trust</a:t>
            </a:r>
          </a:p>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Positive Communication</a:t>
            </a:r>
          </a:p>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Setting Expectations and Needs</a:t>
            </a:r>
          </a:p>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Creative Ideas for Recognition and Rewards</a:t>
            </a:r>
          </a:p>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Building Teamwork</a:t>
            </a:r>
          </a:p>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Finding Meaning in Your Work</a:t>
            </a:r>
          </a:p>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Accepting Responsibility</a:t>
            </a:r>
          </a:p>
          <a:p>
            <a:pPr>
              <a:spcBef>
                <a:spcPts val="1200"/>
              </a:spcBef>
              <a:buClr>
                <a:schemeClr val="tx2"/>
              </a:buClr>
              <a:buSzPct val="100000"/>
              <a:buFont typeface="Arial" panose="020B0604020202020204" pitchFamily="34" charset="0"/>
              <a:buChar char="•"/>
            </a:pPr>
            <a:r>
              <a:rPr lang="en-US" altLang="en-US">
                <a:solidFill>
                  <a:schemeClr val="tx2"/>
                </a:solidFill>
                <a:latin typeface="+mj-lt"/>
                <a:ea typeface="ＭＳ Ｐゴシック" panose="020B0600070205080204" pitchFamily="34" charset="-128"/>
                <a:cs typeface="Arial" pitchFamily="34" charset="0"/>
              </a:rPr>
              <a:t>Humor in the workplace</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p:txBody>
          <a:bodyPr/>
          <a:lstStyle/>
          <a:p>
            <a:r>
              <a:rPr lang="en-US">
                <a:solidFill>
                  <a:schemeClr val="tx2"/>
                </a:solidFill>
              </a:rPr>
              <a:t>Objectives</a:t>
            </a:r>
          </a:p>
        </p:txBody>
      </p:sp>
      <p:pic>
        <p:nvPicPr>
          <p:cNvPr id="19" name="Picture Placeholder 18">
            <a:extLst>
              <a:ext uri="{FF2B5EF4-FFF2-40B4-BE49-F238E27FC236}">
                <a16:creationId xmlns:a16="http://schemas.microsoft.com/office/drawing/2014/main" id="{1BF5CB29-718D-4747-81E2-9D141CDB957C}"/>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l="744" r="744"/>
          <a:stretch>
            <a:fillRect/>
          </a:stretch>
        </p:blipFill>
        <p:spPr/>
      </p:pic>
    </p:spTree>
    <p:extLst>
      <p:ext uri="{BB962C8B-B14F-4D97-AF65-F5344CB8AC3E}">
        <p14:creationId xmlns:p14="http://schemas.microsoft.com/office/powerpoint/2010/main" val="256550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a:solidFill>
                  <a:schemeClr val="tx2"/>
                </a:solidFill>
                <a:latin typeface="+mj-lt"/>
                <a:ea typeface="ＭＳ Ｐゴシック" panose="020B0600070205080204" pitchFamily="34" charset="-128"/>
                <a:cs typeface="Arial" pitchFamily="34" charset="0"/>
              </a:rPr>
              <a:t>Building Trust</a:t>
            </a:r>
            <a:endParaRPr lang="en-US">
              <a:solidFill>
                <a:schemeClr val="tx2"/>
              </a:solidFill>
              <a:latin typeface="+mj-lt"/>
            </a:endParaRPr>
          </a:p>
        </p:txBody>
      </p:sp>
      <p:sp>
        <p:nvSpPr>
          <p:cNvPr id="3" name="Text Placeholder 2"/>
          <p:cNvSpPr>
            <a:spLocks noGrp="1"/>
          </p:cNvSpPr>
          <p:nvPr>
            <p:ph type="body" sz="half" idx="22"/>
          </p:nvPr>
        </p:nvSpPr>
        <p:spPr>
          <a:xfrm>
            <a:off x="885824" y="1639966"/>
            <a:ext cx="10387014" cy="4375072"/>
          </a:xfrm>
        </p:spPr>
        <p:txBody>
          <a:bodyPr/>
          <a:lstStyle/>
          <a:p>
            <a:pPr marL="285750" indent="-285750">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Return all phone calls and emails.</a:t>
            </a:r>
          </a:p>
          <a:p>
            <a:pPr marL="285750" indent="-285750">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Follow up, even if it’s with “I don’t know” or “I have to check into it.”</a:t>
            </a:r>
          </a:p>
          <a:p>
            <a:pPr marL="285750" indent="-285750">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Walk the talk</a:t>
            </a:r>
          </a:p>
          <a:p>
            <a:pPr marL="285750" indent="-285750">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Be honest and authentic</a:t>
            </a:r>
          </a:p>
          <a:p>
            <a:pPr marL="285750" indent="-285750">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Don’t gossip</a:t>
            </a:r>
          </a:p>
          <a:p>
            <a:pPr marL="285750" indent="-285750">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Ask yourself what more can I do to build trust with my colleagues managers and family members.</a:t>
            </a:r>
          </a:p>
        </p:txBody>
      </p:sp>
    </p:spTree>
    <p:extLst>
      <p:ext uri="{BB962C8B-B14F-4D97-AF65-F5344CB8AC3E}">
        <p14:creationId xmlns:p14="http://schemas.microsoft.com/office/powerpoint/2010/main" val="23425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3C175-1DA3-45D6-845B-171E29618EB8}"/>
              </a:ext>
            </a:extLst>
          </p:cNvPr>
          <p:cNvSpPr>
            <a:spLocks noGrp="1"/>
          </p:cNvSpPr>
          <p:nvPr>
            <p:ph type="body" sz="quarter" idx="18"/>
          </p:nvPr>
        </p:nvSpPr>
        <p:spPr>
          <a:xfrm>
            <a:off x="838199" y="1803367"/>
            <a:ext cx="5416550" cy="3970415"/>
          </a:xfrm>
        </p:spPr>
        <p:txBody>
          <a:bodyPr>
            <a:normAutofit/>
          </a:bodyPr>
          <a:lstStyle/>
          <a:p>
            <a:pPr>
              <a:spcBef>
                <a:spcPts val="600"/>
              </a:spcBef>
              <a:buClr>
                <a:schemeClr val="tx2"/>
              </a:buClr>
              <a:buSzPct val="100000"/>
              <a:buFont typeface="Arial" panose="020B0604020202020204" pitchFamily="34" charset="0"/>
              <a:buChar char="•"/>
            </a:pPr>
            <a:r>
              <a:rPr lang="en-US" altLang="en-US">
                <a:solidFill>
                  <a:schemeClr val="tx2"/>
                </a:solidFill>
                <a:latin typeface="Raleway SemiBold" panose="020B0604020202020204" charset="0"/>
                <a:ea typeface="ＭＳ Ｐゴシック" panose="020B0600070205080204" pitchFamily="34" charset="-128"/>
                <a:cs typeface="Arial" pitchFamily="34" charset="0"/>
              </a:rPr>
              <a:t>80% of the words should be positive.</a:t>
            </a:r>
          </a:p>
          <a:p>
            <a:pPr>
              <a:spcBef>
                <a:spcPts val="600"/>
              </a:spcBef>
              <a:buClr>
                <a:schemeClr val="tx2"/>
              </a:buClr>
              <a:buSzPct val="100000"/>
              <a:buFont typeface="Arial" panose="020B0604020202020204" pitchFamily="34" charset="0"/>
              <a:buChar char="•"/>
            </a:pPr>
            <a:r>
              <a:rPr lang="en-US" altLang="en-US">
                <a:solidFill>
                  <a:schemeClr val="tx2"/>
                </a:solidFill>
                <a:latin typeface="Raleway SemiBold" panose="020B0604020202020204" charset="0"/>
                <a:ea typeface="ＭＳ Ｐゴシック" panose="020B0600070205080204" pitchFamily="34" charset="-128"/>
                <a:cs typeface="Arial" pitchFamily="34" charset="0"/>
              </a:rPr>
              <a:t>Seven Minute whining rule.</a:t>
            </a:r>
          </a:p>
          <a:p>
            <a:pPr>
              <a:spcBef>
                <a:spcPts val="600"/>
              </a:spcBef>
              <a:buClr>
                <a:schemeClr val="tx2"/>
              </a:buClr>
              <a:buSzPct val="100000"/>
              <a:buFont typeface="Arial" panose="020B0604020202020204" pitchFamily="34" charset="0"/>
              <a:buChar char="•"/>
            </a:pPr>
            <a:r>
              <a:rPr lang="en-US" altLang="en-US">
                <a:solidFill>
                  <a:schemeClr val="tx2"/>
                </a:solidFill>
                <a:latin typeface="Raleway SemiBold" panose="020B0604020202020204" charset="0"/>
                <a:ea typeface="ＭＳ Ｐゴシック" panose="020B0600070205080204" pitchFamily="34" charset="-128"/>
                <a:cs typeface="Arial" pitchFamily="34" charset="0"/>
              </a:rPr>
              <a:t>A positive communicator  sounds like….	</a:t>
            </a:r>
          </a:p>
          <a:p>
            <a:pPr lvl="1">
              <a:spcBef>
                <a:spcPts val="600"/>
              </a:spcBef>
              <a:buClr>
                <a:schemeClr val="tx2"/>
              </a:buClr>
              <a:buSzPct val="80000"/>
              <a:buFont typeface="Courier New" panose="02070309020205020404" pitchFamily="49" charset="0"/>
              <a:buChar char="o"/>
            </a:pPr>
            <a:r>
              <a:rPr lang="en-US" altLang="en-US" sz="1600">
                <a:solidFill>
                  <a:schemeClr val="tx2"/>
                </a:solidFill>
                <a:latin typeface="Raleway SemiBold" panose="020B0604020202020204" charset="0"/>
                <a:ea typeface="ＭＳ Ｐゴシック" panose="020B0600070205080204" pitchFamily="34" charset="-128"/>
                <a:cs typeface="Arial" pitchFamily="34" charset="0"/>
              </a:rPr>
              <a:t>What can I learn from this situation</a:t>
            </a:r>
          </a:p>
          <a:p>
            <a:pPr lvl="1">
              <a:spcBef>
                <a:spcPts val="600"/>
              </a:spcBef>
              <a:buClr>
                <a:schemeClr val="tx2"/>
              </a:buClr>
              <a:buSzPct val="80000"/>
              <a:buFont typeface="Courier New" panose="02070309020205020404" pitchFamily="49" charset="0"/>
              <a:buChar char="o"/>
            </a:pPr>
            <a:r>
              <a:rPr lang="en-US" altLang="en-US" sz="1600">
                <a:solidFill>
                  <a:schemeClr val="tx2"/>
                </a:solidFill>
                <a:latin typeface="Raleway SemiBold" panose="020B0604020202020204" charset="0"/>
                <a:ea typeface="ＭＳ Ｐゴシック" panose="020B0600070205080204" pitchFamily="34" charset="-128"/>
                <a:cs typeface="Arial" pitchFamily="34" charset="0"/>
              </a:rPr>
              <a:t>I can totally handle it</a:t>
            </a:r>
          </a:p>
          <a:p>
            <a:pPr lvl="1">
              <a:spcBef>
                <a:spcPts val="600"/>
              </a:spcBef>
              <a:buClr>
                <a:schemeClr val="tx2"/>
              </a:buClr>
              <a:buSzPct val="80000"/>
              <a:buFont typeface="Courier New" panose="02070309020205020404" pitchFamily="49" charset="0"/>
              <a:buChar char="o"/>
            </a:pPr>
            <a:r>
              <a:rPr lang="en-US" altLang="en-US" sz="1600">
                <a:solidFill>
                  <a:schemeClr val="tx2"/>
                </a:solidFill>
                <a:latin typeface="Raleway SemiBold" panose="020B0604020202020204" charset="0"/>
                <a:ea typeface="ＭＳ Ｐゴシック" panose="020B0600070205080204" pitchFamily="34" charset="-128"/>
                <a:cs typeface="Arial" pitchFamily="34" charset="0"/>
              </a:rPr>
              <a:t>I need help</a:t>
            </a:r>
          </a:p>
          <a:p>
            <a:pPr lvl="1">
              <a:spcBef>
                <a:spcPts val="600"/>
              </a:spcBef>
              <a:buClr>
                <a:schemeClr val="tx2"/>
              </a:buClr>
              <a:buSzPct val="80000"/>
              <a:buFont typeface="Courier New" panose="02070309020205020404" pitchFamily="49" charset="0"/>
              <a:buChar char="o"/>
            </a:pPr>
            <a:r>
              <a:rPr lang="en-US" altLang="en-US" sz="1600">
                <a:solidFill>
                  <a:schemeClr val="tx2"/>
                </a:solidFill>
                <a:latin typeface="Raleway SemiBold" panose="020B0604020202020204" charset="0"/>
                <a:ea typeface="ＭＳ Ｐゴシック" panose="020B0600070205080204" pitchFamily="34" charset="-128"/>
                <a:cs typeface="Arial" pitchFamily="34" charset="0"/>
              </a:rPr>
              <a:t>How can I help you</a:t>
            </a:r>
          </a:p>
          <a:p>
            <a:pPr lvl="1">
              <a:spcBef>
                <a:spcPts val="600"/>
              </a:spcBef>
              <a:buClr>
                <a:schemeClr val="tx2"/>
              </a:buClr>
              <a:buSzPct val="80000"/>
              <a:buFont typeface="Courier New" panose="02070309020205020404" pitchFamily="49" charset="0"/>
              <a:buChar char="o"/>
            </a:pPr>
            <a:r>
              <a:rPr lang="en-US" altLang="en-US" sz="1600">
                <a:solidFill>
                  <a:schemeClr val="tx2"/>
                </a:solidFill>
                <a:latin typeface="Raleway SemiBold" panose="020B0604020202020204" charset="0"/>
                <a:ea typeface="ＭＳ Ｐゴシック" panose="020B0600070205080204" pitchFamily="34" charset="-128"/>
                <a:cs typeface="Arial" pitchFamily="34" charset="0"/>
              </a:rPr>
              <a:t>I want to understand, make sure I hear what you are saying.</a:t>
            </a:r>
          </a:p>
          <a:p>
            <a:pPr>
              <a:spcBef>
                <a:spcPts val="600"/>
              </a:spcBef>
              <a:buClr>
                <a:schemeClr val="tx2"/>
              </a:buClr>
              <a:buSzPct val="100000"/>
              <a:buFont typeface="Arial" panose="020B0604020202020204" pitchFamily="34" charset="0"/>
              <a:buChar char="•"/>
            </a:pPr>
            <a:r>
              <a:rPr lang="en-US" altLang="en-US">
                <a:solidFill>
                  <a:schemeClr val="tx2"/>
                </a:solidFill>
                <a:latin typeface="Raleway SemiBold" panose="020B0604020202020204" charset="0"/>
                <a:ea typeface="ＭＳ Ｐゴシック" panose="020B0600070205080204" pitchFamily="34" charset="-128"/>
                <a:cs typeface="Arial" pitchFamily="34" charset="0"/>
              </a:rPr>
              <a:t>Mix up the way you communicate, some  verbal, some email, some text, some phone.</a:t>
            </a:r>
          </a:p>
        </p:txBody>
      </p:sp>
      <p:sp>
        <p:nvSpPr>
          <p:cNvPr id="3" name="Title 2">
            <a:extLst>
              <a:ext uri="{FF2B5EF4-FFF2-40B4-BE49-F238E27FC236}">
                <a16:creationId xmlns:a16="http://schemas.microsoft.com/office/drawing/2014/main" id="{F7270489-39D6-4D1A-AA24-B7DB6321D261}"/>
              </a:ext>
            </a:extLst>
          </p:cNvPr>
          <p:cNvSpPr>
            <a:spLocks noGrp="1"/>
          </p:cNvSpPr>
          <p:nvPr>
            <p:ph type="title"/>
          </p:nvPr>
        </p:nvSpPr>
        <p:spPr>
          <a:xfrm>
            <a:off x="838198" y="633767"/>
            <a:ext cx="6778927" cy="374287"/>
          </a:xfrm>
        </p:spPr>
        <p:txBody>
          <a:bodyPr/>
          <a:lstStyle/>
          <a:p>
            <a:r>
              <a:rPr lang="en-US" altLang="en-US" b="1">
                <a:solidFill>
                  <a:schemeClr val="tx2"/>
                </a:solidFill>
                <a:latin typeface="+mj-lt"/>
                <a:ea typeface="ＭＳ Ｐゴシック" panose="020B0600070205080204" pitchFamily="34" charset="-128"/>
                <a:cs typeface="Arial" pitchFamily="34" charset="0"/>
              </a:rPr>
              <a:t>Positive Communication</a:t>
            </a:r>
            <a:endParaRPr lang="en-US">
              <a:solidFill>
                <a:schemeClr val="tx2"/>
              </a:solidFill>
              <a:latin typeface="+mj-lt"/>
            </a:endParaRPr>
          </a:p>
        </p:txBody>
      </p:sp>
      <p:pic>
        <p:nvPicPr>
          <p:cNvPr id="13" name="Picture Placeholder 12">
            <a:extLst>
              <a:ext uri="{FF2B5EF4-FFF2-40B4-BE49-F238E27FC236}">
                <a16:creationId xmlns:a16="http://schemas.microsoft.com/office/drawing/2014/main" id="{0274C55D-B88D-4FE1-A4A5-33F5E6E4A3E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2396" r="2396"/>
          <a:stretch>
            <a:fillRect/>
          </a:stretch>
        </p:blipFill>
        <p:spPr/>
      </p:pic>
    </p:spTree>
    <p:extLst>
      <p:ext uri="{BB962C8B-B14F-4D97-AF65-F5344CB8AC3E}">
        <p14:creationId xmlns:p14="http://schemas.microsoft.com/office/powerpoint/2010/main" val="329844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124700" cy="436093"/>
          </a:xfrm>
        </p:spPr>
        <p:txBody>
          <a:bodyPr/>
          <a:lstStyle/>
          <a:p>
            <a:r>
              <a:rPr lang="en-US" altLang="en-US" b="1">
                <a:latin typeface="+mj-lt"/>
                <a:ea typeface="ＭＳ Ｐゴシック" panose="020B0600070205080204" pitchFamily="34" charset="-128"/>
                <a:cs typeface="Arial" pitchFamily="34" charset="0"/>
              </a:rPr>
              <a:t>Setting Expectations and Needs</a:t>
            </a:r>
            <a:endParaRPr lang="en-US">
              <a:solidFill>
                <a:schemeClr val="tx2"/>
              </a:solidFill>
              <a:latin typeface="+mj-lt"/>
            </a:endParaRPr>
          </a:p>
        </p:txBody>
      </p:sp>
      <p:graphicFrame>
        <p:nvGraphicFramePr>
          <p:cNvPr id="9" name="Content Placeholder 2">
            <a:extLst>
              <a:ext uri="{FF2B5EF4-FFF2-40B4-BE49-F238E27FC236}">
                <a16:creationId xmlns:a16="http://schemas.microsoft.com/office/drawing/2014/main" id="{BB4D3998-9D71-4AF9-A989-F7C01AF30619}"/>
              </a:ext>
            </a:extLst>
          </p:cNvPr>
          <p:cNvGraphicFramePr>
            <a:graphicFrameLocks/>
          </p:cNvGraphicFramePr>
          <p:nvPr>
            <p:extLst>
              <p:ext uri="{D42A27DB-BD31-4B8C-83A1-F6EECF244321}">
                <p14:modId xmlns:p14="http://schemas.microsoft.com/office/powerpoint/2010/main" val="1766358882"/>
              </p:ext>
            </p:extLst>
          </p:nvPr>
        </p:nvGraphicFramePr>
        <p:xfrm>
          <a:off x="876300" y="2052638"/>
          <a:ext cx="10467976"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304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9753600" cy="436093"/>
          </a:xfrm>
        </p:spPr>
        <p:txBody>
          <a:bodyPr/>
          <a:lstStyle/>
          <a:p>
            <a:r>
              <a:rPr lang="en-US" altLang="en-US" sz="3600" b="1">
                <a:solidFill>
                  <a:schemeClr val="tx2"/>
                </a:solidFill>
                <a:latin typeface="+mj-lt"/>
                <a:ea typeface="ＭＳ Ｐゴシック" panose="020B0600070205080204" pitchFamily="34" charset="-128"/>
                <a:cs typeface="Arial" pitchFamily="34" charset="0"/>
              </a:rPr>
              <a:t>Creative Ideas for Recognition and Rewards</a:t>
            </a:r>
            <a:endParaRPr lang="en-US">
              <a:solidFill>
                <a:schemeClr val="tx2"/>
              </a:solidFill>
              <a:latin typeface="+mj-lt"/>
            </a:endParaRPr>
          </a:p>
        </p:txBody>
      </p:sp>
      <p:sp>
        <p:nvSpPr>
          <p:cNvPr id="3" name="Text Placeholder 2"/>
          <p:cNvSpPr>
            <a:spLocks noGrp="1"/>
          </p:cNvSpPr>
          <p:nvPr>
            <p:ph type="body" sz="half" idx="22"/>
          </p:nvPr>
        </p:nvSpPr>
        <p:spPr>
          <a:xfrm>
            <a:off x="885824" y="1639966"/>
            <a:ext cx="10387014" cy="4375072"/>
          </a:xfrm>
        </p:spPr>
        <p:txBody>
          <a:bodyPr/>
          <a:lstStyle/>
          <a:p>
            <a:pPr marL="285750" indent="-285750">
              <a:lnSpc>
                <a:spcPct val="90000"/>
              </a:lnSpc>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Zappos – positive work culture</a:t>
            </a:r>
          </a:p>
          <a:p>
            <a:pPr marL="285750" indent="-285750">
              <a:lnSpc>
                <a:spcPct val="90000"/>
              </a:lnSpc>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Ice Cream/Fruit and Veggie Socials</a:t>
            </a:r>
          </a:p>
          <a:p>
            <a:pPr marL="285750" indent="-285750">
              <a:lnSpc>
                <a:spcPct val="90000"/>
              </a:lnSpc>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Birthday and Anniversary Celebrations</a:t>
            </a:r>
          </a:p>
          <a:p>
            <a:pPr marL="285750" indent="-285750">
              <a:lnSpc>
                <a:spcPct val="90000"/>
              </a:lnSpc>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Ask employees what works</a:t>
            </a:r>
          </a:p>
          <a:p>
            <a:pPr marL="285750" indent="-285750">
              <a:lnSpc>
                <a:spcPct val="90000"/>
              </a:lnSpc>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Everyone is different…so, shake it up</a:t>
            </a:r>
          </a:p>
          <a:p>
            <a:pPr marL="285750" indent="-285750">
              <a:lnSpc>
                <a:spcPct val="90000"/>
              </a:lnSpc>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Please and Thank </a:t>
            </a:r>
            <a:r>
              <a:rPr lang="en-US" altLang="en-US" sz="1500" err="1">
                <a:solidFill>
                  <a:schemeClr val="tx2"/>
                </a:solidFill>
                <a:latin typeface="Raleway SemiBold" panose="020B0604020202020204" charset="0"/>
                <a:ea typeface="ＭＳ Ｐゴシック" panose="020B0600070205080204" pitchFamily="34" charset="-128"/>
                <a:cs typeface="Arial" pitchFamily="34" charset="0"/>
              </a:rPr>
              <a:t>You’s</a:t>
            </a: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 go a long way</a:t>
            </a:r>
          </a:p>
          <a:p>
            <a:pPr marL="285750" indent="-285750">
              <a:lnSpc>
                <a:spcPct val="90000"/>
              </a:lnSpc>
              <a:spcBef>
                <a:spcPts val="1200"/>
              </a:spcBef>
              <a:buClr>
                <a:schemeClr val="tx2"/>
              </a:buClr>
              <a:buSzPct val="100000"/>
              <a:buFont typeface="Arial" panose="020B0604020202020204" pitchFamily="34" charset="0"/>
              <a:buChar char="•"/>
            </a:pPr>
            <a:r>
              <a:rPr lang="en-US" altLang="en-US" sz="1500">
                <a:solidFill>
                  <a:schemeClr val="tx2"/>
                </a:solidFill>
                <a:latin typeface="Raleway SemiBold" panose="020B0604020202020204" charset="0"/>
                <a:ea typeface="ＭＳ Ｐゴシック" panose="020B0600070205080204" pitchFamily="34" charset="-128"/>
                <a:cs typeface="Arial" pitchFamily="34" charset="0"/>
              </a:rPr>
              <a:t>Wall of praises</a:t>
            </a:r>
          </a:p>
        </p:txBody>
      </p:sp>
    </p:spTree>
    <p:extLst>
      <p:ext uri="{BB962C8B-B14F-4D97-AF65-F5344CB8AC3E}">
        <p14:creationId xmlns:p14="http://schemas.microsoft.com/office/powerpoint/2010/main" val="1163936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3" ma:contentTypeDescription="Create a new document." ma:contentTypeScope="" ma:versionID="42693cb750351ae14cbab8813427eeb1">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5cfd63ac799536fe9f7fe3059d503f0e"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2.xml><?xml version="1.0" encoding="utf-8"?>
<ds:datastoreItem xmlns:ds="http://schemas.openxmlformats.org/officeDocument/2006/customXml" ds:itemID="{377772BE-160C-4AE8-8886-18FDC141F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46E3ED-FFB0-4141-9647-02E3979050BE}">
  <ds:schemaRef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8249b341-fd8d-4f11-a3f4-f93b81cf4a24"/>
    <ds:schemaRef ds:uri="http://www.w3.org/XML/1998/namespace"/>
    <ds:schemaRef ds:uri="09a30ee2-1caf-47ed-b0bd-3ae54742cbd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TotalTime>
  <Words>2085</Words>
  <Application>Microsoft Office PowerPoint</Application>
  <PresentationFormat>Widescreen</PresentationFormat>
  <Paragraphs>190</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Wingdings 2</vt:lpstr>
      <vt:lpstr>Open Sans</vt:lpstr>
      <vt:lpstr>Arial</vt:lpstr>
      <vt:lpstr>Raleway</vt:lpstr>
      <vt:lpstr>Raleway Light</vt:lpstr>
      <vt:lpstr>Calibri</vt:lpstr>
      <vt:lpstr>Raleway SemiBold</vt:lpstr>
      <vt:lpstr>Courier New</vt:lpstr>
      <vt:lpstr>Custom Design</vt:lpstr>
      <vt:lpstr>Creating Positive Work Environments</vt:lpstr>
      <vt:lpstr>PowerPoint Presentation</vt:lpstr>
      <vt:lpstr>What does a “negative” work environment look like?</vt:lpstr>
      <vt:lpstr>What does a “positive” work environment look like?</vt:lpstr>
      <vt:lpstr>Objectives</vt:lpstr>
      <vt:lpstr>Building Trust</vt:lpstr>
      <vt:lpstr>Positive Communication</vt:lpstr>
      <vt:lpstr>Setting Expectations and Needs</vt:lpstr>
      <vt:lpstr>Creative Ideas for Recognition and Rewards</vt:lpstr>
      <vt:lpstr>Building Team Work</vt:lpstr>
      <vt:lpstr>Find Meaning in Your Work</vt:lpstr>
      <vt:lpstr>Accept Responsibility</vt:lpstr>
      <vt:lpstr>Motivational Thought</vt:lpstr>
      <vt:lpstr>Humor in the Workplace</vt:lpstr>
      <vt:lpstr>Group Activity</vt:lpstr>
      <vt:lpstr>Your Kepro  EAPur Kepro EAP </vt:lpstr>
      <vt:lpstr>PowerPoint Presentation</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Jaclyn Rattner</cp:lastModifiedBy>
  <cp:revision>21</cp:revision>
  <dcterms:created xsi:type="dcterms:W3CDTF">2020-03-20T15:14:34Z</dcterms:created>
  <dcterms:modified xsi:type="dcterms:W3CDTF">2022-04-01T16:17:08Z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