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9" r:id="rId4"/>
  </p:sldMasterIdLst>
  <p:notesMasterIdLst>
    <p:notesMasterId r:id="rId31"/>
  </p:notesMasterIdLst>
  <p:sldIdLst>
    <p:sldId id="269" r:id="rId5"/>
    <p:sldId id="309" r:id="rId6"/>
    <p:sldId id="343" r:id="rId7"/>
    <p:sldId id="382" r:id="rId8"/>
    <p:sldId id="392" r:id="rId9"/>
    <p:sldId id="393" r:id="rId10"/>
    <p:sldId id="391" r:id="rId11"/>
    <p:sldId id="374" r:id="rId12"/>
    <p:sldId id="350" r:id="rId13"/>
    <p:sldId id="357" r:id="rId14"/>
    <p:sldId id="383" r:id="rId15"/>
    <p:sldId id="384" r:id="rId16"/>
    <p:sldId id="385" r:id="rId17"/>
    <p:sldId id="386" r:id="rId18"/>
    <p:sldId id="375" r:id="rId19"/>
    <p:sldId id="358" r:id="rId20"/>
    <p:sldId id="378" r:id="rId21"/>
    <p:sldId id="387" r:id="rId22"/>
    <p:sldId id="388" r:id="rId23"/>
    <p:sldId id="389" r:id="rId24"/>
    <p:sldId id="342" r:id="rId25"/>
    <p:sldId id="379" r:id="rId26"/>
    <p:sldId id="359" r:id="rId27"/>
    <p:sldId id="349" r:id="rId28"/>
    <p:sldId id="390" r:id="rId29"/>
    <p:sldId id="311" r:id="rId30"/>
  </p:sldIdLst>
  <p:sldSz cx="12192000" cy="6858000"/>
  <p:notesSz cx="7102475" cy="9388475"/>
  <p:embeddedFontLst>
    <p:embeddedFont>
      <p:font typeface="Calibri" panose="020F050202020403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Raleway" pitchFamily="2" charset="0"/>
      <p:regular r:id="rId40"/>
      <p:bold r:id="rId41"/>
      <p:italic r:id="rId42"/>
      <p:boldItalic r:id="rId43"/>
    </p:embeddedFont>
    <p:embeddedFont>
      <p:font typeface="Raleway Light" pitchFamily="2" charset="0"/>
      <p:regular r:id="rId44"/>
      <p:italic r:id="rId45"/>
    </p:embeddedFont>
    <p:embeddedFont>
      <p:font typeface="Raleway SemiBold" pitchFamily="2" charset="0"/>
      <p:bold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FBA"/>
    <a:srgbClr val="37465E"/>
    <a:srgbClr val="EF8A45"/>
    <a:srgbClr val="546980"/>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0424" autoAdjust="0"/>
  </p:normalViewPr>
  <p:slideViewPr>
    <p:cSldViewPr snapToGrid="0">
      <p:cViewPr varScale="1">
        <p:scale>
          <a:sx n="73" d="100"/>
          <a:sy n="73" d="100"/>
        </p:scale>
        <p:origin x="5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6D26517-1FC9-4DA5-ADAF-9CF6AB98B40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731050B-0025-4FEE-A4B8-B04AC1937901}">
      <dgm:prSet/>
      <dgm:spPr/>
      <dgm:t>
        <a:bodyPr/>
        <a:lstStyle/>
        <a:p>
          <a:r>
            <a:rPr lang="en-US"/>
            <a:t>Emotions FUEL performance</a:t>
          </a:r>
        </a:p>
      </dgm:t>
    </dgm:pt>
    <dgm:pt modelId="{92836741-F50C-4D9B-BFED-AC4481E82104}" type="parTrans" cxnId="{3648FD35-4D69-47B5-9CDA-84EA9B5F7C5D}">
      <dgm:prSet/>
      <dgm:spPr/>
      <dgm:t>
        <a:bodyPr/>
        <a:lstStyle/>
        <a:p>
          <a:endParaRPr lang="en-US"/>
        </a:p>
      </dgm:t>
    </dgm:pt>
    <dgm:pt modelId="{9A30DE71-3820-428D-90EB-6FA17CC0A50B}" type="sibTrans" cxnId="{3648FD35-4D69-47B5-9CDA-84EA9B5F7C5D}">
      <dgm:prSet/>
      <dgm:spPr/>
      <dgm:t>
        <a:bodyPr/>
        <a:lstStyle/>
        <a:p>
          <a:endParaRPr lang="en-US"/>
        </a:p>
      </dgm:t>
    </dgm:pt>
    <dgm:pt modelId="{3DEE6C2E-5BD1-44E9-9816-6D0BBE2D420F}">
      <dgm:prSet/>
      <dgm:spPr/>
      <dgm:t>
        <a:bodyPr/>
        <a:lstStyle/>
        <a:p>
          <a:r>
            <a:rPr lang="en-US"/>
            <a:t>$40B Training &amp; Development</a:t>
          </a:r>
        </a:p>
      </dgm:t>
    </dgm:pt>
    <dgm:pt modelId="{CC20630D-F5DC-44EC-9C74-D392AFCE3795}" type="parTrans" cxnId="{759BD1F2-BAD2-4D4C-B710-250D10F7C0D2}">
      <dgm:prSet/>
      <dgm:spPr/>
      <dgm:t>
        <a:bodyPr/>
        <a:lstStyle/>
        <a:p>
          <a:endParaRPr lang="en-US"/>
        </a:p>
      </dgm:t>
    </dgm:pt>
    <dgm:pt modelId="{9D685B0D-BF95-45F7-82A0-C8BD65A78B0D}" type="sibTrans" cxnId="{759BD1F2-BAD2-4D4C-B710-250D10F7C0D2}">
      <dgm:prSet/>
      <dgm:spPr/>
      <dgm:t>
        <a:bodyPr/>
        <a:lstStyle/>
        <a:p>
          <a:endParaRPr lang="en-US"/>
        </a:p>
      </dgm:t>
    </dgm:pt>
    <dgm:pt modelId="{B4B40EC1-5A74-4A25-B28C-1FD6AE81216E}">
      <dgm:prSet/>
      <dgm:spPr/>
      <dgm:t>
        <a:bodyPr/>
        <a:lstStyle/>
        <a:p>
          <a:r>
            <a:rPr lang="en-US"/>
            <a:t>1998 Harvard Business Review’s most popular publication of all time!</a:t>
          </a:r>
        </a:p>
      </dgm:t>
    </dgm:pt>
    <dgm:pt modelId="{18C6398D-1845-43FB-A1DE-633118C66268}" type="parTrans" cxnId="{01D13D63-89CB-4799-BD90-D9DB0D2D54E2}">
      <dgm:prSet/>
      <dgm:spPr/>
      <dgm:t>
        <a:bodyPr/>
        <a:lstStyle/>
        <a:p>
          <a:endParaRPr lang="en-US"/>
        </a:p>
      </dgm:t>
    </dgm:pt>
    <dgm:pt modelId="{7D125666-96C5-439C-97C2-4CD7F473BFFB}" type="sibTrans" cxnId="{01D13D63-89CB-4799-BD90-D9DB0D2D54E2}">
      <dgm:prSet/>
      <dgm:spPr/>
      <dgm:t>
        <a:bodyPr/>
        <a:lstStyle/>
        <a:p>
          <a:endParaRPr lang="en-US"/>
        </a:p>
      </dgm:t>
    </dgm:pt>
    <dgm:pt modelId="{59AA6650-3A93-4D29-A4A4-21153959C465}">
      <dgm:prSet/>
      <dgm:spPr/>
      <dgm:t>
        <a:bodyPr/>
        <a:lstStyle/>
        <a:p>
          <a:r>
            <a:rPr lang="en-US"/>
            <a:t>EI is 58% of a leader’s performance</a:t>
          </a:r>
        </a:p>
      </dgm:t>
    </dgm:pt>
    <dgm:pt modelId="{8E48E623-D384-43E5-9D3A-5D9A70219202}" type="parTrans" cxnId="{BA373C38-A51D-4D29-90AA-59C5F4C20801}">
      <dgm:prSet/>
      <dgm:spPr/>
      <dgm:t>
        <a:bodyPr/>
        <a:lstStyle/>
        <a:p>
          <a:endParaRPr lang="en-US"/>
        </a:p>
      </dgm:t>
    </dgm:pt>
    <dgm:pt modelId="{2CAF22D9-A436-422B-9B6C-2041892F1946}" type="sibTrans" cxnId="{BA373C38-A51D-4D29-90AA-59C5F4C20801}">
      <dgm:prSet/>
      <dgm:spPr/>
      <dgm:t>
        <a:bodyPr/>
        <a:lstStyle/>
        <a:p>
          <a:endParaRPr lang="en-US"/>
        </a:p>
      </dgm:t>
    </dgm:pt>
    <dgm:pt modelId="{3F3BA1AF-3B24-4061-9EE1-BCAA0C1D8F1F}">
      <dgm:prSet/>
      <dgm:spPr/>
      <dgm:t>
        <a:bodyPr/>
        <a:lstStyle/>
        <a:p>
          <a:r>
            <a:rPr lang="en-US"/>
            <a:t>90% of top high performers have high EI</a:t>
          </a:r>
        </a:p>
      </dgm:t>
    </dgm:pt>
    <dgm:pt modelId="{70C52DA3-4416-4064-AC4C-F12B7F480B92}" type="parTrans" cxnId="{862709FE-B6C6-4469-9047-B95E79575052}">
      <dgm:prSet/>
      <dgm:spPr/>
      <dgm:t>
        <a:bodyPr/>
        <a:lstStyle/>
        <a:p>
          <a:endParaRPr lang="en-US"/>
        </a:p>
      </dgm:t>
    </dgm:pt>
    <dgm:pt modelId="{281C9C7F-3E57-4806-903A-4C3042318C12}" type="sibTrans" cxnId="{862709FE-B6C6-4469-9047-B95E79575052}">
      <dgm:prSet/>
      <dgm:spPr/>
      <dgm:t>
        <a:bodyPr/>
        <a:lstStyle/>
        <a:p>
          <a:endParaRPr lang="en-US"/>
        </a:p>
      </dgm:t>
    </dgm:pt>
    <dgm:pt modelId="{153F7C8A-B2AA-4A84-8213-A0B9F0D6284A}">
      <dgm:prSet/>
      <dgm:spPr/>
      <dgm:t>
        <a:bodyPr/>
        <a:lstStyle/>
        <a:p>
          <a:r>
            <a:rPr lang="en-US" dirty="0"/>
            <a:t>EI: needed at all work levels, in all industries and in all aspects of life: personal &amp; professional</a:t>
          </a:r>
        </a:p>
      </dgm:t>
    </dgm:pt>
    <dgm:pt modelId="{47352298-20E1-426D-BD36-1E903500BD0B}" type="parTrans" cxnId="{98DC26BC-879D-40C9-B978-33347DC937D4}">
      <dgm:prSet/>
      <dgm:spPr/>
      <dgm:t>
        <a:bodyPr/>
        <a:lstStyle/>
        <a:p>
          <a:endParaRPr lang="en-US"/>
        </a:p>
      </dgm:t>
    </dgm:pt>
    <dgm:pt modelId="{A005DDDF-5CD7-4DCB-97D6-1E9F7C5AC30E}" type="sibTrans" cxnId="{98DC26BC-879D-40C9-B978-33347DC937D4}">
      <dgm:prSet/>
      <dgm:spPr/>
      <dgm:t>
        <a:bodyPr/>
        <a:lstStyle/>
        <a:p>
          <a:endParaRPr lang="en-US"/>
        </a:p>
      </dgm:t>
    </dgm:pt>
    <dgm:pt modelId="{892A7459-4D16-4177-9545-F073A98097FF}" type="pres">
      <dgm:prSet presAssocID="{26D26517-1FC9-4DA5-ADAF-9CF6AB98B40D}" presName="root" presStyleCnt="0">
        <dgm:presLayoutVars>
          <dgm:dir/>
          <dgm:resizeHandles val="exact"/>
        </dgm:presLayoutVars>
      </dgm:prSet>
      <dgm:spPr/>
    </dgm:pt>
    <dgm:pt modelId="{8586CE0A-7475-46C3-8EDD-DEB86DA4504A}" type="pres">
      <dgm:prSet presAssocID="{6731050B-0025-4FEE-A4B8-B04AC1937901}" presName="compNode" presStyleCnt="0"/>
      <dgm:spPr/>
    </dgm:pt>
    <dgm:pt modelId="{DE44455B-81DF-431D-A767-15096721DBD2}" type="pres">
      <dgm:prSet presAssocID="{6731050B-0025-4FEE-A4B8-B04AC1937901}" presName="bgRect" presStyleLbl="bgShp" presStyleIdx="0" presStyleCnt="6"/>
      <dgm:spPr/>
    </dgm:pt>
    <dgm:pt modelId="{E376BE60-9F91-4BC6-BFE0-E70D41E2A68E}" type="pres">
      <dgm:prSet presAssocID="{6731050B-0025-4FEE-A4B8-B04AC193790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uge"/>
        </a:ext>
      </dgm:extLst>
    </dgm:pt>
    <dgm:pt modelId="{21DD118B-ED58-456B-8713-D021FD268D94}" type="pres">
      <dgm:prSet presAssocID="{6731050B-0025-4FEE-A4B8-B04AC1937901}" presName="spaceRect" presStyleCnt="0"/>
      <dgm:spPr/>
    </dgm:pt>
    <dgm:pt modelId="{7437BF31-76BC-41B4-BC43-2A8CCF31E73D}" type="pres">
      <dgm:prSet presAssocID="{6731050B-0025-4FEE-A4B8-B04AC1937901}" presName="parTx" presStyleLbl="revTx" presStyleIdx="0" presStyleCnt="6">
        <dgm:presLayoutVars>
          <dgm:chMax val="0"/>
          <dgm:chPref val="0"/>
        </dgm:presLayoutVars>
      </dgm:prSet>
      <dgm:spPr/>
    </dgm:pt>
    <dgm:pt modelId="{1941C170-F231-4AA8-A37B-E4C090FB6EC0}" type="pres">
      <dgm:prSet presAssocID="{9A30DE71-3820-428D-90EB-6FA17CC0A50B}" presName="sibTrans" presStyleCnt="0"/>
      <dgm:spPr/>
    </dgm:pt>
    <dgm:pt modelId="{151C3E47-E01A-495D-8586-DBC0C690FB6C}" type="pres">
      <dgm:prSet presAssocID="{3DEE6C2E-5BD1-44E9-9816-6D0BBE2D420F}" presName="compNode" presStyleCnt="0"/>
      <dgm:spPr/>
    </dgm:pt>
    <dgm:pt modelId="{C470D64E-6670-4A9F-B0B8-DDF7C6EA1CD8}" type="pres">
      <dgm:prSet presAssocID="{3DEE6C2E-5BD1-44E9-9816-6D0BBE2D420F}" presName="bgRect" presStyleLbl="bgShp" presStyleIdx="1" presStyleCnt="6"/>
      <dgm:spPr/>
    </dgm:pt>
    <dgm:pt modelId="{AD60E996-A3EA-4D54-94F3-1CE3BA482623}" type="pres">
      <dgm:prSet presAssocID="{3DEE6C2E-5BD1-44E9-9816-6D0BBE2D420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6DCC15D-3823-40FB-8FBF-A0D8773EA8C2}" type="pres">
      <dgm:prSet presAssocID="{3DEE6C2E-5BD1-44E9-9816-6D0BBE2D420F}" presName="spaceRect" presStyleCnt="0"/>
      <dgm:spPr/>
    </dgm:pt>
    <dgm:pt modelId="{AB8356C2-7AA1-4B0E-A4EC-665BBFA8E9E4}" type="pres">
      <dgm:prSet presAssocID="{3DEE6C2E-5BD1-44E9-9816-6D0BBE2D420F}" presName="parTx" presStyleLbl="revTx" presStyleIdx="1" presStyleCnt="6">
        <dgm:presLayoutVars>
          <dgm:chMax val="0"/>
          <dgm:chPref val="0"/>
        </dgm:presLayoutVars>
      </dgm:prSet>
      <dgm:spPr/>
    </dgm:pt>
    <dgm:pt modelId="{2A41342D-6663-49BE-92E3-007987D456A3}" type="pres">
      <dgm:prSet presAssocID="{9D685B0D-BF95-45F7-82A0-C8BD65A78B0D}" presName="sibTrans" presStyleCnt="0"/>
      <dgm:spPr/>
    </dgm:pt>
    <dgm:pt modelId="{6373A99A-87DF-45F3-BD42-9FFF79FF4B64}" type="pres">
      <dgm:prSet presAssocID="{B4B40EC1-5A74-4A25-B28C-1FD6AE81216E}" presName="compNode" presStyleCnt="0"/>
      <dgm:spPr/>
    </dgm:pt>
    <dgm:pt modelId="{6572487A-98AF-494A-A3CC-02898575830B}" type="pres">
      <dgm:prSet presAssocID="{B4B40EC1-5A74-4A25-B28C-1FD6AE81216E}" presName="bgRect" presStyleLbl="bgShp" presStyleIdx="2" presStyleCnt="6"/>
      <dgm:spPr/>
    </dgm:pt>
    <dgm:pt modelId="{F677B7A9-AF6A-41D2-9FEA-9703CB8D1474}" type="pres">
      <dgm:prSet presAssocID="{B4B40EC1-5A74-4A25-B28C-1FD6AE81216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05B4D7D8-B083-49F3-A7D4-B7A5498E6F9E}" type="pres">
      <dgm:prSet presAssocID="{B4B40EC1-5A74-4A25-B28C-1FD6AE81216E}" presName="spaceRect" presStyleCnt="0"/>
      <dgm:spPr/>
    </dgm:pt>
    <dgm:pt modelId="{3C5DECD6-27E8-4537-9F9D-93407091E846}" type="pres">
      <dgm:prSet presAssocID="{B4B40EC1-5A74-4A25-B28C-1FD6AE81216E}" presName="parTx" presStyleLbl="revTx" presStyleIdx="2" presStyleCnt="6">
        <dgm:presLayoutVars>
          <dgm:chMax val="0"/>
          <dgm:chPref val="0"/>
        </dgm:presLayoutVars>
      </dgm:prSet>
      <dgm:spPr/>
    </dgm:pt>
    <dgm:pt modelId="{74F78BA8-108F-4142-937D-2D175FBB7623}" type="pres">
      <dgm:prSet presAssocID="{7D125666-96C5-439C-97C2-4CD7F473BFFB}" presName="sibTrans" presStyleCnt="0"/>
      <dgm:spPr/>
    </dgm:pt>
    <dgm:pt modelId="{F79640C1-CF6E-44A3-A53B-E09634106A7D}" type="pres">
      <dgm:prSet presAssocID="{59AA6650-3A93-4D29-A4A4-21153959C465}" presName="compNode" presStyleCnt="0"/>
      <dgm:spPr/>
    </dgm:pt>
    <dgm:pt modelId="{DBF33263-0259-4735-8D4D-7FDC160BD2EB}" type="pres">
      <dgm:prSet presAssocID="{59AA6650-3A93-4D29-A4A4-21153959C465}" presName="bgRect" presStyleLbl="bgShp" presStyleIdx="3" presStyleCnt="6"/>
      <dgm:spPr/>
    </dgm:pt>
    <dgm:pt modelId="{866A0981-D94A-44CC-B553-34762870BFFC}" type="pres">
      <dgm:prSet presAssocID="{59AA6650-3A93-4D29-A4A4-21153959C46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usic Note"/>
        </a:ext>
      </dgm:extLst>
    </dgm:pt>
    <dgm:pt modelId="{B6169BAD-4E39-448C-8677-FE3E6BABE287}" type="pres">
      <dgm:prSet presAssocID="{59AA6650-3A93-4D29-A4A4-21153959C465}" presName="spaceRect" presStyleCnt="0"/>
      <dgm:spPr/>
    </dgm:pt>
    <dgm:pt modelId="{0BF77D7C-FBBA-4CD9-B6BA-733D648CFD54}" type="pres">
      <dgm:prSet presAssocID="{59AA6650-3A93-4D29-A4A4-21153959C465}" presName="parTx" presStyleLbl="revTx" presStyleIdx="3" presStyleCnt="6">
        <dgm:presLayoutVars>
          <dgm:chMax val="0"/>
          <dgm:chPref val="0"/>
        </dgm:presLayoutVars>
      </dgm:prSet>
      <dgm:spPr/>
    </dgm:pt>
    <dgm:pt modelId="{82E9B771-2133-4265-876D-59A5A4C883A4}" type="pres">
      <dgm:prSet presAssocID="{2CAF22D9-A436-422B-9B6C-2041892F1946}" presName="sibTrans" presStyleCnt="0"/>
      <dgm:spPr/>
    </dgm:pt>
    <dgm:pt modelId="{4FDE2207-C5F2-4688-B5C3-80BEDE8551BF}" type="pres">
      <dgm:prSet presAssocID="{3F3BA1AF-3B24-4061-9EE1-BCAA0C1D8F1F}" presName="compNode" presStyleCnt="0"/>
      <dgm:spPr/>
    </dgm:pt>
    <dgm:pt modelId="{46AE855E-6DC3-4BA4-BABA-51309478C114}" type="pres">
      <dgm:prSet presAssocID="{3F3BA1AF-3B24-4061-9EE1-BCAA0C1D8F1F}" presName="bgRect" presStyleLbl="bgShp" presStyleIdx="4" presStyleCnt="6"/>
      <dgm:spPr/>
    </dgm:pt>
    <dgm:pt modelId="{BB09B067-E9E8-47AD-B722-254F74FD035A}" type="pres">
      <dgm:prSet presAssocID="{3F3BA1AF-3B24-4061-9EE1-BCAA0C1D8F1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623D6A44-0138-439A-9C4A-803B72242A4C}" type="pres">
      <dgm:prSet presAssocID="{3F3BA1AF-3B24-4061-9EE1-BCAA0C1D8F1F}" presName="spaceRect" presStyleCnt="0"/>
      <dgm:spPr/>
    </dgm:pt>
    <dgm:pt modelId="{5EA8BD92-82CC-43CE-B133-4F12598F3274}" type="pres">
      <dgm:prSet presAssocID="{3F3BA1AF-3B24-4061-9EE1-BCAA0C1D8F1F}" presName="parTx" presStyleLbl="revTx" presStyleIdx="4" presStyleCnt="6">
        <dgm:presLayoutVars>
          <dgm:chMax val="0"/>
          <dgm:chPref val="0"/>
        </dgm:presLayoutVars>
      </dgm:prSet>
      <dgm:spPr/>
    </dgm:pt>
    <dgm:pt modelId="{B0D2538F-9CFF-4C47-8B8E-1B9AE926EFEC}" type="pres">
      <dgm:prSet presAssocID="{281C9C7F-3E57-4806-903A-4C3042318C12}" presName="sibTrans" presStyleCnt="0"/>
      <dgm:spPr/>
    </dgm:pt>
    <dgm:pt modelId="{A70B83CB-B538-4B93-B297-68952330B79D}" type="pres">
      <dgm:prSet presAssocID="{153F7C8A-B2AA-4A84-8213-A0B9F0D6284A}" presName="compNode" presStyleCnt="0"/>
      <dgm:spPr/>
    </dgm:pt>
    <dgm:pt modelId="{DB25F133-256B-46C6-B655-9197F66298D9}" type="pres">
      <dgm:prSet presAssocID="{153F7C8A-B2AA-4A84-8213-A0B9F0D6284A}" presName="bgRect" presStyleLbl="bgShp" presStyleIdx="5" presStyleCnt="6"/>
      <dgm:spPr/>
    </dgm:pt>
    <dgm:pt modelId="{00FBFDE8-EFD6-457C-9BA8-EF76CD93C360}" type="pres">
      <dgm:prSet presAssocID="{153F7C8A-B2AA-4A84-8213-A0B9F0D6284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ilding"/>
        </a:ext>
      </dgm:extLst>
    </dgm:pt>
    <dgm:pt modelId="{2672E4FC-FAD6-484C-8869-15D624648F93}" type="pres">
      <dgm:prSet presAssocID="{153F7C8A-B2AA-4A84-8213-A0B9F0D6284A}" presName="spaceRect" presStyleCnt="0"/>
      <dgm:spPr/>
    </dgm:pt>
    <dgm:pt modelId="{ECE92CCA-9E6C-4225-A34D-91EBD8FE5197}" type="pres">
      <dgm:prSet presAssocID="{153F7C8A-B2AA-4A84-8213-A0B9F0D6284A}" presName="parTx" presStyleLbl="revTx" presStyleIdx="5" presStyleCnt="6">
        <dgm:presLayoutVars>
          <dgm:chMax val="0"/>
          <dgm:chPref val="0"/>
        </dgm:presLayoutVars>
      </dgm:prSet>
      <dgm:spPr/>
    </dgm:pt>
  </dgm:ptLst>
  <dgm:cxnLst>
    <dgm:cxn modelId="{D4AF9302-29F0-46A8-9515-58E04A2A6BFB}" type="presOf" srcId="{59AA6650-3A93-4D29-A4A4-21153959C465}" destId="{0BF77D7C-FBBA-4CD9-B6BA-733D648CFD54}" srcOrd="0" destOrd="0" presId="urn:microsoft.com/office/officeart/2018/2/layout/IconVerticalSolidList"/>
    <dgm:cxn modelId="{3648FD35-4D69-47B5-9CDA-84EA9B5F7C5D}" srcId="{26D26517-1FC9-4DA5-ADAF-9CF6AB98B40D}" destId="{6731050B-0025-4FEE-A4B8-B04AC1937901}" srcOrd="0" destOrd="0" parTransId="{92836741-F50C-4D9B-BFED-AC4481E82104}" sibTransId="{9A30DE71-3820-428D-90EB-6FA17CC0A50B}"/>
    <dgm:cxn modelId="{BA373C38-A51D-4D29-90AA-59C5F4C20801}" srcId="{26D26517-1FC9-4DA5-ADAF-9CF6AB98B40D}" destId="{59AA6650-3A93-4D29-A4A4-21153959C465}" srcOrd="3" destOrd="0" parTransId="{8E48E623-D384-43E5-9D3A-5D9A70219202}" sibTransId="{2CAF22D9-A436-422B-9B6C-2041892F1946}"/>
    <dgm:cxn modelId="{01D13D63-89CB-4799-BD90-D9DB0D2D54E2}" srcId="{26D26517-1FC9-4DA5-ADAF-9CF6AB98B40D}" destId="{B4B40EC1-5A74-4A25-B28C-1FD6AE81216E}" srcOrd="2" destOrd="0" parTransId="{18C6398D-1845-43FB-A1DE-633118C66268}" sibTransId="{7D125666-96C5-439C-97C2-4CD7F473BFFB}"/>
    <dgm:cxn modelId="{BF35F55A-D97B-4357-8305-8E8B58854700}" type="presOf" srcId="{3F3BA1AF-3B24-4061-9EE1-BCAA0C1D8F1F}" destId="{5EA8BD92-82CC-43CE-B133-4F12598F3274}" srcOrd="0" destOrd="0" presId="urn:microsoft.com/office/officeart/2018/2/layout/IconVerticalSolidList"/>
    <dgm:cxn modelId="{500F10BC-3CA1-4AB1-82B0-79ED28D3D047}" type="presOf" srcId="{B4B40EC1-5A74-4A25-B28C-1FD6AE81216E}" destId="{3C5DECD6-27E8-4537-9F9D-93407091E846}" srcOrd="0" destOrd="0" presId="urn:microsoft.com/office/officeart/2018/2/layout/IconVerticalSolidList"/>
    <dgm:cxn modelId="{98DC26BC-879D-40C9-B978-33347DC937D4}" srcId="{26D26517-1FC9-4DA5-ADAF-9CF6AB98B40D}" destId="{153F7C8A-B2AA-4A84-8213-A0B9F0D6284A}" srcOrd="5" destOrd="0" parTransId="{47352298-20E1-426D-BD36-1E903500BD0B}" sibTransId="{A005DDDF-5CD7-4DCB-97D6-1E9F7C5AC30E}"/>
    <dgm:cxn modelId="{13E8B9C0-663B-446F-B02B-61A00E8E3B46}" type="presOf" srcId="{153F7C8A-B2AA-4A84-8213-A0B9F0D6284A}" destId="{ECE92CCA-9E6C-4225-A34D-91EBD8FE5197}" srcOrd="0" destOrd="0" presId="urn:microsoft.com/office/officeart/2018/2/layout/IconVerticalSolidList"/>
    <dgm:cxn modelId="{DE4DCCD4-B96A-4531-BD2C-3FE5ADB23B5A}" type="presOf" srcId="{6731050B-0025-4FEE-A4B8-B04AC1937901}" destId="{7437BF31-76BC-41B4-BC43-2A8CCF31E73D}" srcOrd="0" destOrd="0" presId="urn:microsoft.com/office/officeart/2018/2/layout/IconVerticalSolidList"/>
    <dgm:cxn modelId="{2DF3E6E8-74CB-4A41-B366-C7BAE36103FB}" type="presOf" srcId="{3DEE6C2E-5BD1-44E9-9816-6D0BBE2D420F}" destId="{AB8356C2-7AA1-4B0E-A4EC-665BBFA8E9E4}" srcOrd="0" destOrd="0" presId="urn:microsoft.com/office/officeart/2018/2/layout/IconVerticalSolidList"/>
    <dgm:cxn modelId="{2923F5EF-59E0-45F7-A35B-63C20C54A3EA}" type="presOf" srcId="{26D26517-1FC9-4DA5-ADAF-9CF6AB98B40D}" destId="{892A7459-4D16-4177-9545-F073A98097FF}" srcOrd="0" destOrd="0" presId="urn:microsoft.com/office/officeart/2018/2/layout/IconVerticalSolidList"/>
    <dgm:cxn modelId="{759BD1F2-BAD2-4D4C-B710-250D10F7C0D2}" srcId="{26D26517-1FC9-4DA5-ADAF-9CF6AB98B40D}" destId="{3DEE6C2E-5BD1-44E9-9816-6D0BBE2D420F}" srcOrd="1" destOrd="0" parTransId="{CC20630D-F5DC-44EC-9C74-D392AFCE3795}" sibTransId="{9D685B0D-BF95-45F7-82A0-C8BD65A78B0D}"/>
    <dgm:cxn modelId="{862709FE-B6C6-4469-9047-B95E79575052}" srcId="{26D26517-1FC9-4DA5-ADAF-9CF6AB98B40D}" destId="{3F3BA1AF-3B24-4061-9EE1-BCAA0C1D8F1F}" srcOrd="4" destOrd="0" parTransId="{70C52DA3-4416-4064-AC4C-F12B7F480B92}" sibTransId="{281C9C7F-3E57-4806-903A-4C3042318C12}"/>
    <dgm:cxn modelId="{E44530B5-B951-4E3E-A78C-CA79C5A7B1F6}" type="presParOf" srcId="{892A7459-4D16-4177-9545-F073A98097FF}" destId="{8586CE0A-7475-46C3-8EDD-DEB86DA4504A}" srcOrd="0" destOrd="0" presId="urn:microsoft.com/office/officeart/2018/2/layout/IconVerticalSolidList"/>
    <dgm:cxn modelId="{A8B424C7-F2CE-4EAF-8610-2057EB8A7C63}" type="presParOf" srcId="{8586CE0A-7475-46C3-8EDD-DEB86DA4504A}" destId="{DE44455B-81DF-431D-A767-15096721DBD2}" srcOrd="0" destOrd="0" presId="urn:microsoft.com/office/officeart/2018/2/layout/IconVerticalSolidList"/>
    <dgm:cxn modelId="{917B337A-E214-4B93-B248-547F0F8820EF}" type="presParOf" srcId="{8586CE0A-7475-46C3-8EDD-DEB86DA4504A}" destId="{E376BE60-9F91-4BC6-BFE0-E70D41E2A68E}" srcOrd="1" destOrd="0" presId="urn:microsoft.com/office/officeart/2018/2/layout/IconVerticalSolidList"/>
    <dgm:cxn modelId="{7FE1A61B-E199-4506-9DD7-EE47D4AC1573}" type="presParOf" srcId="{8586CE0A-7475-46C3-8EDD-DEB86DA4504A}" destId="{21DD118B-ED58-456B-8713-D021FD268D94}" srcOrd="2" destOrd="0" presId="urn:microsoft.com/office/officeart/2018/2/layout/IconVerticalSolidList"/>
    <dgm:cxn modelId="{85DF10F1-FC64-4FEB-9E9C-776CCF3BCF72}" type="presParOf" srcId="{8586CE0A-7475-46C3-8EDD-DEB86DA4504A}" destId="{7437BF31-76BC-41B4-BC43-2A8CCF31E73D}" srcOrd="3" destOrd="0" presId="urn:microsoft.com/office/officeart/2018/2/layout/IconVerticalSolidList"/>
    <dgm:cxn modelId="{4A3EA43F-65EA-4B60-A4F5-29AC12975321}" type="presParOf" srcId="{892A7459-4D16-4177-9545-F073A98097FF}" destId="{1941C170-F231-4AA8-A37B-E4C090FB6EC0}" srcOrd="1" destOrd="0" presId="urn:microsoft.com/office/officeart/2018/2/layout/IconVerticalSolidList"/>
    <dgm:cxn modelId="{DE67E57E-A739-40F4-9848-B5CD22E7C6F6}" type="presParOf" srcId="{892A7459-4D16-4177-9545-F073A98097FF}" destId="{151C3E47-E01A-495D-8586-DBC0C690FB6C}" srcOrd="2" destOrd="0" presId="urn:microsoft.com/office/officeart/2018/2/layout/IconVerticalSolidList"/>
    <dgm:cxn modelId="{2F95DC62-BA32-443B-9D47-148D62FF713F}" type="presParOf" srcId="{151C3E47-E01A-495D-8586-DBC0C690FB6C}" destId="{C470D64E-6670-4A9F-B0B8-DDF7C6EA1CD8}" srcOrd="0" destOrd="0" presId="urn:microsoft.com/office/officeart/2018/2/layout/IconVerticalSolidList"/>
    <dgm:cxn modelId="{0ED3040D-301F-4724-8FB5-67EDFE986132}" type="presParOf" srcId="{151C3E47-E01A-495D-8586-DBC0C690FB6C}" destId="{AD60E996-A3EA-4D54-94F3-1CE3BA482623}" srcOrd="1" destOrd="0" presId="urn:microsoft.com/office/officeart/2018/2/layout/IconVerticalSolidList"/>
    <dgm:cxn modelId="{01E9AB69-BF7E-458F-9A41-8AE9C6D24506}" type="presParOf" srcId="{151C3E47-E01A-495D-8586-DBC0C690FB6C}" destId="{76DCC15D-3823-40FB-8FBF-A0D8773EA8C2}" srcOrd="2" destOrd="0" presId="urn:microsoft.com/office/officeart/2018/2/layout/IconVerticalSolidList"/>
    <dgm:cxn modelId="{4000BA0B-7324-4921-B650-2A580EB891C2}" type="presParOf" srcId="{151C3E47-E01A-495D-8586-DBC0C690FB6C}" destId="{AB8356C2-7AA1-4B0E-A4EC-665BBFA8E9E4}" srcOrd="3" destOrd="0" presId="urn:microsoft.com/office/officeart/2018/2/layout/IconVerticalSolidList"/>
    <dgm:cxn modelId="{4768092F-8CAA-4D38-B0A8-B0F416F7DE89}" type="presParOf" srcId="{892A7459-4D16-4177-9545-F073A98097FF}" destId="{2A41342D-6663-49BE-92E3-007987D456A3}" srcOrd="3" destOrd="0" presId="urn:microsoft.com/office/officeart/2018/2/layout/IconVerticalSolidList"/>
    <dgm:cxn modelId="{240CE04E-3182-451C-BA7E-1CAD46F96244}" type="presParOf" srcId="{892A7459-4D16-4177-9545-F073A98097FF}" destId="{6373A99A-87DF-45F3-BD42-9FFF79FF4B64}" srcOrd="4" destOrd="0" presId="urn:microsoft.com/office/officeart/2018/2/layout/IconVerticalSolidList"/>
    <dgm:cxn modelId="{9E2B4499-2A64-4187-A701-757EF67A5919}" type="presParOf" srcId="{6373A99A-87DF-45F3-BD42-9FFF79FF4B64}" destId="{6572487A-98AF-494A-A3CC-02898575830B}" srcOrd="0" destOrd="0" presId="urn:microsoft.com/office/officeart/2018/2/layout/IconVerticalSolidList"/>
    <dgm:cxn modelId="{B1A18574-0A0D-40B4-89E0-1D94F981CCFA}" type="presParOf" srcId="{6373A99A-87DF-45F3-BD42-9FFF79FF4B64}" destId="{F677B7A9-AF6A-41D2-9FEA-9703CB8D1474}" srcOrd="1" destOrd="0" presId="urn:microsoft.com/office/officeart/2018/2/layout/IconVerticalSolidList"/>
    <dgm:cxn modelId="{17A99EAB-F0E2-4346-ADB9-144F06F4393E}" type="presParOf" srcId="{6373A99A-87DF-45F3-BD42-9FFF79FF4B64}" destId="{05B4D7D8-B083-49F3-A7D4-B7A5498E6F9E}" srcOrd="2" destOrd="0" presId="urn:microsoft.com/office/officeart/2018/2/layout/IconVerticalSolidList"/>
    <dgm:cxn modelId="{9ED3D9BF-7681-4FB8-A67E-750F34FEAFF6}" type="presParOf" srcId="{6373A99A-87DF-45F3-BD42-9FFF79FF4B64}" destId="{3C5DECD6-27E8-4537-9F9D-93407091E846}" srcOrd="3" destOrd="0" presId="urn:microsoft.com/office/officeart/2018/2/layout/IconVerticalSolidList"/>
    <dgm:cxn modelId="{51956CF0-7B09-45C9-BB77-DF42F45BFCF9}" type="presParOf" srcId="{892A7459-4D16-4177-9545-F073A98097FF}" destId="{74F78BA8-108F-4142-937D-2D175FBB7623}" srcOrd="5" destOrd="0" presId="urn:microsoft.com/office/officeart/2018/2/layout/IconVerticalSolidList"/>
    <dgm:cxn modelId="{1593DA82-4D78-44AF-8D23-E1ED403BE1FB}" type="presParOf" srcId="{892A7459-4D16-4177-9545-F073A98097FF}" destId="{F79640C1-CF6E-44A3-A53B-E09634106A7D}" srcOrd="6" destOrd="0" presId="urn:microsoft.com/office/officeart/2018/2/layout/IconVerticalSolidList"/>
    <dgm:cxn modelId="{46F239DE-E126-4D84-8DD5-DC1C58094B4A}" type="presParOf" srcId="{F79640C1-CF6E-44A3-A53B-E09634106A7D}" destId="{DBF33263-0259-4735-8D4D-7FDC160BD2EB}" srcOrd="0" destOrd="0" presId="urn:microsoft.com/office/officeart/2018/2/layout/IconVerticalSolidList"/>
    <dgm:cxn modelId="{8303336A-C10B-4C3F-B0CF-F206EB78599A}" type="presParOf" srcId="{F79640C1-CF6E-44A3-A53B-E09634106A7D}" destId="{866A0981-D94A-44CC-B553-34762870BFFC}" srcOrd="1" destOrd="0" presId="urn:microsoft.com/office/officeart/2018/2/layout/IconVerticalSolidList"/>
    <dgm:cxn modelId="{CD302937-4135-4C9E-9997-6008300B3684}" type="presParOf" srcId="{F79640C1-CF6E-44A3-A53B-E09634106A7D}" destId="{B6169BAD-4E39-448C-8677-FE3E6BABE287}" srcOrd="2" destOrd="0" presId="urn:microsoft.com/office/officeart/2018/2/layout/IconVerticalSolidList"/>
    <dgm:cxn modelId="{24B499AD-BEB0-4809-B442-703210CE6D73}" type="presParOf" srcId="{F79640C1-CF6E-44A3-A53B-E09634106A7D}" destId="{0BF77D7C-FBBA-4CD9-B6BA-733D648CFD54}" srcOrd="3" destOrd="0" presId="urn:microsoft.com/office/officeart/2018/2/layout/IconVerticalSolidList"/>
    <dgm:cxn modelId="{ABE56A02-F0F0-4553-A506-EDC4CFD5BFDC}" type="presParOf" srcId="{892A7459-4D16-4177-9545-F073A98097FF}" destId="{82E9B771-2133-4265-876D-59A5A4C883A4}" srcOrd="7" destOrd="0" presId="urn:microsoft.com/office/officeart/2018/2/layout/IconVerticalSolidList"/>
    <dgm:cxn modelId="{670DDDC8-9D6F-4334-A7F8-A02BEBC41E01}" type="presParOf" srcId="{892A7459-4D16-4177-9545-F073A98097FF}" destId="{4FDE2207-C5F2-4688-B5C3-80BEDE8551BF}" srcOrd="8" destOrd="0" presId="urn:microsoft.com/office/officeart/2018/2/layout/IconVerticalSolidList"/>
    <dgm:cxn modelId="{66646C0A-573B-47CE-9B55-A662C05D2162}" type="presParOf" srcId="{4FDE2207-C5F2-4688-B5C3-80BEDE8551BF}" destId="{46AE855E-6DC3-4BA4-BABA-51309478C114}" srcOrd="0" destOrd="0" presId="urn:microsoft.com/office/officeart/2018/2/layout/IconVerticalSolidList"/>
    <dgm:cxn modelId="{19363244-ACD6-4F2A-A201-6A7CBDF9400B}" type="presParOf" srcId="{4FDE2207-C5F2-4688-B5C3-80BEDE8551BF}" destId="{BB09B067-E9E8-47AD-B722-254F74FD035A}" srcOrd="1" destOrd="0" presId="urn:microsoft.com/office/officeart/2018/2/layout/IconVerticalSolidList"/>
    <dgm:cxn modelId="{1940D1E3-6D92-4DAF-8F55-2AA779BF2124}" type="presParOf" srcId="{4FDE2207-C5F2-4688-B5C3-80BEDE8551BF}" destId="{623D6A44-0138-439A-9C4A-803B72242A4C}" srcOrd="2" destOrd="0" presId="urn:microsoft.com/office/officeart/2018/2/layout/IconVerticalSolidList"/>
    <dgm:cxn modelId="{E20B194A-AC3F-40A1-8125-3C835A9F3CAD}" type="presParOf" srcId="{4FDE2207-C5F2-4688-B5C3-80BEDE8551BF}" destId="{5EA8BD92-82CC-43CE-B133-4F12598F3274}" srcOrd="3" destOrd="0" presId="urn:microsoft.com/office/officeart/2018/2/layout/IconVerticalSolidList"/>
    <dgm:cxn modelId="{DD781FA9-A8C4-4AED-A086-EBE59C87E49A}" type="presParOf" srcId="{892A7459-4D16-4177-9545-F073A98097FF}" destId="{B0D2538F-9CFF-4C47-8B8E-1B9AE926EFEC}" srcOrd="9" destOrd="0" presId="urn:microsoft.com/office/officeart/2018/2/layout/IconVerticalSolidList"/>
    <dgm:cxn modelId="{CD047AC7-0AEB-4704-862C-CF0048191B3A}" type="presParOf" srcId="{892A7459-4D16-4177-9545-F073A98097FF}" destId="{A70B83CB-B538-4B93-B297-68952330B79D}" srcOrd="10" destOrd="0" presId="urn:microsoft.com/office/officeart/2018/2/layout/IconVerticalSolidList"/>
    <dgm:cxn modelId="{C714BB84-3630-4AF5-8F8C-20338ACF6BA0}" type="presParOf" srcId="{A70B83CB-B538-4B93-B297-68952330B79D}" destId="{DB25F133-256B-46C6-B655-9197F66298D9}" srcOrd="0" destOrd="0" presId="urn:microsoft.com/office/officeart/2018/2/layout/IconVerticalSolidList"/>
    <dgm:cxn modelId="{6D8223A5-E487-4B70-A24B-FF8CA64F3796}" type="presParOf" srcId="{A70B83CB-B538-4B93-B297-68952330B79D}" destId="{00FBFDE8-EFD6-457C-9BA8-EF76CD93C360}" srcOrd="1" destOrd="0" presId="urn:microsoft.com/office/officeart/2018/2/layout/IconVerticalSolidList"/>
    <dgm:cxn modelId="{60A49F6A-8C4D-496E-AD1B-E11007BF8F11}" type="presParOf" srcId="{A70B83CB-B538-4B93-B297-68952330B79D}" destId="{2672E4FC-FAD6-484C-8869-15D624648F93}" srcOrd="2" destOrd="0" presId="urn:microsoft.com/office/officeart/2018/2/layout/IconVerticalSolidList"/>
    <dgm:cxn modelId="{6B2A3648-26F9-4D05-9127-C64AAD61BBC4}" type="presParOf" srcId="{A70B83CB-B538-4B93-B297-68952330B79D}" destId="{ECE92CCA-9E6C-4225-A34D-91EBD8FE519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4455B-81DF-431D-A767-15096721DBD2}">
      <dsp:nvSpPr>
        <dsp:cNvPr id="0" name=""/>
        <dsp:cNvSpPr/>
      </dsp:nvSpPr>
      <dsp:spPr>
        <a:xfrm>
          <a:off x="0" y="1842"/>
          <a:ext cx="6117335" cy="78524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76BE60-9F91-4BC6-BFE0-E70D41E2A68E}">
      <dsp:nvSpPr>
        <dsp:cNvPr id="0" name=""/>
        <dsp:cNvSpPr/>
      </dsp:nvSpPr>
      <dsp:spPr>
        <a:xfrm>
          <a:off x="237536" y="178522"/>
          <a:ext cx="431884" cy="4318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37BF31-76BC-41B4-BC43-2A8CCF31E73D}">
      <dsp:nvSpPr>
        <dsp:cNvPr id="0" name=""/>
        <dsp:cNvSpPr/>
      </dsp:nvSpPr>
      <dsp:spPr>
        <a:xfrm>
          <a:off x="906957" y="1842"/>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755650">
            <a:lnSpc>
              <a:spcPct val="90000"/>
            </a:lnSpc>
            <a:spcBef>
              <a:spcPct val="0"/>
            </a:spcBef>
            <a:spcAft>
              <a:spcPct val="35000"/>
            </a:spcAft>
            <a:buNone/>
          </a:pPr>
          <a:r>
            <a:rPr lang="en-US" sz="1700" kern="1200"/>
            <a:t>Emotions FUEL performance</a:t>
          </a:r>
        </a:p>
      </dsp:txBody>
      <dsp:txXfrm>
        <a:off x="906957" y="1842"/>
        <a:ext cx="5210378" cy="785245"/>
      </dsp:txXfrm>
    </dsp:sp>
    <dsp:sp modelId="{C470D64E-6670-4A9F-B0B8-DDF7C6EA1CD8}">
      <dsp:nvSpPr>
        <dsp:cNvPr id="0" name=""/>
        <dsp:cNvSpPr/>
      </dsp:nvSpPr>
      <dsp:spPr>
        <a:xfrm>
          <a:off x="0" y="983399"/>
          <a:ext cx="6117335" cy="78524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0E996-A3EA-4D54-94F3-1CE3BA482623}">
      <dsp:nvSpPr>
        <dsp:cNvPr id="0" name=""/>
        <dsp:cNvSpPr/>
      </dsp:nvSpPr>
      <dsp:spPr>
        <a:xfrm>
          <a:off x="237536" y="1160079"/>
          <a:ext cx="431884" cy="4318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8356C2-7AA1-4B0E-A4EC-665BBFA8E9E4}">
      <dsp:nvSpPr>
        <dsp:cNvPr id="0" name=""/>
        <dsp:cNvSpPr/>
      </dsp:nvSpPr>
      <dsp:spPr>
        <a:xfrm>
          <a:off x="906957" y="983399"/>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755650">
            <a:lnSpc>
              <a:spcPct val="90000"/>
            </a:lnSpc>
            <a:spcBef>
              <a:spcPct val="0"/>
            </a:spcBef>
            <a:spcAft>
              <a:spcPct val="35000"/>
            </a:spcAft>
            <a:buNone/>
          </a:pPr>
          <a:r>
            <a:rPr lang="en-US" sz="1700" kern="1200"/>
            <a:t>$40B Training &amp; Development</a:t>
          </a:r>
        </a:p>
      </dsp:txBody>
      <dsp:txXfrm>
        <a:off x="906957" y="983399"/>
        <a:ext cx="5210378" cy="785245"/>
      </dsp:txXfrm>
    </dsp:sp>
    <dsp:sp modelId="{6572487A-98AF-494A-A3CC-02898575830B}">
      <dsp:nvSpPr>
        <dsp:cNvPr id="0" name=""/>
        <dsp:cNvSpPr/>
      </dsp:nvSpPr>
      <dsp:spPr>
        <a:xfrm>
          <a:off x="0" y="1964955"/>
          <a:ext cx="6117335" cy="78524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77B7A9-AF6A-41D2-9FEA-9703CB8D1474}">
      <dsp:nvSpPr>
        <dsp:cNvPr id="0" name=""/>
        <dsp:cNvSpPr/>
      </dsp:nvSpPr>
      <dsp:spPr>
        <a:xfrm>
          <a:off x="237536" y="2141635"/>
          <a:ext cx="431884" cy="4318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5DECD6-27E8-4537-9F9D-93407091E846}">
      <dsp:nvSpPr>
        <dsp:cNvPr id="0" name=""/>
        <dsp:cNvSpPr/>
      </dsp:nvSpPr>
      <dsp:spPr>
        <a:xfrm>
          <a:off x="906957" y="1964955"/>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755650">
            <a:lnSpc>
              <a:spcPct val="90000"/>
            </a:lnSpc>
            <a:spcBef>
              <a:spcPct val="0"/>
            </a:spcBef>
            <a:spcAft>
              <a:spcPct val="35000"/>
            </a:spcAft>
            <a:buNone/>
          </a:pPr>
          <a:r>
            <a:rPr lang="en-US" sz="1700" kern="1200"/>
            <a:t>1998 Harvard Business Review’s most popular publication of all time!</a:t>
          </a:r>
        </a:p>
      </dsp:txBody>
      <dsp:txXfrm>
        <a:off x="906957" y="1964955"/>
        <a:ext cx="5210378" cy="785245"/>
      </dsp:txXfrm>
    </dsp:sp>
    <dsp:sp modelId="{DBF33263-0259-4735-8D4D-7FDC160BD2EB}">
      <dsp:nvSpPr>
        <dsp:cNvPr id="0" name=""/>
        <dsp:cNvSpPr/>
      </dsp:nvSpPr>
      <dsp:spPr>
        <a:xfrm>
          <a:off x="0" y="2946511"/>
          <a:ext cx="6117335" cy="78524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A0981-D94A-44CC-B553-34762870BFFC}">
      <dsp:nvSpPr>
        <dsp:cNvPr id="0" name=""/>
        <dsp:cNvSpPr/>
      </dsp:nvSpPr>
      <dsp:spPr>
        <a:xfrm>
          <a:off x="237536" y="3123191"/>
          <a:ext cx="431884" cy="4318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F77D7C-FBBA-4CD9-B6BA-733D648CFD54}">
      <dsp:nvSpPr>
        <dsp:cNvPr id="0" name=""/>
        <dsp:cNvSpPr/>
      </dsp:nvSpPr>
      <dsp:spPr>
        <a:xfrm>
          <a:off x="906957" y="2946511"/>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755650">
            <a:lnSpc>
              <a:spcPct val="90000"/>
            </a:lnSpc>
            <a:spcBef>
              <a:spcPct val="0"/>
            </a:spcBef>
            <a:spcAft>
              <a:spcPct val="35000"/>
            </a:spcAft>
            <a:buNone/>
          </a:pPr>
          <a:r>
            <a:rPr lang="en-US" sz="1700" kern="1200"/>
            <a:t>EI is 58% of a leader’s performance</a:t>
          </a:r>
        </a:p>
      </dsp:txBody>
      <dsp:txXfrm>
        <a:off x="906957" y="2946511"/>
        <a:ext cx="5210378" cy="785245"/>
      </dsp:txXfrm>
    </dsp:sp>
    <dsp:sp modelId="{46AE855E-6DC3-4BA4-BABA-51309478C114}">
      <dsp:nvSpPr>
        <dsp:cNvPr id="0" name=""/>
        <dsp:cNvSpPr/>
      </dsp:nvSpPr>
      <dsp:spPr>
        <a:xfrm>
          <a:off x="0" y="3928067"/>
          <a:ext cx="6117335" cy="78524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09B067-E9E8-47AD-B722-254F74FD035A}">
      <dsp:nvSpPr>
        <dsp:cNvPr id="0" name=""/>
        <dsp:cNvSpPr/>
      </dsp:nvSpPr>
      <dsp:spPr>
        <a:xfrm>
          <a:off x="237536" y="4104748"/>
          <a:ext cx="431884" cy="4318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A8BD92-82CC-43CE-B133-4F12598F3274}">
      <dsp:nvSpPr>
        <dsp:cNvPr id="0" name=""/>
        <dsp:cNvSpPr/>
      </dsp:nvSpPr>
      <dsp:spPr>
        <a:xfrm>
          <a:off x="906957" y="3928067"/>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755650">
            <a:lnSpc>
              <a:spcPct val="90000"/>
            </a:lnSpc>
            <a:spcBef>
              <a:spcPct val="0"/>
            </a:spcBef>
            <a:spcAft>
              <a:spcPct val="35000"/>
            </a:spcAft>
            <a:buNone/>
          </a:pPr>
          <a:r>
            <a:rPr lang="en-US" sz="1700" kern="1200"/>
            <a:t>90% of top high performers have high EI</a:t>
          </a:r>
        </a:p>
      </dsp:txBody>
      <dsp:txXfrm>
        <a:off x="906957" y="3928067"/>
        <a:ext cx="5210378" cy="785245"/>
      </dsp:txXfrm>
    </dsp:sp>
    <dsp:sp modelId="{DB25F133-256B-46C6-B655-9197F66298D9}">
      <dsp:nvSpPr>
        <dsp:cNvPr id="0" name=""/>
        <dsp:cNvSpPr/>
      </dsp:nvSpPr>
      <dsp:spPr>
        <a:xfrm>
          <a:off x="0" y="4909624"/>
          <a:ext cx="6117335" cy="78524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FBFDE8-EFD6-457C-9BA8-EF76CD93C360}">
      <dsp:nvSpPr>
        <dsp:cNvPr id="0" name=""/>
        <dsp:cNvSpPr/>
      </dsp:nvSpPr>
      <dsp:spPr>
        <a:xfrm>
          <a:off x="237536" y="5086304"/>
          <a:ext cx="431884" cy="4318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E92CCA-9E6C-4225-A34D-91EBD8FE5197}">
      <dsp:nvSpPr>
        <dsp:cNvPr id="0" name=""/>
        <dsp:cNvSpPr/>
      </dsp:nvSpPr>
      <dsp:spPr>
        <a:xfrm>
          <a:off x="906957" y="4909624"/>
          <a:ext cx="5210378" cy="785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05" tIns="83105" rIns="83105" bIns="83105" numCol="1" spcCol="1270" anchor="ctr" anchorCtr="0">
          <a:noAutofit/>
        </a:bodyPr>
        <a:lstStyle/>
        <a:p>
          <a:pPr marL="0" lvl="0" indent="0" algn="l" defTabSz="755650">
            <a:lnSpc>
              <a:spcPct val="90000"/>
            </a:lnSpc>
            <a:spcBef>
              <a:spcPct val="0"/>
            </a:spcBef>
            <a:spcAft>
              <a:spcPct val="35000"/>
            </a:spcAft>
            <a:buNone/>
          </a:pPr>
          <a:r>
            <a:rPr lang="en-US" sz="1700" kern="1200" dirty="0"/>
            <a:t>EI: needed at all work levels, in all industries and in all aspects of life: personal &amp; professional</a:t>
          </a:r>
        </a:p>
      </dsp:txBody>
      <dsp:txXfrm>
        <a:off x="906957" y="4909624"/>
        <a:ext cx="5210378" cy="7852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E5EB3CC-822A-448C-A494-11F5A0573AD4}" type="datetimeFigureOut">
              <a:rPr lang="en-US" smtClean="0"/>
              <a:t>5/17/2022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139BA10-C5CF-4769-BB45-19E5C126BAC8}" type="slidenum">
              <a:rPr lang="en-US" smtClean="0"/>
              <a:t>‹#›</a:t>
            </a:fld>
            <a:endParaRPr lang="en-US"/>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a:t>
            </a:fld>
            <a:endParaRPr lang="en-US"/>
          </a:p>
        </p:txBody>
      </p:sp>
    </p:spTree>
    <p:extLst>
      <p:ext uri="{BB962C8B-B14F-4D97-AF65-F5344CB8AC3E}">
        <p14:creationId xmlns:p14="http://schemas.microsoft.com/office/powerpoint/2010/main" val="173491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 are now going to transition into how to use emotional intelligence. Keeping</a:t>
            </a:r>
            <a:r>
              <a:rPr lang="en-US" altLang="en-US" baseline="0" dirty="0"/>
              <a:t> a</a:t>
            </a:r>
            <a:r>
              <a:rPr lang="en-US" altLang="en-US" dirty="0"/>
              <a:t> journal is a way to</a:t>
            </a:r>
            <a:r>
              <a:rPr lang="en-US" altLang="en-US" baseline="0" dirty="0"/>
              <a:t> help us</a:t>
            </a:r>
            <a:r>
              <a:rPr lang="en-US" altLang="en-US" dirty="0"/>
              <a:t> understand the variety of emotions we have and how they affect us.  It</a:t>
            </a:r>
            <a:r>
              <a:rPr lang="en-US" altLang="en-US" baseline="0" dirty="0"/>
              <a:t> is important to know how we feel, what triggered the emotion, what emotion is driving our behavior; once identified we can figure out what to do about it, and how to fix it, if needed.    </a:t>
            </a:r>
            <a:endParaRPr lang="en-US" altLang="en-US" dirty="0"/>
          </a:p>
          <a:p>
            <a:pPr eaLnBrk="1" hangingPunct="1">
              <a:spcBef>
                <a:spcPct val="0"/>
              </a:spcBef>
            </a:pPr>
            <a:endParaRPr lang="en-US" altLang="en-US" dirty="0"/>
          </a:p>
          <a:p>
            <a:pPr eaLnBrk="1" hangingPunct="1">
              <a:spcBef>
                <a:spcPct val="0"/>
              </a:spcBef>
            </a:pPr>
            <a:r>
              <a:rPr lang="en-US" altLang="en-US" dirty="0"/>
              <a:t>There is a sampling of emotion and behavior, for example: anger leads to yelling,</a:t>
            </a:r>
            <a:r>
              <a:rPr lang="en-US" altLang="en-US" baseline="0" dirty="0"/>
              <a:t> </a:t>
            </a:r>
            <a:r>
              <a:rPr lang="en-US" altLang="en-US" dirty="0"/>
              <a:t>sadness leads to crying.</a:t>
            </a:r>
            <a:r>
              <a:rPr lang="en-US" altLang="en-US" baseline="0" dirty="0"/>
              <a:t> </a:t>
            </a:r>
            <a:r>
              <a:rPr lang="en-US" altLang="en-US" dirty="0"/>
              <a:t>Trying to understand our emotions and behaviors is what ultimately makes us more successful.  </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12</a:t>
            </a:fld>
            <a:endParaRPr lang="en-US"/>
          </a:p>
        </p:txBody>
      </p:sp>
    </p:spTree>
    <p:extLst>
      <p:ext uri="{BB962C8B-B14F-4D97-AF65-F5344CB8AC3E}">
        <p14:creationId xmlns:p14="http://schemas.microsoft.com/office/powerpoint/2010/main" val="3505717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a:t>
            </a:r>
            <a:r>
              <a:rPr lang="en-US" altLang="en-US" baseline="0" dirty="0"/>
              <a:t> </a:t>
            </a:r>
            <a:r>
              <a:rPr lang="en-US" altLang="en-US" dirty="0"/>
              <a:t>vast majority of us are not comfortable sharing how we feel.</a:t>
            </a:r>
            <a:r>
              <a:rPr lang="en-US" altLang="en-US" baseline="0" dirty="0"/>
              <a:t> Therefore, w</a:t>
            </a:r>
            <a:r>
              <a:rPr lang="en-US" altLang="en-US" dirty="0"/>
              <a:t>e need to be attuned to other signs and signals. By picking</a:t>
            </a:r>
            <a:r>
              <a:rPr lang="en-US" altLang="en-US" baseline="0" dirty="0"/>
              <a:t> up on verbal and non verbal cues we can get insight into others’ emotions. </a:t>
            </a:r>
            <a:r>
              <a:rPr lang="en-US" altLang="en-US" dirty="0"/>
              <a:t> Ask if anyone is a good people watcher? If this is an area you want to improve upon, take a day and go sit in a coffee house.</a:t>
            </a:r>
          </a:p>
          <a:p>
            <a:pPr eaLnBrk="1" hangingPunct="1">
              <a:spcBef>
                <a:spcPct val="0"/>
              </a:spcBef>
            </a:pPr>
            <a:endParaRPr lang="en-US" altLang="en-US" dirty="0"/>
          </a:p>
          <a:p>
            <a:pPr eaLnBrk="1" hangingPunct="1">
              <a:spcBef>
                <a:spcPct val="0"/>
              </a:spcBef>
            </a:pPr>
            <a:r>
              <a:rPr lang="en-US" altLang="en-US" dirty="0"/>
              <a:t>Even watching foreign films or traveling to new and different areas can help to better understand human behavior and actions</a:t>
            </a:r>
          </a:p>
          <a:p>
            <a:pPr eaLnBrk="1" hangingPunct="1">
              <a:spcBef>
                <a:spcPct val="0"/>
              </a:spcBef>
            </a:pPr>
            <a:endParaRPr lang="en-US" altLang="en-US" dirty="0"/>
          </a:p>
          <a:p>
            <a:pPr eaLnBrk="1" hangingPunct="1">
              <a:spcBef>
                <a:spcPct val="0"/>
              </a:spcBef>
            </a:pPr>
            <a:r>
              <a:rPr lang="en-US" altLang="en-US" dirty="0"/>
              <a:t>The more comfortable we become being open about our feelings the more likely we are to get along with others.  Emotional</a:t>
            </a:r>
            <a:r>
              <a:rPr lang="en-US" altLang="en-US" baseline="0" dirty="0"/>
              <a:t> Intelligence helps us to build social skills and connect with people.</a:t>
            </a:r>
            <a:endParaRPr lang="en-US" alt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13</a:t>
            </a:fld>
            <a:endParaRPr lang="en-US"/>
          </a:p>
        </p:txBody>
      </p:sp>
    </p:spTree>
    <p:extLst>
      <p:ext uri="{BB962C8B-B14F-4D97-AF65-F5344CB8AC3E}">
        <p14:creationId xmlns:p14="http://schemas.microsoft.com/office/powerpoint/2010/main" val="2389180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Thalamus is in the center of the brain, a</a:t>
            </a:r>
            <a:r>
              <a:rPr lang="en-US" baseline="0" dirty="0"/>
              <a:t> sort of relay center where our thoughts from the “higher” parts of the brain are integrated with sensory and motor information from our “lower” brain.</a:t>
            </a:r>
          </a:p>
          <a:p>
            <a:r>
              <a:rPr lang="en-US" baseline="0" dirty="0"/>
              <a:t>The Cortex is what you see on the outside of the brain, and it is where our conscious thoughts occur.</a:t>
            </a:r>
          </a:p>
          <a:p>
            <a:r>
              <a:rPr lang="en-US" baseline="0" dirty="0"/>
              <a:t>The Amygdala is connected along the pathway between the thalamus and cortex, you can think of it as where some of our gut reactions happen.</a:t>
            </a:r>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14</a:t>
            </a:fld>
            <a:endParaRPr lang="en-US"/>
          </a:p>
        </p:txBody>
      </p:sp>
    </p:spTree>
    <p:extLst>
      <p:ext uri="{BB962C8B-B14F-4D97-AF65-F5344CB8AC3E}">
        <p14:creationId xmlns:p14="http://schemas.microsoft.com/office/powerpoint/2010/main" val="2789536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15</a:t>
            </a:fld>
            <a:endParaRPr lang="en-US"/>
          </a:p>
        </p:txBody>
      </p:sp>
    </p:spTree>
    <p:extLst>
      <p:ext uri="{BB962C8B-B14F-4D97-AF65-F5344CB8AC3E}">
        <p14:creationId xmlns:p14="http://schemas.microsoft.com/office/powerpoint/2010/main" val="394379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response to a trigger or stress is complex, and we still aren’t sure how exactly it works. One major obstacle in understanding it is how many regions of the brain are involved, only a few of which are mentioned here. What we do understand is that in each stressful situation, the involvement of our “higher” brain regions (cortex) give us more reasonable responses.</a:t>
            </a:r>
            <a:r>
              <a:rPr lang="en-US" altLang="en-US" baseline="0" dirty="0"/>
              <a:t>  It is the part of the brain that calms ourselves.  W</a:t>
            </a:r>
            <a:r>
              <a:rPr lang="en-US" altLang="en-US" dirty="0"/>
              <a:t>hereas when our “lower” brain regions become more involved, we get more rash, irrational responses to triggers and stress.  The</a:t>
            </a:r>
            <a:r>
              <a:rPr lang="en-US" altLang="en-US" baseline="0" dirty="0"/>
              <a:t> lower brain region produces more</a:t>
            </a:r>
            <a:r>
              <a:rPr lang="en-US" altLang="en-US" dirty="0"/>
              <a:t> knee jerk reactions.  </a:t>
            </a:r>
          </a:p>
          <a:p>
            <a:pPr eaLnBrk="1" hangingPunct="1">
              <a:spcBef>
                <a:spcPct val="0"/>
              </a:spcBef>
            </a:pPr>
            <a:endParaRPr lang="en-US" altLang="en-US" dirty="0"/>
          </a:p>
          <a:p>
            <a:pPr eaLnBrk="1" hangingPunct="1">
              <a:spcBef>
                <a:spcPct val="0"/>
              </a:spcBef>
            </a:pPr>
            <a:r>
              <a:rPr lang="en-US" altLang="en-US" dirty="0"/>
              <a:t>In this situation, imagine that your teenage son or daughter came to you and said “I crashed the car”.</a:t>
            </a:r>
            <a:br>
              <a:rPr lang="en-US" altLang="en-US" dirty="0"/>
            </a:br>
            <a:r>
              <a:rPr lang="en-US" altLang="en-US" dirty="0"/>
              <a:t>Since this isn’t actually happening right now, we can all appreciate that the more important thing is that they’re okay.</a:t>
            </a:r>
          </a:p>
          <a:p>
            <a:pPr eaLnBrk="1" hangingPunct="1">
              <a:spcBef>
                <a:spcPct val="0"/>
              </a:spcBef>
            </a:pPr>
            <a:r>
              <a:rPr lang="en-US" altLang="en-US"/>
              <a:t>In the moment, you may be overwhelmed and freak out, forgetting the important facts</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16</a:t>
            </a:fld>
            <a:endParaRPr lang="en-US"/>
          </a:p>
        </p:txBody>
      </p:sp>
    </p:spTree>
    <p:extLst>
      <p:ext uri="{BB962C8B-B14F-4D97-AF65-F5344CB8AC3E}">
        <p14:creationId xmlns:p14="http://schemas.microsoft.com/office/powerpoint/2010/main" val="276685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Introduce</a:t>
            </a:r>
            <a:r>
              <a:rPr lang="en-US" altLang="en-US" baseline="0" dirty="0"/>
              <a:t> empathy.  </a:t>
            </a:r>
            <a:r>
              <a:rPr lang="en-US" altLang="en-US" dirty="0"/>
              <a:t>Insert a story here that demonstrates the importance</a:t>
            </a:r>
            <a:r>
              <a:rPr lang="en-US" altLang="en-US" baseline="0" dirty="0"/>
              <a:t> </a:t>
            </a:r>
            <a:r>
              <a:rPr lang="en-US" altLang="en-US" dirty="0"/>
              <a:t>of seeing and understanding someone else's view point</a:t>
            </a:r>
            <a:r>
              <a:rPr lang="en-US" altLang="en-US" baseline="0" dirty="0"/>
              <a:t> and talk about employing empathy.  Looking at things from the others’ perspective and what they may be experiencing as a result.</a:t>
            </a:r>
            <a:endParaRPr lang="en-US" altLang="en-US" dirty="0"/>
          </a:p>
          <a:p>
            <a:pPr eaLnBrk="1" hangingPunct="1">
              <a:spcBef>
                <a:spcPct val="0"/>
              </a:spcBef>
            </a:pPr>
            <a:endParaRPr lang="en-US" altLang="en-US" dirty="0"/>
          </a:p>
          <a:p>
            <a:pPr eaLnBrk="1" hangingPunct="1">
              <a:spcBef>
                <a:spcPct val="0"/>
              </a:spcBef>
            </a:pPr>
            <a:r>
              <a:rPr lang="en-US" altLang="en-US" dirty="0"/>
              <a:t>In a personal relationship its easy to understand why we would want to know what's going on in the other persons life.  It is equally important in business relationships.</a:t>
            </a:r>
          </a:p>
          <a:p>
            <a:pPr eaLnBrk="1" hangingPunct="1">
              <a:spcBef>
                <a:spcPct val="0"/>
              </a:spcBef>
            </a:pPr>
            <a:endParaRPr lang="en-US" altLang="en-US" dirty="0"/>
          </a:p>
          <a:p>
            <a:pPr eaLnBrk="1" hangingPunct="1">
              <a:spcBef>
                <a:spcPct val="0"/>
              </a:spcBef>
            </a:pPr>
            <a:r>
              <a:rPr lang="en-US" altLang="en-US" dirty="0"/>
              <a:t>When we yell at someone, how does it make that person feel. When we shut down and tune out, how does that make someone feel. What do OUR actions do to others…… something to think about!</a:t>
            </a:r>
          </a:p>
          <a:p>
            <a:pPr eaLnBrk="1" hangingPunct="1">
              <a:spcBef>
                <a:spcPct val="0"/>
              </a:spcBef>
            </a:pPr>
            <a:endParaRPr lang="en-US" altLang="en-US" dirty="0"/>
          </a:p>
          <a:p>
            <a:pPr eaLnBrk="1" hangingPunct="1">
              <a:spcBef>
                <a:spcPct val="0"/>
              </a:spcBef>
            </a:pPr>
            <a:endParaRPr lang="en-US" alt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17</a:t>
            </a:fld>
            <a:endParaRPr lang="en-US"/>
          </a:p>
        </p:txBody>
      </p:sp>
    </p:spTree>
    <p:extLst>
      <p:ext uri="{BB962C8B-B14F-4D97-AF65-F5344CB8AC3E}">
        <p14:creationId xmlns:p14="http://schemas.microsoft.com/office/powerpoint/2010/main" val="2950521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It is empowering to remember that we choose our responses… how do you want to feel.  What makes you feel good?</a:t>
            </a:r>
            <a:r>
              <a:rPr lang="en-US" altLang="en-US" baseline="0" dirty="0"/>
              <a:t> Once we know, we can use to reprogram our mood.  </a:t>
            </a:r>
            <a:endParaRPr lang="en-US" altLang="en-US" dirty="0"/>
          </a:p>
          <a:p>
            <a:pPr eaLnBrk="1" hangingPunct="1">
              <a:spcBef>
                <a:spcPct val="0"/>
              </a:spcBef>
            </a:pPr>
            <a:endParaRPr lang="en-US" altLang="en-US" dirty="0"/>
          </a:p>
          <a:p>
            <a:pPr eaLnBrk="1" hangingPunct="1">
              <a:spcBef>
                <a:spcPct val="0"/>
              </a:spcBef>
            </a:pPr>
            <a:r>
              <a:rPr lang="en-US" altLang="en-US" dirty="0"/>
              <a:t>A story one</a:t>
            </a:r>
            <a:r>
              <a:rPr lang="en-US" altLang="en-US" baseline="0" dirty="0"/>
              <a:t> instruction</a:t>
            </a:r>
            <a:r>
              <a:rPr lang="en-US" altLang="en-US" dirty="0"/>
              <a:t> shares is:  The holiday season after my dad died I wanted to have a calm holiday and family get together. I picked the mood and then I asked myself what makes me feel that way… less parties, less presents, calm music.</a:t>
            </a:r>
            <a:r>
              <a:rPr lang="en-US" altLang="en-US" baseline="0" dirty="0"/>
              <a:t> </a:t>
            </a:r>
            <a:r>
              <a:rPr lang="en-US" altLang="en-US" dirty="0"/>
              <a:t> I orchestrate and dictate the mood and emotions that I am going for. </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18</a:t>
            </a:fld>
            <a:endParaRPr lang="en-US"/>
          </a:p>
        </p:txBody>
      </p:sp>
    </p:spTree>
    <p:extLst>
      <p:ext uri="{BB962C8B-B14F-4D97-AF65-F5344CB8AC3E}">
        <p14:creationId xmlns:p14="http://schemas.microsoft.com/office/powerpoint/2010/main" val="2346054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ltLang="en-US" dirty="0"/>
              <a:t>While these are some quick,</a:t>
            </a:r>
            <a:r>
              <a:rPr lang="en-US" altLang="en-US" baseline="0" dirty="0"/>
              <a:t> simple </a:t>
            </a:r>
            <a:r>
              <a:rPr lang="en-US" altLang="en-US" dirty="0"/>
              <a:t>ideas, they are effective.  They help us</a:t>
            </a:r>
            <a:r>
              <a:rPr lang="en-US" altLang="en-US" baseline="0" dirty="0"/>
              <a:t> to decompress and be able to handle a task or  situation in a positive way.  </a:t>
            </a:r>
            <a:r>
              <a:rPr lang="en-US" altLang="en-US" dirty="0"/>
              <a:t>Ask the audience to share what works for them. </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19</a:t>
            </a:fld>
            <a:endParaRPr lang="en-US"/>
          </a:p>
        </p:txBody>
      </p:sp>
    </p:spTree>
    <p:extLst>
      <p:ext uri="{BB962C8B-B14F-4D97-AF65-F5344CB8AC3E}">
        <p14:creationId xmlns:p14="http://schemas.microsoft.com/office/powerpoint/2010/main" val="225323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There</a:t>
            </a:r>
            <a:r>
              <a:rPr lang="en-US" altLang="en-US" baseline="0" dirty="0">
                <a:latin typeface="Arial" panose="020B0604020202020204" pitchFamily="34" charset="0"/>
              </a:rPr>
              <a:t> is plenty of research supporting the benefits of Emotional Intelligence at work, below is a sampling:</a:t>
            </a:r>
          </a:p>
          <a:p>
            <a:endParaRPr lang="en-US" altLang="en-US" baseline="0" dirty="0">
              <a:latin typeface="Arial" panose="020B0604020202020204" pitchFamily="34" charset="0"/>
            </a:endParaRPr>
          </a:p>
          <a:p>
            <a:r>
              <a:rPr lang="en-US" altLang="en-US" dirty="0">
                <a:latin typeface="Arial" panose="020B0604020202020204" pitchFamily="34" charset="0"/>
              </a:rPr>
              <a:t>EQ is a driving force in the $40 billion training and development industry. </a:t>
            </a:r>
          </a:p>
          <a:p>
            <a:r>
              <a:rPr lang="en-US" altLang="en-US" dirty="0">
                <a:latin typeface="Arial" panose="020B0604020202020204" pitchFamily="34" charset="0"/>
              </a:rPr>
              <a:t>The 1998 Harvard Business Review article on emotional intelligence is their most popular piece of </a:t>
            </a:r>
          </a:p>
          <a:p>
            <a:r>
              <a:rPr lang="en-US" altLang="en-US" dirty="0">
                <a:latin typeface="Arial" panose="020B0604020202020204" pitchFamily="34" charset="0"/>
              </a:rPr>
              <a:t>all time. </a:t>
            </a:r>
          </a:p>
          <a:p>
            <a:r>
              <a:rPr lang="en-US" altLang="en-US" dirty="0" err="1">
                <a:latin typeface="Arial" panose="020B0604020202020204" pitchFamily="34" charset="0"/>
              </a:rPr>
              <a:t>TalentSmart®studies</a:t>
            </a:r>
            <a:r>
              <a:rPr lang="en-US" altLang="en-US" dirty="0">
                <a:latin typeface="Arial" panose="020B0604020202020204" pitchFamily="34" charset="0"/>
              </a:rPr>
              <a:t> show the link between EQ and job performance: </a:t>
            </a:r>
          </a:p>
          <a:p>
            <a:endParaRPr lang="en-US" altLang="en-US" dirty="0">
              <a:latin typeface="Arial" panose="020B0604020202020204" pitchFamily="34" charset="0"/>
            </a:endParaRPr>
          </a:p>
          <a:p>
            <a:r>
              <a:rPr lang="en-US" altLang="en-US" dirty="0">
                <a:latin typeface="Arial" panose="020B0604020202020204" pitchFamily="34" charset="0"/>
              </a:rPr>
              <a:t>  EQ alone explains 58% of a leader’s job performance. </a:t>
            </a:r>
          </a:p>
          <a:p>
            <a:r>
              <a:rPr lang="en-US" altLang="en-US" dirty="0">
                <a:latin typeface="Arial" panose="020B0604020202020204" pitchFamily="34" charset="0"/>
              </a:rPr>
              <a:t>  90% of top performers are high in EQ. </a:t>
            </a:r>
          </a:p>
          <a:p>
            <a:r>
              <a:rPr lang="en-US" altLang="en-US" dirty="0">
                <a:latin typeface="Arial" panose="020B0604020202020204" pitchFamily="34" charset="0"/>
              </a:rPr>
              <a:t>  Just 20% of low performers are high in EQ. </a:t>
            </a:r>
          </a:p>
          <a:p>
            <a:r>
              <a:rPr lang="en-US" altLang="en-US" dirty="0">
                <a:latin typeface="Arial" panose="020B0604020202020204" pitchFamily="34" charset="0"/>
              </a:rPr>
              <a:t>EQ is linked to job performance for employees at all levels, in virtually every industry. </a:t>
            </a:r>
          </a:p>
          <a:p>
            <a:endParaRPr lang="en-US" altLang="en-US" dirty="0">
              <a:latin typeface="Arial" panose="020B0604020202020204" pitchFamily="34" charset="0"/>
            </a:endParaRPr>
          </a:p>
          <a:p>
            <a:r>
              <a:rPr lang="en-US" dirty="0">
                <a:ea typeface="ＭＳ Ｐゴシック" charset="-128"/>
              </a:rPr>
              <a:t>In Working With Emotional Intelligence, Daniel Goleman reported that 80-90% of the competencies that differentiate top performers are in the domain of emotional intelligence.</a:t>
            </a:r>
          </a:p>
          <a:p>
            <a:endParaRPr lang="en-US" b="1" dirty="0">
              <a:ea typeface="ＭＳ Ｐゴシック" charset="-128"/>
            </a:endParaRPr>
          </a:p>
          <a:p>
            <a:r>
              <a:rPr lang="en-US" dirty="0">
                <a:ea typeface="ＭＳ Ｐゴシック" charset="-128"/>
              </a:rPr>
              <a:t>In a study, when asked what sets superior performers apart, participants identified emotionally intelligent competencies 44% of the time and cognitively intelligent competencies 19% of the time.</a:t>
            </a:r>
          </a:p>
          <a:p>
            <a:endParaRPr lang="en-US" b="1" dirty="0">
              <a:ea typeface="ＭＳ Ｐゴシック" charset="-128"/>
            </a:endParaRPr>
          </a:p>
          <a:p>
            <a:endParaRPr lang="en-US" altLang="en-US" dirty="0">
              <a:latin typeface="Arial" panose="020B0604020202020204" pitchFamily="34" charset="0"/>
            </a:endParaRP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20</a:t>
            </a:fld>
            <a:endParaRPr lang="en-US"/>
          </a:p>
        </p:txBody>
      </p:sp>
    </p:spTree>
    <p:extLst>
      <p:ext uri="{BB962C8B-B14F-4D97-AF65-F5344CB8AC3E}">
        <p14:creationId xmlns:p14="http://schemas.microsoft.com/office/powerpoint/2010/main" val="599908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latin typeface="Arial" panose="020B0604020202020204" pitchFamily="34" charset="0"/>
              </a:rPr>
              <a:t>If time allows, have people share stories of role models in their life. Who is the most EI person they know? </a:t>
            </a: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Or share someone you know! And what makes them emotionally intelligent? </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21</a:t>
            </a:fld>
            <a:endParaRPr lang="en-US"/>
          </a:p>
        </p:txBody>
      </p:sp>
    </p:spTree>
    <p:extLst>
      <p:ext uri="{BB962C8B-B14F-4D97-AF65-F5344CB8AC3E}">
        <p14:creationId xmlns:p14="http://schemas.microsoft.com/office/powerpoint/2010/main" val="2288827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Review the agenda,</a:t>
            </a:r>
            <a:r>
              <a:rPr lang="en-US" baseline="0" dirty="0"/>
              <a:t> providing a brief preview of each item.  Throughout the training, discuss how Emotional Intelligence applies to both their personal and professional lives and give examples from both. </a:t>
            </a:r>
            <a:r>
              <a:rPr lang="en-US" dirty="0"/>
              <a:t> Let participants</a:t>
            </a:r>
            <a:r>
              <a:rPr lang="en-US" baseline="0" dirty="0"/>
              <a:t> know they will have an opportunity to apply what they have learned to one of their own situations through an activity.  They will also have an opportunity to reflect on their learning and think about how they will incorporate Emotional Intelligence into their lives. </a:t>
            </a:r>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2</a:t>
            </a:fld>
            <a:endParaRPr lang="en-US"/>
          </a:p>
        </p:txBody>
      </p:sp>
    </p:spTree>
    <p:extLst>
      <p:ext uri="{BB962C8B-B14F-4D97-AF65-F5344CB8AC3E}">
        <p14:creationId xmlns:p14="http://schemas.microsoft.com/office/powerpoint/2010/main" val="4208644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Participants</a:t>
            </a:r>
            <a:r>
              <a:rPr lang="en-US" baseline="0" dirty="0"/>
              <a:t> will now have an opportunity to apply what they have learned to one of their own situations.  </a:t>
            </a:r>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22</a:t>
            </a:fld>
            <a:endParaRPr lang="en-US"/>
          </a:p>
        </p:txBody>
      </p:sp>
    </p:spTree>
    <p:extLst>
      <p:ext uri="{BB962C8B-B14F-4D97-AF65-F5344CB8AC3E}">
        <p14:creationId xmlns:p14="http://schemas.microsoft.com/office/powerpoint/2010/main" val="2479520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eaLnBrk="0" fontAlgn="base" hangingPunct="0">
              <a:spcBef>
                <a:spcPct val="30000"/>
              </a:spcBef>
              <a:spcAft>
                <a:spcPct val="0"/>
              </a:spcAft>
              <a:defRPr/>
            </a:pPr>
            <a:r>
              <a:rPr lang="en-US" dirty="0"/>
              <a:t>Ask participants to reflect back on what they learned, what they want to be sure to remember and what they want to apply from the training.  Walking them through these 3 bullets will help them to do so. In bringing the session to a close, if time allows, ask participants to share one new thing they learned from this presentation, one thing that closed a circle for them, one thing they now see from a new angle, or one thing they will do differently. </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23</a:t>
            </a:fld>
            <a:endParaRPr lang="en-US"/>
          </a:p>
        </p:txBody>
      </p:sp>
    </p:spTree>
    <p:extLst>
      <p:ext uri="{BB962C8B-B14F-4D97-AF65-F5344CB8AC3E}">
        <p14:creationId xmlns:p14="http://schemas.microsoft.com/office/powerpoint/2010/main" val="298636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eaLnBrk="0" fontAlgn="base" hangingPunct="0">
              <a:spcBef>
                <a:spcPct val="30000"/>
              </a:spcBef>
              <a:spcAft>
                <a:spcPct val="0"/>
              </a:spcAft>
              <a:defRPr/>
            </a:pPr>
            <a:r>
              <a:rPr lang="en-US" dirty="0"/>
              <a:t>Review the learning objectives. Ask participants what their expectations are for this training. Explain that if there’s time at the end, there may be room to discuss some of the expectations that weren’t addressed during the presentation.</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3</a:t>
            </a:fld>
            <a:endParaRPr lang="en-US"/>
          </a:p>
        </p:txBody>
      </p:sp>
    </p:spTree>
    <p:extLst>
      <p:ext uri="{BB962C8B-B14F-4D97-AF65-F5344CB8AC3E}">
        <p14:creationId xmlns:p14="http://schemas.microsoft.com/office/powerpoint/2010/main" val="28230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ltLang="en-US" dirty="0"/>
              <a:t>This topic really opens up a whole new world. So, for some people that have a high IQ they need to understand how important people skills are.  Ask the audience their experience with people who have little or no common sense.</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a:t>
            </a:fld>
            <a:endParaRPr lang="en-US"/>
          </a:p>
        </p:txBody>
      </p:sp>
    </p:spTree>
    <p:extLst>
      <p:ext uri="{BB962C8B-B14F-4D97-AF65-F5344CB8AC3E}">
        <p14:creationId xmlns:p14="http://schemas.microsoft.com/office/powerpoint/2010/main" val="3467073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spcBef>
                <a:spcPct val="0"/>
              </a:spcBef>
              <a:defRPr/>
            </a:pPr>
            <a:r>
              <a:rPr lang="en-US" sz="2500" dirty="0"/>
              <a:t>Review the lists, give examples of each alternating between work and personal examples.  Provide background on leaders in the field and their contributions:  </a:t>
            </a:r>
            <a:r>
              <a:rPr lang="en-US" sz="2500" dirty="0" err="1"/>
              <a:t>Salovoy</a:t>
            </a:r>
            <a:r>
              <a:rPr lang="en-US" sz="2500" dirty="0"/>
              <a:t>, Mayer and Caruso; Goleman.</a:t>
            </a:r>
          </a:p>
          <a:p>
            <a:pPr eaLnBrk="1" hangingPunct="1">
              <a:spcBef>
                <a:spcPct val="0"/>
              </a:spcBef>
            </a:pPr>
            <a:endParaRPr lang="en-US" sz="2200" dirty="0"/>
          </a:p>
        </p:txBody>
      </p:sp>
      <p:sp>
        <p:nvSpPr>
          <p:cNvPr id="4" name="Slide Number Placeholder 3"/>
          <p:cNvSpPr>
            <a:spLocks noGrp="1"/>
          </p:cNvSpPr>
          <p:nvPr>
            <p:ph type="sldNum" sz="quarter" idx="5"/>
          </p:nvPr>
        </p:nvSpPr>
        <p:spPr/>
        <p:txBody>
          <a:bodyPr/>
          <a:lstStyle/>
          <a:p>
            <a:fld id="{F139BA10-C5CF-4769-BB45-19E5C126BAC8}" type="slidenum">
              <a:rPr lang="en-US" smtClean="0"/>
              <a:t>7</a:t>
            </a:fld>
            <a:endParaRPr lang="en-US"/>
          </a:p>
        </p:txBody>
      </p:sp>
    </p:spTree>
    <p:extLst>
      <p:ext uri="{BB962C8B-B14F-4D97-AF65-F5344CB8AC3E}">
        <p14:creationId xmlns:p14="http://schemas.microsoft.com/office/powerpoint/2010/main" val="218273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spcBef>
                <a:spcPct val="0"/>
              </a:spcBef>
              <a:defRPr/>
            </a:pPr>
            <a:r>
              <a:rPr lang="en-US" sz="2500" dirty="0"/>
              <a:t>Review the lists, give examples of each alternating between work and personal examples.  Provide background on leaders in the field and their contributions:  </a:t>
            </a:r>
            <a:r>
              <a:rPr lang="en-US" sz="2500" dirty="0" err="1"/>
              <a:t>Salovoy</a:t>
            </a:r>
            <a:r>
              <a:rPr lang="en-US" sz="2500" dirty="0"/>
              <a:t>, Mayer and Caruso; Goleman.</a:t>
            </a:r>
          </a:p>
          <a:p>
            <a:pPr eaLnBrk="1" hangingPunct="1">
              <a:spcBef>
                <a:spcPct val="0"/>
              </a:spcBef>
            </a:pPr>
            <a:endParaRPr lang="en-US" sz="2200" dirty="0"/>
          </a:p>
        </p:txBody>
      </p:sp>
      <p:sp>
        <p:nvSpPr>
          <p:cNvPr id="4" name="Slide Number Placeholder 3"/>
          <p:cNvSpPr>
            <a:spLocks noGrp="1"/>
          </p:cNvSpPr>
          <p:nvPr>
            <p:ph type="sldNum" sz="quarter" idx="5"/>
          </p:nvPr>
        </p:nvSpPr>
        <p:spPr/>
        <p:txBody>
          <a:bodyPr/>
          <a:lstStyle/>
          <a:p>
            <a:fld id="{F139BA10-C5CF-4769-BB45-19E5C126BAC8}" type="slidenum">
              <a:rPr lang="en-US" smtClean="0"/>
              <a:t>8</a:t>
            </a:fld>
            <a:endParaRPr lang="en-US"/>
          </a:p>
        </p:txBody>
      </p:sp>
    </p:spTree>
    <p:extLst>
      <p:ext uri="{BB962C8B-B14F-4D97-AF65-F5344CB8AC3E}">
        <p14:creationId xmlns:p14="http://schemas.microsoft.com/office/powerpoint/2010/main" val="298786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Read and discuss the quote.  Ask participants if they can relate to the quote</a:t>
            </a:r>
            <a:r>
              <a:rPr lang="en-US" baseline="0" dirty="0"/>
              <a:t>.  While it is not in everyone’s power and not easy, Emotional Intelligence can be learned.</a:t>
            </a:r>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9</a:t>
            </a:fld>
            <a:endParaRPr lang="en-US"/>
          </a:p>
        </p:txBody>
      </p:sp>
    </p:spTree>
    <p:extLst>
      <p:ext uri="{BB962C8B-B14F-4D97-AF65-F5344CB8AC3E}">
        <p14:creationId xmlns:p14="http://schemas.microsoft.com/office/powerpoint/2010/main" val="119568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 all need to be more comfortable talking</a:t>
            </a:r>
            <a:r>
              <a:rPr lang="en-US" altLang="en-US" baseline="0" dirty="0"/>
              <a:t> </a:t>
            </a:r>
            <a:r>
              <a:rPr lang="en-US" altLang="en-US" dirty="0"/>
              <a:t>about how we feel. Ask participants to share different emotions. </a:t>
            </a:r>
          </a:p>
          <a:p>
            <a:pPr eaLnBrk="1" hangingPunct="1">
              <a:spcBef>
                <a:spcPct val="0"/>
              </a:spcBef>
            </a:pPr>
            <a:r>
              <a:rPr lang="en-US" altLang="en-US" dirty="0"/>
              <a:t>Ask people to show what it looks like when they are happy! Sad! Angry! Confused! The point being, some of us express our emotions more clearly than others. Emotional</a:t>
            </a:r>
            <a:r>
              <a:rPr lang="en-US" altLang="en-US" baseline="0" dirty="0"/>
              <a:t> Intelligence gives us a vocabulary to express our emotions, moods and feelings. All of which effect our actions, interactions and connections.</a:t>
            </a:r>
          </a:p>
          <a:p>
            <a:pPr eaLnBrk="1" hangingPunct="1">
              <a:spcBef>
                <a:spcPct val="0"/>
              </a:spcBef>
            </a:pPr>
            <a:endParaRPr lang="en-US" altLang="en-US" baseline="0" dirty="0"/>
          </a:p>
          <a:p>
            <a:pPr eaLnBrk="1" hangingPunct="1">
              <a:spcBef>
                <a:spcPct val="0"/>
              </a:spcBef>
            </a:pPr>
            <a:r>
              <a:rPr lang="en-US" altLang="en-US" dirty="0"/>
              <a:t>Remind everyone that in</a:t>
            </a:r>
            <a:r>
              <a:rPr lang="en-US" altLang="en-US" baseline="0" dirty="0"/>
              <a:t> this one hour training </a:t>
            </a:r>
            <a:r>
              <a:rPr lang="en-US" altLang="en-US" dirty="0"/>
              <a:t>we are “introducing”</a:t>
            </a:r>
            <a:r>
              <a:rPr lang="en-US" altLang="en-US" baseline="0" dirty="0"/>
              <a:t> Emotional Intelligence.  Our goal is to familiarize participants with the topic and it’s importance.</a:t>
            </a:r>
          </a:p>
          <a:p>
            <a:pPr eaLnBrk="1" hangingPunct="1">
              <a:spcBef>
                <a:spcPct val="0"/>
              </a:spcBef>
            </a:pPr>
            <a:endParaRPr lang="en-US" altLang="en-US" baseline="0" dirty="0"/>
          </a:p>
          <a:p>
            <a:pPr eaLnBrk="1" hangingPunct="1">
              <a:spcBef>
                <a:spcPct val="0"/>
              </a:spcBef>
            </a:pPr>
            <a:r>
              <a:rPr lang="en-US" altLang="en-US" baseline="0" dirty="0"/>
              <a:t>Definitions:</a:t>
            </a:r>
          </a:p>
          <a:p>
            <a:pPr eaLnBrk="1" hangingPunct="1">
              <a:spcBef>
                <a:spcPct val="0"/>
              </a:spcBef>
            </a:pPr>
            <a:r>
              <a:rPr lang="en-US" altLang="en-US" baseline="0" dirty="0"/>
              <a:t>Emotion: a </a:t>
            </a:r>
            <a:r>
              <a:rPr lang="en-US" dirty="0"/>
              <a:t>mental state that arises spontaneously rather than through conscious effort and is often accompanied by physiological and behavioral changes in the body.</a:t>
            </a:r>
            <a:endParaRPr lang="en-US" altLang="en-US" baseline="0" dirty="0"/>
          </a:p>
          <a:p>
            <a:pPr eaLnBrk="1" hangingPunct="1">
              <a:spcBef>
                <a:spcPct val="0"/>
              </a:spcBef>
            </a:pPr>
            <a:r>
              <a:rPr lang="en-US" altLang="en-US" baseline="0" dirty="0"/>
              <a:t>Mood: a particular state of mind or outlook at a particular time.</a:t>
            </a:r>
          </a:p>
          <a:p>
            <a:pPr eaLnBrk="1" hangingPunct="1">
              <a:spcBef>
                <a:spcPct val="0"/>
              </a:spcBef>
            </a:pPr>
            <a:r>
              <a:rPr lang="en-US" altLang="en-US" baseline="0" dirty="0"/>
              <a:t>Feeling: an emotional state or reaction; an awareness by your body.</a:t>
            </a:r>
          </a:p>
          <a:p>
            <a:pPr eaLnBrk="1" hangingPunct="1">
              <a:spcBef>
                <a:spcPct val="0"/>
              </a:spcBef>
            </a:pPr>
            <a:endParaRPr lang="en-US" altLang="en-US" baseline="0" dirty="0"/>
          </a:p>
          <a:p>
            <a:pPr eaLnBrk="1" hangingPunct="1">
              <a:spcBef>
                <a:spcPct val="0"/>
              </a:spcBef>
            </a:pPr>
            <a:endParaRPr lang="en-US" altLang="en-US" dirty="0"/>
          </a:p>
          <a:p>
            <a:pPr eaLnBrk="1" hangingPunct="1">
              <a:spcBef>
                <a:spcPct val="0"/>
              </a:spcBef>
            </a:pPr>
            <a:endParaRPr lang="en-US" alt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10</a:t>
            </a:fld>
            <a:endParaRPr lang="en-US"/>
          </a:p>
        </p:txBody>
      </p:sp>
    </p:spTree>
    <p:extLst>
      <p:ext uri="{BB962C8B-B14F-4D97-AF65-F5344CB8AC3E}">
        <p14:creationId xmlns:p14="http://schemas.microsoft.com/office/powerpoint/2010/main" val="251005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2500" dirty="0"/>
              <a:t>Primary Emotions are our immediate reactions, they are advantageous and have great value.  They motivate us.  Secondary emotions hinder us.  When we experience a secondary emotion, we need to figure out why we feel that way and what we can do to do away with them.</a:t>
            </a:r>
          </a:p>
          <a:p>
            <a:pPr eaLnBrk="1" hangingPunct="1">
              <a:spcBef>
                <a:spcPct val="0"/>
              </a:spcBef>
            </a:pPr>
            <a:endParaRPr lang="en-US" altLang="en-US" sz="2500" u="sng" dirty="0"/>
          </a:p>
          <a:p>
            <a:pPr eaLnBrk="1" hangingPunct="1">
              <a:spcBef>
                <a:spcPct val="0"/>
              </a:spcBef>
            </a:pPr>
            <a:r>
              <a:rPr lang="en-US" altLang="en-US" sz="2500" dirty="0"/>
              <a:t>Source: Personalitycafe.com</a:t>
            </a:r>
            <a:br>
              <a:rPr lang="en-US" altLang="en-US" sz="2500" u="sng" dirty="0"/>
            </a:br>
            <a:br>
              <a:rPr lang="en-US" altLang="en-US" sz="2500" dirty="0"/>
            </a:br>
            <a:r>
              <a:rPr lang="en-US" altLang="en-US" sz="2500" dirty="0"/>
              <a:t>Primary emotions are</a:t>
            </a:r>
            <a:r>
              <a:rPr lang="en-US" altLang="en-US" sz="2500" b="1" dirty="0"/>
              <a:t> in- the- moment </a:t>
            </a:r>
            <a:r>
              <a:rPr lang="en-US" altLang="en-US" sz="2500" dirty="0"/>
              <a:t>emotional responses to a pleasant or unpleasant stimulus. They happen as a </a:t>
            </a:r>
            <a:r>
              <a:rPr lang="en-US" altLang="en-US" sz="2500" i="1" dirty="0"/>
              <a:t>direct result</a:t>
            </a:r>
            <a:r>
              <a:rPr lang="en-US" altLang="en-US" sz="2500" dirty="0"/>
              <a:t> of an external cue that affects us emotionally. That is, they occur in close proximity to the event that brought them on. Primary emotions are important because they provide us with information about our current situation and get us ready or motivated to act in some way. </a:t>
            </a:r>
            <a:br>
              <a:rPr lang="en-US" altLang="en-US" sz="2500" dirty="0"/>
            </a:br>
            <a:br>
              <a:rPr lang="en-US" altLang="en-US" sz="2500" dirty="0"/>
            </a:br>
            <a:r>
              <a:rPr lang="en-US" altLang="en-US" sz="2500" dirty="0"/>
              <a:t>Primary emotions can be extremely pleasant and they can also be extremely unpleasant. Crucial to understanding our emotional reactions and how we behave, either in a healthy and </a:t>
            </a:r>
            <a:r>
              <a:rPr lang="en-US" altLang="en-US" sz="2500" dirty="0" err="1"/>
              <a:t>self-actualising</a:t>
            </a:r>
            <a:r>
              <a:rPr lang="en-US" altLang="en-US" sz="2500" dirty="0"/>
              <a:t> way, or conversely in an unhealthy detrimental way, is being aware of our primary emotions and that they </a:t>
            </a:r>
            <a:r>
              <a:rPr lang="en-US" altLang="en-US" sz="2500" b="1" dirty="0"/>
              <a:t>all have value</a:t>
            </a:r>
            <a:r>
              <a:rPr lang="en-US" altLang="en-US" sz="2500" dirty="0"/>
              <a:t>. They are important cues to our humanity and growth on a personal level as well as interpersonally and socially. </a:t>
            </a:r>
            <a:br>
              <a:rPr lang="en-US" altLang="en-US" sz="2500" dirty="0"/>
            </a:br>
            <a:br>
              <a:rPr lang="en-US" altLang="en-US" sz="2500" dirty="0"/>
            </a:br>
            <a:r>
              <a:rPr lang="en-US" altLang="en-US" sz="2500" dirty="0"/>
              <a:t>We can look at our primary emotions as a </a:t>
            </a:r>
            <a:r>
              <a:rPr lang="en-US" altLang="en-US" sz="2500" i="1" dirty="0"/>
              <a:t>human survival mechanism</a:t>
            </a:r>
            <a:r>
              <a:rPr lang="en-US" altLang="en-US" sz="2500" dirty="0"/>
              <a:t>. If we do not allow ourselves the expression of our primary emotions, we at best fail to thrive and live a meagre detached existence, and at worst, when the primary emotions become secondary emotions (which they inevitably do), we cause damage to ourselves and others. </a:t>
            </a:r>
          </a:p>
          <a:p>
            <a:pPr eaLnBrk="1" hangingPunct="1">
              <a:spcBef>
                <a:spcPct val="0"/>
              </a:spcBef>
            </a:pPr>
            <a:endParaRPr lang="en-US" altLang="en-US" sz="2500" dirty="0"/>
          </a:p>
          <a:p>
            <a:pPr eaLnBrk="1" hangingPunct="1">
              <a:spcBef>
                <a:spcPct val="0"/>
              </a:spcBef>
            </a:pPr>
            <a:r>
              <a:rPr lang="en-US" altLang="en-US" sz="2500" u="sng" dirty="0"/>
              <a:t>Understanding Secondary Emotions</a:t>
            </a:r>
            <a:br>
              <a:rPr lang="en-US" altLang="en-US" sz="2500" dirty="0"/>
            </a:br>
            <a:br>
              <a:rPr lang="en-US" altLang="en-US" sz="2500" dirty="0"/>
            </a:br>
            <a:r>
              <a:rPr lang="en-US" altLang="en-US" sz="2500" dirty="0"/>
              <a:t>Let's look at the above statements. These statement do not help us to achieve. They do not make us better people. They disguise themselves by making us think we'll be better if we listen to the voice. But, in fact what they do is destroy our sense of self and </a:t>
            </a:r>
            <a:r>
              <a:rPr lang="en-US" altLang="en-US" sz="2500" dirty="0" err="1"/>
              <a:t>demoralise</a:t>
            </a:r>
            <a:r>
              <a:rPr lang="en-US" altLang="en-US" sz="2500" dirty="0"/>
              <a:t> us. </a:t>
            </a:r>
            <a:br>
              <a:rPr lang="en-US" altLang="en-US" sz="2500" dirty="0"/>
            </a:br>
            <a:br>
              <a:rPr lang="en-US" altLang="en-US" sz="2500" dirty="0"/>
            </a:br>
            <a:r>
              <a:rPr lang="en-US" altLang="en-US" sz="2500" dirty="0"/>
              <a:t>If that were not bad enough, in the long term, we get into a pattern of not even </a:t>
            </a:r>
            <a:r>
              <a:rPr lang="en-US" altLang="en-US" sz="2500" dirty="0" err="1"/>
              <a:t>recognising</a:t>
            </a:r>
            <a:r>
              <a:rPr lang="en-US" altLang="en-US" sz="2500" dirty="0"/>
              <a:t> the primary emotion anymore because the dysfunctional voice has infiltrated completely. What happens then? Not a pretty picture. Because the primary emotion never goes away. It gets buried, but we need it to survive. It makes us human.</a:t>
            </a:r>
            <a:br>
              <a:rPr lang="en-US" altLang="en-US" sz="2500" dirty="0"/>
            </a:br>
            <a:br>
              <a:rPr lang="en-US" altLang="en-US" sz="2500" dirty="0"/>
            </a:br>
            <a:r>
              <a:rPr lang="en-US" altLang="en-US" sz="2500" dirty="0"/>
              <a:t>This brings us to our secondary emotions. These are very familiar. We might mistake them for primary emotions if we're not self aware. For example, anxiety is often due to fear. We may not be aware that we're afraid, or even what we are fearing (it could be many things), so it becomes expressed as general anxiety. The thing about secondary emotions that will be a tip off is if you can't alleviate it without digging deeper. </a:t>
            </a:r>
            <a:br>
              <a:rPr lang="en-US" altLang="en-US" sz="2500" dirty="0"/>
            </a:br>
            <a:br>
              <a:rPr lang="en-US" altLang="en-US" sz="2500" dirty="0"/>
            </a:br>
            <a:r>
              <a:rPr lang="en-US" altLang="en-US" sz="2500" dirty="0"/>
              <a:t>Secondary emotions are not there to help us. They hinder us. They are the emotions we have in response to a primary emotion not being </a:t>
            </a:r>
            <a:r>
              <a:rPr lang="en-US" altLang="en-US" sz="2500" dirty="0" err="1"/>
              <a:t>recognised</a:t>
            </a:r>
            <a:r>
              <a:rPr lang="en-US" altLang="en-US" sz="2500" dirty="0"/>
              <a:t> or expressed. Secondary emotions can be </a:t>
            </a:r>
            <a:r>
              <a:rPr lang="en-US" altLang="en-US" sz="2500" dirty="0" err="1"/>
              <a:t>analysed</a:t>
            </a:r>
            <a:r>
              <a:rPr lang="en-US" altLang="en-US" sz="2500" dirty="0"/>
              <a:t> by listening to our inner dialogue. When we feel uncomfortable with the expression of a primary emotion, our inner </a:t>
            </a:r>
            <a:r>
              <a:rPr lang="en-US" altLang="en-US" sz="2500" dirty="0" err="1"/>
              <a:t>judgemental</a:t>
            </a:r>
            <a:r>
              <a:rPr lang="en-US" altLang="en-US" sz="2500" dirty="0"/>
              <a:t> voice kicks in. What does it say? Whatever that voice is saying will be a cue as to how we our turning our primary emotion into a secondary one.</a:t>
            </a:r>
            <a:br>
              <a:rPr lang="en-US" altLang="en-US" sz="2500" dirty="0"/>
            </a:br>
            <a:br>
              <a:rPr lang="en-US" altLang="en-US" sz="2500" dirty="0"/>
            </a:br>
            <a:r>
              <a:rPr lang="en-US" altLang="en-US" sz="2500" dirty="0"/>
              <a:t>A secondary emotion is what occurs when we don't value, listen to respond to our primary emotions. If we do not express the primary emotion it does not go away. We may not express it for a variety of reasons. It may be because of habit from our past (emotional blocks from childhood, family, school, society or relationships and past hurts), or it may be because we are in a social or work situation in which it is not acceptable or safe to express the primary emotion, or it could be because our current situation blocks us from expressing it (</a:t>
            </a:r>
            <a:r>
              <a:rPr lang="en-US" altLang="en-US" sz="2500" dirty="0" err="1"/>
              <a:t>ie</a:t>
            </a:r>
            <a:r>
              <a:rPr lang="en-US" altLang="en-US" sz="2500" dirty="0"/>
              <a:t>. it is not accepted by a partner). </a:t>
            </a:r>
            <a:br>
              <a:rPr lang="en-US" altLang="en-US" sz="2500" dirty="0"/>
            </a:br>
            <a:br>
              <a:rPr lang="en-US" altLang="en-US" sz="2500" dirty="0"/>
            </a:br>
            <a:endParaRPr lang="en-US" altLang="en-US" sz="2500" dirty="0"/>
          </a:p>
          <a:p>
            <a:pPr eaLnBrk="1" hangingPunct="1">
              <a:spcBef>
                <a:spcPct val="0"/>
              </a:spcBef>
            </a:pPr>
            <a:endParaRPr lang="en-US" sz="2200" dirty="0"/>
          </a:p>
        </p:txBody>
      </p:sp>
      <p:sp>
        <p:nvSpPr>
          <p:cNvPr id="4" name="Slide Number Placeholder 3"/>
          <p:cNvSpPr>
            <a:spLocks noGrp="1"/>
          </p:cNvSpPr>
          <p:nvPr>
            <p:ph type="sldNum" sz="quarter" idx="5"/>
          </p:nvPr>
        </p:nvSpPr>
        <p:spPr/>
        <p:txBody>
          <a:bodyPr/>
          <a:lstStyle/>
          <a:p>
            <a:fld id="{F139BA10-C5CF-4769-BB45-19E5C126BAC8}" type="slidenum">
              <a:rPr lang="en-US" smtClean="0"/>
              <a:t>11</a:t>
            </a:fld>
            <a:endParaRPr lang="en-US"/>
          </a:p>
        </p:txBody>
      </p:sp>
    </p:spTree>
    <p:extLst>
      <p:ext uri="{BB962C8B-B14F-4D97-AF65-F5344CB8AC3E}">
        <p14:creationId xmlns:p14="http://schemas.microsoft.com/office/powerpoint/2010/main" val="304417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6" name="Straight Connector 5">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Tree>
    <p:extLst>
      <p:ext uri="{BB962C8B-B14F-4D97-AF65-F5344CB8AC3E}">
        <p14:creationId xmlns:p14="http://schemas.microsoft.com/office/powerpoint/2010/main" val="1071250916"/>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79" r:id="rId20"/>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950678" y="3416477"/>
            <a:ext cx="9240458" cy="1532894"/>
          </a:xfrm>
        </p:spPr>
        <p:txBody>
          <a:bodyPr>
            <a:noAutofit/>
          </a:bodyPr>
          <a:lstStyle/>
          <a:p>
            <a:pPr eaLnBrk="1" hangingPunct="1"/>
            <a:r>
              <a:rPr lang="en-US" altLang="en-US" sz="4500" dirty="0"/>
              <a:t>Emotional Intelligence:</a:t>
            </a:r>
            <a:br>
              <a:rPr lang="en-US" altLang="en-US" sz="4500" dirty="0"/>
            </a:br>
            <a:r>
              <a:rPr lang="en-US" altLang="en-US" sz="4500" dirty="0"/>
              <a:t>A Guide to How it Works</a:t>
            </a:r>
          </a:p>
        </p:txBody>
      </p:sp>
      <p:pic>
        <p:nvPicPr>
          <p:cNvPr id="4" name="Picture 3"/>
          <p:cNvPicPr>
            <a:picLocks noChangeAspect="1"/>
          </p:cNvPicPr>
          <p:nvPr/>
        </p:nvPicPr>
        <p:blipFill>
          <a:blip r:embed="rId3"/>
          <a:stretch>
            <a:fillRect/>
          </a:stretch>
        </p:blipFill>
        <p:spPr>
          <a:xfrm>
            <a:off x="8389434" y="5257800"/>
            <a:ext cx="3802566" cy="894521"/>
          </a:xfrm>
          <a:prstGeom prst="rect">
            <a:avLst/>
          </a:prstGeom>
        </p:spPr>
      </p:pic>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5950169" cy="436093"/>
          </a:xfrm>
        </p:spPr>
        <p:txBody>
          <a:bodyPr/>
          <a:lstStyle/>
          <a:p>
            <a:r>
              <a:rPr lang="en-US" b="1" dirty="0"/>
              <a:t>Emotions, Moods, Feelings</a:t>
            </a:r>
          </a:p>
        </p:txBody>
      </p:sp>
      <p:sp>
        <p:nvSpPr>
          <p:cNvPr id="3" name="Text Placeholder 2"/>
          <p:cNvSpPr>
            <a:spLocks noGrp="1"/>
          </p:cNvSpPr>
          <p:nvPr>
            <p:ph type="body" sz="half" idx="22"/>
          </p:nvPr>
        </p:nvSpPr>
        <p:spPr>
          <a:xfrm>
            <a:off x="885823" y="1639966"/>
            <a:ext cx="10337699" cy="4375072"/>
          </a:xfrm>
        </p:spPr>
        <p:txBody>
          <a:bodyPr/>
          <a:lstStyle/>
          <a:p>
            <a:pPr marL="285750" indent="-28575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What is an emotion?</a:t>
            </a:r>
          </a:p>
          <a:p>
            <a:pPr marL="285750" indent="-28575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Why is it valuable to understand what you are feeling?</a:t>
            </a:r>
          </a:p>
          <a:p>
            <a:pPr marL="285750" indent="-28575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Why is it important?</a:t>
            </a:r>
          </a:p>
          <a:p>
            <a:pPr marL="285750" indent="-28575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How do feelings affect your mood?</a:t>
            </a:r>
          </a:p>
          <a:p>
            <a:pPr>
              <a:spcBef>
                <a:spcPts val="1200"/>
              </a:spcBef>
              <a:spcAft>
                <a:spcPts val="600"/>
              </a:spcAft>
              <a:buClr>
                <a:schemeClr val="tx2"/>
              </a:buClr>
            </a:pPr>
            <a:endParaRPr lang="en-US" altLang="en-US" sz="1500" dirty="0">
              <a:solidFill>
                <a:schemeClr val="tx2"/>
              </a:solidFill>
              <a:latin typeface="Raleway SemiBold" panose="020B0604020202020204" charset="0"/>
            </a:endParaRPr>
          </a:p>
          <a:p>
            <a:pPr>
              <a:spcBef>
                <a:spcPts val="1200"/>
              </a:spcBef>
              <a:spcAft>
                <a:spcPts val="600"/>
              </a:spcAft>
              <a:buClr>
                <a:schemeClr val="tx2"/>
              </a:buClr>
            </a:pPr>
            <a:r>
              <a:rPr lang="en-US" altLang="en-US" sz="1500" b="1" i="1" dirty="0">
                <a:solidFill>
                  <a:schemeClr val="tx2"/>
                </a:solidFill>
                <a:latin typeface="Raleway SemiBold" panose="020B0604020202020204" charset="0"/>
              </a:rPr>
              <a:t>Our emotions and moods are contagious</a:t>
            </a:r>
          </a:p>
          <a:p>
            <a:pPr>
              <a:spcBef>
                <a:spcPts val="1200"/>
              </a:spcBef>
              <a:spcAft>
                <a:spcPts val="600"/>
              </a:spcAft>
              <a:buClr>
                <a:schemeClr val="tx2"/>
              </a:buClr>
            </a:pPr>
            <a:endParaRPr lang="en-US" altLang="en-US" sz="1500" dirty="0">
              <a:solidFill>
                <a:schemeClr val="tx2"/>
              </a:solidFill>
              <a:latin typeface="Raleway SemiBold" panose="020B0604020202020204" charset="0"/>
            </a:endParaRPr>
          </a:p>
        </p:txBody>
      </p:sp>
    </p:spTree>
    <p:extLst>
      <p:ext uri="{BB962C8B-B14F-4D97-AF65-F5344CB8AC3E}">
        <p14:creationId xmlns:p14="http://schemas.microsoft.com/office/powerpoint/2010/main" val="40827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9329584" cy="436093"/>
          </a:xfrm>
        </p:spPr>
        <p:txBody>
          <a:bodyPr/>
          <a:lstStyle/>
          <a:p>
            <a:r>
              <a:rPr lang="en-US" altLang="en-US" sz="3600" b="1" dirty="0">
                <a:solidFill>
                  <a:schemeClr val="tx2"/>
                </a:solidFill>
              </a:rPr>
              <a:t>Primary and Secondary Emotions</a:t>
            </a:r>
            <a:endParaRPr lang="en-US" dirty="0">
              <a:solidFill>
                <a:schemeClr val="tx2"/>
              </a:solidFill>
              <a:latin typeface="+mj-lt"/>
            </a:endParaRPr>
          </a:p>
        </p:txBody>
      </p:sp>
      <p:sp>
        <p:nvSpPr>
          <p:cNvPr id="6" name="Text Placeholder 4">
            <a:extLst>
              <a:ext uri="{FF2B5EF4-FFF2-40B4-BE49-F238E27FC236}">
                <a16:creationId xmlns:a16="http://schemas.microsoft.com/office/drawing/2014/main" id="{F1A992D3-D09C-4CC5-B9EA-638FCD64BB0B}"/>
              </a:ext>
            </a:extLst>
          </p:cNvPr>
          <p:cNvSpPr>
            <a:spLocks noGrp="1"/>
          </p:cNvSpPr>
          <p:nvPr>
            <p:ph type="body" sz="half" idx="22"/>
          </p:nvPr>
        </p:nvSpPr>
        <p:spPr>
          <a:xfrm>
            <a:off x="885825" y="1639965"/>
            <a:ext cx="5210174" cy="4272104"/>
          </a:xfrm>
        </p:spPr>
        <p:txBody>
          <a:bodyPr/>
          <a:lstStyle/>
          <a:p>
            <a:pPr>
              <a:spcBef>
                <a:spcPts val="600"/>
              </a:spcBef>
              <a:spcAft>
                <a:spcPts val="600"/>
              </a:spcAft>
            </a:pPr>
            <a:r>
              <a:rPr lang="en-US" sz="1500" dirty="0">
                <a:solidFill>
                  <a:schemeClr val="tx2"/>
                </a:solidFill>
                <a:latin typeface="Raleway SemiBold" panose="020B0604020202020204" charset="0"/>
              </a:rPr>
              <a:t>Primary emotions happen in the moment/real time; they move us to action.</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Joy</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Happiness</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Fulfillment</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Contentment</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Peace</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Fear</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Shame</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Sadness</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Hurt</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Guilt</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Frustration</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Dissatisfaction</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Disappointment</a:t>
            </a:r>
          </a:p>
        </p:txBody>
      </p:sp>
      <p:sp>
        <p:nvSpPr>
          <p:cNvPr id="7" name="Text Placeholder 4">
            <a:extLst>
              <a:ext uri="{FF2B5EF4-FFF2-40B4-BE49-F238E27FC236}">
                <a16:creationId xmlns:a16="http://schemas.microsoft.com/office/drawing/2014/main" id="{E1352130-E6D5-412F-8A71-5A0BAFFE0ABC}"/>
              </a:ext>
            </a:extLst>
          </p:cNvPr>
          <p:cNvSpPr txBox="1">
            <a:spLocks/>
          </p:cNvSpPr>
          <p:nvPr/>
        </p:nvSpPr>
        <p:spPr>
          <a:xfrm>
            <a:off x="6095999" y="1639964"/>
            <a:ext cx="5210176" cy="427210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600"/>
              </a:spcBef>
              <a:spcAft>
                <a:spcPts val="600"/>
              </a:spcAft>
            </a:pPr>
            <a:r>
              <a:rPr lang="en-US" sz="1500" dirty="0">
                <a:solidFill>
                  <a:schemeClr val="tx2"/>
                </a:solidFill>
                <a:latin typeface="Raleway SemiBold" panose="020B0604020202020204" charset="0"/>
              </a:rPr>
              <a:t>Secondary emotions are complicated and built up; they hinder us</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Disapproval</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Disdain</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Hatred</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Coldness</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Hostility</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Persecution complex</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Paranoia</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Distrust</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Worry</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Anxiety</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Insecurity</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Low self-esteem</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Self-hatred</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Depression</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Anger/Rage</a:t>
            </a:r>
          </a:p>
          <a:p>
            <a:pPr marL="285750" indent="-285750">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Jealousy</a:t>
            </a:r>
          </a:p>
          <a:p>
            <a:endParaRPr lang="en-US" sz="1500" dirty="0">
              <a:solidFill>
                <a:schemeClr val="tx2"/>
              </a:solidFill>
              <a:latin typeface="Raleway SemiBold" panose="020B0604020202020204" charset="0"/>
            </a:endParaRPr>
          </a:p>
        </p:txBody>
      </p:sp>
    </p:spTree>
    <p:extLst>
      <p:ext uri="{BB962C8B-B14F-4D97-AF65-F5344CB8AC3E}">
        <p14:creationId xmlns:p14="http://schemas.microsoft.com/office/powerpoint/2010/main" val="465491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5950169" cy="436093"/>
          </a:xfrm>
        </p:spPr>
        <p:txBody>
          <a:bodyPr/>
          <a:lstStyle/>
          <a:p>
            <a:pPr algn="l" fontAlgn="auto">
              <a:spcAft>
                <a:spcPts val="0"/>
              </a:spcAft>
            </a:pPr>
            <a:r>
              <a:rPr lang="en-US" altLang="en-US" sz="3600" b="1" dirty="0">
                <a:solidFill>
                  <a:schemeClr val="tx2"/>
                </a:solidFill>
              </a:rPr>
              <a:t>Next…</a:t>
            </a:r>
          </a:p>
        </p:txBody>
      </p:sp>
      <p:sp>
        <p:nvSpPr>
          <p:cNvPr id="3" name="Text Placeholder 2"/>
          <p:cNvSpPr>
            <a:spLocks noGrp="1"/>
          </p:cNvSpPr>
          <p:nvPr>
            <p:ph type="body" sz="half" idx="22"/>
          </p:nvPr>
        </p:nvSpPr>
        <p:spPr>
          <a:xfrm>
            <a:off x="885823" y="1639966"/>
            <a:ext cx="10337699" cy="4375072"/>
          </a:xfrm>
        </p:spPr>
        <p:txBody>
          <a:bodyPr/>
          <a:lstStyle/>
          <a:p>
            <a:pPr>
              <a:buClr>
                <a:schemeClr val="tx1">
                  <a:lumMod val="90000"/>
                  <a:lumOff val="10000"/>
                </a:schemeClr>
              </a:buClr>
            </a:pPr>
            <a:r>
              <a:rPr lang="en-US" altLang="en-US" sz="1500" dirty="0">
                <a:solidFill>
                  <a:schemeClr val="tx2"/>
                </a:solidFill>
                <a:latin typeface="Raleway SemiBold" panose="020B0604020202020204" charset="0"/>
              </a:rPr>
              <a:t>We know how we feel…</a:t>
            </a:r>
          </a:p>
          <a:p>
            <a:pPr>
              <a:buClr>
                <a:schemeClr val="tx1">
                  <a:lumMod val="90000"/>
                  <a:lumOff val="10000"/>
                </a:schemeClr>
              </a:buClr>
            </a:pPr>
            <a:r>
              <a:rPr lang="en-US" altLang="en-US" sz="1500" dirty="0">
                <a:solidFill>
                  <a:schemeClr val="tx2"/>
                </a:solidFill>
                <a:latin typeface="Raleway SemiBold" panose="020B0604020202020204" charset="0"/>
              </a:rPr>
              <a:t>What does it mean?</a:t>
            </a:r>
          </a:p>
          <a:p>
            <a:pPr>
              <a:buClr>
                <a:schemeClr val="tx1">
                  <a:lumMod val="65000"/>
                  <a:lumOff val="35000"/>
                </a:schemeClr>
              </a:buClr>
            </a:pPr>
            <a:endParaRPr lang="en-US" altLang="en-US" sz="1500" dirty="0">
              <a:solidFill>
                <a:schemeClr val="tx2"/>
              </a:solidFill>
              <a:latin typeface="Raleway SemiBold" panose="020B0604020202020204" charset="0"/>
            </a:endParaRPr>
          </a:p>
          <a:p>
            <a:pPr>
              <a:spcBef>
                <a:spcPts val="1200"/>
              </a:spcBef>
              <a:spcAft>
                <a:spcPts val="600"/>
              </a:spcAft>
              <a:buClr>
                <a:schemeClr val="tx1">
                  <a:lumMod val="65000"/>
                  <a:lumOff val="35000"/>
                </a:schemeClr>
              </a:buClr>
            </a:pPr>
            <a:r>
              <a:rPr lang="en-US" altLang="en-US" sz="1500" dirty="0">
                <a:solidFill>
                  <a:schemeClr val="tx2"/>
                </a:solidFill>
                <a:latin typeface="Raleway SemiBold" panose="020B0604020202020204" charset="0"/>
              </a:rPr>
              <a:t>Keep a journal of your emotions and your behaviors…</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When I am angry, I yell</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When I am sad, I cry</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When I am hurt, I shut down</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When I am overwhelmed, I make mistakes</a:t>
            </a:r>
          </a:p>
        </p:txBody>
      </p:sp>
    </p:spTree>
    <p:extLst>
      <p:ext uri="{BB962C8B-B14F-4D97-AF65-F5344CB8AC3E}">
        <p14:creationId xmlns:p14="http://schemas.microsoft.com/office/powerpoint/2010/main" val="3084161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5950169" cy="436093"/>
          </a:xfrm>
        </p:spPr>
        <p:txBody>
          <a:bodyPr/>
          <a:lstStyle/>
          <a:p>
            <a:pPr algn="l" fontAlgn="auto">
              <a:spcAft>
                <a:spcPts val="0"/>
              </a:spcAft>
            </a:pPr>
            <a:r>
              <a:rPr lang="en-US" altLang="en-US" sz="3600" b="1" dirty="0">
                <a:solidFill>
                  <a:schemeClr val="tx2"/>
                </a:solidFill>
              </a:rPr>
              <a:t>Understanding Emotions</a:t>
            </a:r>
            <a:r>
              <a:rPr lang="en-US" altLang="en-US" dirty="0">
                <a:solidFill>
                  <a:schemeClr val="tx2"/>
                </a:solidFill>
              </a:rPr>
              <a:t>	</a:t>
            </a:r>
            <a:endParaRPr lang="en-US" altLang="en-US" sz="3600" b="1" dirty="0">
              <a:solidFill>
                <a:schemeClr val="tx2"/>
              </a:solidFill>
            </a:endParaRPr>
          </a:p>
        </p:txBody>
      </p:sp>
      <p:sp>
        <p:nvSpPr>
          <p:cNvPr id="3" name="Text Placeholder 2"/>
          <p:cNvSpPr>
            <a:spLocks noGrp="1"/>
          </p:cNvSpPr>
          <p:nvPr>
            <p:ph type="body" sz="half" idx="22"/>
          </p:nvPr>
        </p:nvSpPr>
        <p:spPr>
          <a:xfrm>
            <a:off x="885823" y="1639966"/>
            <a:ext cx="10337699" cy="4375072"/>
          </a:xfrm>
        </p:spPr>
        <p:txBody>
          <a:bodyPr/>
          <a:lstStyle/>
          <a:p>
            <a:pPr marL="285750" indent="-285750">
              <a:spcBef>
                <a:spcPts val="6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Learn how to be the best listener</a:t>
            </a:r>
          </a:p>
          <a:p>
            <a:pPr marL="285750" indent="-285750">
              <a:spcBef>
                <a:spcPts val="6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Watch others’ body language</a:t>
            </a:r>
          </a:p>
          <a:p>
            <a:pPr marL="742950" lvl="1" indent="-285750">
              <a:buClr>
                <a:schemeClr val="tx2"/>
              </a:buClr>
              <a:buSzPct val="80000"/>
              <a:buFont typeface="Courier New" panose="02070309020205020404" pitchFamily="49" charset="0"/>
              <a:buChar char="o"/>
            </a:pPr>
            <a:r>
              <a:rPr lang="en-US" altLang="en-US" sz="1500" dirty="0">
                <a:solidFill>
                  <a:schemeClr val="tx2"/>
                </a:solidFill>
                <a:latin typeface="Raleway SemiBold" panose="020B0604020202020204" charset="0"/>
              </a:rPr>
              <a:t>What are they are really feeling?</a:t>
            </a:r>
          </a:p>
          <a:p>
            <a:pPr marL="742950" lvl="1" indent="-285750">
              <a:buClr>
                <a:schemeClr val="tx2"/>
              </a:buClr>
              <a:buSzPct val="80000"/>
              <a:buFont typeface="Courier New" panose="02070309020205020404" pitchFamily="49" charset="0"/>
              <a:buChar char="o"/>
            </a:pPr>
            <a:r>
              <a:rPr lang="en-US" altLang="en-US" sz="1500" dirty="0">
                <a:solidFill>
                  <a:schemeClr val="tx2"/>
                </a:solidFill>
                <a:latin typeface="Raleway SemiBold" panose="020B0604020202020204" charset="0"/>
              </a:rPr>
              <a:t>What emotion is their tone conveying?</a:t>
            </a:r>
          </a:p>
          <a:p>
            <a:pPr marL="742950" lvl="1" indent="-285750">
              <a:buClr>
                <a:schemeClr val="tx2"/>
              </a:buClr>
              <a:buSzPct val="80000"/>
              <a:buFont typeface="Courier New" panose="02070309020205020404" pitchFamily="49" charset="0"/>
              <a:buChar char="o"/>
            </a:pPr>
            <a:r>
              <a:rPr lang="en-US" altLang="en-US" sz="1500" dirty="0">
                <a:solidFill>
                  <a:schemeClr val="tx2"/>
                </a:solidFill>
                <a:latin typeface="Raleway SemiBold" panose="020B0604020202020204" charset="0"/>
              </a:rPr>
              <a:t>Do their tones and their emotions match?</a:t>
            </a:r>
          </a:p>
          <a:p>
            <a:pPr marL="285750" indent="-285750">
              <a:spcBef>
                <a:spcPts val="6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Become more comfortable sharing your emotions</a:t>
            </a:r>
          </a:p>
        </p:txBody>
      </p:sp>
    </p:spTree>
    <p:extLst>
      <p:ext uri="{BB962C8B-B14F-4D97-AF65-F5344CB8AC3E}">
        <p14:creationId xmlns:p14="http://schemas.microsoft.com/office/powerpoint/2010/main" val="1019966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5950169" cy="436093"/>
          </a:xfrm>
        </p:spPr>
        <p:txBody>
          <a:bodyPr/>
          <a:lstStyle/>
          <a:p>
            <a:pPr algn="l" fontAlgn="auto">
              <a:spcAft>
                <a:spcPts val="0"/>
              </a:spcAft>
            </a:pPr>
            <a:r>
              <a:rPr lang="en-US" sz="3600" b="1" dirty="0">
                <a:solidFill>
                  <a:schemeClr val="tx2"/>
                </a:solidFill>
              </a:rPr>
              <a:t>Understanding the Brain</a:t>
            </a:r>
            <a:endParaRPr lang="en-US" altLang="en-US" sz="3600" b="1" dirty="0">
              <a:solidFill>
                <a:schemeClr val="tx2"/>
              </a:solidFill>
            </a:endParaRPr>
          </a:p>
        </p:txBody>
      </p:sp>
      <p:sp>
        <p:nvSpPr>
          <p:cNvPr id="3" name="Text Placeholder 2"/>
          <p:cNvSpPr>
            <a:spLocks noGrp="1"/>
          </p:cNvSpPr>
          <p:nvPr>
            <p:ph type="body" sz="half" idx="22"/>
          </p:nvPr>
        </p:nvSpPr>
        <p:spPr>
          <a:xfrm>
            <a:off x="885823" y="1639966"/>
            <a:ext cx="5940645" cy="4375072"/>
          </a:xfrm>
        </p:spPr>
        <p:txBody>
          <a:bodyPr/>
          <a:lstStyle/>
          <a:p>
            <a:pPr marL="0" indent="0">
              <a:lnSpc>
                <a:spcPct val="110000"/>
              </a:lnSpc>
              <a:buNone/>
            </a:pPr>
            <a:r>
              <a:rPr lang="en-US" sz="1500" b="1" dirty="0">
                <a:solidFill>
                  <a:schemeClr val="tx2"/>
                </a:solidFill>
                <a:latin typeface="Raleway SemiBold" panose="020B0604020202020204" charset="0"/>
              </a:rPr>
              <a:t>Thalamus</a:t>
            </a:r>
            <a:r>
              <a:rPr lang="en-US" sz="1500" dirty="0">
                <a:solidFill>
                  <a:schemeClr val="tx2"/>
                </a:solidFill>
                <a:latin typeface="Raleway SemiBold" panose="020B0604020202020204" charset="0"/>
              </a:rPr>
              <a:t>	</a:t>
            </a:r>
          </a:p>
          <a:p>
            <a:pPr marL="285750" indent="-285750">
              <a:lnSpc>
                <a:spcPct val="100000"/>
              </a:lnSpc>
              <a:spcBef>
                <a:spcPts val="600"/>
              </a:spcBef>
              <a:buClr>
                <a:schemeClr val="tx2"/>
              </a:buClr>
              <a:buFont typeface="Arial" panose="020B0604020202020204" pitchFamily="34" charset="0"/>
              <a:buChar char="•"/>
            </a:pPr>
            <a:r>
              <a:rPr lang="en-US" sz="1500" dirty="0">
                <a:solidFill>
                  <a:schemeClr val="tx2"/>
                </a:solidFill>
                <a:latin typeface="Raleway SemiBold" panose="020B0604020202020204" charset="0"/>
              </a:rPr>
              <a:t>Relay center between our conscious and subconscious</a:t>
            </a:r>
          </a:p>
          <a:p>
            <a:pPr marL="285750" indent="-285750">
              <a:lnSpc>
                <a:spcPct val="100000"/>
              </a:lnSpc>
              <a:spcBef>
                <a:spcPts val="600"/>
              </a:spcBef>
              <a:buClr>
                <a:schemeClr val="tx2"/>
              </a:buClr>
              <a:buFont typeface="Arial" panose="020B0604020202020204" pitchFamily="34" charset="0"/>
              <a:buChar char="•"/>
            </a:pPr>
            <a:r>
              <a:rPr lang="en-US" sz="1500" dirty="0">
                <a:solidFill>
                  <a:schemeClr val="tx2"/>
                </a:solidFill>
                <a:latin typeface="Raleway SemiBold" panose="020B0604020202020204" charset="0"/>
              </a:rPr>
              <a:t>Helps us to react appropriately</a:t>
            </a:r>
          </a:p>
          <a:p>
            <a:pPr marL="57150" indent="0">
              <a:lnSpc>
                <a:spcPct val="110000"/>
              </a:lnSpc>
              <a:buNone/>
            </a:pPr>
            <a:r>
              <a:rPr lang="en-US" sz="1500" b="1" dirty="0">
                <a:solidFill>
                  <a:schemeClr val="tx2"/>
                </a:solidFill>
                <a:latin typeface="Raleway SemiBold" panose="020B0604020202020204" charset="0"/>
              </a:rPr>
              <a:t>Cortex   </a:t>
            </a:r>
          </a:p>
          <a:p>
            <a:pPr marL="283464" indent="-283464">
              <a:lnSpc>
                <a:spcPct val="100000"/>
              </a:lnSpc>
              <a:spcBef>
                <a:spcPts val="600"/>
              </a:spcBef>
              <a:buClr>
                <a:schemeClr val="tx2"/>
              </a:buClr>
              <a:buFont typeface="Arial" panose="020B0604020202020204" pitchFamily="34" charset="0"/>
              <a:buChar char="•"/>
            </a:pPr>
            <a:r>
              <a:rPr lang="en-US" sz="1500" dirty="0">
                <a:solidFill>
                  <a:schemeClr val="tx2"/>
                </a:solidFill>
                <a:latin typeface="Raleway SemiBold" panose="020B0604020202020204" charset="0"/>
              </a:rPr>
              <a:t>Thinking center</a:t>
            </a:r>
          </a:p>
          <a:p>
            <a:pPr marL="283464" indent="-283464">
              <a:lnSpc>
                <a:spcPct val="100000"/>
              </a:lnSpc>
              <a:spcBef>
                <a:spcPts val="600"/>
              </a:spcBef>
              <a:buClr>
                <a:schemeClr val="tx2"/>
              </a:buClr>
              <a:buFont typeface="Arial" panose="020B0604020202020204" pitchFamily="34" charset="0"/>
              <a:buChar char="•"/>
            </a:pPr>
            <a:r>
              <a:rPr lang="en-US" sz="1500" dirty="0">
                <a:solidFill>
                  <a:schemeClr val="tx2"/>
                </a:solidFill>
                <a:latin typeface="Raleway SemiBold" panose="020B0604020202020204" charset="0"/>
              </a:rPr>
              <a:t>Helps us make sense &amp; sends messages</a:t>
            </a:r>
          </a:p>
          <a:p>
            <a:pPr marL="57150" indent="0">
              <a:lnSpc>
                <a:spcPct val="110000"/>
              </a:lnSpc>
              <a:buNone/>
            </a:pPr>
            <a:r>
              <a:rPr lang="en-US" sz="1500" b="1" dirty="0">
                <a:solidFill>
                  <a:schemeClr val="tx2"/>
                </a:solidFill>
                <a:latin typeface="Raleway SemiBold" panose="020B0604020202020204" charset="0"/>
              </a:rPr>
              <a:t>Amygdala</a:t>
            </a:r>
          </a:p>
          <a:p>
            <a:pPr marL="283464" indent="-283464">
              <a:lnSpc>
                <a:spcPct val="100000"/>
              </a:lnSpc>
              <a:spcBef>
                <a:spcPts val="600"/>
              </a:spcBef>
              <a:buClr>
                <a:schemeClr val="tx2"/>
              </a:buClr>
              <a:buFont typeface="Arial" panose="020B0604020202020204" pitchFamily="34" charset="0"/>
              <a:buChar char="•"/>
            </a:pPr>
            <a:r>
              <a:rPr lang="en-US" sz="1500" dirty="0">
                <a:solidFill>
                  <a:schemeClr val="tx2"/>
                </a:solidFill>
                <a:latin typeface="Raleway SemiBold" panose="020B0604020202020204" charset="0"/>
              </a:rPr>
              <a:t>Regulates emotional responses</a:t>
            </a:r>
          </a:p>
          <a:p>
            <a:pPr marL="514350" indent="-457200">
              <a:lnSpc>
                <a:spcPct val="110000"/>
              </a:lnSpc>
            </a:pPr>
            <a:endParaRPr lang="en-US" sz="1500" dirty="0">
              <a:solidFill>
                <a:schemeClr val="tx2"/>
              </a:solidFill>
              <a:latin typeface="Raleway SemiBold" panose="020B0604020202020204" charset="0"/>
            </a:endParaRPr>
          </a:p>
          <a:p>
            <a:pPr marL="514350" indent="-457200">
              <a:lnSpc>
                <a:spcPct val="110000"/>
              </a:lnSpc>
            </a:pPr>
            <a:r>
              <a:rPr lang="en-US" sz="1500" b="1" i="1" dirty="0">
                <a:solidFill>
                  <a:schemeClr val="tx2"/>
                </a:solidFill>
                <a:latin typeface="Raleway SemiBold" panose="020B0604020202020204" charset="0"/>
              </a:rPr>
              <a:t>Here is our chance to change behavior</a:t>
            </a:r>
          </a:p>
          <a:p>
            <a:pPr marL="514350" indent="-457200">
              <a:lnSpc>
                <a:spcPct val="110000"/>
              </a:lnSpc>
            </a:pPr>
            <a:endParaRPr lang="en-US" sz="1500" dirty="0">
              <a:solidFill>
                <a:schemeClr val="tx2"/>
              </a:solidFill>
              <a:latin typeface="Raleway SemiBold" panose="020B0604020202020204" charset="0"/>
            </a:endParaRPr>
          </a:p>
        </p:txBody>
      </p:sp>
      <p:pic>
        <p:nvPicPr>
          <p:cNvPr id="4" name="Picture 2" descr="C:\Users\Wendy\AppData\Local\Microsoft\Windows\Temporary Internet Files\Content.IE5\4BONMHP6\MC900197566[1].wmf">
            <a:extLst>
              <a:ext uri="{FF2B5EF4-FFF2-40B4-BE49-F238E27FC236}">
                <a16:creationId xmlns:a16="http://schemas.microsoft.com/office/drawing/2014/main" id="{BD17D9F9-0021-4D7B-9159-825B0B063C6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498117" y="1715631"/>
            <a:ext cx="3482566" cy="342673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ight Arrow 10">
            <a:extLst>
              <a:ext uri="{FF2B5EF4-FFF2-40B4-BE49-F238E27FC236}">
                <a16:creationId xmlns:a16="http://schemas.microsoft.com/office/drawing/2014/main" id="{E99F3D1C-6B55-4B6F-B4B0-08D41070EDFC}"/>
              </a:ext>
            </a:extLst>
          </p:cNvPr>
          <p:cNvSpPr/>
          <p:nvPr/>
        </p:nvSpPr>
        <p:spPr>
          <a:xfrm rot="20529809">
            <a:off x="6647682" y="4155831"/>
            <a:ext cx="3375077" cy="457200"/>
          </a:xfrm>
          <a:prstGeom prst="rightArrow">
            <a:avLst>
              <a:gd name="adj1" fmla="val 46941"/>
              <a:gd name="adj2"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2">
            <a:extLst>
              <a:ext uri="{FF2B5EF4-FFF2-40B4-BE49-F238E27FC236}">
                <a16:creationId xmlns:a16="http://schemas.microsoft.com/office/drawing/2014/main" id="{E5FC7B97-4E9A-4037-90C8-6752DBE50B3B}"/>
              </a:ext>
            </a:extLst>
          </p:cNvPr>
          <p:cNvSpPr/>
          <p:nvPr/>
        </p:nvSpPr>
        <p:spPr>
          <a:xfrm rot="1180985">
            <a:off x="6498932" y="3082662"/>
            <a:ext cx="2209009" cy="739828"/>
          </a:xfrm>
          <a:prstGeom prst="rightArrow">
            <a:avLst>
              <a:gd name="adj1" fmla="val 31794"/>
              <a:gd name="adj2"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2E1D050B-CC62-4657-835F-822CB641144A}"/>
              </a:ext>
            </a:extLst>
          </p:cNvPr>
          <p:cNvGrpSpPr/>
          <p:nvPr/>
        </p:nvGrpSpPr>
        <p:grpSpPr>
          <a:xfrm>
            <a:off x="5705992" y="2102989"/>
            <a:ext cx="5005596" cy="2438400"/>
            <a:chOff x="3416575" y="1524000"/>
            <a:chExt cx="5399991" cy="2438400"/>
          </a:xfrm>
        </p:grpSpPr>
        <p:sp>
          <p:nvSpPr>
            <p:cNvPr id="8" name="Double Bracket 7">
              <a:extLst>
                <a:ext uri="{FF2B5EF4-FFF2-40B4-BE49-F238E27FC236}">
                  <a16:creationId xmlns:a16="http://schemas.microsoft.com/office/drawing/2014/main" id="{01F94C55-B0F4-4E68-B627-4DFABE5E5231}"/>
                </a:ext>
              </a:extLst>
            </p:cNvPr>
            <p:cNvSpPr/>
            <p:nvPr/>
          </p:nvSpPr>
          <p:spPr>
            <a:xfrm>
              <a:off x="5029200" y="1524000"/>
              <a:ext cx="3787366" cy="2438400"/>
            </a:xfrm>
            <a:prstGeom prst="bracketPair">
              <a:avLst/>
            </a:prstGeom>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ight Arrow 7">
              <a:extLst>
                <a:ext uri="{FF2B5EF4-FFF2-40B4-BE49-F238E27FC236}">
                  <a16:creationId xmlns:a16="http://schemas.microsoft.com/office/drawing/2014/main" id="{FD79B93D-039E-41B4-8501-FA7360C0E2CC}"/>
                </a:ext>
              </a:extLst>
            </p:cNvPr>
            <p:cNvSpPr/>
            <p:nvPr/>
          </p:nvSpPr>
          <p:spPr>
            <a:xfrm>
              <a:off x="3416575" y="3429000"/>
              <a:ext cx="1930913" cy="457200"/>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5047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6"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0DFF-1BC2-4698-A795-B451D124E88C}"/>
              </a:ext>
            </a:extLst>
          </p:cNvPr>
          <p:cNvSpPr>
            <a:spLocks noGrp="1"/>
          </p:cNvSpPr>
          <p:nvPr>
            <p:ph type="title"/>
          </p:nvPr>
        </p:nvSpPr>
        <p:spPr>
          <a:xfrm>
            <a:off x="838199" y="1785939"/>
            <a:ext cx="10515600" cy="1643062"/>
          </a:xfrm>
        </p:spPr>
        <p:txBody>
          <a:bodyPr/>
          <a:lstStyle/>
          <a:p>
            <a:pPr>
              <a:buNone/>
            </a:pPr>
            <a:r>
              <a:rPr lang="en-US" altLang="en-US" sz="2500" dirty="0">
                <a:solidFill>
                  <a:schemeClr val="bg1"/>
                </a:solidFill>
              </a:rPr>
              <a:t>How does Emotional Intelligence really work?</a:t>
            </a:r>
            <a:endParaRPr lang="en-US" altLang="en-US" sz="2500" dirty="0">
              <a:solidFill>
                <a:schemeClr val="bg1"/>
              </a:solidFill>
              <a:latin typeface="+mj-lt"/>
              <a:ea typeface="ＭＳ Ｐゴシック" panose="020B0600070205080204" pitchFamily="34" charset="-128"/>
              <a:cs typeface="Arial" pitchFamily="34" charset="0"/>
            </a:endParaRPr>
          </a:p>
        </p:txBody>
      </p:sp>
    </p:spTree>
    <p:extLst>
      <p:ext uri="{BB962C8B-B14F-4D97-AF65-F5344CB8AC3E}">
        <p14:creationId xmlns:p14="http://schemas.microsoft.com/office/powerpoint/2010/main" val="222705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240157" cy="436093"/>
          </a:xfrm>
        </p:spPr>
        <p:txBody>
          <a:bodyPr/>
          <a:lstStyle/>
          <a:p>
            <a:r>
              <a:rPr lang="en-US" altLang="en-US" b="1" dirty="0">
                <a:solidFill>
                  <a:schemeClr val="tx2"/>
                </a:solidFill>
              </a:rPr>
              <a:t>Our Response to Triggers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7756731" cy="4375072"/>
          </a:xfrm>
        </p:spPr>
        <p:txBody>
          <a:bodyPr/>
          <a:lstStyle/>
          <a:p>
            <a:pPr marL="285750" indent="-285750" eaLnBrk="1" hangingPunct="1">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Traffic</a:t>
            </a:r>
          </a:p>
          <a:p>
            <a:pPr marL="285750" indent="-285750">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Awakened by a scary noise</a:t>
            </a:r>
          </a:p>
          <a:p>
            <a:pPr marL="285750" indent="-285750">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Yelling at work</a:t>
            </a:r>
          </a:p>
          <a:p>
            <a:pPr marL="285750" indent="-285750">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Worrying email/phone call</a:t>
            </a:r>
          </a:p>
          <a:p>
            <a:pPr marL="285750" indent="-285750">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Impending deadline</a:t>
            </a:r>
          </a:p>
          <a:p>
            <a:pPr marL="285750" indent="-285750">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Bad news</a:t>
            </a:r>
          </a:p>
          <a:p>
            <a:pPr eaLnBrk="1" hangingPunct="1">
              <a:spcBef>
                <a:spcPct val="0"/>
              </a:spcBef>
            </a:pPr>
            <a:endParaRPr lang="en-US" altLang="en-US" sz="1500" dirty="0">
              <a:solidFill>
                <a:schemeClr val="tx2"/>
              </a:solidFill>
              <a:latin typeface="Raleway SemiBold" panose="020B0604020202020204" charset="0"/>
            </a:endParaRPr>
          </a:p>
          <a:p>
            <a:pPr>
              <a:spcBef>
                <a:spcPct val="0"/>
              </a:spcBef>
              <a:spcAft>
                <a:spcPts val="600"/>
              </a:spcAft>
            </a:pPr>
            <a:r>
              <a:rPr lang="en-US" altLang="en-US" sz="1500" b="1" dirty="0">
                <a:solidFill>
                  <a:schemeClr val="tx2"/>
                </a:solidFill>
                <a:latin typeface="Raleway SemiBold" panose="020B0604020202020204" charset="0"/>
              </a:rPr>
              <a:t>TRIGGER</a:t>
            </a:r>
            <a:endParaRPr lang="en-US" altLang="en-US" sz="1500" dirty="0">
              <a:solidFill>
                <a:schemeClr val="tx2"/>
              </a:solidFill>
              <a:latin typeface="Raleway SemiBold" panose="020B0604020202020204" charset="0"/>
            </a:endParaRPr>
          </a:p>
          <a:p>
            <a:pPr marL="285750" indent="-285750">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Activation of “lower” brain regions</a:t>
            </a:r>
          </a:p>
          <a:p>
            <a:pPr marL="285750" indent="-285750" eaLnBrk="1" hangingPunct="1">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Irrational, kneejerk reaction , entirely emotional</a:t>
            </a:r>
          </a:p>
          <a:p>
            <a:pPr marL="285750" indent="-285750" eaLnBrk="1" hangingPunct="1">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“Scream and Yell”</a:t>
            </a:r>
          </a:p>
          <a:p>
            <a:pPr marL="285750" indent="-285750">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Activation of “higher” brain regions</a:t>
            </a:r>
          </a:p>
          <a:p>
            <a:pPr marL="285750" indent="-285750" eaLnBrk="1" hangingPunct="1">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Calm response, combination of emotion and logic</a:t>
            </a:r>
          </a:p>
          <a:p>
            <a:pPr marL="285750" indent="-285750" eaLnBrk="1" hangingPunct="1">
              <a:spcBef>
                <a:spcPct val="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“Work to fix it”</a:t>
            </a:r>
          </a:p>
          <a:p>
            <a:pPr eaLnBrk="1" hangingPunct="1">
              <a:spcBef>
                <a:spcPct val="0"/>
              </a:spcBef>
              <a:buFontTx/>
              <a:buNone/>
            </a:pPr>
            <a:endParaRPr lang="en-US" altLang="en-US" sz="1500" dirty="0">
              <a:solidFill>
                <a:schemeClr val="tx2"/>
              </a:solidFill>
              <a:latin typeface="Raleway SemiBold" panose="020B0604020202020204" charset="0"/>
            </a:endParaRPr>
          </a:p>
          <a:p>
            <a:pPr eaLnBrk="1" hangingPunct="1">
              <a:spcBef>
                <a:spcPct val="0"/>
              </a:spcBef>
            </a:pPr>
            <a:endParaRPr lang="en-US" altLang="en-US" sz="1500" dirty="0">
              <a:solidFill>
                <a:schemeClr val="tx2"/>
              </a:solidFill>
              <a:latin typeface="Raleway SemiBold" panose="020B0604020202020204" charset="0"/>
            </a:endParaRPr>
          </a:p>
        </p:txBody>
      </p:sp>
    </p:spTree>
    <p:extLst>
      <p:ext uri="{BB962C8B-B14F-4D97-AF65-F5344CB8AC3E}">
        <p14:creationId xmlns:p14="http://schemas.microsoft.com/office/powerpoint/2010/main" val="1809391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240157" cy="436093"/>
          </a:xfrm>
        </p:spPr>
        <p:txBody>
          <a:bodyPr/>
          <a:lstStyle/>
          <a:p>
            <a:r>
              <a:rPr lang="en-US" altLang="en-US" sz="3600" b="1" dirty="0">
                <a:solidFill>
                  <a:schemeClr val="tx2"/>
                </a:solidFill>
              </a:rPr>
              <a:t>The Key Ingredient: Empathy</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293454" cy="4375072"/>
          </a:xfrm>
        </p:spPr>
        <p:txBody>
          <a:bodyPr/>
          <a:lstStyle/>
          <a:p>
            <a:pPr marL="285750" indent="-28575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Ask questions to understand how others are feeling</a:t>
            </a:r>
          </a:p>
          <a:p>
            <a:pPr marL="285750" indent="-28575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How do your words/actions affect others?</a:t>
            </a:r>
          </a:p>
          <a:p>
            <a:pPr marL="285750" indent="-28575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Anticipate how others are feeling</a:t>
            </a:r>
          </a:p>
        </p:txBody>
      </p:sp>
    </p:spTree>
    <p:extLst>
      <p:ext uri="{BB962C8B-B14F-4D97-AF65-F5344CB8AC3E}">
        <p14:creationId xmlns:p14="http://schemas.microsoft.com/office/powerpoint/2010/main" val="1425880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240157" cy="436093"/>
          </a:xfrm>
        </p:spPr>
        <p:txBody>
          <a:bodyPr/>
          <a:lstStyle/>
          <a:p>
            <a:r>
              <a:rPr lang="en-US" altLang="en-US" sz="3600" b="1" dirty="0">
                <a:solidFill>
                  <a:schemeClr val="tx2"/>
                </a:solidFill>
              </a:rPr>
              <a:t>Changing your Emotions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293454" cy="4375072"/>
          </a:xfrm>
        </p:spPr>
        <p:txBody>
          <a:bodyPr/>
          <a:lstStyle/>
          <a:p>
            <a:pPr marL="112014" indent="-285750">
              <a:spcBef>
                <a:spcPts val="1200"/>
              </a:spcBef>
              <a:buClr>
                <a:schemeClr val="tx2"/>
              </a:buClr>
              <a:buFont typeface="Arial" panose="020B0604020202020204" pitchFamily="34" charset="0"/>
              <a:buChar char="•"/>
              <a:defRPr/>
            </a:pPr>
            <a:r>
              <a:rPr lang="en-US" sz="1500" dirty="0">
                <a:solidFill>
                  <a:schemeClr val="tx2"/>
                </a:solidFill>
                <a:latin typeface="Raleway SemiBold" panose="020B0604020202020204" charset="0"/>
              </a:rPr>
              <a:t>How does a lucky rabbit foot make you feel?</a:t>
            </a:r>
          </a:p>
          <a:p>
            <a:pPr marL="112014" indent="-285750">
              <a:spcBef>
                <a:spcPts val="1200"/>
              </a:spcBef>
              <a:buClr>
                <a:schemeClr val="tx2"/>
              </a:buClr>
              <a:buFont typeface="Arial" panose="020B0604020202020204" pitchFamily="34" charset="0"/>
              <a:buChar char="•"/>
              <a:defRPr/>
            </a:pPr>
            <a:r>
              <a:rPr lang="en-US" sz="1500" dirty="0">
                <a:solidFill>
                  <a:schemeClr val="tx2"/>
                </a:solidFill>
                <a:latin typeface="Raleway SemiBold" panose="020B0604020202020204" charset="0"/>
              </a:rPr>
              <a:t>Has music ever changed your mood?</a:t>
            </a:r>
          </a:p>
          <a:p>
            <a:pPr marL="112014" indent="-285750">
              <a:spcBef>
                <a:spcPts val="1200"/>
              </a:spcBef>
              <a:buClr>
                <a:schemeClr val="tx2"/>
              </a:buClr>
              <a:buFont typeface="Arial" panose="020B0604020202020204" pitchFamily="34" charset="0"/>
              <a:buChar char="•"/>
              <a:defRPr/>
            </a:pPr>
            <a:r>
              <a:rPr lang="en-US" sz="1500" dirty="0">
                <a:solidFill>
                  <a:schemeClr val="tx2"/>
                </a:solidFill>
                <a:latin typeface="Raleway SemiBold" panose="020B0604020202020204" charset="0"/>
              </a:rPr>
              <a:t>A picture of your family?</a:t>
            </a:r>
          </a:p>
          <a:p>
            <a:pPr marL="112014" indent="-285750">
              <a:spcBef>
                <a:spcPts val="1200"/>
              </a:spcBef>
              <a:buClr>
                <a:schemeClr val="tx2"/>
              </a:buClr>
              <a:buFont typeface="Arial" panose="020B0604020202020204" pitchFamily="34" charset="0"/>
              <a:buChar char="•"/>
              <a:defRPr/>
            </a:pPr>
            <a:r>
              <a:rPr lang="en-US" sz="1500" dirty="0">
                <a:solidFill>
                  <a:schemeClr val="tx2"/>
                </a:solidFill>
                <a:latin typeface="Raleway SemiBold" panose="020B0604020202020204" charset="0"/>
              </a:rPr>
              <a:t>The smell of coffee?</a:t>
            </a:r>
          </a:p>
          <a:p>
            <a:pPr marL="112014" indent="-285750">
              <a:spcBef>
                <a:spcPts val="1200"/>
              </a:spcBef>
              <a:buClr>
                <a:schemeClr val="tx2"/>
              </a:buClr>
              <a:buFont typeface="Arial" panose="020B0604020202020204" pitchFamily="34" charset="0"/>
              <a:buChar char="•"/>
              <a:defRPr/>
            </a:pPr>
            <a:r>
              <a:rPr lang="en-US" sz="1500" dirty="0">
                <a:solidFill>
                  <a:schemeClr val="tx2"/>
                </a:solidFill>
                <a:latin typeface="Raleway SemiBold" panose="020B0604020202020204" charset="0"/>
              </a:rPr>
              <a:t>Listening to a story about someone who did something amazing?</a:t>
            </a:r>
          </a:p>
          <a:p>
            <a:pPr lvl="2" eaLnBrk="1" fontAlgn="auto" hangingPunct="1">
              <a:spcAft>
                <a:spcPts val="0"/>
              </a:spcAft>
              <a:buClrTx/>
              <a:defRPr/>
            </a:pPr>
            <a:endParaRPr lang="en-US" sz="1500" dirty="0">
              <a:solidFill>
                <a:schemeClr val="tx2"/>
              </a:solidFill>
              <a:latin typeface="Raleway SemiBold" panose="020B0604020202020204" charset="0"/>
            </a:endParaRPr>
          </a:p>
          <a:p>
            <a:pPr marL="0" indent="0" eaLnBrk="1" fontAlgn="auto" hangingPunct="1">
              <a:spcAft>
                <a:spcPts val="0"/>
              </a:spcAft>
              <a:defRPr/>
            </a:pPr>
            <a:r>
              <a:rPr lang="en-US" sz="1500" b="1" dirty="0">
                <a:solidFill>
                  <a:schemeClr val="tx2"/>
                </a:solidFill>
                <a:latin typeface="Raleway SemiBold" panose="020B0604020202020204" charset="0"/>
              </a:rPr>
              <a:t>Reprogram or rewire your brain:  What works for you?</a:t>
            </a:r>
          </a:p>
          <a:p>
            <a:pPr lvl="5">
              <a:defRPr/>
            </a:pPr>
            <a:endParaRPr lang="en-US" sz="1500" b="1" dirty="0">
              <a:solidFill>
                <a:schemeClr val="tx2"/>
              </a:solidFill>
              <a:latin typeface="Raleway SemiBold" panose="020B0604020202020204" charset="0"/>
            </a:endParaRPr>
          </a:p>
        </p:txBody>
      </p:sp>
    </p:spTree>
    <p:extLst>
      <p:ext uri="{BB962C8B-B14F-4D97-AF65-F5344CB8AC3E}">
        <p14:creationId xmlns:p14="http://schemas.microsoft.com/office/powerpoint/2010/main" val="3867979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240157" cy="436093"/>
          </a:xfrm>
        </p:spPr>
        <p:txBody>
          <a:bodyPr/>
          <a:lstStyle/>
          <a:p>
            <a:r>
              <a:rPr lang="en-US" altLang="en-US" b="1" dirty="0">
                <a:solidFill>
                  <a:schemeClr val="tx2"/>
                </a:solidFill>
              </a:rPr>
              <a:t>Controlling your Emotions</a:t>
            </a:r>
            <a:endParaRPr lang="en-US" dirty="0">
              <a:solidFill>
                <a:schemeClr val="tx2"/>
              </a:solidFill>
            </a:endParaRPr>
          </a:p>
        </p:txBody>
      </p:sp>
      <p:sp>
        <p:nvSpPr>
          <p:cNvPr id="3" name="Text Placeholder 2"/>
          <p:cNvSpPr>
            <a:spLocks noGrp="1"/>
          </p:cNvSpPr>
          <p:nvPr>
            <p:ph type="body" sz="half" idx="22"/>
          </p:nvPr>
        </p:nvSpPr>
        <p:spPr>
          <a:xfrm>
            <a:off x="885823" y="1639966"/>
            <a:ext cx="10293454" cy="4375072"/>
          </a:xfrm>
        </p:spPr>
        <p:txBody>
          <a:bodyPr/>
          <a:lstStyle/>
          <a:p>
            <a:pPr marL="0" indent="0" eaLnBrk="1" hangingPunct="1">
              <a:spcBef>
                <a:spcPts val="1200"/>
              </a:spcBef>
              <a:spcAft>
                <a:spcPts val="600"/>
              </a:spcAft>
              <a:buClrTx/>
              <a:buNone/>
            </a:pPr>
            <a:r>
              <a:rPr lang="en-US" altLang="en-US" sz="1500" dirty="0">
                <a:solidFill>
                  <a:schemeClr val="tx2"/>
                </a:solidFill>
                <a:latin typeface="Raleway SemiBold" panose="020B0604020202020204" charset="0"/>
              </a:rPr>
              <a:t>Identify how you feel and then…</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Pause</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Walk away</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Take a deep breath</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Do a crossword puzzle, Sudoku, etc. </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Laugh</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Relax</a:t>
            </a:r>
          </a:p>
          <a:p>
            <a:pPr marL="285750" indent="-285750">
              <a:spcBef>
                <a:spcPts val="600"/>
              </a:spcBef>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Paint, draw, cook</a:t>
            </a:r>
          </a:p>
        </p:txBody>
      </p:sp>
    </p:spTree>
    <p:extLst>
      <p:ext uri="{BB962C8B-B14F-4D97-AF65-F5344CB8AC3E}">
        <p14:creationId xmlns:p14="http://schemas.microsoft.com/office/powerpoint/2010/main" val="317727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DDF019-C59C-4DB6-8967-C3CD28D240E3}"/>
              </a:ext>
            </a:extLst>
          </p:cNvPr>
          <p:cNvSpPr>
            <a:spLocks noGrp="1"/>
          </p:cNvSpPr>
          <p:nvPr>
            <p:ph type="body" sz="quarter" idx="18"/>
          </p:nvPr>
        </p:nvSpPr>
        <p:spPr>
          <a:xfrm>
            <a:off x="4741399" y="1803367"/>
            <a:ext cx="5416550" cy="4401317"/>
          </a:xfrm>
        </p:spPr>
        <p:txBody>
          <a:bodyPr>
            <a:normAutofit/>
          </a:bodyPr>
          <a:lstStyle/>
          <a:p>
            <a:pPr>
              <a:spcBef>
                <a:spcPts val="1200"/>
              </a:spcBef>
              <a:spcAft>
                <a:spcPts val="600"/>
              </a:spcAft>
              <a:buClr>
                <a:schemeClr val="tx2"/>
              </a:buClr>
              <a:buFont typeface="Arial" panose="020B0604020202020204" pitchFamily="34" charset="0"/>
              <a:buChar char="•"/>
            </a:pPr>
            <a:r>
              <a:rPr lang="en-US" sz="1600" dirty="0">
                <a:solidFill>
                  <a:schemeClr val="tx2"/>
                </a:solidFill>
              </a:rPr>
              <a:t>Introduction/Overview</a:t>
            </a:r>
          </a:p>
          <a:p>
            <a:pPr>
              <a:spcBef>
                <a:spcPts val="1200"/>
              </a:spcBef>
              <a:spcAft>
                <a:spcPts val="600"/>
              </a:spcAft>
              <a:buClr>
                <a:schemeClr val="tx2"/>
              </a:buClr>
              <a:buFont typeface="Arial" panose="020B0604020202020204" pitchFamily="34" charset="0"/>
              <a:buChar char="•"/>
            </a:pPr>
            <a:r>
              <a:rPr lang="en-US" sz="1600" dirty="0">
                <a:solidFill>
                  <a:schemeClr val="tx2"/>
                </a:solidFill>
              </a:rPr>
              <a:t>Emotions, Moods, Feelings</a:t>
            </a:r>
          </a:p>
          <a:p>
            <a:pPr>
              <a:spcBef>
                <a:spcPts val="1200"/>
              </a:spcBef>
              <a:spcAft>
                <a:spcPts val="600"/>
              </a:spcAft>
              <a:buClr>
                <a:schemeClr val="tx2"/>
              </a:buClr>
              <a:buFont typeface="Arial" panose="020B0604020202020204" pitchFamily="34" charset="0"/>
              <a:buChar char="•"/>
            </a:pPr>
            <a:r>
              <a:rPr lang="en-US" sz="1600" dirty="0">
                <a:solidFill>
                  <a:schemeClr val="tx2"/>
                </a:solidFill>
              </a:rPr>
              <a:t>The Science behind Emotional Intelligence</a:t>
            </a:r>
          </a:p>
          <a:p>
            <a:pPr>
              <a:spcBef>
                <a:spcPts val="1200"/>
              </a:spcBef>
              <a:spcAft>
                <a:spcPts val="600"/>
              </a:spcAft>
              <a:buClr>
                <a:schemeClr val="tx2"/>
              </a:buClr>
              <a:buFont typeface="Arial" panose="020B0604020202020204" pitchFamily="34" charset="0"/>
              <a:buChar char="•"/>
            </a:pPr>
            <a:r>
              <a:rPr lang="en-US" sz="1600" dirty="0">
                <a:solidFill>
                  <a:schemeClr val="tx2"/>
                </a:solidFill>
              </a:rPr>
              <a:t>Using Emotional Intelligence</a:t>
            </a:r>
          </a:p>
          <a:p>
            <a:pPr>
              <a:spcBef>
                <a:spcPts val="1200"/>
              </a:spcBef>
              <a:spcAft>
                <a:spcPts val="600"/>
              </a:spcAft>
              <a:buClr>
                <a:schemeClr val="tx2"/>
              </a:buClr>
              <a:buFont typeface="Arial" panose="020B0604020202020204" pitchFamily="34" charset="0"/>
              <a:buChar char="•"/>
            </a:pPr>
            <a:r>
              <a:rPr lang="en-US" sz="1600" dirty="0">
                <a:solidFill>
                  <a:schemeClr val="tx2"/>
                </a:solidFill>
              </a:rPr>
              <a:t>Closing/Action Plan</a:t>
            </a:r>
          </a:p>
        </p:txBody>
      </p:sp>
      <p:sp>
        <p:nvSpPr>
          <p:cNvPr id="3" name="Title 2">
            <a:extLst>
              <a:ext uri="{FF2B5EF4-FFF2-40B4-BE49-F238E27FC236}">
                <a16:creationId xmlns:a16="http://schemas.microsoft.com/office/drawing/2014/main" id="{C2B7E6AE-D013-4E35-958C-DB7E9028FEFF}"/>
              </a:ext>
            </a:extLst>
          </p:cNvPr>
          <p:cNvSpPr>
            <a:spLocks noGrp="1"/>
          </p:cNvSpPr>
          <p:nvPr>
            <p:ph type="title"/>
          </p:nvPr>
        </p:nvSpPr>
        <p:spPr>
          <a:xfrm>
            <a:off x="4741399" y="633767"/>
            <a:ext cx="6086258" cy="374287"/>
          </a:xfrm>
        </p:spPr>
        <p:txBody>
          <a:bodyPr/>
          <a:lstStyle/>
          <a:p>
            <a:r>
              <a:rPr lang="en-US" sz="3600" b="1" dirty="0">
                <a:solidFill>
                  <a:schemeClr val="tx2"/>
                </a:solidFill>
              </a:rPr>
              <a:t>Agenda</a:t>
            </a:r>
            <a:endParaRPr lang="en-US" sz="3600" dirty="0">
              <a:solidFill>
                <a:schemeClr val="tx2"/>
              </a:solidFill>
              <a:latin typeface="+mj-lt"/>
            </a:endParaRPr>
          </a:p>
        </p:txBody>
      </p:sp>
      <p:pic>
        <p:nvPicPr>
          <p:cNvPr id="14" name="Picture Placeholder 13">
            <a:extLst>
              <a:ext uri="{FF2B5EF4-FFF2-40B4-BE49-F238E27FC236}">
                <a16:creationId xmlns:a16="http://schemas.microsoft.com/office/drawing/2014/main" id="{89338BF2-7418-4E40-8D13-9176C26B3A46}"/>
              </a:ext>
            </a:extLst>
          </p:cNvPr>
          <p:cNvPicPr>
            <a:picLocks noGrp="1" noChangeAspect="1"/>
          </p:cNvPicPr>
          <p:nvPr>
            <p:ph type="pic" sz="quarter" idx="19"/>
          </p:nvPr>
        </p:nvPicPr>
        <p:blipFill>
          <a:blip r:embed="rId3" cstate="hqprint">
            <a:extLst>
              <a:ext uri="{28A0092B-C50C-407E-A947-70E740481C1C}">
                <a14:useLocalDpi xmlns:a14="http://schemas.microsoft.com/office/drawing/2010/main" val="0"/>
              </a:ext>
            </a:extLst>
          </a:blip>
          <a:srcRect l="738" r="738"/>
          <a:stretch>
            <a:fillRect/>
          </a:stretch>
        </p:blipFill>
        <p:spPr>
          <a:xfrm>
            <a:off x="633042" y="653314"/>
            <a:ext cx="3645660" cy="5551371"/>
          </a:xfrm>
        </p:spPr>
      </p:pic>
    </p:spTree>
    <p:extLst>
      <p:ext uri="{BB962C8B-B14F-4D97-AF65-F5344CB8AC3E}">
        <p14:creationId xmlns:p14="http://schemas.microsoft.com/office/powerpoint/2010/main" val="2565506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240157" cy="436093"/>
          </a:xfrm>
        </p:spPr>
        <p:txBody>
          <a:bodyPr/>
          <a:lstStyle/>
          <a:p>
            <a:r>
              <a:rPr lang="en-US" altLang="en-US" sz="3600" b="1" dirty="0">
                <a:solidFill>
                  <a:schemeClr val="tx2"/>
                </a:solidFill>
              </a:rPr>
              <a:t>The Benefits of Emotional Intelligence at Work</a:t>
            </a:r>
            <a:endParaRPr lang="en-US" dirty="0">
              <a:solidFill>
                <a:schemeClr val="tx2"/>
              </a:solidFill>
            </a:endParaRPr>
          </a:p>
        </p:txBody>
      </p:sp>
      <p:sp>
        <p:nvSpPr>
          <p:cNvPr id="3" name="Text Placeholder 2"/>
          <p:cNvSpPr>
            <a:spLocks noGrp="1"/>
          </p:cNvSpPr>
          <p:nvPr>
            <p:ph type="body" sz="half" idx="22"/>
          </p:nvPr>
        </p:nvSpPr>
        <p:spPr>
          <a:xfrm>
            <a:off x="885823" y="1639966"/>
            <a:ext cx="10293454" cy="4375072"/>
          </a:xfrm>
        </p:spPr>
        <p:txBody>
          <a:bodyPr/>
          <a:lstStyle/>
          <a:p>
            <a:pPr marL="0" indent="0">
              <a:lnSpc>
                <a:spcPct val="120000"/>
              </a:lnSpc>
              <a:spcBef>
                <a:spcPts val="1200"/>
              </a:spcBef>
              <a:spcAft>
                <a:spcPts val="600"/>
              </a:spcAft>
              <a:buClr>
                <a:schemeClr val="tx1">
                  <a:lumMod val="90000"/>
                  <a:lumOff val="10000"/>
                </a:schemeClr>
              </a:buClr>
              <a:buNone/>
              <a:defRPr/>
            </a:pPr>
            <a:r>
              <a:rPr lang="en-US" sz="1500" dirty="0">
                <a:solidFill>
                  <a:schemeClr val="tx2"/>
                </a:solidFill>
                <a:latin typeface="Raleway SemiBold" panose="020B0604020202020204" charset="0"/>
              </a:rPr>
              <a:t>On the job, people with higher emotional intelligence excel at:</a:t>
            </a:r>
          </a:p>
          <a:p>
            <a:pPr marL="285750" lvl="1" indent="-285750">
              <a:lnSpc>
                <a:spcPct val="120000"/>
              </a:lnSpc>
              <a:spcBef>
                <a:spcPts val="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Staying calm under pressure</a:t>
            </a:r>
          </a:p>
          <a:p>
            <a:pPr marL="285750" lvl="1" indent="-285750">
              <a:lnSpc>
                <a:spcPct val="120000"/>
              </a:lnSpc>
              <a:spcBef>
                <a:spcPts val="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Resolving conflict effectively</a:t>
            </a:r>
          </a:p>
          <a:p>
            <a:pPr marL="285750" lvl="1" indent="-285750">
              <a:lnSpc>
                <a:spcPct val="120000"/>
              </a:lnSpc>
              <a:spcBef>
                <a:spcPts val="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Behaving with empathy</a:t>
            </a:r>
          </a:p>
          <a:p>
            <a:pPr marL="285750" lvl="1" indent="-285750">
              <a:lnSpc>
                <a:spcPct val="120000"/>
              </a:lnSpc>
              <a:spcBef>
                <a:spcPts val="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Leading by example</a:t>
            </a:r>
          </a:p>
          <a:p>
            <a:pPr marL="285750" indent="-285750">
              <a:lnSpc>
                <a:spcPct val="120000"/>
              </a:lnSpc>
              <a:spcBef>
                <a:spcPts val="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Those with high levels of Emotional Intelligence delegate more effectively and more emphatically</a:t>
            </a:r>
          </a:p>
          <a:p>
            <a:pPr marL="285750" indent="-285750">
              <a:lnSpc>
                <a:spcPct val="120000"/>
              </a:lnSpc>
              <a:spcBef>
                <a:spcPts val="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Increasing our Emotional Intelligence makes us better employees, leaders, colleagues and teammates</a:t>
            </a:r>
          </a:p>
        </p:txBody>
      </p:sp>
    </p:spTree>
    <p:extLst>
      <p:ext uri="{BB962C8B-B14F-4D97-AF65-F5344CB8AC3E}">
        <p14:creationId xmlns:p14="http://schemas.microsoft.com/office/powerpoint/2010/main" val="2855318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75CF42-5A34-426E-8CE5-BAAE6B9C8099}"/>
              </a:ext>
            </a:extLst>
          </p:cNvPr>
          <p:cNvSpPr>
            <a:spLocks noGrp="1"/>
          </p:cNvSpPr>
          <p:nvPr>
            <p:ph type="title"/>
          </p:nvPr>
        </p:nvSpPr>
        <p:spPr>
          <a:xfrm>
            <a:off x="5632194" y="647700"/>
            <a:ext cx="6183569" cy="436093"/>
          </a:xfrm>
        </p:spPr>
        <p:txBody>
          <a:bodyPr/>
          <a:lstStyle/>
          <a:p>
            <a:pPr algn="l">
              <a:defRPr/>
            </a:pPr>
            <a:r>
              <a:rPr lang="en-US" sz="2800" b="1" dirty="0">
                <a:solidFill>
                  <a:schemeClr val="tx2"/>
                </a:solidFill>
                <a:latin typeface="+mj-lt"/>
              </a:rPr>
              <a:t>Emotionally Intelligent People are…</a:t>
            </a:r>
          </a:p>
        </p:txBody>
      </p:sp>
      <p:sp>
        <p:nvSpPr>
          <p:cNvPr id="17" name="Text Placeholder 1">
            <a:extLst>
              <a:ext uri="{FF2B5EF4-FFF2-40B4-BE49-F238E27FC236}">
                <a16:creationId xmlns:a16="http://schemas.microsoft.com/office/drawing/2014/main" id="{2E2C10D2-A19D-4F22-8417-2FBA57D9A9DC}"/>
              </a:ext>
            </a:extLst>
          </p:cNvPr>
          <p:cNvSpPr txBox="1">
            <a:spLocks/>
          </p:cNvSpPr>
          <p:nvPr/>
        </p:nvSpPr>
        <p:spPr>
          <a:xfrm>
            <a:off x="5632194" y="1808983"/>
            <a:ext cx="5416550" cy="3944117"/>
          </a:xfrm>
          <a:prstGeom prst="rect">
            <a:avLst/>
          </a:prstGeom>
        </p:spPr>
        <p:txBody>
          <a:bodyPr vert="horz" lIns="0" tIns="45720" rIns="91440" bIns="45720" rtlCol="0">
            <a:noAutofit/>
          </a:bodyPr>
          <a:lstStyle>
            <a:lvl1pPr marL="342900" indent="-342900" algn="l" defTabSz="914400" rtl="0" eaLnBrk="1" latinLnBrk="0" hangingPunct="1">
              <a:lnSpc>
                <a:spcPct val="90000"/>
              </a:lnSpc>
              <a:spcBef>
                <a:spcPts val="1000"/>
              </a:spcBef>
              <a:buClr>
                <a:srgbClr val="EF8A44"/>
              </a:buClr>
              <a:buFont typeface="+mj-lt"/>
              <a:buAutoNum type="arabicPeriod"/>
              <a:defRPr sz="18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0000"/>
              </a:lnSpc>
              <a:spcBef>
                <a:spcPts val="1200"/>
              </a:spcBef>
              <a:spcAft>
                <a:spcPts val="600"/>
              </a:spcAft>
              <a:buClr>
                <a:schemeClr val="tx2"/>
              </a:buClr>
              <a:buFont typeface="Arial" panose="020B0604020202020204" pitchFamily="34" charset="0"/>
              <a:buChar char="•"/>
            </a:pPr>
            <a:r>
              <a:rPr lang="en-US" altLang="en-US" sz="1600" dirty="0">
                <a:solidFill>
                  <a:schemeClr val="tx2"/>
                </a:solidFill>
              </a:rPr>
              <a:t>Empathetic…care how others feel</a:t>
            </a:r>
          </a:p>
          <a:p>
            <a:pPr eaLnBrk="1" hangingPunct="1">
              <a:lnSpc>
                <a:spcPct val="100000"/>
              </a:lnSpc>
              <a:spcBef>
                <a:spcPts val="1200"/>
              </a:spcBef>
              <a:spcAft>
                <a:spcPts val="600"/>
              </a:spcAft>
              <a:buClr>
                <a:schemeClr val="tx2"/>
              </a:buClr>
              <a:buFont typeface="Arial" panose="020B0604020202020204" pitchFamily="34" charset="0"/>
              <a:buChar char="•"/>
            </a:pPr>
            <a:r>
              <a:rPr lang="en-US" altLang="en-US" sz="1600" dirty="0">
                <a:solidFill>
                  <a:schemeClr val="tx2"/>
                </a:solidFill>
              </a:rPr>
              <a:t>Willing to change…and open to it</a:t>
            </a:r>
          </a:p>
          <a:p>
            <a:pPr eaLnBrk="1" hangingPunct="1">
              <a:lnSpc>
                <a:spcPct val="100000"/>
              </a:lnSpc>
              <a:spcBef>
                <a:spcPts val="1200"/>
              </a:spcBef>
              <a:spcAft>
                <a:spcPts val="600"/>
              </a:spcAft>
              <a:buClr>
                <a:schemeClr val="tx2"/>
              </a:buClr>
              <a:buFont typeface="Arial" panose="020B0604020202020204" pitchFamily="34" charset="0"/>
              <a:buChar char="•"/>
            </a:pPr>
            <a:r>
              <a:rPr lang="en-US" altLang="en-US" sz="1600" dirty="0">
                <a:solidFill>
                  <a:schemeClr val="tx2"/>
                </a:solidFill>
              </a:rPr>
              <a:t>Positive people, that others want to be around</a:t>
            </a:r>
          </a:p>
          <a:p>
            <a:pPr eaLnBrk="1" hangingPunct="1">
              <a:lnSpc>
                <a:spcPct val="100000"/>
              </a:lnSpc>
              <a:spcBef>
                <a:spcPts val="1200"/>
              </a:spcBef>
              <a:spcAft>
                <a:spcPts val="600"/>
              </a:spcAft>
              <a:buClr>
                <a:schemeClr val="tx2"/>
              </a:buClr>
              <a:buFont typeface="Arial" panose="020B0604020202020204" pitchFamily="34" charset="0"/>
              <a:buChar char="•"/>
            </a:pPr>
            <a:r>
              <a:rPr lang="en-US" altLang="en-US" sz="1600" dirty="0">
                <a:solidFill>
                  <a:schemeClr val="tx2"/>
                </a:solidFill>
              </a:rPr>
              <a:t>Focused on achieving goals while motivating others</a:t>
            </a:r>
          </a:p>
          <a:p>
            <a:pPr eaLnBrk="1" hangingPunct="1">
              <a:lnSpc>
                <a:spcPct val="100000"/>
              </a:lnSpc>
              <a:spcBef>
                <a:spcPts val="1200"/>
              </a:spcBef>
              <a:spcAft>
                <a:spcPts val="600"/>
              </a:spcAft>
              <a:buClr>
                <a:schemeClr val="tx2"/>
              </a:buClr>
              <a:buFont typeface="Arial" panose="020B0604020202020204" pitchFamily="34" charset="0"/>
              <a:buChar char="•"/>
            </a:pPr>
            <a:r>
              <a:rPr lang="en-US" altLang="en-US" sz="1600" dirty="0">
                <a:solidFill>
                  <a:schemeClr val="tx2"/>
                </a:solidFill>
              </a:rPr>
              <a:t>More productive</a:t>
            </a:r>
          </a:p>
        </p:txBody>
      </p:sp>
      <p:pic>
        <p:nvPicPr>
          <p:cNvPr id="7" name="Picture Placeholder 6">
            <a:extLst>
              <a:ext uri="{FF2B5EF4-FFF2-40B4-BE49-F238E27FC236}">
                <a16:creationId xmlns:a16="http://schemas.microsoft.com/office/drawing/2014/main" id="{ABCCD7E1-9F5E-4E43-95BE-8834F2A4DEE0}"/>
              </a:ext>
            </a:extLst>
          </p:cNvPr>
          <p:cNvPicPr>
            <a:picLocks noGrp="1" noChangeAspect="1"/>
          </p:cNvPicPr>
          <p:nvPr>
            <p:ph type="pic" sz="quarter" idx="19"/>
          </p:nvPr>
        </p:nvPicPr>
        <p:blipFill rotWithShape="1">
          <a:blip r:embed="rId3" cstate="hqprint">
            <a:extLst>
              <a:ext uri="{28A0092B-C50C-407E-A947-70E740481C1C}">
                <a14:useLocalDpi xmlns:a14="http://schemas.microsoft.com/office/drawing/2010/main" val="0"/>
              </a:ext>
            </a:extLst>
          </a:blip>
          <a:srcRect l="32666" r="10328"/>
          <a:stretch/>
        </p:blipFill>
        <p:spPr>
          <a:xfrm>
            <a:off x="633041" y="647700"/>
            <a:ext cx="4366112" cy="5105400"/>
          </a:xfrm>
        </p:spPr>
      </p:pic>
    </p:spTree>
    <p:extLst>
      <p:ext uri="{BB962C8B-B14F-4D97-AF65-F5344CB8AC3E}">
        <p14:creationId xmlns:p14="http://schemas.microsoft.com/office/powerpoint/2010/main" val="3855834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240157" cy="436093"/>
          </a:xfrm>
        </p:spPr>
        <p:txBody>
          <a:bodyPr/>
          <a:lstStyle/>
          <a:p>
            <a:r>
              <a:rPr lang="en-US" b="1" dirty="0">
                <a:solidFill>
                  <a:schemeClr val="tx2"/>
                </a:solidFill>
              </a:rPr>
              <a:t>Activity</a:t>
            </a:r>
            <a:endParaRPr lang="en-US" dirty="0">
              <a:solidFill>
                <a:schemeClr val="tx2"/>
              </a:solidFill>
            </a:endParaRPr>
          </a:p>
        </p:txBody>
      </p:sp>
      <p:sp>
        <p:nvSpPr>
          <p:cNvPr id="3" name="Text Placeholder 2"/>
          <p:cNvSpPr>
            <a:spLocks noGrp="1"/>
          </p:cNvSpPr>
          <p:nvPr>
            <p:ph type="body" sz="half" idx="22"/>
          </p:nvPr>
        </p:nvSpPr>
        <p:spPr>
          <a:xfrm>
            <a:off x="885823" y="1639966"/>
            <a:ext cx="10293454" cy="4375072"/>
          </a:xfrm>
        </p:spPr>
        <p:txBody>
          <a:bodyPr/>
          <a:lstStyle/>
          <a:p>
            <a:pPr marL="0" indent="0">
              <a:spcBef>
                <a:spcPts val="1200"/>
              </a:spcBef>
              <a:spcAft>
                <a:spcPts val="600"/>
              </a:spcAft>
              <a:buNone/>
            </a:pPr>
            <a:r>
              <a:rPr lang="en-US" sz="1500" dirty="0">
                <a:solidFill>
                  <a:schemeClr val="tx2"/>
                </a:solidFill>
                <a:latin typeface="Raleway SemiBold" panose="020B0604020202020204" charset="0"/>
              </a:rPr>
              <a:t>Think about an interaction or situation at home or at work that caused an emotional response in you, that didn’t go well.</a:t>
            </a:r>
          </a:p>
          <a:p>
            <a:pPr marL="285750" indent="-285750">
              <a:buClr>
                <a:schemeClr val="tx2"/>
              </a:buClr>
              <a:buFont typeface="Arial" panose="020B0604020202020204" pitchFamily="34" charset="0"/>
              <a:buChar char="•"/>
            </a:pPr>
            <a:r>
              <a:rPr lang="en-US" sz="1500" dirty="0">
                <a:solidFill>
                  <a:schemeClr val="tx2"/>
                </a:solidFill>
                <a:latin typeface="Raleway SemiBold" panose="020B0604020202020204" charset="0"/>
              </a:rPr>
              <a:t>Who was involved?</a:t>
            </a:r>
          </a:p>
          <a:p>
            <a:pPr marL="285750" indent="-285750">
              <a:buClr>
                <a:schemeClr val="tx2"/>
              </a:buClr>
              <a:buFont typeface="Arial" panose="020B0604020202020204" pitchFamily="34" charset="0"/>
              <a:buChar char="•"/>
            </a:pPr>
            <a:r>
              <a:rPr lang="en-US" sz="1500" dirty="0">
                <a:solidFill>
                  <a:schemeClr val="tx2"/>
                </a:solidFill>
                <a:latin typeface="Raleway SemiBold" panose="020B0604020202020204" charset="0"/>
              </a:rPr>
              <a:t>What triggered your response?</a:t>
            </a:r>
          </a:p>
          <a:p>
            <a:pPr marL="285750" indent="-285750">
              <a:buClr>
                <a:schemeClr val="tx2"/>
              </a:buClr>
              <a:buFont typeface="Arial" panose="020B0604020202020204" pitchFamily="34" charset="0"/>
              <a:buChar char="•"/>
            </a:pPr>
            <a:r>
              <a:rPr lang="en-US" sz="1500" dirty="0">
                <a:solidFill>
                  <a:schemeClr val="tx2"/>
                </a:solidFill>
                <a:latin typeface="Raleway SemiBold" panose="020B0604020202020204" charset="0"/>
              </a:rPr>
              <a:t>What was the outcome?</a:t>
            </a:r>
          </a:p>
          <a:p>
            <a:pPr marL="285750" indent="-285750">
              <a:buClr>
                <a:schemeClr val="tx2"/>
              </a:buClr>
              <a:buFont typeface="Arial" panose="020B0604020202020204" pitchFamily="34" charset="0"/>
              <a:buChar char="•"/>
            </a:pPr>
            <a:r>
              <a:rPr lang="en-US" sz="1500" dirty="0">
                <a:solidFill>
                  <a:schemeClr val="tx2"/>
                </a:solidFill>
                <a:latin typeface="Raleway SemiBold" panose="020B0604020202020204" charset="0"/>
              </a:rPr>
              <a:t>Based on what you learned today, what could you have done differently?</a:t>
            </a:r>
          </a:p>
          <a:p>
            <a:pPr marL="0" indent="0">
              <a:buNone/>
            </a:pPr>
            <a:endParaRPr lang="en-US" sz="1500" dirty="0">
              <a:solidFill>
                <a:schemeClr val="tx2"/>
              </a:solidFill>
              <a:latin typeface="Raleway SemiBold" panose="020B0604020202020204" charset="0"/>
            </a:endParaRPr>
          </a:p>
        </p:txBody>
      </p:sp>
    </p:spTree>
    <p:extLst>
      <p:ext uri="{BB962C8B-B14F-4D97-AF65-F5344CB8AC3E}">
        <p14:creationId xmlns:p14="http://schemas.microsoft.com/office/powerpoint/2010/main" val="3266320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240157" cy="436093"/>
          </a:xfrm>
        </p:spPr>
        <p:txBody>
          <a:bodyPr/>
          <a:lstStyle/>
          <a:p>
            <a:r>
              <a:rPr lang="en-US" b="1" dirty="0"/>
              <a:t>Most Important Point</a:t>
            </a:r>
            <a:endParaRPr lang="en-US" dirty="0"/>
          </a:p>
        </p:txBody>
      </p:sp>
      <p:sp>
        <p:nvSpPr>
          <p:cNvPr id="3" name="Text Placeholder 2"/>
          <p:cNvSpPr>
            <a:spLocks noGrp="1"/>
          </p:cNvSpPr>
          <p:nvPr>
            <p:ph type="body" sz="half" idx="22"/>
          </p:nvPr>
        </p:nvSpPr>
        <p:spPr>
          <a:xfrm>
            <a:off x="885824" y="1639966"/>
            <a:ext cx="7240537" cy="4375072"/>
          </a:xfrm>
        </p:spPr>
        <p:txBody>
          <a:bodyPr/>
          <a:lstStyle/>
          <a:p>
            <a:pPr marL="285750" indent="-285750">
              <a:lnSpc>
                <a:spcPct val="110000"/>
              </a:lnSpc>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Reflect back on the information presented today.</a:t>
            </a:r>
          </a:p>
          <a:p>
            <a:pPr marL="285750" indent="-285750">
              <a:lnSpc>
                <a:spcPct val="110000"/>
              </a:lnSpc>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What is the most important thing you learned? </a:t>
            </a:r>
          </a:p>
          <a:p>
            <a:pPr marL="285750" indent="-285750">
              <a:lnSpc>
                <a:spcPct val="110000"/>
              </a:lnSpc>
              <a:spcBef>
                <a:spcPts val="1200"/>
              </a:spcBef>
              <a:buClr>
                <a:schemeClr val="tx2"/>
              </a:buClr>
              <a:buFont typeface="Arial" panose="020B0604020202020204" pitchFamily="34" charset="0"/>
              <a:buChar char="•"/>
            </a:pPr>
            <a:r>
              <a:rPr lang="en-US" sz="1500" dirty="0">
                <a:solidFill>
                  <a:schemeClr val="tx2"/>
                </a:solidFill>
                <a:latin typeface="Raleway SemiBold" panose="020B0604020202020204" charset="0"/>
              </a:rPr>
              <a:t>What is one thing you will do to become more Emotionally Intelligent?</a:t>
            </a:r>
          </a:p>
        </p:txBody>
      </p:sp>
    </p:spTree>
    <p:extLst>
      <p:ext uri="{BB962C8B-B14F-4D97-AF65-F5344CB8AC3E}">
        <p14:creationId xmlns:p14="http://schemas.microsoft.com/office/powerpoint/2010/main" val="1643423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A25-625C-4C02-81BF-61919C406460}"/>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dirty="0">
                <a:solidFill>
                  <a:schemeClr val="tx2"/>
                </a:solidFill>
                <a:latin typeface="+mj-lt"/>
              </a:rPr>
              <a:t>Your Kepro EAP</a:t>
            </a:r>
            <a:r>
              <a:rPr lang="en-US" sz="4400" dirty="0">
                <a:solidFill>
                  <a:srgbClr val="FFFFFF"/>
                </a:solidFill>
                <a:latin typeface="+mj-lt"/>
              </a:rPr>
              <a:t>ur Kepro EAP </a:t>
            </a:r>
            <a:endParaRPr lang="en-US" sz="44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736D761A-EFA2-45DF-97F5-97C93389D07C}"/>
              </a:ext>
            </a:extLst>
          </p:cNvPr>
          <p:cNvSpPr>
            <a:spLocks noGrp="1"/>
          </p:cNvSpPr>
          <p:nvPr>
            <p:ph type="body" sz="half" idx="22"/>
          </p:nvPr>
        </p:nvSpPr>
        <p:spPr>
          <a:xfrm>
            <a:off x="4447308" y="591344"/>
            <a:ext cx="6906491" cy="5585619"/>
          </a:xfrm>
        </p:spPr>
        <p:txBody>
          <a:bodyPr vert="horz" lIns="91440" tIns="45720" rIns="91440" bIns="45720" rtlCol="0" anchor="ctr">
            <a:normAutofit/>
          </a:bodyPr>
          <a:lstStyle/>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Services available to employees, any household members and dependents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Confidential</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Counselors available 24/7/365 via 833-539-7285</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Up to 6 in person counseling sessions, per issue, per year, per household member</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Management Consultations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Financial/Legal Consultation and Referral Service</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Work/Life &amp; Convenience Services</a:t>
            </a:r>
          </a:p>
          <a:p>
            <a:pPr marL="285750" indent="-228600">
              <a:buClr>
                <a:schemeClr val="tx2"/>
              </a:buClr>
              <a:buFont typeface="Arial" panose="020B0604020202020204" pitchFamily="34" charset="0"/>
              <a:buChar char="•"/>
            </a:pPr>
            <a:r>
              <a:rPr lang="en-US" sz="1600" dirty="0">
                <a:solidFill>
                  <a:srgbClr val="0070C0"/>
                </a:solidFill>
                <a:latin typeface="Raleway SemiBold" panose="020B0604020202020204" charset="0"/>
              </a:rPr>
              <a:t>https://sowi.mylifeexpert.com </a:t>
            </a:r>
            <a:r>
              <a:rPr lang="en-US" sz="1600" dirty="0">
                <a:solidFill>
                  <a:schemeClr val="tx2"/>
                </a:solidFill>
                <a:latin typeface="Raleway SemiBold" panose="020B0604020202020204" charset="0"/>
              </a:rPr>
              <a:t>Company code:  SOWI</a:t>
            </a:r>
          </a:p>
          <a:p>
            <a:pPr indent="-228600">
              <a:buFont typeface="Arial" panose="020B0604020202020204" pitchFamily="34" charset="0"/>
              <a:buChar char="•"/>
            </a:pPr>
            <a:endParaRPr lang="en-US" sz="1600" dirty="0">
              <a:latin typeface="Raleway SemiBold" panose="020B0604020202020204" charset="0"/>
              <a:ea typeface="+mn-ea"/>
              <a:cs typeface="+mn-cs"/>
            </a:endParaRPr>
          </a:p>
        </p:txBody>
      </p:sp>
    </p:spTree>
    <p:extLst>
      <p:ext uri="{BB962C8B-B14F-4D97-AF65-F5344CB8AC3E}">
        <p14:creationId xmlns:p14="http://schemas.microsoft.com/office/powerpoint/2010/main" val="2323363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433A-59C1-4B6F-B418-69259C34DA68}"/>
              </a:ext>
            </a:extLst>
          </p:cNvPr>
          <p:cNvSpPr>
            <a:spLocks noGrp="1"/>
          </p:cNvSpPr>
          <p:nvPr>
            <p:ph type="title"/>
          </p:nvPr>
        </p:nvSpPr>
        <p:spPr/>
        <p:txBody>
          <a:bodyPr/>
          <a:lstStyle/>
          <a:p>
            <a:r>
              <a:rPr lang="en-US" dirty="0"/>
              <a:t>Session Evaluation</a:t>
            </a:r>
          </a:p>
        </p:txBody>
      </p:sp>
      <p:pic>
        <p:nvPicPr>
          <p:cNvPr id="4" name="Graphic 15">
            <a:extLst>
              <a:ext uri="{FF2B5EF4-FFF2-40B4-BE49-F238E27FC236}">
                <a16:creationId xmlns:a16="http://schemas.microsoft.com/office/drawing/2014/main" id="{1736681F-B30D-4369-BC47-321EEA4A7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242"/>
            <a:ext cx="13281258" cy="747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934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02D-E8B3-4813-93FD-50125E15E8A7}"/>
              </a:ext>
            </a:extLst>
          </p:cNvPr>
          <p:cNvSpPr>
            <a:spLocks noGrp="1"/>
          </p:cNvSpPr>
          <p:nvPr>
            <p:ph type="title"/>
          </p:nvPr>
        </p:nvSpPr>
        <p:spPr/>
        <p:txBody>
          <a:bodyPr/>
          <a:lstStyle/>
          <a:p>
            <a:r>
              <a:rPr lang="en-US" dirty="0"/>
              <a:t>Questions &amp; Answer</a:t>
            </a:r>
          </a:p>
        </p:txBody>
      </p:sp>
      <p:sp>
        <p:nvSpPr>
          <p:cNvPr id="3" name="Text Placeholder 2">
            <a:extLst>
              <a:ext uri="{FF2B5EF4-FFF2-40B4-BE49-F238E27FC236}">
                <a16:creationId xmlns:a16="http://schemas.microsoft.com/office/drawing/2014/main" id="{9235416B-4B43-4D30-A1AB-3D4E6ADB65EE}"/>
              </a:ext>
            </a:extLst>
          </p:cNvPr>
          <p:cNvSpPr>
            <a:spLocks noGrp="1"/>
          </p:cNvSpPr>
          <p:nvPr>
            <p:ph type="body" idx="14"/>
          </p:nvPr>
        </p:nvSpPr>
        <p:spPr>
          <a:xfrm>
            <a:off x="3536966" y="5096977"/>
            <a:ext cx="5118067" cy="713888"/>
          </a:xfrm>
        </p:spPr>
        <p:txBody>
          <a:bodyPr/>
          <a:lstStyle/>
          <a:p>
            <a:r>
              <a:rPr lang="en-US" altLang="en-US" sz="2000" dirty="0"/>
              <a:t>Emotional Intelligence:</a:t>
            </a:r>
            <a:br>
              <a:rPr lang="en-US" altLang="en-US" sz="2000" dirty="0"/>
            </a:br>
            <a:r>
              <a:rPr lang="en-US" altLang="en-US" sz="2000" dirty="0"/>
              <a:t>A Guide to How it Works</a:t>
            </a:r>
            <a:endParaRPr lang="en-US" dirty="0"/>
          </a:p>
        </p:txBody>
      </p:sp>
      <p:pic>
        <p:nvPicPr>
          <p:cNvPr id="10" name="Picture Placeholder 9" descr="A picture containing person, grass, man, looking&#10;&#10;Description automatically generated">
            <a:extLst>
              <a:ext uri="{FF2B5EF4-FFF2-40B4-BE49-F238E27FC236}">
                <a16:creationId xmlns:a16="http://schemas.microsoft.com/office/drawing/2014/main" id="{6455AFEE-6AC6-4FCF-A2A0-7DE44CC5480A}"/>
              </a:ext>
            </a:extLst>
          </p:cNvPr>
          <p:cNvPicPr>
            <a:picLocks noGrp="1" noChangeAspect="1"/>
          </p:cNvPicPr>
          <p:nvPr>
            <p:ph type="pic" sz="quarter" idx="19"/>
          </p:nvPr>
        </p:nvPicPr>
        <p:blipFill>
          <a:blip r:embed="rId2" cstate="hqprint">
            <a:extLst>
              <a:ext uri="{28A0092B-C50C-407E-A947-70E740481C1C}">
                <a14:useLocalDpi xmlns:a14="http://schemas.microsoft.com/office/drawing/2010/main" val="0"/>
              </a:ext>
            </a:extLst>
          </a:blip>
          <a:srcRect t="14992" b="14992"/>
          <a:stretch>
            <a:fillRect/>
          </a:stretch>
        </p:blipFill>
        <p:spPr/>
      </p:pic>
    </p:spTree>
    <p:extLst>
      <p:ext uri="{BB962C8B-B14F-4D97-AF65-F5344CB8AC3E}">
        <p14:creationId xmlns:p14="http://schemas.microsoft.com/office/powerpoint/2010/main" val="3415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6217674" cy="436093"/>
          </a:xfrm>
        </p:spPr>
        <p:txBody>
          <a:bodyPr/>
          <a:lstStyle/>
          <a:p>
            <a:r>
              <a:rPr lang="en-US" sz="3600" b="1" dirty="0">
                <a:solidFill>
                  <a:schemeClr val="tx2"/>
                </a:solidFill>
              </a:rPr>
              <a:t>Learning Objectives</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6821262" cy="4375072"/>
          </a:xfrm>
        </p:spPr>
        <p:txBody>
          <a:bodyPr/>
          <a:lstStyle/>
          <a:p>
            <a:pPr>
              <a:lnSpc>
                <a:spcPct val="110000"/>
              </a:lnSpc>
              <a:spcBef>
                <a:spcPts val="1200"/>
              </a:spcBef>
              <a:spcAft>
                <a:spcPts val="600"/>
              </a:spcAft>
              <a:buClr>
                <a:schemeClr val="tx2"/>
              </a:buClr>
            </a:pPr>
            <a:r>
              <a:rPr lang="en-US" sz="1500" dirty="0">
                <a:solidFill>
                  <a:schemeClr val="tx2"/>
                </a:solidFill>
                <a:latin typeface="Raleway SemiBold" panose="020B0604020202020204" charset="0"/>
              </a:rPr>
              <a:t>After completing this training, you will be able to:</a:t>
            </a:r>
          </a:p>
          <a:p>
            <a:pPr marL="285750" indent="-285750">
              <a:lnSpc>
                <a:spcPct val="110000"/>
              </a:lnSpc>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Explain what Emotional Intelligence is and is not</a:t>
            </a:r>
          </a:p>
          <a:p>
            <a:pPr marL="285750" indent="-285750">
              <a:lnSpc>
                <a:spcPct val="110000"/>
              </a:lnSpc>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Identify your own primary and secondary emotions</a:t>
            </a:r>
          </a:p>
          <a:p>
            <a:pPr marL="285750" indent="-285750">
              <a:lnSpc>
                <a:spcPct val="110000"/>
              </a:lnSpc>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Describe the connection between the brain and emotional responses</a:t>
            </a:r>
          </a:p>
          <a:p>
            <a:pPr marL="285750" indent="-285750">
              <a:lnSpc>
                <a:spcPct val="110000"/>
              </a:lnSpc>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Understand how a higher Emotional Intelligence can help you manage your emotions</a:t>
            </a:r>
          </a:p>
          <a:p>
            <a:pPr marL="285750" indent="-285750">
              <a:lnSpc>
                <a:spcPct val="110000"/>
              </a:lnSpc>
              <a:spcBef>
                <a:spcPts val="12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Discover how to start increasing your emotional management.</a:t>
            </a:r>
          </a:p>
        </p:txBody>
      </p:sp>
    </p:spTree>
    <p:extLst>
      <p:ext uri="{BB962C8B-B14F-4D97-AF65-F5344CB8AC3E}">
        <p14:creationId xmlns:p14="http://schemas.microsoft.com/office/powerpoint/2010/main" val="234251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7290238" cy="436093"/>
          </a:xfrm>
        </p:spPr>
        <p:txBody>
          <a:bodyPr/>
          <a:lstStyle/>
          <a:p>
            <a:r>
              <a:rPr lang="en-US" altLang="en-US" sz="3600" b="1" dirty="0">
                <a:solidFill>
                  <a:schemeClr val="tx2"/>
                </a:solidFill>
              </a:rPr>
              <a:t>Did you ever know</a:t>
            </a:r>
            <a:r>
              <a:rPr lang="en-US" altLang="en-US" dirty="0">
                <a:solidFill>
                  <a:schemeClr val="tx2"/>
                </a:solidFill>
              </a:rPr>
              <a:t> </a:t>
            </a:r>
            <a:r>
              <a:rPr lang="en-US" altLang="en-US" sz="3600" b="1" dirty="0">
                <a:solidFill>
                  <a:schemeClr val="tx2"/>
                </a:solidFill>
              </a:rPr>
              <a:t>anyone who…</a:t>
            </a:r>
            <a:endParaRPr lang="en-US" dirty="0">
              <a:solidFill>
                <a:schemeClr val="tx2"/>
              </a:solidFill>
              <a:latin typeface="+mj-lt"/>
            </a:endParaRPr>
          </a:p>
        </p:txBody>
      </p:sp>
      <p:sp>
        <p:nvSpPr>
          <p:cNvPr id="3" name="Text Placeholder 2"/>
          <p:cNvSpPr>
            <a:spLocks noGrp="1"/>
          </p:cNvSpPr>
          <p:nvPr>
            <p:ph type="body" sz="half" idx="22"/>
          </p:nvPr>
        </p:nvSpPr>
        <p:spPr>
          <a:xfrm>
            <a:off x="885824" y="1639966"/>
            <a:ext cx="6821262" cy="4375072"/>
          </a:xfrm>
        </p:spPr>
        <p:txBody>
          <a:bodyPr/>
          <a:lstStyle/>
          <a:p>
            <a:pPr marL="274320" indent="-27432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Just didn’t get it?</a:t>
            </a:r>
          </a:p>
          <a:p>
            <a:pPr marL="274320" indent="-27432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Said the wrong thing?</a:t>
            </a:r>
          </a:p>
          <a:p>
            <a:pPr marL="274320" indent="-27432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Did the wrong thing?</a:t>
            </a:r>
          </a:p>
          <a:p>
            <a:pPr marL="274320" indent="-27432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Couldn’t get along with anyone? Or everyone?</a:t>
            </a:r>
          </a:p>
          <a:p>
            <a:pPr marL="274320" indent="-27432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Missed cues at meetings/parties?</a:t>
            </a:r>
          </a:p>
          <a:p>
            <a:pPr marL="274320" indent="-27432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Had a high IQ but was awkward while interacting with others?</a:t>
            </a:r>
          </a:p>
          <a:p>
            <a:pPr marL="274320" indent="-27432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Had no common sense?</a:t>
            </a:r>
          </a:p>
          <a:p>
            <a:pPr marL="274320" indent="-27432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You just couldn’t be around?</a:t>
            </a:r>
          </a:p>
          <a:p>
            <a:pPr marL="274320" indent="-274320">
              <a:spcBef>
                <a:spcPts val="12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rPr>
              <a:t>Drove you crazy!</a:t>
            </a:r>
          </a:p>
        </p:txBody>
      </p:sp>
    </p:spTree>
    <p:extLst>
      <p:ext uri="{BB962C8B-B14F-4D97-AF65-F5344CB8AC3E}">
        <p14:creationId xmlns:p14="http://schemas.microsoft.com/office/powerpoint/2010/main" val="2577418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3" name="Rectangle 12">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B1FB8B1F-3703-9B60-C5B8-BA3816E29F1A}"/>
              </a:ext>
            </a:extLst>
          </p:cNvPr>
          <p:cNvSpPr>
            <a:spLocks noGrp="1"/>
          </p:cNvSpPr>
          <p:nvPr>
            <p:ph type="title"/>
          </p:nvPr>
        </p:nvSpPr>
        <p:spPr>
          <a:xfrm>
            <a:off x="1991485" y="1600200"/>
            <a:ext cx="8201552" cy="2295748"/>
          </a:xfrm>
        </p:spPr>
        <p:txBody>
          <a:bodyPr vert="horz" lIns="91440" tIns="45720" rIns="91440" bIns="45720" rtlCol="0" anchor="b">
            <a:normAutofit/>
          </a:bodyPr>
          <a:lstStyle/>
          <a:p>
            <a:pPr algn="ctr"/>
            <a:r>
              <a:rPr lang="en-US" sz="4800" kern="1200">
                <a:solidFill>
                  <a:schemeClr val="tx1"/>
                </a:solidFill>
                <a:latin typeface="+mj-lt"/>
                <a:ea typeface="+mj-ea"/>
                <a:cs typeface="+mj-cs"/>
              </a:rPr>
              <a:t>PEOPLE  SKILLS MATTER!</a:t>
            </a:r>
            <a:br>
              <a:rPr lang="en-US" sz="4800" kern="1200">
                <a:solidFill>
                  <a:schemeClr val="tx1"/>
                </a:solidFill>
                <a:latin typeface="+mj-lt"/>
                <a:ea typeface="+mj-ea"/>
                <a:cs typeface="+mj-cs"/>
              </a:rPr>
            </a:br>
            <a:endParaRPr lang="en-US" sz="4800" kern="1200">
              <a:solidFill>
                <a:schemeClr val="tx1"/>
              </a:solidFill>
              <a:latin typeface="+mj-lt"/>
              <a:ea typeface="+mj-ea"/>
              <a:cs typeface="+mj-cs"/>
            </a:endParaRPr>
          </a:p>
        </p:txBody>
      </p:sp>
    </p:spTree>
    <p:extLst>
      <p:ext uri="{BB962C8B-B14F-4D97-AF65-F5344CB8AC3E}">
        <p14:creationId xmlns:p14="http://schemas.microsoft.com/office/powerpoint/2010/main" val="34100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EF429-4B48-1D09-3748-76520406DDB5}"/>
              </a:ext>
            </a:extLst>
          </p:cNvPr>
          <p:cNvSpPr>
            <a:spLocks noGrp="1"/>
          </p:cNvSpPr>
          <p:nvPr>
            <p:ph type="title"/>
          </p:nvPr>
        </p:nvSpPr>
        <p:spPr>
          <a:xfrm>
            <a:off x="594360" y="1209086"/>
            <a:ext cx="3876848" cy="4064925"/>
          </a:xfrm>
        </p:spPr>
        <p:txBody>
          <a:bodyPr vert="horz" lIns="91440" tIns="45720" rIns="91440" bIns="45720" rtlCol="0" anchor="ctr">
            <a:normAutofit/>
          </a:bodyPr>
          <a:lstStyle/>
          <a:p>
            <a:r>
              <a:rPr lang="en-US" sz="5000" kern="1200">
                <a:solidFill>
                  <a:schemeClr val="tx1"/>
                </a:solidFill>
                <a:latin typeface="+mj-lt"/>
                <a:ea typeface="+mj-ea"/>
                <a:cs typeface="+mj-cs"/>
              </a:rPr>
              <a:t>EI Facts</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25758F5F-39A5-469A-0301-CF2A97ECFE18}"/>
              </a:ext>
            </a:extLst>
          </p:cNvPr>
          <p:cNvGraphicFramePr/>
          <p:nvPr>
            <p:extLst>
              <p:ext uri="{D42A27DB-BD31-4B8C-83A1-F6EECF244321}">
                <p14:modId xmlns:p14="http://schemas.microsoft.com/office/powerpoint/2010/main" val="3307625363"/>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244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5"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vert="horz" lIns="91440" tIns="45720" rIns="91440" bIns="45720" rtlCol="0" anchor="ctr">
            <a:normAutofit/>
          </a:bodyPr>
          <a:lstStyle/>
          <a:p>
            <a:r>
              <a:rPr lang="en-US" sz="4100" b="1" kern="1200">
                <a:solidFill>
                  <a:srgbClr val="FFFFFF"/>
                </a:solidFill>
                <a:latin typeface="+mj-lt"/>
                <a:ea typeface="+mj-ea"/>
                <a:cs typeface="+mj-cs"/>
              </a:rPr>
              <a:t>Emotional Intelligence is NOT……</a:t>
            </a:r>
            <a:endParaRPr lang="en-US" sz="4100" kern="1200">
              <a:solidFill>
                <a:srgbClr val="FFFFFF"/>
              </a:solidFill>
              <a:latin typeface="+mj-lt"/>
              <a:ea typeface="+mj-ea"/>
              <a:cs typeface="+mj-cs"/>
            </a:endParaRPr>
          </a:p>
        </p:txBody>
      </p:sp>
      <p:sp>
        <p:nvSpPr>
          <p:cNvPr id="7" name="Text Placeholder 4">
            <a:extLst>
              <a:ext uri="{FF2B5EF4-FFF2-40B4-BE49-F238E27FC236}">
                <a16:creationId xmlns:a16="http://schemas.microsoft.com/office/drawing/2014/main" id="{E1352130-E6D5-412F-8A71-5A0BAFFE0ABC}"/>
              </a:ext>
            </a:extLst>
          </p:cNvPr>
          <p:cNvSpPr txBox="1">
            <a:spLocks/>
          </p:cNvSpPr>
          <p:nvPr/>
        </p:nvSpPr>
        <p:spPr>
          <a:xfrm>
            <a:off x="4978708" y="885651"/>
            <a:ext cx="6525220" cy="461684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742950" lvl="1" indent="-228600">
              <a:spcBef>
                <a:spcPts val="1200"/>
              </a:spcBef>
              <a:buClr>
                <a:schemeClr val="tx2"/>
              </a:buClr>
              <a:buFont typeface="Arial" panose="020B0604020202020204" pitchFamily="34" charset="0"/>
              <a:buChar char="•"/>
            </a:pPr>
            <a:r>
              <a:rPr lang="en-US" sz="2400">
                <a:latin typeface="+mn-lt"/>
              </a:rPr>
              <a:t>Being smart</a:t>
            </a:r>
          </a:p>
          <a:p>
            <a:pPr marL="742950" lvl="1" indent="-228600">
              <a:spcBef>
                <a:spcPts val="1200"/>
              </a:spcBef>
              <a:buClr>
                <a:schemeClr val="tx2"/>
              </a:buClr>
              <a:buFont typeface="Arial" panose="020B0604020202020204" pitchFamily="34" charset="0"/>
              <a:buChar char="•"/>
            </a:pPr>
            <a:r>
              <a:rPr lang="en-US" sz="2400">
                <a:latin typeface="+mn-lt"/>
              </a:rPr>
              <a:t>IQ</a:t>
            </a:r>
          </a:p>
          <a:p>
            <a:pPr marL="742950" lvl="1" indent="-228600">
              <a:spcBef>
                <a:spcPts val="1200"/>
              </a:spcBef>
              <a:buClr>
                <a:schemeClr val="tx2"/>
              </a:buClr>
              <a:buFont typeface="Arial" panose="020B0604020202020204" pitchFamily="34" charset="0"/>
              <a:buChar char="•"/>
            </a:pPr>
            <a:r>
              <a:rPr lang="en-US" sz="2400">
                <a:latin typeface="+mn-lt"/>
              </a:rPr>
              <a:t>Controlling others’ emotions</a:t>
            </a:r>
          </a:p>
          <a:p>
            <a:pPr marL="742950" lvl="1" indent="-228600">
              <a:spcBef>
                <a:spcPts val="1200"/>
              </a:spcBef>
              <a:buClr>
                <a:schemeClr val="tx2"/>
              </a:buClr>
              <a:buFont typeface="Arial" panose="020B0604020202020204" pitchFamily="34" charset="0"/>
              <a:buChar char="•"/>
            </a:pPr>
            <a:r>
              <a:rPr lang="en-US" sz="2400">
                <a:latin typeface="+mn-lt"/>
              </a:rPr>
              <a:t>Manipulating others</a:t>
            </a:r>
          </a:p>
          <a:p>
            <a:pPr marL="742950" lvl="1" indent="-228600">
              <a:spcBef>
                <a:spcPts val="1200"/>
              </a:spcBef>
              <a:buClr>
                <a:schemeClr val="tx2"/>
              </a:buClr>
              <a:buFont typeface="Arial" panose="020B0604020202020204" pitchFamily="34" charset="0"/>
              <a:buChar char="•"/>
            </a:pPr>
            <a:r>
              <a:rPr lang="en-US" sz="2400">
                <a:latin typeface="+mn-lt"/>
              </a:rPr>
              <a:t>Extroversion/Introversion</a:t>
            </a:r>
          </a:p>
        </p:txBody>
      </p:sp>
    </p:spTree>
    <p:extLst>
      <p:ext uri="{BB962C8B-B14F-4D97-AF65-F5344CB8AC3E}">
        <p14:creationId xmlns:p14="http://schemas.microsoft.com/office/powerpoint/2010/main" val="149210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b="1" kern="1200" dirty="0">
                <a:solidFill>
                  <a:srgbClr val="FFFFFF"/>
                </a:solidFill>
                <a:latin typeface="+mj-lt"/>
                <a:ea typeface="+mj-ea"/>
                <a:cs typeface="+mj-cs"/>
              </a:rPr>
              <a:t>What is Emotional Intelligence</a:t>
            </a:r>
            <a:endParaRPr lang="en-US" sz="4000" kern="1200" dirty="0">
              <a:solidFill>
                <a:srgbClr val="FFFFFF"/>
              </a:solidFill>
              <a:latin typeface="+mj-lt"/>
              <a:ea typeface="+mj-ea"/>
              <a:cs typeface="+mj-cs"/>
            </a:endParaRPr>
          </a:p>
        </p:txBody>
      </p:sp>
      <p:sp>
        <p:nvSpPr>
          <p:cNvPr id="6" name="Text Placeholder 4">
            <a:extLst>
              <a:ext uri="{FF2B5EF4-FFF2-40B4-BE49-F238E27FC236}">
                <a16:creationId xmlns:a16="http://schemas.microsoft.com/office/drawing/2014/main" id="{F1A992D3-D09C-4CC5-B9EA-638FCD64BB0B}"/>
              </a:ext>
            </a:extLst>
          </p:cNvPr>
          <p:cNvSpPr>
            <a:spLocks noGrp="1"/>
          </p:cNvSpPr>
          <p:nvPr>
            <p:ph type="body" sz="half" idx="22"/>
          </p:nvPr>
        </p:nvSpPr>
        <p:spPr>
          <a:xfrm>
            <a:off x="1367624" y="2490436"/>
            <a:ext cx="9708995" cy="3567173"/>
          </a:xfrm>
        </p:spPr>
        <p:txBody>
          <a:bodyPr vert="horz" lIns="91440" tIns="45720" rIns="91440" bIns="45720" rtlCol="0" anchor="ctr">
            <a:normAutofit/>
          </a:bodyPr>
          <a:lstStyle/>
          <a:p>
            <a:pPr indent="-228600">
              <a:spcBef>
                <a:spcPts val="1200"/>
              </a:spcBef>
              <a:spcAft>
                <a:spcPts val="600"/>
              </a:spcAft>
              <a:buFont typeface="Arial" panose="020B0604020202020204" pitchFamily="34" charset="0"/>
              <a:buChar char="•"/>
            </a:pPr>
            <a:r>
              <a:rPr lang="en-US" sz="2400" b="1" dirty="0">
                <a:latin typeface="+mn-lt"/>
                <a:ea typeface="+mn-ea"/>
                <a:cs typeface="+mn-cs"/>
              </a:rPr>
              <a:t>Recognizing, understanding, expressing and managing your emotions and </a:t>
            </a:r>
            <a:r>
              <a:rPr lang="en-US" sz="2400" b="1">
                <a:latin typeface="+mn-lt"/>
                <a:ea typeface="+mn-ea"/>
                <a:cs typeface="+mn-cs"/>
              </a:rPr>
              <a:t>the emotions of </a:t>
            </a:r>
            <a:r>
              <a:rPr lang="en-US" sz="2400" b="1" dirty="0">
                <a:latin typeface="+mn-lt"/>
                <a:ea typeface="+mn-ea"/>
                <a:cs typeface="+mn-cs"/>
              </a:rPr>
              <a:t>others.</a:t>
            </a:r>
          </a:p>
          <a:p>
            <a:pPr lvl="1" indent="-228600">
              <a:spcBef>
                <a:spcPts val="1200"/>
              </a:spcBef>
              <a:spcAft>
                <a:spcPts val="600"/>
              </a:spcAft>
              <a:buFont typeface="Arial" panose="020B0604020202020204" pitchFamily="34" charset="0"/>
              <a:buChar char="•"/>
            </a:pPr>
            <a:r>
              <a:rPr lang="en-US" sz="1300" b="0" dirty="0">
                <a:latin typeface="+mn-lt"/>
              </a:rPr>
              <a:t>Examples of high EI:</a:t>
            </a:r>
          </a:p>
          <a:p>
            <a:pPr marL="742950" lvl="1" indent="-228600">
              <a:spcBef>
                <a:spcPts val="1200"/>
              </a:spcBef>
              <a:buClr>
                <a:schemeClr val="tx2"/>
              </a:buClr>
              <a:buFont typeface="Arial" panose="020B0604020202020204" pitchFamily="34" charset="0"/>
              <a:buChar char="•"/>
            </a:pPr>
            <a:r>
              <a:rPr lang="en-US" sz="1300" b="0" dirty="0">
                <a:latin typeface="+mn-lt"/>
              </a:rPr>
              <a:t>Understanding your own emotions</a:t>
            </a:r>
          </a:p>
          <a:p>
            <a:pPr marL="742950" lvl="1" indent="-228600">
              <a:spcBef>
                <a:spcPts val="1200"/>
              </a:spcBef>
              <a:buClr>
                <a:schemeClr val="tx2"/>
              </a:buClr>
              <a:buFont typeface="Arial" panose="020B0604020202020204" pitchFamily="34" charset="0"/>
              <a:buChar char="•"/>
            </a:pPr>
            <a:r>
              <a:rPr lang="en-US" sz="1300" b="0" dirty="0">
                <a:latin typeface="+mn-lt"/>
              </a:rPr>
              <a:t>Picking up on others’ cues</a:t>
            </a:r>
          </a:p>
          <a:p>
            <a:pPr marL="742950" lvl="1" indent="-228600">
              <a:spcBef>
                <a:spcPts val="1200"/>
              </a:spcBef>
              <a:buClr>
                <a:schemeClr val="tx2"/>
              </a:buClr>
              <a:buFont typeface="Arial" panose="020B0604020202020204" pitchFamily="34" charset="0"/>
              <a:buChar char="•"/>
            </a:pPr>
            <a:r>
              <a:rPr lang="en-US" sz="1300" b="0" dirty="0">
                <a:latin typeface="+mn-lt"/>
              </a:rPr>
              <a:t>Managing your responses/reactions to others</a:t>
            </a:r>
          </a:p>
          <a:p>
            <a:pPr marL="742950" lvl="1" indent="-228600">
              <a:spcBef>
                <a:spcPts val="1200"/>
              </a:spcBef>
              <a:buClr>
                <a:schemeClr val="tx2"/>
              </a:buClr>
              <a:buFont typeface="Arial" panose="020B0604020202020204" pitchFamily="34" charset="0"/>
              <a:buChar char="•"/>
            </a:pPr>
            <a:r>
              <a:rPr lang="en-US" sz="1300" b="0" dirty="0">
                <a:latin typeface="+mn-lt"/>
              </a:rPr>
              <a:t>Being appropriate in social situations</a:t>
            </a:r>
          </a:p>
          <a:p>
            <a:pPr marL="742950" lvl="1" indent="-228600">
              <a:spcBef>
                <a:spcPts val="1200"/>
              </a:spcBef>
              <a:buClr>
                <a:schemeClr val="tx2"/>
              </a:buClr>
              <a:buFont typeface="Arial" panose="020B0604020202020204" pitchFamily="34" charset="0"/>
              <a:buChar char="•"/>
            </a:pPr>
            <a:r>
              <a:rPr lang="en-US" sz="1300" b="0" dirty="0">
                <a:latin typeface="+mn-lt"/>
              </a:rPr>
              <a:t>Developing relationships</a:t>
            </a:r>
          </a:p>
          <a:p>
            <a:pPr marL="742950" lvl="1" indent="-228600">
              <a:spcBef>
                <a:spcPts val="1200"/>
              </a:spcBef>
              <a:buClr>
                <a:schemeClr val="tx2"/>
              </a:buClr>
              <a:buFont typeface="Arial" panose="020B0604020202020204" pitchFamily="34" charset="0"/>
              <a:buChar char="•"/>
            </a:pPr>
            <a:r>
              <a:rPr lang="en-US" sz="1300" b="0" dirty="0">
                <a:latin typeface="+mn-lt"/>
              </a:rPr>
              <a:t>Treating others well</a:t>
            </a:r>
          </a:p>
          <a:p>
            <a:pPr marL="742950" lvl="1" indent="-228600">
              <a:spcBef>
                <a:spcPts val="1200"/>
              </a:spcBef>
              <a:buClr>
                <a:schemeClr val="tx2"/>
              </a:buClr>
              <a:buFont typeface="Arial" panose="020B0604020202020204" pitchFamily="34" charset="0"/>
              <a:buChar char="•"/>
            </a:pPr>
            <a:r>
              <a:rPr lang="en-US" sz="1300" b="0" dirty="0">
                <a:latin typeface="+mn-lt"/>
              </a:rPr>
              <a:t>Helping others manage their emotions</a:t>
            </a:r>
          </a:p>
          <a:p>
            <a:pPr indent="-228600">
              <a:buFont typeface="Arial" panose="020B0604020202020204" pitchFamily="34" charset="0"/>
              <a:buChar char="•"/>
            </a:pPr>
            <a:endParaRPr lang="en-US" sz="1300" dirty="0">
              <a:latin typeface="+mn-lt"/>
              <a:ea typeface="+mn-ea"/>
              <a:cs typeface="+mn-cs"/>
            </a:endParaRPr>
          </a:p>
        </p:txBody>
      </p:sp>
    </p:spTree>
    <p:extLst>
      <p:ext uri="{BB962C8B-B14F-4D97-AF65-F5344CB8AC3E}">
        <p14:creationId xmlns:p14="http://schemas.microsoft.com/office/powerpoint/2010/main" val="240316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0DFF-1BC2-4698-A795-B451D124E88C}"/>
              </a:ext>
            </a:extLst>
          </p:cNvPr>
          <p:cNvSpPr>
            <a:spLocks noGrp="1"/>
          </p:cNvSpPr>
          <p:nvPr>
            <p:ph type="title"/>
          </p:nvPr>
        </p:nvSpPr>
        <p:spPr>
          <a:xfrm>
            <a:off x="838199" y="1785939"/>
            <a:ext cx="10515600" cy="1643062"/>
          </a:xfrm>
        </p:spPr>
        <p:txBody>
          <a:bodyPr/>
          <a:lstStyle/>
          <a:p>
            <a:pPr marL="0" indent="0">
              <a:buNone/>
            </a:pPr>
            <a:r>
              <a:rPr lang="en-US" sz="2000" dirty="0"/>
              <a:t>“Anyone can become angry - that is easy, but to be angry with the right person at the right time, and for the right purpose and in the right way - that is not within everyone’s power and that is not easy”</a:t>
            </a:r>
            <a:br>
              <a:rPr lang="en-US" sz="2000" dirty="0"/>
            </a:br>
            <a:br>
              <a:rPr lang="en-US" sz="2000" dirty="0"/>
            </a:br>
            <a:r>
              <a:rPr lang="en-US" sz="2000" dirty="0"/>
              <a:t>- Aristotle, Ancient Greek Philosopher</a:t>
            </a:r>
          </a:p>
        </p:txBody>
      </p:sp>
    </p:spTree>
    <p:extLst>
      <p:ext uri="{BB962C8B-B14F-4D97-AF65-F5344CB8AC3E}">
        <p14:creationId xmlns:p14="http://schemas.microsoft.com/office/powerpoint/2010/main" val="23246297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D5FAC1B0F474EA0A4CE63B594478E" ma:contentTypeVersion="13" ma:contentTypeDescription="Create a new document." ma:contentTypeScope="" ma:versionID="42693cb750351ae14cbab8813427eeb1">
  <xsd:schema xmlns:xsd="http://www.w3.org/2001/XMLSchema" xmlns:xs="http://www.w3.org/2001/XMLSchema" xmlns:p="http://schemas.microsoft.com/office/2006/metadata/properties" xmlns:ns2="09a30ee2-1caf-47ed-b0bd-3ae54742cbde" xmlns:ns3="8249b341-fd8d-4f11-a3f4-f93b81cf4a24" targetNamespace="http://schemas.microsoft.com/office/2006/metadata/properties" ma:root="true" ma:fieldsID="5cfd63ac799536fe9f7fe3059d503f0e" ns2:_="" ns3:_="">
    <xsd:import namespace="09a30ee2-1caf-47ed-b0bd-3ae54742cbde"/>
    <xsd:import namespace="8249b341-fd8d-4f11-a3f4-f93b81cf4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30ee2-1caf-47ed-b0bd-3ae54742cb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49b341-fd8d-4f11-a3f4-f93b81cf4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E88664-E6CA-460A-8472-62C69E1E27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30ee2-1caf-47ed-b0bd-3ae54742cbde"/>
    <ds:schemaRef ds:uri="8249b341-fd8d-4f11-a3f4-f93b81cf4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46E3ED-FFB0-4141-9647-02E3979050BE}">
  <ds:schemaRef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http://purl.org/dc/terms/"/>
    <ds:schemaRef ds:uri="8249b341-fd8d-4f11-a3f4-f93b81cf4a24"/>
    <ds:schemaRef ds:uri="09a30ee2-1caf-47ed-b0bd-3ae54742cbde"/>
    <ds:schemaRef ds:uri="http://purl.org/dc/dcmitype/"/>
  </ds:schemaRefs>
</ds:datastoreItem>
</file>

<file path=customXml/itemProps3.xml><?xml version="1.0" encoding="utf-8"?>
<ds:datastoreItem xmlns:ds="http://schemas.openxmlformats.org/officeDocument/2006/customXml" ds:itemID="{BB302847-182A-48BF-8368-051EFD7218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3963</TotalTime>
  <Words>3290</Words>
  <Application>Microsoft Office PowerPoint</Application>
  <PresentationFormat>Widescreen</PresentationFormat>
  <Paragraphs>277</Paragraphs>
  <Slides>26</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Courier New</vt:lpstr>
      <vt:lpstr>Raleway SemiBold</vt:lpstr>
      <vt:lpstr>Raleway Light</vt:lpstr>
      <vt:lpstr>Raleway</vt:lpstr>
      <vt:lpstr>Arial</vt:lpstr>
      <vt:lpstr>Open Sans</vt:lpstr>
      <vt:lpstr>Custom Design</vt:lpstr>
      <vt:lpstr>Emotional Intelligence: A Guide to How it Works</vt:lpstr>
      <vt:lpstr>Agenda</vt:lpstr>
      <vt:lpstr>Learning Objectives</vt:lpstr>
      <vt:lpstr>Did you ever know anyone who…</vt:lpstr>
      <vt:lpstr>PEOPLE  SKILLS MATTER! </vt:lpstr>
      <vt:lpstr>EI Facts</vt:lpstr>
      <vt:lpstr>Emotional Intelligence is NOT……</vt:lpstr>
      <vt:lpstr>What is Emotional Intelligence</vt:lpstr>
      <vt:lpstr>“Anyone can become angry - that is easy, but to be angry with the right person at the right time, and for the right purpose and in the right way - that is not within everyone’s power and that is not easy”  - Aristotle, Ancient Greek Philosopher</vt:lpstr>
      <vt:lpstr>Emotions, Moods, Feelings</vt:lpstr>
      <vt:lpstr>Primary and Secondary Emotions</vt:lpstr>
      <vt:lpstr>Next…</vt:lpstr>
      <vt:lpstr>Understanding Emotions </vt:lpstr>
      <vt:lpstr>Understanding the Brain</vt:lpstr>
      <vt:lpstr>How does Emotional Intelligence really work?</vt:lpstr>
      <vt:lpstr>Our Response to Triggers</vt:lpstr>
      <vt:lpstr>The Key Ingredient: Empathy</vt:lpstr>
      <vt:lpstr>Changing your Emotions</vt:lpstr>
      <vt:lpstr>Controlling your Emotions</vt:lpstr>
      <vt:lpstr>The Benefits of Emotional Intelligence at Work</vt:lpstr>
      <vt:lpstr>Emotionally Intelligent People are…</vt:lpstr>
      <vt:lpstr>Activity</vt:lpstr>
      <vt:lpstr>Most Important Point</vt:lpstr>
      <vt:lpstr>Your Kepro EAPur Kepro EAP </vt:lpstr>
      <vt:lpstr>Session Evaluation</vt:lpstr>
      <vt:lpstr>Questions &amp;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 Le</dc:creator>
  <cp:lastModifiedBy>dena moscola</cp:lastModifiedBy>
  <cp:revision>531</cp:revision>
  <cp:lastPrinted>2022-05-17T20:32:41Z</cp:lastPrinted>
  <dcterms:created xsi:type="dcterms:W3CDTF">2020-03-20T15:14:34Z</dcterms:created>
  <dcterms:modified xsi:type="dcterms:W3CDTF">2022-05-18T13:48:22Z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0x010100BB2D5FAC1B0F474EA0A4CE63B594478E</vt:lpwstr>
  </property>
</Properties>
</file>