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4"/>
  </p:notesMasterIdLst>
  <p:sldIdLst>
    <p:sldId id="269" r:id="rId5"/>
    <p:sldId id="309" r:id="rId6"/>
    <p:sldId id="440" r:id="rId7"/>
    <p:sldId id="443" r:id="rId8"/>
    <p:sldId id="444" r:id="rId9"/>
    <p:sldId id="468" r:id="rId10"/>
    <p:sldId id="469" r:id="rId11"/>
    <p:sldId id="470" r:id="rId12"/>
    <p:sldId id="471" r:id="rId13"/>
    <p:sldId id="472" r:id="rId14"/>
    <p:sldId id="473" r:id="rId15"/>
    <p:sldId id="474" r:id="rId16"/>
    <p:sldId id="475" r:id="rId17"/>
    <p:sldId id="476" r:id="rId18"/>
    <p:sldId id="477" r:id="rId19"/>
    <p:sldId id="478" r:id="rId20"/>
    <p:sldId id="349" r:id="rId21"/>
    <p:sldId id="495" r:id="rId22"/>
    <p:sldId id="311"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Raleway" pitchFamily="2" charset="0"/>
      <p:regular r:id="rId33"/>
      <p:bold r:id="rId34"/>
      <p:italic r:id="rId35"/>
      <p:boldItalic r:id="rId36"/>
    </p:embeddedFont>
    <p:embeddedFont>
      <p:font typeface="Raleway Light" pitchFamily="2" charset="0"/>
      <p:regular r:id="rId37"/>
      <p:italic r:id="rId38"/>
    </p:embeddedFont>
    <p:embeddedFont>
      <p:font typeface="Raleway SemiBold" pitchFamily="2"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424" autoAdjust="0"/>
  </p:normalViewPr>
  <p:slideViewPr>
    <p:cSldViewPr snapToGrid="0">
      <p:cViewPr varScale="1">
        <p:scale>
          <a:sx n="81" d="100"/>
          <a:sy n="81"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ヒラギノ角ゴ Pro W3"/>
                <a:cs typeface="Times New Roman" panose="02020603050405020304" pitchFamily="18" charset="0"/>
              </a:rPr>
              <a:t>Employees need to know “real time’” when they did something good.  As quickly as possible make sure that they are recognized and rewarded.  A $5 gift card given immediately will do more for an employee than a promotion that may or may not happen in the future.</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229175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that money is not the number one motivator– it is important but good employees will leave a job if they are not treated respectfully and kindly.  Come up with creative ideas from employees that would get them motivated.</a:t>
            </a:r>
          </a:p>
          <a:p>
            <a:r>
              <a:rPr lang="en-US" dirty="0"/>
              <a:t>*  The Pall Corporation, in Ann Arbor, MI, has had a "smile team" that meets to schedule random, fun employee recognition events</a:t>
            </a:r>
          </a:p>
          <a:p>
            <a:r>
              <a:rPr lang="en-US" dirty="0"/>
              <a:t>Read examples on the slide and ask for others</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427533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of the month programs rarely work because they pick someone for no real specific reason.  In order for a recognition program to work  it has to be for real, specific, actionable reasons.  Not just an employee who did well that month. </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124410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Ask for suggestions of what would work.  This should be fast paced brainstorming session where we talk about can you motivate Sam? Do you believe that Sam can be motivated?  We know that she/he can be. (we picked a name that is gender free – could be Sam or Samantha)</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What could work?</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First talk to Sam and find out what motivates him/her? Talk to her/his team-mates and see what could work as a group</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226498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by psychologists who are part of a new area of study called “positive psychology,” have found that external sources do not provide lasting satisfaction and that happiness needs to be intentional and must come from within.  </a:t>
            </a:r>
          </a:p>
          <a:p>
            <a:r>
              <a:rPr lang="en-US" dirty="0"/>
              <a:t>Essentially, it’s up to all of us as individuals to choose to be happy. </a:t>
            </a:r>
          </a:p>
          <a:p>
            <a:r>
              <a:rPr lang="en-US" dirty="0"/>
              <a:t>The search for happiness is a quest that most of us want to take.  It’s an important pursuit because it can bring about improvement of the quality of life and general well-being.  </a:t>
            </a:r>
          </a:p>
          <a:p>
            <a:r>
              <a:rPr lang="en-US" dirty="0"/>
              <a:t>When moods brighten, our thinking is sharper, we are more creative and productive, we feel better about ourselves, our relationships are stronger, and we are more hopeful. </a:t>
            </a:r>
          </a:p>
          <a:p>
            <a:endParaRPr lang="en-US" dirty="0"/>
          </a:p>
          <a:p>
            <a:r>
              <a:rPr lang="en-US" dirty="0"/>
              <a:t>Gratitude: Item agenda at staff meeting for employees to recognize their colleagues, something they are grateful for</a:t>
            </a:r>
          </a:p>
          <a:p>
            <a:endParaRPr lang="en-US" dirty="0"/>
          </a:p>
          <a:p>
            <a:endParaRPr lang="en-US" dirty="0"/>
          </a:p>
          <a:p>
            <a:endParaRPr lang="en-US" dirty="0"/>
          </a:p>
          <a:p>
            <a:endParaRPr lang="en-US" dirty="0"/>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170276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ヒラギノ角ゴ Pro W3"/>
                <a:cs typeface="ヒラギノ角ゴ Pro W3"/>
              </a:rPr>
              <a:t>Resiliency  is a skill that few are born with but one we can all learn, and a resilient mind set can be achieved at any age.</a:t>
            </a:r>
          </a:p>
          <a:p>
            <a:pPr eaLnBrk="1" hangingPunct="1"/>
            <a:r>
              <a:rPr lang="en-US" altLang="en-US" dirty="0">
                <a:latin typeface="Arial" panose="020B0604020202020204" pitchFamily="34" charset="0"/>
                <a:ea typeface="ヒラギノ角ゴ Pro W3"/>
                <a:cs typeface="ヒラギノ角ゴ Pro W3"/>
              </a:rPr>
              <a:t>Do not think about failure or success just focus on trying</a:t>
            </a:r>
          </a:p>
          <a:p>
            <a:pPr eaLnBrk="1" hangingPunct="1"/>
            <a:r>
              <a:rPr lang="en-US" altLang="en-US" dirty="0">
                <a:latin typeface="Arial" panose="020B0604020202020204" pitchFamily="34" charset="0"/>
                <a:ea typeface="ヒラギノ角ゴ Pro W3"/>
                <a:cs typeface="ヒラギノ角ゴ Pro W3"/>
              </a:rPr>
              <a:t>What is the first step –as tiny or large- doesn’t matter</a:t>
            </a:r>
          </a:p>
          <a:p>
            <a:pPr eaLnBrk="1" hangingPunct="1"/>
            <a:r>
              <a:rPr lang="en-US" altLang="en-US" dirty="0">
                <a:latin typeface="Arial" panose="020B0604020202020204" pitchFamily="34" charset="0"/>
                <a:ea typeface="ヒラギノ角ゴ Pro W3"/>
                <a:cs typeface="ヒラギノ角ゴ Pro W3"/>
              </a:rPr>
              <a:t>Negativity can be contagious! Don’t let negative people or thoughts sabotage you.</a:t>
            </a:r>
          </a:p>
          <a:p>
            <a:pPr eaLnBrk="1" hangingPunct="1"/>
            <a:r>
              <a:rPr lang="en-US" altLang="en-US" dirty="0">
                <a:latin typeface="Arial" panose="020B0604020202020204" pitchFamily="34" charset="0"/>
                <a:ea typeface="ヒラギノ角ゴ Pro W3"/>
                <a:cs typeface="ヒラギノ角ゴ Pro W3"/>
              </a:rPr>
              <a:t>We get 168 hours a week and we can get a lot more done than we may think that we are capable of. Find ways to capture minutes that are spent on time wasters.</a:t>
            </a:r>
          </a:p>
          <a:p>
            <a:pPr eaLnBrk="1" hangingPunct="1"/>
            <a:endParaRPr lang="en-US" altLang="en-US" dirty="0">
              <a:latin typeface="Arial" panose="020B0604020202020204" pitchFamily="34" charset="0"/>
              <a:ea typeface="ヒラギノ角ゴ Pro W3"/>
              <a:cs typeface="ヒラギノ角ゴ Pro W3"/>
            </a:endParaRPr>
          </a:p>
          <a:p>
            <a:pPr eaLnBrk="1" hangingPunct="1">
              <a:spcBef>
                <a:spcPct val="0"/>
              </a:spcBef>
            </a:pPr>
            <a:endParaRPr lang="en-US" altLang="en-US" dirty="0">
              <a:latin typeface="Arial" panose="020B0604020202020204" pitchFamily="34" charset="0"/>
              <a:ea typeface="ヒラギノ角ゴ Pro W3"/>
              <a:cs typeface="ヒラギノ角ゴ Pro W3"/>
            </a:endParaRP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257674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72958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19</a:t>
            </a:fld>
            <a:endParaRPr lang="en-US"/>
          </a:p>
        </p:txBody>
      </p:sp>
    </p:spTree>
    <p:extLst>
      <p:ext uri="{BB962C8B-B14F-4D97-AF65-F5344CB8AC3E}">
        <p14:creationId xmlns:p14="http://schemas.microsoft.com/office/powerpoint/2010/main" val="195416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ea typeface="ヒラギノ角ゴ Pro W3"/>
                <a:cs typeface="Times New Roman" panose="02020603050405020304" pitchFamily="18" charset="0"/>
              </a:rPr>
              <a:t>Introduce the topic by giving an overview of the book “Drive” – by Daniel Pink</a:t>
            </a:r>
          </a:p>
          <a:p>
            <a:r>
              <a:rPr lang="en-US" altLang="en-US" dirty="0">
                <a:latin typeface="Times New Roman" panose="02020603050405020304" pitchFamily="18" charset="0"/>
                <a:ea typeface="ヒラギノ角ゴ Pro W3"/>
                <a:cs typeface="Times New Roman" panose="02020603050405020304" pitchFamily="18" charset="0"/>
              </a:rPr>
              <a:t>Get the audience excited by starting off by listing what gets you going and out of bed.</a:t>
            </a:r>
          </a:p>
          <a:p>
            <a:r>
              <a:rPr lang="en-US" altLang="en-US" dirty="0">
                <a:latin typeface="Times New Roman" panose="02020603050405020304" pitchFamily="18" charset="0"/>
                <a:ea typeface="ヒラギノ角ゴ Pro W3"/>
                <a:cs typeface="Times New Roman" panose="02020603050405020304" pitchFamily="18" charset="0"/>
              </a:rPr>
              <a:t>What makes you feel successful – the trainer needs to model the high energy techniques that lead people to be successful.</a:t>
            </a:r>
          </a:p>
          <a:p>
            <a:r>
              <a:rPr lang="en-US" altLang="en-US" dirty="0">
                <a:latin typeface="Times New Roman" panose="02020603050405020304" pitchFamily="18" charset="0"/>
                <a:ea typeface="ヒラギノ角ゴ Pro W3"/>
                <a:cs typeface="Times New Roman" panose="02020603050405020304" pitchFamily="18" charset="0"/>
              </a:rPr>
              <a:t>What we know is that we are much more internally driven than we realize.  Part of the goal of the class is to get people to recognize and believe in themselves.</a:t>
            </a:r>
          </a:p>
          <a:p>
            <a:r>
              <a:rPr lang="en-US" altLang="en-US" dirty="0">
                <a:latin typeface="Times New Roman" panose="02020603050405020304" pitchFamily="18" charset="0"/>
                <a:ea typeface="ヒラギノ角ゴ Pro W3"/>
                <a:cs typeface="Times New Roman" panose="02020603050405020304" pitchFamily="18" charset="0"/>
              </a:rPr>
              <a:t>You need to shake it up – what motivates one person will not motivate another.</a:t>
            </a:r>
          </a:p>
          <a:p>
            <a:r>
              <a:rPr lang="en-US" altLang="en-US" dirty="0">
                <a:latin typeface="Times New Roman" panose="02020603050405020304" pitchFamily="18" charset="0"/>
                <a:ea typeface="ヒラギノ角ゴ Pro W3"/>
                <a:cs typeface="Times New Roman" panose="02020603050405020304" pitchFamily="18" charset="0"/>
              </a:rPr>
              <a:t>Address that people might believe they are money motivated, but it is not the most successful motivation. This class was written to help manager and employees reach their potential.</a:t>
            </a:r>
          </a:p>
          <a:p>
            <a:r>
              <a:rPr lang="en-US" altLang="en-US" dirty="0">
                <a:latin typeface="Times New Roman" panose="02020603050405020304" pitchFamily="18" charset="0"/>
                <a:ea typeface="ヒラギノ角ゴ Pro W3"/>
                <a:cs typeface="Times New Roman" panose="02020603050405020304" pitchFamily="18" charset="0"/>
              </a:rPr>
              <a:t>One suggestion is have the audience determine what their internal drives are and their external drives which are things like social justice.</a:t>
            </a:r>
          </a:p>
          <a:p>
            <a:r>
              <a:rPr lang="en-US" altLang="en-US" dirty="0">
                <a:latin typeface="Times New Roman" panose="02020603050405020304" pitchFamily="18" charset="0"/>
                <a:ea typeface="ヒラギノ角ゴ Pro W3"/>
                <a:cs typeface="Times New Roman" panose="02020603050405020304" pitchFamily="18" charset="0"/>
              </a:rPr>
              <a:t>One example is, the millennial 18-29 year </a:t>
            </a:r>
            <a:r>
              <a:rPr lang="en-US" altLang="en-US" dirty="0" err="1">
                <a:latin typeface="Times New Roman" panose="02020603050405020304" pitchFamily="18" charset="0"/>
                <a:ea typeface="ヒラギノ角ゴ Pro W3"/>
                <a:cs typeface="Times New Roman" panose="02020603050405020304" pitchFamily="18" charset="0"/>
              </a:rPr>
              <a:t>olds</a:t>
            </a:r>
            <a:r>
              <a:rPr lang="en-US" altLang="en-US" dirty="0">
                <a:latin typeface="Times New Roman" panose="02020603050405020304" pitchFamily="18" charset="0"/>
                <a:ea typeface="ヒラギノ角ゴ Pro W3"/>
                <a:cs typeface="Times New Roman" panose="02020603050405020304" pitchFamily="18" charset="0"/>
              </a:rPr>
              <a:t> are more motivated by fun – work fitting into their life – being able to reach their goals and still have the life they want – up to veterans who are motivated by listening to authority and doing a good job.</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To  start this session, begin by explaining human behavior and motivation.  Especially the Hawthorne experiment which was conducted by Mayo where he proved that people were more motivated by attention than actual physical rewards.  Be familiar with  Maslow and McGregor and theories of human motivation. This class discusses increasing motivation and therefore it is good to know about these studies.</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http://www.accel-team.com/motivation/hawthorne_01.html  -- information on the Mayo experiment</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Reward – tends to be more monetary in nature and is immediate to the superior job done</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Recognition – tends to cost the company money and is more psychologically motivating.  Having goals for the future for the employee to meet</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421192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234668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ヒラギノ角ゴ Pro W3"/>
                <a:cs typeface="Times New Roman" panose="02020603050405020304" pitchFamily="18" charset="0"/>
              </a:rPr>
              <a:t>Be careful to lead an all inclusive team that allows everyone to “be invited to the party.” </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38738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15658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Everyone needs to understand why and how you reward employees. Be specific and open to questions so that you are sure that it is clear.  Make sure that employees understand the direction that you and your department and company are going in. </a:t>
            </a:r>
          </a:p>
          <a:p>
            <a:pPr eaLnBrk="1" hangingPunct="1">
              <a:spcBef>
                <a:spcPct val="0"/>
              </a:spcBef>
            </a:pPr>
            <a:endParaRPr lang="en-US" altLang="en-US" dirty="0">
              <a:latin typeface="Times New Roman" panose="02020603050405020304" pitchFamily="18" charset="0"/>
              <a:ea typeface="ヒラギノ角ゴ Pro W3"/>
              <a:cs typeface="Times New Roman" panose="02020603050405020304" pitchFamily="18" charset="0"/>
            </a:endParaRPr>
          </a:p>
          <a:p>
            <a:pPr eaLnBrk="1" hangingPunct="1">
              <a:spcBef>
                <a:spcPct val="0"/>
              </a:spcBef>
            </a:pPr>
            <a:r>
              <a:rPr lang="en-US" altLang="en-US" dirty="0">
                <a:latin typeface="Times New Roman" panose="02020603050405020304" pitchFamily="18" charset="0"/>
                <a:ea typeface="ヒラギノ角ゴ Pro W3"/>
                <a:cs typeface="Times New Roman" panose="02020603050405020304" pitchFamily="18" charset="0"/>
              </a:rPr>
              <a:t>Getting them pumped up is part of the plan.  If they are unclear about where you are going and why it will be much more difficult to get them to increase their work load, productivity and creativity</a:t>
            </a:r>
            <a:r>
              <a:rPr lang="en-US" altLang="en-US" dirty="0">
                <a:latin typeface="Arial" panose="020B0604020202020204" pitchFamily="34" charset="0"/>
                <a:ea typeface="ヒラギノ角ゴ Pro W3"/>
                <a:cs typeface="ヒラギノ角ゴ Pro W3"/>
              </a:rPr>
              <a:t>.</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353674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353869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comfort in the growth zone and no growth in the comfort zone.</a:t>
            </a:r>
          </a:p>
          <a:p>
            <a:endParaRPr lang="en-US" dirty="0"/>
          </a:p>
          <a:p>
            <a:r>
              <a:rPr lang="en-US" dirty="0"/>
              <a:t>To illustrate how much we resist change have a volunteer who is wearing a wrist watch, remove it and put it on the other wrist, how does that feel?  How does anything new feel when you first try it?</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4062369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50678" y="3288887"/>
            <a:ext cx="7927851" cy="2389239"/>
          </a:xfrm>
        </p:spPr>
        <p:txBody>
          <a:bodyPr>
            <a:noAutofit/>
          </a:bodyPr>
          <a:lstStyle/>
          <a:p>
            <a:pPr eaLnBrk="1" hangingPunct="1"/>
            <a:r>
              <a:rPr lang="en-US" sz="5600" dirty="0"/>
              <a:t>Motivate Recognize and Energize</a:t>
            </a:r>
            <a:endParaRPr lang="en-US" altLang="en-US" sz="5600" i="1" dirty="0">
              <a:latin typeface="+mj-lt"/>
            </a:endParaRPr>
          </a:p>
        </p:txBody>
      </p:sp>
      <p:pic>
        <p:nvPicPr>
          <p:cNvPr id="3" name="Picture 2">
            <a:extLst>
              <a:ext uri="{FF2B5EF4-FFF2-40B4-BE49-F238E27FC236}">
                <a16:creationId xmlns:a16="http://schemas.microsoft.com/office/drawing/2014/main" id="{8B758E10-EF15-8C3C-0BD3-74B03FA42E6C}"/>
              </a:ext>
            </a:extLst>
          </p:cNvPr>
          <p:cNvPicPr>
            <a:picLocks noChangeAspect="1"/>
          </p:cNvPicPr>
          <p:nvPr/>
        </p:nvPicPr>
        <p:blipFill>
          <a:blip r:embed="rId3"/>
          <a:stretch>
            <a:fillRect/>
          </a:stretch>
        </p:blipFill>
        <p:spPr>
          <a:xfrm>
            <a:off x="8936454" y="4932966"/>
            <a:ext cx="3255546" cy="1005927"/>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When?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Reward as close to the superior service as possible</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When appropriate, do it publicly so all can see and be motivated</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Do it frequently</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Do it in person, on social networking sites, in print</a:t>
            </a:r>
          </a:p>
        </p:txBody>
      </p:sp>
    </p:spTree>
    <p:extLst>
      <p:ext uri="{BB962C8B-B14F-4D97-AF65-F5344CB8AC3E}">
        <p14:creationId xmlns:p14="http://schemas.microsoft.com/office/powerpoint/2010/main" val="424994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Creative Ideas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Special parking spot</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An extra day off</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Staff socials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Birthday and anniversary celebrations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Everyone is different…so, shake it up</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Saying please and thank you goes a long way</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Wall of praises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Hand-written notes…even in their paychecks</a:t>
            </a:r>
          </a:p>
          <a:p>
            <a:pPr marL="285750" indent="-285750">
              <a:lnSpc>
                <a:spcPct val="90000"/>
              </a:lnSpc>
              <a:spcBef>
                <a:spcPts val="600"/>
              </a:spcBef>
              <a:spcAft>
                <a:spcPts val="600"/>
              </a:spcAft>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Ask employees what works</a:t>
            </a:r>
          </a:p>
        </p:txBody>
      </p:sp>
    </p:spTree>
    <p:extLst>
      <p:ext uri="{BB962C8B-B14F-4D97-AF65-F5344CB8AC3E}">
        <p14:creationId xmlns:p14="http://schemas.microsoft.com/office/powerpoint/2010/main" val="121481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What Not To Do</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Avoid saying “Great job, but next time….”</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Picking the same favorites time and time again</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Arbitrarily picking people for no real reason</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Employee of the month programs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Being too serious</a:t>
            </a:r>
          </a:p>
        </p:txBody>
      </p:sp>
    </p:spTree>
    <p:extLst>
      <p:ext uri="{BB962C8B-B14F-4D97-AF65-F5344CB8AC3E}">
        <p14:creationId xmlns:p14="http://schemas.microsoft.com/office/powerpoint/2010/main" val="373696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Case Study</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a:lnSpc>
                <a:spcPct val="90000"/>
              </a:lnSpc>
              <a:spcBef>
                <a:spcPts val="600"/>
              </a:spcBef>
              <a:spcAft>
                <a:spcPts val="600"/>
              </a:spcAft>
              <a:buClr>
                <a:schemeClr val="tx2"/>
              </a:buClr>
              <a:buSzPct val="100000"/>
            </a:pPr>
            <a:endParaRPr lang="en-US" sz="1500" i="1"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endParaRPr lang="en-US" sz="1500" i="1"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Sam is a mediocre associate who comes in right on time and leaves at 5:00 on the dot. Sam is pleasant and gets along well with team members. There is really no problem other than Sam’s lack of “motivation.”  </a:t>
            </a:r>
          </a:p>
          <a:p>
            <a:pPr>
              <a:lnSpc>
                <a:spcPct val="90000"/>
              </a:lnSpc>
              <a:spcBef>
                <a:spcPts val="600"/>
              </a:spcBef>
              <a:spcAft>
                <a:spcPts val="600"/>
              </a:spcAft>
              <a:buClr>
                <a:schemeClr val="tx2"/>
              </a:buClr>
              <a:buSzPct val="100000"/>
            </a:pPr>
            <a:endParaRPr lang="en-US" sz="1500" i="1"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What can I do?</a:t>
            </a:r>
          </a:p>
        </p:txBody>
      </p:sp>
    </p:spTree>
    <p:extLst>
      <p:ext uri="{BB962C8B-B14F-4D97-AF65-F5344CB8AC3E}">
        <p14:creationId xmlns:p14="http://schemas.microsoft.com/office/powerpoint/2010/main" val="176292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Positive Psychology in the Workplace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Our genes are responsible for about 50% of our happiness levels, our actions and attitudes account for 40% or our happiness.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 recent survey by Virgin stated that 40% of the respondents named their colleagues as the top reason they enjoy their work. </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Over two-thirds of respondents reported that not only did those positive relationships increase their productivity, but it helped mitigate stressful and difficult challenges at work.</a:t>
            </a:r>
          </a:p>
          <a:p>
            <a:pPr>
              <a:lnSpc>
                <a:spcPct val="90000"/>
              </a:lnSpc>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How can you promote gratitude in the workplace?</a:t>
            </a:r>
          </a:p>
        </p:txBody>
      </p:sp>
    </p:spTree>
    <p:extLst>
      <p:ext uri="{BB962C8B-B14F-4D97-AF65-F5344CB8AC3E}">
        <p14:creationId xmlns:p14="http://schemas.microsoft.com/office/powerpoint/2010/main" val="160798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Resiliency – The Importance of Bouncing Back</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 supportive of mistakes and outside influences that may impact performance i.e. caregiving, relationship issues, financial hardship</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Fear of failure/success lead by example. Admit your failures and share what you learned. Push people to find the lesson in each failure and in each success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Dealing with negative people – Address negativity immediately and how it impacts the workplace. Encourage constructive ways to manage negative feelings/behaviors</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1075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Self-Care – Be the Example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Sleep</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Exercise</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Eating</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Stress Relief</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Tough Love</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410561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3" y="1153572"/>
            <a:ext cx="4519347" cy="4559820"/>
          </a:xfrm>
        </p:spPr>
        <p:txBody>
          <a:bodyPr vert="horz" lIns="91440" tIns="45720" rIns="91440" bIns="45720" rtlCol="0" anchor="ctr">
            <a:normAutofit/>
          </a:bodyPr>
          <a:lstStyle/>
          <a:p>
            <a:r>
              <a:rPr lang="en-US" sz="3000" dirty="0">
                <a:solidFill>
                  <a:schemeClr val="tx2"/>
                </a:solidFill>
                <a:latin typeface="+mj-lt"/>
              </a:rPr>
              <a:t>We want to hear your feedback! Please complete a training evaluation.</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Thank you!</a:t>
            </a:r>
            <a:endParaRPr lang="en-US" sz="30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87CB0308-4AEE-4888-90BA-BAFB437D8339}"/>
              </a:ext>
            </a:extLst>
          </p:cNvPr>
          <p:cNvPicPr>
            <a:picLocks noChangeAspect="1"/>
          </p:cNvPicPr>
          <p:nvPr/>
        </p:nvPicPr>
        <p:blipFill>
          <a:blip r:embed="rId2"/>
          <a:stretch>
            <a:fillRect/>
          </a:stretch>
        </p:blipFill>
        <p:spPr>
          <a:xfrm>
            <a:off x="7207891" y="1651791"/>
            <a:ext cx="3419302" cy="3337652"/>
          </a:xfrm>
          <a:prstGeom prst="rect">
            <a:avLst/>
          </a:prstGeom>
        </p:spPr>
      </p:pic>
      <p:sp>
        <p:nvSpPr>
          <p:cNvPr id="5" name="TextBox 4">
            <a:extLst>
              <a:ext uri="{FF2B5EF4-FFF2-40B4-BE49-F238E27FC236}">
                <a16:creationId xmlns:a16="http://schemas.microsoft.com/office/drawing/2014/main" id="{120A3E10-0DA3-4EA9-86D4-2BC643821FB9}"/>
              </a:ext>
            </a:extLst>
          </p:cNvPr>
          <p:cNvSpPr txBox="1"/>
          <p:nvPr/>
        </p:nvSpPr>
        <p:spPr>
          <a:xfrm>
            <a:off x="6038184" y="5214253"/>
            <a:ext cx="5758715" cy="307777"/>
          </a:xfrm>
          <a:prstGeom prst="rect">
            <a:avLst/>
          </a:prstGeom>
          <a:noFill/>
        </p:spPr>
        <p:txBody>
          <a:bodyPr wrap="square" rtlCol="0">
            <a:spAutoFit/>
          </a:bodyPr>
          <a:lstStyle/>
          <a:p>
            <a:pPr marL="0" marR="0">
              <a:spcBef>
                <a:spcPts val="0"/>
              </a:spcBef>
              <a:spcAft>
                <a:spcPts val="0"/>
              </a:spcAft>
            </a:pPr>
            <a:r>
              <a:rPr lang="en-US" sz="1400" dirty="0">
                <a:solidFill>
                  <a:srgbClr val="0070C0"/>
                </a:solidFill>
                <a:latin typeface="Calibri" panose="020F0502020204030204" pitchFamily="34" charset="0"/>
                <a:ea typeface="Open Sans" panose="020B0606030504020204" pitchFamily="34" charset="0"/>
                <a:cs typeface="Calibri" panose="020F0502020204030204" pitchFamily="34" charset="0"/>
              </a:rPr>
              <a:t>https://app.smartsheet.com/b/form/dacb2d9b38564db4afb5ab8426d91ad6</a:t>
            </a:r>
          </a:p>
        </p:txBody>
      </p:sp>
    </p:spTree>
    <p:extLst>
      <p:ext uri="{BB962C8B-B14F-4D97-AF65-F5344CB8AC3E}">
        <p14:creationId xmlns:p14="http://schemas.microsoft.com/office/powerpoint/2010/main" val="145694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2627239" y="5096978"/>
            <a:ext cx="6937518" cy="374288"/>
          </a:xfrm>
        </p:spPr>
        <p:txBody>
          <a:bodyPr/>
          <a:lstStyle/>
          <a:p>
            <a:r>
              <a:rPr lang="en-US" sz="2000" dirty="0"/>
              <a:t>Motivate Recognize and Energize</a:t>
            </a:r>
            <a:endParaRPr lang="en-US" sz="2000" dirty="0">
              <a:latin typeface="+mj-lt"/>
            </a:endParaRP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5416550" cy="4401317"/>
          </a:xfrm>
        </p:spPr>
        <p:txBody>
          <a:bodyPr>
            <a:normAutofit/>
          </a:bodyPr>
          <a:lstStyle/>
          <a:p>
            <a:pPr>
              <a:spcBef>
                <a:spcPts val="600"/>
              </a:spcBef>
              <a:spcAft>
                <a:spcPts val="600"/>
              </a:spcAft>
              <a:buClr>
                <a:schemeClr val="tx2"/>
              </a:buClr>
              <a:buFont typeface="Arial" panose="020B0604020202020204" pitchFamily="34" charset="0"/>
              <a:buChar char="•"/>
            </a:pPr>
            <a:r>
              <a:rPr lang="en-US" sz="1600" dirty="0">
                <a:solidFill>
                  <a:schemeClr val="tx2"/>
                </a:solidFill>
              </a:rPr>
              <a:t>Case study</a:t>
            </a:r>
          </a:p>
          <a:p>
            <a:pPr>
              <a:spcBef>
                <a:spcPts val="600"/>
              </a:spcBef>
              <a:spcAft>
                <a:spcPts val="600"/>
              </a:spcAft>
              <a:buClr>
                <a:schemeClr val="tx2"/>
              </a:buClr>
              <a:buFont typeface="Arial" panose="020B0604020202020204" pitchFamily="34" charset="0"/>
              <a:buChar char="•"/>
            </a:pPr>
            <a:r>
              <a:rPr lang="en-US" sz="1600" dirty="0">
                <a:solidFill>
                  <a:schemeClr val="tx2"/>
                </a:solidFill>
              </a:rPr>
              <a:t>Why is recognizing employees important?</a:t>
            </a:r>
          </a:p>
          <a:p>
            <a:pPr>
              <a:spcBef>
                <a:spcPts val="600"/>
              </a:spcBef>
              <a:spcAft>
                <a:spcPts val="600"/>
              </a:spcAft>
              <a:buClr>
                <a:schemeClr val="tx2"/>
              </a:buClr>
              <a:buFont typeface="Arial" panose="020B0604020202020204" pitchFamily="34" charset="0"/>
              <a:buChar char="•"/>
            </a:pPr>
            <a:r>
              <a:rPr lang="en-US" sz="1600" dirty="0">
                <a:solidFill>
                  <a:schemeClr val="tx2"/>
                </a:solidFill>
              </a:rPr>
              <a:t>What are your goals?</a:t>
            </a:r>
          </a:p>
          <a:p>
            <a:pPr>
              <a:spcBef>
                <a:spcPts val="600"/>
              </a:spcBef>
              <a:spcAft>
                <a:spcPts val="600"/>
              </a:spcAft>
              <a:buClr>
                <a:schemeClr val="tx2"/>
              </a:buClr>
              <a:buFont typeface="Arial" panose="020B0604020202020204" pitchFamily="34" charset="0"/>
              <a:buChar char="•"/>
            </a:pPr>
            <a:r>
              <a:rPr lang="en-US" sz="1600" dirty="0">
                <a:solidFill>
                  <a:schemeClr val="tx2"/>
                </a:solidFill>
              </a:rPr>
              <a:t>How to achieve a motivated staff</a:t>
            </a:r>
          </a:p>
          <a:p>
            <a:pPr>
              <a:spcBef>
                <a:spcPts val="600"/>
              </a:spcBef>
              <a:spcAft>
                <a:spcPts val="600"/>
              </a:spcAft>
              <a:buClr>
                <a:schemeClr val="tx2"/>
              </a:buClr>
              <a:buFont typeface="Arial" panose="020B0604020202020204" pitchFamily="34" charset="0"/>
              <a:buChar char="•"/>
            </a:pPr>
            <a:r>
              <a:rPr lang="en-US" sz="1600" dirty="0">
                <a:solidFill>
                  <a:schemeClr val="tx2"/>
                </a:solidFill>
              </a:rPr>
              <a:t>Creative ideas</a:t>
            </a:r>
          </a:p>
          <a:p>
            <a:pPr>
              <a:spcBef>
                <a:spcPts val="600"/>
              </a:spcBef>
              <a:spcAft>
                <a:spcPts val="600"/>
              </a:spcAft>
              <a:buClr>
                <a:schemeClr val="tx2"/>
              </a:buClr>
              <a:buFont typeface="Arial" panose="020B0604020202020204" pitchFamily="34" charset="0"/>
              <a:buChar char="•"/>
            </a:pPr>
            <a:r>
              <a:rPr lang="en-US" sz="1600" dirty="0">
                <a:solidFill>
                  <a:schemeClr val="tx2"/>
                </a:solidFill>
              </a:rPr>
              <a:t>Promoting a positive work environment</a:t>
            </a:r>
          </a:p>
          <a:p>
            <a:pPr>
              <a:spcBef>
                <a:spcPts val="600"/>
              </a:spcBef>
              <a:spcAft>
                <a:spcPts val="600"/>
              </a:spcAft>
              <a:buClr>
                <a:schemeClr val="tx2"/>
              </a:buClr>
              <a:buFont typeface="Arial" panose="020B0604020202020204" pitchFamily="34" charset="0"/>
              <a:buChar char="•"/>
            </a:pPr>
            <a:r>
              <a:rPr lang="en-US" sz="1600" dirty="0">
                <a:solidFill>
                  <a:schemeClr val="tx2"/>
                </a:solidFill>
              </a:rPr>
              <a:t>Resiliency and motivation</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8" y="653314"/>
            <a:ext cx="6817559" cy="561215"/>
          </a:xfrm>
        </p:spPr>
        <p:txBody>
          <a:bodyPr/>
          <a:lstStyle/>
          <a:p>
            <a:r>
              <a:rPr lang="en-US" sz="3600" dirty="0">
                <a:solidFill>
                  <a:schemeClr val="tx2"/>
                </a:solidFill>
              </a:rPr>
              <a:t>Agenda</a:t>
            </a:r>
          </a:p>
        </p:txBody>
      </p:sp>
      <p:pic>
        <p:nvPicPr>
          <p:cNvPr id="32" name="Picture Placeholder 31">
            <a:extLst>
              <a:ext uri="{FF2B5EF4-FFF2-40B4-BE49-F238E27FC236}">
                <a16:creationId xmlns:a16="http://schemas.microsoft.com/office/drawing/2014/main" id="{0C8B054C-41FA-43AF-ADE2-2C35B3B58012}"/>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768" r="768"/>
          <a:stretch>
            <a:fillRect/>
          </a:stretch>
        </p:blipFill>
        <p:spPr/>
      </p:pic>
    </p:spTree>
    <p:extLst>
      <p:ext uri="{BB962C8B-B14F-4D97-AF65-F5344CB8AC3E}">
        <p14:creationId xmlns:p14="http://schemas.microsoft.com/office/powerpoint/2010/main" val="256550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b="1" dirty="0">
                <a:solidFill>
                  <a:schemeClr val="tx2"/>
                </a:solidFill>
                <a:latin typeface="+mj-lt"/>
                <a:cs typeface="Arial" pitchFamily="34" charset="0"/>
              </a:rPr>
              <a:t>The Importance of Recognition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Happier employees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Promotes loyalty</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Reinforces people’s positive behaviors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Motivates others to push for the same standards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Increases everyone’s productivity</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Boosts creativity</a:t>
            </a:r>
          </a:p>
          <a:p>
            <a:pPr marL="285750" indent="-285750">
              <a:lnSpc>
                <a:spcPct val="90000"/>
              </a:lnSpc>
              <a:spcBef>
                <a:spcPts val="600"/>
              </a:spcBef>
              <a:spcAft>
                <a:spcPts val="600"/>
              </a:spcAft>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pitchFamily="34" charset="0"/>
            </a:endParaRPr>
          </a:p>
          <a:p>
            <a:pPr>
              <a:lnSpc>
                <a:spcPct val="90000"/>
              </a:lnSpc>
              <a:spcBef>
                <a:spcPts val="600"/>
              </a:spcBef>
              <a:spcAft>
                <a:spcPts val="600"/>
              </a:spcAft>
              <a:buClr>
                <a:schemeClr val="tx2"/>
              </a:buClr>
              <a:buSzPct val="100000"/>
            </a:pPr>
            <a:r>
              <a:rPr lang="en-US" sz="1500" b="1" i="1" dirty="0">
                <a:solidFill>
                  <a:schemeClr val="tx2"/>
                </a:solidFill>
                <a:latin typeface="Raleway SemiBold" panose="020B0604020202020204" charset="0"/>
                <a:cs typeface="Arial" pitchFamily="34" charset="0"/>
              </a:rPr>
              <a:t>“Recognition is the Greatest Motivator”</a:t>
            </a:r>
          </a:p>
          <a:p>
            <a:pPr>
              <a:lnSpc>
                <a:spcPct val="90000"/>
              </a:lnSpc>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 Gerard C. </a:t>
            </a:r>
            <a:r>
              <a:rPr lang="en-US" sz="1500" dirty="0" err="1">
                <a:solidFill>
                  <a:schemeClr val="tx2"/>
                </a:solidFill>
                <a:latin typeface="Raleway SemiBold" panose="020B0604020202020204" charset="0"/>
                <a:cs typeface="Arial" pitchFamily="34" charset="0"/>
              </a:rPr>
              <a:t>Eakedale</a:t>
            </a:r>
            <a:endParaRPr lang="en-US" sz="1500"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2898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dirty="0"/>
              <a:t>What Do you Want to Cultivate?</a:t>
            </a: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Employee morale? </a:t>
            </a:r>
          </a:p>
          <a:p>
            <a:pPr marL="285750" indent="-285750">
              <a:spcBef>
                <a:spcPts val="600"/>
              </a:spcBef>
              <a:spcAft>
                <a:spcPts val="600"/>
              </a:spcAft>
              <a:buClr>
                <a:schemeClr val="tx2"/>
              </a:buClr>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Increase attendance? </a:t>
            </a:r>
          </a:p>
          <a:p>
            <a:pPr marL="285750" indent="-285750">
              <a:spcBef>
                <a:spcPts val="600"/>
              </a:spcBef>
              <a:spcAft>
                <a:spcPts val="600"/>
              </a:spcAft>
              <a:buClr>
                <a:schemeClr val="tx2"/>
              </a:buClr>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Foster teamwork?</a:t>
            </a:r>
          </a:p>
          <a:p>
            <a:pPr marL="285750" indent="-285750">
              <a:spcBef>
                <a:spcPts val="600"/>
              </a:spcBef>
              <a:spcAft>
                <a:spcPts val="600"/>
              </a:spcAft>
              <a:buClr>
                <a:schemeClr val="tx2"/>
              </a:buClr>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Improve productivity?</a:t>
            </a:r>
          </a:p>
          <a:p>
            <a:pPr marL="285750" indent="-285750">
              <a:spcBef>
                <a:spcPts val="600"/>
              </a:spcBef>
              <a:spcAft>
                <a:spcPts val="600"/>
              </a:spcAft>
              <a:buClr>
                <a:schemeClr val="tx2"/>
              </a:buClr>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Employee retention?</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168653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Who?</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All employees can benefit from external motivation</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Don’t only recognize employees with proven track records, identify the employees with untapped potential</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Don’t overlook employees who have taken risks – even if the risks were not successful</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Use recognition as an opportunity to motivate and energize others to perform at their full potential</a:t>
            </a:r>
          </a:p>
        </p:txBody>
      </p:sp>
    </p:spTree>
    <p:extLst>
      <p:ext uri="{BB962C8B-B14F-4D97-AF65-F5344CB8AC3E}">
        <p14:creationId xmlns:p14="http://schemas.microsoft.com/office/powerpoint/2010/main" val="114880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Discussion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How have you recognized employees?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What worked and what didn’t work?</a:t>
            </a:r>
          </a:p>
        </p:txBody>
      </p:sp>
    </p:spTree>
    <p:extLst>
      <p:ext uri="{BB962C8B-B14F-4D97-AF65-F5344CB8AC3E}">
        <p14:creationId xmlns:p14="http://schemas.microsoft.com/office/powerpoint/2010/main" val="383955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How?</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Identify clear criteria that employees must meet to be formally recognized</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Make an action plan that is measurable with clear timelines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Communicate, communicate, communicate</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Provide support and feedback to set your employees up for success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Empower employees to take appropriate risks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Shake it up and offer many different types</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Different people respond to different types of rewards</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Know what motivates your employees</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 specific – General recognition is less meaningful than pointing out precise points that impressed you</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 authentic</a:t>
            </a:r>
          </a:p>
        </p:txBody>
      </p:sp>
    </p:spTree>
    <p:extLst>
      <p:ext uri="{BB962C8B-B14F-4D97-AF65-F5344CB8AC3E}">
        <p14:creationId xmlns:p14="http://schemas.microsoft.com/office/powerpoint/2010/main" val="33201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A Culture of Self-Improvement</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Provide opportunities to learn and grow</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Trainings – in-house or continuing education</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Have volunteer days</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Provide opportunity for special assignment</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Opportunities can assist in acquiring skills to improve individuals in both professional and personal development</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Provide incentives for those who take initiative to foster their personal growth</a:t>
            </a:r>
          </a:p>
        </p:txBody>
      </p:sp>
    </p:spTree>
    <p:extLst>
      <p:ext uri="{BB962C8B-B14F-4D97-AF65-F5344CB8AC3E}">
        <p14:creationId xmlns:p14="http://schemas.microsoft.com/office/powerpoint/2010/main" val="427478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cs typeface="Arial" pitchFamily="34" charset="0"/>
              </a:rPr>
              <a:t>Training &amp; Learning</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Inspire employees to grow by assigning tasks that may be outside of their comfort zone</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Encourage employees to find and use a mentor</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Get to know what their passions are and try to find ways to incorporate that into their work</a:t>
            </a:r>
          </a:p>
          <a:p>
            <a:pPr marL="285750" indent="-285750">
              <a:lnSpc>
                <a:spcPct val="90000"/>
              </a:lnSpc>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Take a genuine personal interest in their development</a:t>
            </a:r>
          </a:p>
        </p:txBody>
      </p:sp>
    </p:spTree>
    <p:extLst>
      <p:ext uri="{BB962C8B-B14F-4D97-AF65-F5344CB8AC3E}">
        <p14:creationId xmlns:p14="http://schemas.microsoft.com/office/powerpoint/2010/main" val="45079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a30ee2-1caf-47ed-b0bd-3ae54742cbde" xsi:nil="true"/>
    <lcf76f155ced4ddcb4097134ff3c332f xmlns="8249b341-fd8d-4f11-a3f4-f93b81cf4a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8" ma:contentTypeDescription="Create a new document." ma:contentTypeScope="" ma:versionID="410c7bc79fb6dabebf518a5d04900415">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b92166cb52cb8a1d1d236f121d2e0b3c"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dbdee4-ea4c-4eb9-858c-ebf5aa578337}" ma:internalName="TaxCatchAll" ma:showField="CatchAllData" ma:web="09a30ee2-1caf-47ed-b0bd-3ae54742cb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d22940-c0c7-498d-893f-2f337843c1b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customXml/itemProps2.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3.xml><?xml version="1.0" encoding="utf-8"?>
<ds:datastoreItem xmlns:ds="http://schemas.openxmlformats.org/officeDocument/2006/customXml" ds:itemID="{2D241127-2586-4408-B7CD-7FEF5F611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3369</TotalTime>
  <Words>1843</Words>
  <Application>Microsoft Office PowerPoint</Application>
  <PresentationFormat>Widescreen</PresentationFormat>
  <Paragraphs>181</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Raleway</vt:lpstr>
      <vt:lpstr>Courier New</vt:lpstr>
      <vt:lpstr>Raleway SemiBold</vt:lpstr>
      <vt:lpstr>Times New Roman</vt:lpstr>
      <vt:lpstr>Calibri</vt:lpstr>
      <vt:lpstr>Open Sans</vt:lpstr>
      <vt:lpstr>Arial</vt:lpstr>
      <vt:lpstr>Raleway Light</vt:lpstr>
      <vt:lpstr>Custom Design</vt:lpstr>
      <vt:lpstr>Motivate Recognize and Energize</vt:lpstr>
      <vt:lpstr>Agenda</vt:lpstr>
      <vt:lpstr>The Importance of Recognition</vt:lpstr>
      <vt:lpstr>What Do you Want to Cultivate?</vt:lpstr>
      <vt:lpstr>Who?</vt:lpstr>
      <vt:lpstr>Discussion</vt:lpstr>
      <vt:lpstr>How?</vt:lpstr>
      <vt:lpstr>A Culture of Self-Improvement</vt:lpstr>
      <vt:lpstr>Training &amp; Learning</vt:lpstr>
      <vt:lpstr>When?</vt:lpstr>
      <vt:lpstr>Creative Ideas</vt:lpstr>
      <vt:lpstr>What Not To Do</vt:lpstr>
      <vt:lpstr>Case Study</vt:lpstr>
      <vt:lpstr>Positive Psychology in the Workplace</vt:lpstr>
      <vt:lpstr>Resiliency – The Importance of Bouncing Back</vt:lpstr>
      <vt:lpstr>Self-Care – Be the Example</vt:lpstr>
      <vt:lpstr>Your Kepro EAPur Kepro EAP </vt:lpstr>
      <vt:lpstr>We want to hear your feedback! Please complete a training evaluation.  Thank you!</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Larreshia</cp:lastModifiedBy>
  <cp:revision>955</cp:revision>
  <dcterms:created xsi:type="dcterms:W3CDTF">2020-03-20T15:14:34Z</dcterms:created>
  <dcterms:modified xsi:type="dcterms:W3CDTF">2023-02-22T16:12:59Z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