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7" r:id="rId1"/>
  </p:sldMasterIdLst>
  <p:notesMasterIdLst>
    <p:notesMasterId r:id="rId13"/>
  </p:notesMasterIdLst>
  <p:sldIdLst>
    <p:sldId id="256" r:id="rId2"/>
    <p:sldId id="257" r:id="rId3"/>
    <p:sldId id="260" r:id="rId4"/>
    <p:sldId id="259" r:id="rId5"/>
    <p:sldId id="279" r:id="rId6"/>
    <p:sldId id="263" r:id="rId7"/>
    <p:sldId id="266" r:id="rId8"/>
    <p:sldId id="264" r:id="rId9"/>
    <p:sldId id="262" r:id="rId10"/>
    <p:sldId id="267" r:id="rId11"/>
    <p:sldId id="280" r:id="rId12"/>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61836" autoAdjust="0"/>
  </p:normalViewPr>
  <p:slideViewPr>
    <p:cSldViewPr snapToGrid="0" snapToObjects="1">
      <p:cViewPr varScale="1">
        <p:scale>
          <a:sx n="51" d="100"/>
          <a:sy n="51" d="100"/>
        </p:scale>
        <p:origin x="1720" y="28"/>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90D322-7451-2C4B-A358-A236B6AFBF60}" type="datetimeFigureOut">
              <a:rPr lang="en-US" smtClean="0"/>
              <a:t>1/26/2023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92C7B8D-C79D-5341-9526-FD2D9120970E}" type="slidenum">
              <a:rPr lang="en-US" smtClean="0"/>
              <a:t>‹#›</a:t>
            </a:fld>
            <a:endParaRPr lang="en-US"/>
          </a:p>
        </p:txBody>
      </p:sp>
    </p:spTree>
    <p:extLst>
      <p:ext uri="{BB962C8B-B14F-4D97-AF65-F5344CB8AC3E}">
        <p14:creationId xmlns:p14="http://schemas.microsoft.com/office/powerpoint/2010/main" val="396956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a:t>
            </a:fld>
            <a:endParaRPr lang="en-US"/>
          </a:p>
        </p:txBody>
      </p:sp>
    </p:spTree>
    <p:extLst>
      <p:ext uri="{BB962C8B-B14F-4D97-AF65-F5344CB8AC3E}">
        <p14:creationId xmlns:p14="http://schemas.microsoft.com/office/powerpoint/2010/main" val="208149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10</a:t>
            </a:fld>
            <a:endParaRPr lang="en-US"/>
          </a:p>
        </p:txBody>
      </p:sp>
    </p:spTree>
    <p:extLst>
      <p:ext uri="{BB962C8B-B14F-4D97-AF65-F5344CB8AC3E}">
        <p14:creationId xmlns:p14="http://schemas.microsoft.com/office/powerpoint/2010/main" val="1430843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92C7B8D-C79D-5341-9526-FD2D9120970E}" type="slidenum">
              <a:rPr lang="en-US" smtClean="0"/>
              <a:t>11</a:t>
            </a:fld>
            <a:endParaRPr lang="en-US"/>
          </a:p>
        </p:txBody>
      </p:sp>
    </p:spTree>
    <p:extLst>
      <p:ext uri="{BB962C8B-B14F-4D97-AF65-F5344CB8AC3E}">
        <p14:creationId xmlns:p14="http://schemas.microsoft.com/office/powerpoint/2010/main" val="61599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2</a:t>
            </a:fld>
            <a:endParaRPr lang="en-US"/>
          </a:p>
        </p:txBody>
      </p:sp>
    </p:spTree>
    <p:extLst>
      <p:ext uri="{BB962C8B-B14F-4D97-AF65-F5344CB8AC3E}">
        <p14:creationId xmlns:p14="http://schemas.microsoft.com/office/powerpoint/2010/main" val="238225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3</a:t>
            </a:fld>
            <a:endParaRPr lang="en-US"/>
          </a:p>
        </p:txBody>
      </p:sp>
    </p:spTree>
    <p:extLst>
      <p:ext uri="{BB962C8B-B14F-4D97-AF65-F5344CB8AC3E}">
        <p14:creationId xmlns:p14="http://schemas.microsoft.com/office/powerpoint/2010/main" val="2007236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4</a:t>
            </a:fld>
            <a:endParaRPr lang="en-US"/>
          </a:p>
        </p:txBody>
      </p:sp>
    </p:spTree>
    <p:extLst>
      <p:ext uri="{BB962C8B-B14F-4D97-AF65-F5344CB8AC3E}">
        <p14:creationId xmlns:p14="http://schemas.microsoft.com/office/powerpoint/2010/main" val="2765804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5</a:t>
            </a:fld>
            <a:endParaRPr lang="en-US"/>
          </a:p>
        </p:txBody>
      </p:sp>
    </p:spTree>
    <p:extLst>
      <p:ext uri="{BB962C8B-B14F-4D97-AF65-F5344CB8AC3E}">
        <p14:creationId xmlns:p14="http://schemas.microsoft.com/office/powerpoint/2010/main" val="865275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192C7B8D-C79D-5341-9526-FD2D9120970E}" type="slidenum">
              <a:rPr lang="en-US" smtClean="0"/>
              <a:t>6</a:t>
            </a:fld>
            <a:endParaRPr lang="en-US"/>
          </a:p>
        </p:txBody>
      </p:sp>
    </p:spTree>
    <p:extLst>
      <p:ext uri="{BB962C8B-B14F-4D97-AF65-F5344CB8AC3E}">
        <p14:creationId xmlns:p14="http://schemas.microsoft.com/office/powerpoint/2010/main" val="2918329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7</a:t>
            </a:fld>
            <a:endParaRPr lang="en-US"/>
          </a:p>
        </p:txBody>
      </p:sp>
    </p:spTree>
    <p:extLst>
      <p:ext uri="{BB962C8B-B14F-4D97-AF65-F5344CB8AC3E}">
        <p14:creationId xmlns:p14="http://schemas.microsoft.com/office/powerpoint/2010/main" val="23710776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8</a:t>
            </a:fld>
            <a:endParaRPr lang="en-US"/>
          </a:p>
        </p:txBody>
      </p:sp>
    </p:spTree>
    <p:extLst>
      <p:ext uri="{BB962C8B-B14F-4D97-AF65-F5344CB8AC3E}">
        <p14:creationId xmlns:p14="http://schemas.microsoft.com/office/powerpoint/2010/main" val="1712837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2C7B8D-C79D-5341-9526-FD2D9120970E}" type="slidenum">
              <a:rPr lang="en-US" smtClean="0"/>
              <a:t>9</a:t>
            </a:fld>
            <a:endParaRPr lang="en-US"/>
          </a:p>
        </p:txBody>
      </p:sp>
    </p:spTree>
    <p:extLst>
      <p:ext uri="{BB962C8B-B14F-4D97-AF65-F5344CB8AC3E}">
        <p14:creationId xmlns:p14="http://schemas.microsoft.com/office/powerpoint/2010/main" val="3081557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477" y="1143001"/>
            <a:ext cx="8649048" cy="1293650"/>
          </a:xfrm>
        </p:spPr>
        <p:txBody>
          <a:bodyPr vert="horz" lIns="91440" tIns="45720" rIns="91440" bIns="45720" rtlCol="0" anchor="b" anchorCtr="0">
            <a:noAutofit/>
          </a:bodyPr>
          <a:lstStyle>
            <a:lvl1pPr marL="0" indent="0" algn="ctr" defTabSz="685800" rtl="0" eaLnBrk="1" latinLnBrk="0" hangingPunct="1">
              <a:spcBef>
                <a:spcPct val="0"/>
              </a:spcBef>
              <a:buClr>
                <a:schemeClr val="accent1">
                  <a:lumMod val="60000"/>
                  <a:lumOff val="40000"/>
                </a:schemeClr>
              </a:buClr>
              <a:buSzPct val="110000"/>
              <a:buFont typeface="Wingdings 2" pitchFamily="18" charset="2"/>
              <a:buNone/>
              <a:defRPr sz="3450" kern="1200">
                <a:solidFill>
                  <a:srgbClr val="006633"/>
                </a:solidFill>
                <a:latin typeface="+mj-lt"/>
                <a:ea typeface="+mj-ea"/>
                <a:cs typeface="+mj-cs"/>
              </a:defRPr>
            </a:lvl1pPr>
          </a:lstStyle>
          <a:p>
            <a:r>
              <a:rPr lang="en-US" dirty="0"/>
              <a:t>Click to edit Master title style</a:t>
            </a:r>
            <a:endParaRPr dirty="0"/>
          </a:p>
        </p:txBody>
      </p:sp>
      <p:sp>
        <p:nvSpPr>
          <p:cNvPr id="3" name="Subtitle 2"/>
          <p:cNvSpPr>
            <a:spLocks noGrp="1"/>
          </p:cNvSpPr>
          <p:nvPr>
            <p:ph type="subTitle" idx="1"/>
          </p:nvPr>
        </p:nvSpPr>
        <p:spPr>
          <a:xfrm>
            <a:off x="247476" y="2474261"/>
            <a:ext cx="8649050" cy="687481"/>
          </a:xfrm>
        </p:spPr>
        <p:txBody>
          <a:bodyPr vert="horz" lIns="91440" tIns="45720" rIns="91440" bIns="45720" rtlCol="0">
            <a:normAutofit/>
          </a:bodyPr>
          <a:lstStyle>
            <a:lvl1pPr marL="0" indent="0" algn="ctr" defTabSz="685800" rtl="0" eaLnBrk="1" latinLnBrk="0" hangingPunct="1">
              <a:spcBef>
                <a:spcPts val="225"/>
              </a:spcBef>
              <a:buClr>
                <a:schemeClr val="accent1">
                  <a:lumMod val="60000"/>
                  <a:lumOff val="40000"/>
                </a:schemeClr>
              </a:buClr>
              <a:buSzPct val="110000"/>
              <a:buFont typeface="Wingdings 2" pitchFamily="18" charset="2"/>
              <a:buNone/>
              <a:defRPr sz="1350" kern="1200">
                <a:solidFill>
                  <a:schemeClr val="accent2">
                    <a:lumMod val="50000"/>
                  </a:schemeClr>
                </a:solidFill>
                <a:latin typeface="+mj-lt"/>
                <a:ea typeface="+mn-ea"/>
                <a:cs typeface="+mn-cs"/>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endParaRPr dirty="0"/>
          </a:p>
        </p:txBody>
      </p:sp>
      <p:sp>
        <p:nvSpPr>
          <p:cNvPr id="4" name="Date Placeholder 3"/>
          <p:cNvSpPr>
            <a:spLocks noGrp="1"/>
          </p:cNvSpPr>
          <p:nvPr>
            <p:ph type="dt" sz="half" idx="10"/>
          </p:nvPr>
        </p:nvSpPr>
        <p:spPr/>
        <p:txBody>
          <a:bodyPr/>
          <a:lstStyle/>
          <a:p>
            <a:fld id="{F4CFEDBB-FF69-D84D-B042-52254BD7C087}"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9301F-F790-CE40-BB3E-97C23C1DA339}" type="slidenum">
              <a:rPr lang="en-US" smtClean="0"/>
              <a:pPr/>
              <a:t>‹#›</a:t>
            </a:fld>
            <a:endParaRPr lang="en-US"/>
          </a:p>
        </p:txBody>
      </p:sp>
    </p:spTree>
    <p:extLst>
      <p:ext uri="{BB962C8B-B14F-4D97-AF65-F5344CB8AC3E}">
        <p14:creationId xmlns:p14="http://schemas.microsoft.com/office/powerpoint/2010/main" val="48047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269544"/>
            <a:ext cx="4079545" cy="871538"/>
          </a:xfrm>
        </p:spPr>
        <p:txBody>
          <a:bodyPr anchor="b"/>
          <a:lstStyle>
            <a:lvl1pPr algn="ctr">
              <a:defRPr sz="2700" b="0"/>
            </a:lvl1pPr>
          </a:lstStyle>
          <a:p>
            <a:r>
              <a:rPr lang="en-US"/>
              <a:t>Click to edit Master title style</a:t>
            </a:r>
            <a:endParaRPr dirty="0"/>
          </a:p>
        </p:txBody>
      </p:sp>
      <p:sp>
        <p:nvSpPr>
          <p:cNvPr id="4" name="Text Placeholder 3"/>
          <p:cNvSpPr>
            <a:spLocks noGrp="1"/>
          </p:cNvSpPr>
          <p:nvPr>
            <p:ph type="body" sz="half" idx="2"/>
          </p:nvPr>
        </p:nvSpPr>
        <p:spPr>
          <a:xfrm>
            <a:off x="533400" y="1141082"/>
            <a:ext cx="4079545" cy="2790114"/>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4CFEDBB-FF69-D84D-B042-52254BD7C087}" type="datetimeFigureOut">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C237F-21B4-C342-ABDF-F97E401ADE8D}" type="slidenum">
              <a:rPr lang="en-US" smtClean="0"/>
              <a:pPr/>
              <a:t>‹#›</a:t>
            </a:fld>
            <a:endParaRPr lang="en-US"/>
          </a:p>
        </p:txBody>
      </p:sp>
      <p:sp>
        <p:nvSpPr>
          <p:cNvPr id="8" name="Picture Placeholder 2"/>
          <p:cNvSpPr>
            <a:spLocks noGrp="1"/>
          </p:cNvSpPr>
          <p:nvPr>
            <p:ph type="pic" idx="1"/>
          </p:nvPr>
        </p:nvSpPr>
        <p:spPr>
          <a:xfrm>
            <a:off x="5090617" y="269546"/>
            <a:ext cx="3657600" cy="3988558"/>
          </a:xfrm>
          <a:ln w="3175">
            <a:solidFill>
              <a:srgbClr val="006633"/>
            </a:solidFill>
          </a:ln>
          <a:effectLst>
            <a:outerShdw blurRad="63500" sx="100500" sy="100500" algn="ctr" rotWithShape="0">
              <a:srgbClr val="006633">
                <a:alpha val="50000"/>
              </a:srgbClr>
            </a:outerShdw>
          </a:effectLst>
        </p:spPr>
        <p:txBody>
          <a:bodyPr vert="horz" lIns="91440" tIns="45720" rIns="91440" bIns="45720" rtlCol="0">
            <a:normAutofit/>
          </a:bodyPr>
          <a:lstStyle>
            <a:lvl1pPr marL="0" indent="0" algn="l" defTabSz="685800" rtl="0" eaLnBrk="1" latinLnBrk="0" hangingPunct="1">
              <a:spcBef>
                <a:spcPts val="1500"/>
              </a:spcBef>
              <a:buClr>
                <a:schemeClr val="accent1">
                  <a:lumMod val="60000"/>
                  <a:lumOff val="40000"/>
                </a:schemeClr>
              </a:buClr>
              <a:buSzPct val="110000"/>
              <a:buFont typeface="Wingdings 2" pitchFamily="18" charset="2"/>
              <a:buNone/>
              <a:defRPr sz="2400" kern="1200">
                <a:solidFill>
                  <a:schemeClr val="accent2">
                    <a:lumMod val="50000"/>
                  </a:schemeClr>
                </a:solidFill>
                <a:latin typeface="+mn-lt"/>
                <a:ea typeface="+mn-ea"/>
                <a:cs typeface="+mn-cs"/>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dirty="0"/>
          </a:p>
        </p:txBody>
      </p:sp>
    </p:spTree>
    <p:extLst>
      <p:ext uri="{BB962C8B-B14F-4D97-AF65-F5344CB8AC3E}">
        <p14:creationId xmlns:p14="http://schemas.microsoft.com/office/powerpoint/2010/main" val="65860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4CFEDBB-FF69-D84D-B042-52254BD7C087}"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176596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40" y="2514603"/>
            <a:ext cx="8416925" cy="1102519"/>
          </a:xfrm>
        </p:spPr>
        <p:txBody>
          <a:bodyPr/>
          <a:lstStyle>
            <a:lvl1pPr algn="r">
              <a:defRPr/>
            </a:lvl1pPr>
          </a:lstStyle>
          <a:p>
            <a:r>
              <a:rPr lang="en-US"/>
              <a:t>Click to edit Master title style</a:t>
            </a:r>
            <a:endParaRPr dirty="0"/>
          </a:p>
        </p:txBody>
      </p:sp>
      <p:sp>
        <p:nvSpPr>
          <p:cNvPr id="3" name="Subtitle 2"/>
          <p:cNvSpPr>
            <a:spLocks noGrp="1"/>
          </p:cNvSpPr>
          <p:nvPr>
            <p:ph type="subTitle" idx="1"/>
          </p:nvPr>
        </p:nvSpPr>
        <p:spPr>
          <a:xfrm>
            <a:off x="1828802" y="3578274"/>
            <a:ext cx="6951663" cy="729503"/>
          </a:xfrm>
        </p:spPr>
        <p:txBody>
          <a:bodyPr>
            <a:normAutofit/>
          </a:bodyPr>
          <a:lstStyle>
            <a:lvl1pPr marL="0" indent="0" algn="r">
              <a:spcBef>
                <a:spcPts val="225"/>
              </a:spcBef>
              <a:buNone/>
              <a:defRPr sz="1350">
                <a:solidFill>
                  <a:schemeClr val="accent2">
                    <a:lumMod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lvl1pPr>
              <a:defRPr>
                <a:solidFill>
                  <a:schemeClr val="bg1"/>
                </a:solidFill>
              </a:defRPr>
            </a:lvl1pPr>
          </a:lstStyle>
          <a:p>
            <a:fld id="{F4CFEDBB-FF69-D84D-B042-52254BD7C087}" type="datetimeFigureOut">
              <a:rPr lang="en-US" smtClean="0"/>
              <a:pPr/>
              <a:t>1/26/2023</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19C237F-21B4-C342-ABDF-F97E401ADE8D}" type="slidenum">
              <a:rPr lang="en-US" smtClean="0"/>
              <a:pPr/>
              <a:t>‹#›</a:t>
            </a:fld>
            <a:endParaRPr lang="en-US" dirty="0"/>
          </a:p>
        </p:txBody>
      </p:sp>
      <p:sp>
        <p:nvSpPr>
          <p:cNvPr id="9" name="Picture Placeholder 2"/>
          <p:cNvSpPr>
            <a:spLocks noGrp="1"/>
          </p:cNvSpPr>
          <p:nvPr>
            <p:ph type="pic" idx="13"/>
          </p:nvPr>
        </p:nvSpPr>
        <p:spPr>
          <a:xfrm>
            <a:off x="370980" y="272653"/>
            <a:ext cx="8402040" cy="2127647"/>
          </a:xfrm>
          <a:ln w="3175">
            <a:solidFill>
              <a:srgbClr val="006633"/>
            </a:solidFill>
          </a:ln>
          <a:effectLst>
            <a:outerShdw blurRad="63500" sx="100500" sy="100500" algn="ctr" rotWithShape="0">
              <a:srgbClr val="006633">
                <a:alpha val="50000"/>
              </a:srgbClr>
            </a:outerShdw>
          </a:effectLst>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dirty="0"/>
          </a:p>
        </p:txBody>
      </p:sp>
    </p:spTree>
    <p:extLst>
      <p:ext uri="{BB962C8B-B14F-4D97-AF65-F5344CB8AC3E}">
        <p14:creationId xmlns:p14="http://schemas.microsoft.com/office/powerpoint/2010/main" val="2776023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6" y="1038227"/>
            <a:ext cx="8056563" cy="1021556"/>
          </a:xfrm>
        </p:spPr>
        <p:txBody>
          <a:bodyPr anchor="b" anchorCtr="0"/>
          <a:lstStyle>
            <a:lvl1pPr algn="ctr">
              <a:defRPr sz="3450" b="0" cap="none" baseline="0"/>
            </a:lvl1pPr>
          </a:lstStyle>
          <a:p>
            <a:r>
              <a:rPr lang="en-US"/>
              <a:t>Click to edit Master title style</a:t>
            </a:r>
            <a:endParaRPr dirty="0"/>
          </a:p>
        </p:txBody>
      </p:sp>
      <p:sp>
        <p:nvSpPr>
          <p:cNvPr id="3" name="Text Placeholder 2"/>
          <p:cNvSpPr>
            <a:spLocks noGrp="1"/>
          </p:cNvSpPr>
          <p:nvPr>
            <p:ph type="body" idx="1"/>
          </p:nvPr>
        </p:nvSpPr>
        <p:spPr>
          <a:xfrm>
            <a:off x="549276" y="2037873"/>
            <a:ext cx="8056563" cy="1125140"/>
          </a:xfrm>
        </p:spPr>
        <p:txBody>
          <a:bodyPr anchor="t" anchorCtr="0">
            <a:normAutofit/>
          </a:bodyPr>
          <a:lstStyle>
            <a:lvl1pPr marL="0" indent="0" algn="ctr">
              <a:spcBef>
                <a:spcPts val="225"/>
              </a:spcBef>
              <a:buNone/>
              <a:defRPr sz="1350">
                <a:solidFill>
                  <a:schemeClr val="accent2">
                    <a:lumMod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CFEDBB-FF69-D84D-B042-52254BD7C087}" type="datetimeFigureOut">
              <a:rPr lang="en-US" smtClean="0"/>
              <a:pPr/>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1802766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6" y="80682"/>
            <a:ext cx="8042276" cy="1002717"/>
          </a:xfrm>
        </p:spPr>
        <p:txBody>
          <a:bodyPr/>
          <a:lstStyle/>
          <a:p>
            <a:r>
              <a:rPr lang="en-US"/>
              <a:t>Click to edit Master title style</a:t>
            </a:r>
            <a:endParaRPr/>
          </a:p>
        </p:txBody>
      </p:sp>
      <p:sp>
        <p:nvSpPr>
          <p:cNvPr id="3" name="Content Placeholder 2"/>
          <p:cNvSpPr>
            <a:spLocks noGrp="1"/>
          </p:cNvSpPr>
          <p:nvPr>
            <p:ph sz="half" idx="1"/>
          </p:nvPr>
        </p:nvSpPr>
        <p:spPr>
          <a:xfrm>
            <a:off x="549275" y="1200151"/>
            <a:ext cx="3840480" cy="3257550"/>
          </a:xfrm>
        </p:spPr>
        <p:txBody>
          <a:bodyPr>
            <a:normAutofit/>
          </a:bodyPr>
          <a:lstStyle>
            <a:lvl1pPr>
              <a:spcBef>
                <a:spcPts val="1200"/>
              </a:spcBef>
              <a:defRPr sz="150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200151"/>
            <a:ext cx="3840480" cy="3257550"/>
          </a:xfrm>
        </p:spPr>
        <p:txBody>
          <a:bodyPr>
            <a:normAutofit/>
          </a:bodyPr>
          <a:lstStyle>
            <a:lvl1pPr>
              <a:spcBef>
                <a:spcPts val="1200"/>
              </a:spcBef>
              <a:defRPr sz="1500"/>
            </a:lvl1pPr>
            <a:lvl2pPr>
              <a:defRPr sz="1350"/>
            </a:lvl2pPr>
            <a:lvl3pPr>
              <a:defRPr sz="135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4CFEDBB-FF69-D84D-B042-52254BD7C087}" type="datetimeFigureOut">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971935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80682"/>
            <a:ext cx="8042276" cy="100271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089919"/>
            <a:ext cx="3840480" cy="563165"/>
          </a:xfrm>
        </p:spPr>
        <p:txBody>
          <a:bodyPr anchor="b">
            <a:noAutofit/>
          </a:bodyPr>
          <a:lstStyle>
            <a:lvl1pPr marL="0" indent="0" algn="ctr">
              <a:spcBef>
                <a:spcPts val="0"/>
              </a:spcBef>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549274" y="1760563"/>
            <a:ext cx="3840480" cy="2697139"/>
          </a:xfrm>
        </p:spPr>
        <p:txBody>
          <a:bodyPr>
            <a:normAutofit/>
          </a:bodyPr>
          <a:lstStyle>
            <a:lvl1pPr>
              <a:spcBef>
                <a:spcPts val="1200"/>
              </a:spcBef>
              <a:defRPr sz="1500"/>
            </a:lvl1pPr>
            <a:lvl2pPr>
              <a:defRPr sz="1350"/>
            </a:lvl2pPr>
            <a:lvl3pPr>
              <a:defRPr sz="1350"/>
            </a:lvl3pPr>
            <a:lvl4pPr>
              <a:defRPr sz="1350"/>
            </a:lvl4pPr>
            <a:lvl5pPr>
              <a:defRPr sz="13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089919"/>
            <a:ext cx="3840480" cy="563165"/>
          </a:xfrm>
        </p:spPr>
        <p:txBody>
          <a:bodyPr anchor="b">
            <a:noAutofit/>
          </a:bodyPr>
          <a:lstStyle>
            <a:lvl1pPr marL="0" indent="0" algn="ctr">
              <a:spcBef>
                <a:spcPts val="0"/>
              </a:spcBef>
              <a:buNone/>
              <a:defRPr sz="18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51070" y="1760563"/>
            <a:ext cx="3840480" cy="2697139"/>
          </a:xfrm>
        </p:spPr>
        <p:txBody>
          <a:bodyPr>
            <a:normAutofit/>
          </a:bodyPr>
          <a:lstStyle>
            <a:lvl1pPr>
              <a:spcBef>
                <a:spcPts val="1200"/>
              </a:spcBef>
              <a:defRPr sz="1500"/>
            </a:lvl1pPr>
            <a:lvl2pPr>
              <a:defRPr sz="1350"/>
            </a:lvl2pPr>
            <a:lvl3pPr>
              <a:defRPr sz="1350"/>
            </a:lvl3pPr>
            <a:lvl4pPr>
              <a:defRPr sz="1350"/>
            </a:lvl4pPr>
            <a:lvl5pPr>
              <a:defRPr sz="13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lvl1pPr>
              <a:defRPr>
                <a:solidFill>
                  <a:schemeClr val="bg1"/>
                </a:solidFill>
              </a:defRPr>
            </a:lvl1pPr>
          </a:lstStyle>
          <a:p>
            <a:fld id="{F4CFEDBB-FF69-D84D-B042-52254BD7C087}" type="datetimeFigureOut">
              <a:rPr lang="en-US" smtClean="0"/>
              <a:pPr/>
              <a:t>1/26/2023</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119C237F-21B4-C342-ABDF-F97E401ADE8D}" type="slidenum">
              <a:rPr lang="en-US" smtClean="0"/>
              <a:pPr/>
              <a:t>‹#›</a:t>
            </a:fld>
            <a:endParaRPr lang="en-US"/>
          </a:p>
        </p:txBody>
      </p:sp>
    </p:spTree>
    <p:extLst>
      <p:ext uri="{BB962C8B-B14F-4D97-AF65-F5344CB8AC3E}">
        <p14:creationId xmlns:p14="http://schemas.microsoft.com/office/powerpoint/2010/main" val="335608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F4CFEDBB-FF69-D84D-B042-52254BD7C087}" type="datetimeFigureOut">
              <a:rPr lang="en-US" smtClean="0"/>
              <a:pPr/>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335925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FEDBB-FF69-D84D-B042-52254BD7C087}" type="datetimeFigureOut">
              <a:rPr lang="en-US" smtClean="0"/>
              <a:pPr/>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9C237F-21B4-C342-ABDF-F97E401ADE8D}" type="slidenum">
              <a:rPr lang="en-US" smtClean="0"/>
              <a:pPr/>
              <a:t>‹#›</a:t>
            </a:fld>
            <a:endParaRPr lang="en-US"/>
          </a:p>
        </p:txBody>
      </p:sp>
    </p:spTree>
    <p:extLst>
      <p:ext uri="{BB962C8B-B14F-4D97-AF65-F5344CB8AC3E}">
        <p14:creationId xmlns:p14="http://schemas.microsoft.com/office/powerpoint/2010/main" val="2822924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276225"/>
            <a:ext cx="3840480" cy="871538"/>
          </a:xfrm>
        </p:spPr>
        <p:txBody>
          <a:bodyPr anchor="b"/>
          <a:lstStyle>
            <a:lvl1pPr algn="ctr">
              <a:defRPr sz="2700" b="0"/>
            </a:lvl1pPr>
          </a:lstStyle>
          <a:p>
            <a:r>
              <a:rPr lang="en-US"/>
              <a:t>Click to edit Master title style</a:t>
            </a:r>
            <a:endParaRPr dirty="0"/>
          </a:p>
        </p:txBody>
      </p:sp>
      <p:sp>
        <p:nvSpPr>
          <p:cNvPr id="3" name="Content Placeholder 2"/>
          <p:cNvSpPr>
            <a:spLocks noGrp="1"/>
          </p:cNvSpPr>
          <p:nvPr>
            <p:ph idx="1"/>
          </p:nvPr>
        </p:nvSpPr>
        <p:spPr>
          <a:xfrm>
            <a:off x="4742824" y="276225"/>
            <a:ext cx="3840480" cy="4181475"/>
          </a:xfrm>
        </p:spPr>
        <p:txBody>
          <a:bodyPr>
            <a:normAutofit/>
          </a:bodyPr>
          <a:lstStyle>
            <a:lvl1pPr>
              <a:spcBef>
                <a:spcPts val="1500"/>
              </a:spcBef>
              <a:defRPr sz="1650"/>
            </a:lvl1pPr>
            <a:lvl2pPr>
              <a:defRPr sz="1500"/>
            </a:lvl2pPr>
            <a:lvl3pPr>
              <a:defRPr sz="1350"/>
            </a:lvl3pPr>
            <a:lvl4pPr>
              <a:defRPr sz="1350"/>
            </a:lvl4pPr>
            <a:lvl5pPr>
              <a:defRPr sz="13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147762"/>
            <a:ext cx="3840480" cy="2547938"/>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4CFEDBB-FF69-D84D-B042-52254BD7C087}" type="datetimeFigureOut">
              <a:rPr lang="en-US" smtClean="0"/>
              <a:pPr/>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9301F-F790-CE40-BB3E-97C23C1DA339}" type="slidenum">
              <a:rPr lang="en-US" smtClean="0"/>
              <a:pPr/>
              <a:t>‹#›</a:t>
            </a:fld>
            <a:endParaRPr lang="en-US"/>
          </a:p>
        </p:txBody>
      </p:sp>
    </p:spTree>
    <p:extLst>
      <p:ext uri="{BB962C8B-B14F-4D97-AF65-F5344CB8AC3E}">
        <p14:creationId xmlns:p14="http://schemas.microsoft.com/office/powerpoint/2010/main" val="92169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3" name="Rectangle 12"/>
          <p:cNvSpPr/>
          <p:nvPr/>
        </p:nvSpPr>
        <p:spPr bwMode="gray">
          <a:xfrm>
            <a:off x="0" y="3416753"/>
            <a:ext cx="9144000" cy="1733550"/>
          </a:xfrm>
          <a:prstGeom prst="rect">
            <a:avLst/>
          </a:prstGeom>
          <a:gradFill flip="none" rotWithShape="1">
            <a:gsLst>
              <a:gs pos="50000">
                <a:srgbClr val="006633">
                  <a:alpha val="0"/>
                </a:srgbClr>
              </a:gs>
              <a:gs pos="100000">
                <a:srgbClr val="006633">
                  <a:alpha val="70000"/>
                </a:srgb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sz="1350" dirty="0"/>
          </a:p>
        </p:txBody>
      </p:sp>
      <p:grpSp>
        <p:nvGrpSpPr>
          <p:cNvPr id="8" name="Group 7"/>
          <p:cNvGrpSpPr/>
          <p:nvPr/>
        </p:nvGrpSpPr>
        <p:grpSpPr bwMode="white">
          <a:xfrm>
            <a:off x="0" y="2476502"/>
            <a:ext cx="9144000" cy="2285020"/>
            <a:chOff x="0" y="3302000"/>
            <a:chExt cx="9144000" cy="3046693"/>
          </a:xfrm>
        </p:grpSpPr>
        <p:sp>
          <p:nvSpPr>
            <p:cNvPr id="15" name="Connector 14"/>
            <p:cNvSpPr/>
            <p:nvPr/>
          </p:nvSpPr>
          <p:spPr bwMode="white">
            <a:xfrm>
              <a:off x="0" y="4997450"/>
              <a:ext cx="9144000" cy="1351243"/>
            </a:xfrm>
            <a:prstGeom prst="flowChartConnector">
              <a:avLst/>
            </a:prstGeom>
            <a:solidFill>
              <a:schemeClr val="bg1">
                <a:alpha val="3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50" dirty="0"/>
                <a:t> </a:t>
              </a:r>
            </a:p>
          </p:txBody>
        </p:sp>
        <p:sp>
          <p:nvSpPr>
            <p:cNvPr id="16" name="Connector 15"/>
            <p:cNvSpPr/>
            <p:nvPr/>
          </p:nvSpPr>
          <p:spPr bwMode="white">
            <a:xfrm>
              <a:off x="0" y="4546600"/>
              <a:ext cx="9144000" cy="1719543"/>
            </a:xfrm>
            <a:prstGeom prst="flowChartConnector">
              <a:avLst/>
            </a:prstGeom>
            <a:solidFill>
              <a:schemeClr val="bg1">
                <a:alpha val="34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7" name="Connector 16"/>
            <p:cNvSpPr/>
            <p:nvPr/>
          </p:nvSpPr>
          <p:spPr bwMode="white">
            <a:xfrm>
              <a:off x="0" y="3302000"/>
              <a:ext cx="9144000" cy="2887943"/>
            </a:xfrm>
            <a:prstGeom prst="flowChartConnector">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grpSp>
      <p:sp>
        <p:nvSpPr>
          <p:cNvPr id="2" name="Title Placeholder 1"/>
          <p:cNvSpPr>
            <a:spLocks noGrp="1"/>
          </p:cNvSpPr>
          <p:nvPr>
            <p:ph type="title"/>
          </p:nvPr>
        </p:nvSpPr>
        <p:spPr>
          <a:xfrm>
            <a:off x="549276" y="80682"/>
            <a:ext cx="8042276" cy="1002717"/>
          </a:xfrm>
          <a:prstGeom prst="rect">
            <a:avLst/>
          </a:prstGeom>
        </p:spPr>
        <p:txBody>
          <a:bodyPr vert="horz" lIns="91440" tIns="45720" rIns="91440" bIns="45720" rtlCol="0" anchor="b" anchorCtr="0">
            <a:noAutofit/>
          </a:bodyPr>
          <a:lstStyle/>
          <a:p>
            <a:r>
              <a:rPr lang="en-US" dirty="0"/>
              <a:t>Click to edit Master title style</a:t>
            </a:r>
            <a:endParaRPr dirty="0"/>
          </a:p>
        </p:txBody>
      </p:sp>
      <p:sp>
        <p:nvSpPr>
          <p:cNvPr id="3" name="Text Placeholder 2"/>
          <p:cNvSpPr>
            <a:spLocks noGrp="1"/>
          </p:cNvSpPr>
          <p:nvPr>
            <p:ph type="body" idx="1"/>
          </p:nvPr>
        </p:nvSpPr>
        <p:spPr>
          <a:xfrm>
            <a:off x="1792287" y="1200151"/>
            <a:ext cx="6799264" cy="325755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5629835" y="4706753"/>
            <a:ext cx="2133600" cy="273844"/>
          </a:xfrm>
          <a:prstGeom prst="rect">
            <a:avLst/>
          </a:prstGeom>
        </p:spPr>
        <p:txBody>
          <a:bodyPr vert="horz" lIns="91440" tIns="45720" rIns="91440" bIns="45720" rtlCol="0" anchor="ctr"/>
          <a:lstStyle>
            <a:lvl1pPr algn="r">
              <a:defRPr sz="900">
                <a:solidFill>
                  <a:schemeClr val="bg1"/>
                </a:solidFill>
                <a:latin typeface="+mj-lt"/>
              </a:defRPr>
            </a:lvl1pPr>
          </a:lstStyle>
          <a:p>
            <a:fld id="{F4CFEDBB-FF69-D84D-B042-52254BD7C087}" type="datetimeFigureOut">
              <a:rPr lang="en-US" smtClean="0"/>
              <a:pPr/>
              <a:t>1/26/2023</a:t>
            </a:fld>
            <a:endParaRPr lang="en-US" dirty="0"/>
          </a:p>
        </p:txBody>
      </p:sp>
      <p:sp>
        <p:nvSpPr>
          <p:cNvPr id="5" name="Footer Placeholder 4"/>
          <p:cNvSpPr>
            <a:spLocks noGrp="1"/>
          </p:cNvSpPr>
          <p:nvPr>
            <p:ph type="ftr" sz="quarter" idx="3"/>
          </p:nvPr>
        </p:nvSpPr>
        <p:spPr>
          <a:xfrm>
            <a:off x="2120901" y="4706753"/>
            <a:ext cx="2984499" cy="273844"/>
          </a:xfrm>
          <a:prstGeom prst="rect">
            <a:avLst/>
          </a:prstGeom>
        </p:spPr>
        <p:txBody>
          <a:bodyPr vert="horz" lIns="91440" tIns="45720" rIns="91440" bIns="45720" rtlCol="0" anchor="ctr"/>
          <a:lstStyle>
            <a:lvl1pPr algn="l">
              <a:defRPr sz="900">
                <a:solidFill>
                  <a:schemeClr val="bg1"/>
                </a:solidFill>
                <a:latin typeface="+mj-lt"/>
              </a:defRPr>
            </a:lvl1pPr>
          </a:lstStyle>
          <a:p>
            <a:r>
              <a:rPr lang="en-US" dirty="0"/>
              <a:t>Footer</a:t>
            </a:r>
          </a:p>
        </p:txBody>
      </p:sp>
      <p:sp>
        <p:nvSpPr>
          <p:cNvPr id="6" name="Slide Number Placeholder 5"/>
          <p:cNvSpPr>
            <a:spLocks noGrp="1"/>
          </p:cNvSpPr>
          <p:nvPr>
            <p:ph type="sldNum" sz="quarter" idx="4"/>
          </p:nvPr>
        </p:nvSpPr>
        <p:spPr>
          <a:xfrm>
            <a:off x="7897906" y="4706753"/>
            <a:ext cx="990600" cy="273844"/>
          </a:xfrm>
          <a:prstGeom prst="rect">
            <a:avLst/>
          </a:prstGeom>
        </p:spPr>
        <p:txBody>
          <a:bodyPr vert="horz" lIns="91440" tIns="45720" rIns="91440" bIns="45720" rtlCol="0" anchor="ctr"/>
          <a:lstStyle>
            <a:lvl1pPr algn="r">
              <a:defRPr sz="2700">
                <a:solidFill>
                  <a:schemeClr val="bg1"/>
                </a:solidFill>
                <a:latin typeface="+mj-lt"/>
              </a:defRPr>
            </a:lvl1pPr>
          </a:lstStyle>
          <a:p>
            <a:fld id="{119C237F-21B4-C342-ABDF-F97E401ADE8D}" type="slidenum">
              <a:rPr lang="en-US" smtClean="0"/>
              <a:pPr/>
              <a:t>‹#›</a:t>
            </a:fld>
            <a:endParaRPr lang="en-US" dirty="0"/>
          </a:p>
        </p:txBody>
      </p:sp>
      <p:sp>
        <p:nvSpPr>
          <p:cNvPr id="9" name="Rectangle 8"/>
          <p:cNvSpPr/>
          <p:nvPr/>
        </p:nvSpPr>
        <p:spPr bwMode="gray">
          <a:xfrm>
            <a:off x="214314" y="3558270"/>
            <a:ext cx="1492733" cy="1592035"/>
          </a:xfrm>
          <a:prstGeom prst="rect">
            <a:avLst/>
          </a:prstGeom>
          <a:gradFill flip="none" rotWithShape="1">
            <a:gsLst>
              <a:gs pos="90000">
                <a:srgbClr val="006633">
                  <a:alpha val="0"/>
                </a:srgbClr>
              </a:gs>
              <a:gs pos="0">
                <a:srgbClr val="00663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pic>
        <p:nvPicPr>
          <p:cNvPr id="10" name="Picture 9"/>
          <p:cNvPicPr>
            <a:picLocks noChangeAspect="1"/>
          </p:cNvPicPr>
          <p:nvPr/>
        </p:nvPicPr>
        <p:blipFill rotWithShape="1">
          <a:blip r:embed="rId12"/>
          <a:srcRect b="17488"/>
          <a:stretch/>
        </p:blipFill>
        <p:spPr bwMode="white">
          <a:xfrm>
            <a:off x="299187" y="3934254"/>
            <a:ext cx="1326160" cy="1158605"/>
          </a:xfrm>
          <a:prstGeom prst="rect">
            <a:avLst/>
          </a:prstGeom>
          <a:effectLst>
            <a:outerShdw blurRad="127000" dir="1560000" algn="tl" rotWithShape="0">
              <a:srgbClr val="006633">
                <a:alpha val="70000"/>
              </a:srgbClr>
            </a:outerShdw>
          </a:effectLst>
        </p:spPr>
      </p:pic>
    </p:spTree>
    <p:extLst>
      <p:ext uri="{BB962C8B-B14F-4D97-AF65-F5344CB8AC3E}">
        <p14:creationId xmlns:p14="http://schemas.microsoft.com/office/powerpoint/2010/main" val="4248437805"/>
      </p:ext>
    </p:extLst>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Lst>
  <p:txStyles>
    <p:titleStyle>
      <a:lvl1pPr algn="ctr" defTabSz="685800" rtl="0" eaLnBrk="1" latinLnBrk="0" hangingPunct="1">
        <a:spcBef>
          <a:spcPct val="0"/>
        </a:spcBef>
        <a:buNone/>
        <a:defRPr sz="3450" kern="1200">
          <a:solidFill>
            <a:srgbClr val="006633"/>
          </a:solidFill>
          <a:latin typeface="+mj-lt"/>
          <a:ea typeface="+mj-ea"/>
          <a:cs typeface="+mj-cs"/>
        </a:defRPr>
      </a:lvl1pPr>
    </p:titleStyle>
    <p:bodyStyle>
      <a:lvl1pPr marL="261938" indent="-261938" algn="l" defTabSz="685800" rtl="0" eaLnBrk="1" latinLnBrk="0" hangingPunct="1">
        <a:spcBef>
          <a:spcPts val="1500"/>
        </a:spcBef>
        <a:buClr>
          <a:srgbClr val="006633"/>
        </a:buClr>
        <a:buSzPct val="110000"/>
        <a:buFont typeface="Wingdings 2" pitchFamily="18" charset="2"/>
        <a:buChar char=""/>
        <a:defRPr sz="1800" kern="1200">
          <a:solidFill>
            <a:schemeClr val="accent2">
              <a:lumMod val="50000"/>
            </a:schemeClr>
          </a:solidFill>
          <a:latin typeface="+mj-lt"/>
          <a:ea typeface="+mn-ea"/>
          <a:cs typeface="Calibri (Headings)"/>
        </a:defRPr>
      </a:lvl1pPr>
      <a:lvl2pPr marL="514350" indent="-252413" algn="l" defTabSz="685800" rtl="0" eaLnBrk="1" latinLnBrk="0" hangingPunct="1">
        <a:spcBef>
          <a:spcPts val="450"/>
        </a:spcBef>
        <a:buClr>
          <a:srgbClr val="006633"/>
        </a:buClr>
        <a:buSzPct val="110000"/>
        <a:buFont typeface="Wingdings 2" pitchFamily="18" charset="2"/>
        <a:buChar char=""/>
        <a:defRPr sz="1650" kern="1200">
          <a:solidFill>
            <a:schemeClr val="accent2">
              <a:lumMod val="50000"/>
            </a:schemeClr>
          </a:solidFill>
          <a:latin typeface="+mj-lt"/>
          <a:ea typeface="+mn-ea"/>
          <a:cs typeface="Calibri (Headings)"/>
        </a:defRPr>
      </a:lvl2pPr>
      <a:lvl3pPr marL="726281" indent="-211931" algn="l" defTabSz="685800" rtl="0" eaLnBrk="1" latinLnBrk="0" hangingPunct="1">
        <a:spcBef>
          <a:spcPts val="450"/>
        </a:spcBef>
        <a:buClr>
          <a:srgbClr val="006633"/>
        </a:buClr>
        <a:buSzPct val="110000"/>
        <a:buFont typeface="Wingdings 2" pitchFamily="18" charset="2"/>
        <a:buChar char=""/>
        <a:defRPr sz="1500" kern="1200">
          <a:solidFill>
            <a:schemeClr val="accent2">
              <a:lumMod val="50000"/>
            </a:schemeClr>
          </a:solidFill>
          <a:latin typeface="+mj-lt"/>
          <a:ea typeface="+mn-ea"/>
          <a:cs typeface="Calibri (Headings)"/>
        </a:defRPr>
      </a:lvl3pPr>
      <a:lvl4pPr marL="947738" indent="-221456" algn="l" defTabSz="685800" rtl="0" eaLnBrk="1" latinLnBrk="0" hangingPunct="1">
        <a:spcBef>
          <a:spcPts val="450"/>
        </a:spcBef>
        <a:buClr>
          <a:srgbClr val="006633"/>
        </a:buClr>
        <a:buSzPct val="110000"/>
        <a:buFont typeface="Wingdings 2" pitchFamily="18" charset="2"/>
        <a:buChar char=""/>
        <a:defRPr sz="1350" kern="1200">
          <a:solidFill>
            <a:schemeClr val="accent2">
              <a:lumMod val="50000"/>
            </a:schemeClr>
          </a:solidFill>
          <a:latin typeface="+mj-lt"/>
          <a:ea typeface="+mn-ea"/>
          <a:cs typeface="Calibri (Headings)"/>
        </a:defRPr>
      </a:lvl4pPr>
      <a:lvl5pPr marL="1159669" indent="-211931" algn="l" defTabSz="685800" rtl="0" eaLnBrk="1" latinLnBrk="0" hangingPunct="1">
        <a:spcBef>
          <a:spcPts val="450"/>
        </a:spcBef>
        <a:buClr>
          <a:srgbClr val="006633"/>
        </a:buClr>
        <a:buSzPct val="110000"/>
        <a:buFont typeface="Wingdings 2" pitchFamily="18" charset="2"/>
        <a:buChar char=""/>
        <a:defRPr sz="1350" kern="1200">
          <a:solidFill>
            <a:schemeClr val="accent2">
              <a:lumMod val="50000"/>
            </a:schemeClr>
          </a:solidFill>
          <a:latin typeface="+mj-lt"/>
          <a:ea typeface="+mn-ea"/>
          <a:cs typeface="Calibri (Heading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ccount.docusign.com/&#16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mailto:hr@uwgb.edu" TargetMode="External"/><Relationship Id="rId4" Type="http://schemas.openxmlformats.org/officeDocument/2006/relationships/hyperlink" Target="https://www.uwgb.edu/it/get-tech-hel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PerformanceReviewNonInstruction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view.officeapps.live.com/op/view.aspx?src=https%3A%2F%2Fwww.uwgb.edu%2FUWGBCMS%2Fmedia%2Fhr%2FPerformanceReviewNonInstructional.docx&amp;wdOrigin=BROWSELIN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file:///\\fpsa\human%20resources$\PERFORMANCE%20EVALUATIONS\2023%20NEW%20Performance%20Evaluation%20Template\2022.12_PerformanceEvalExempt%20-%20with%20Noted%20Modification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UW-Green Bay</a:t>
            </a:r>
            <a:br>
              <a:rPr lang="en-US" dirty="0"/>
            </a:br>
            <a:r>
              <a:rPr lang="en-US" dirty="0"/>
              <a:t>Non-Instructional Staff Performance Evaluations</a:t>
            </a:r>
          </a:p>
        </p:txBody>
      </p:sp>
      <p:sp>
        <p:nvSpPr>
          <p:cNvPr id="3" name="Subtitle 2"/>
          <p:cNvSpPr>
            <a:spLocks noGrp="1"/>
          </p:cNvSpPr>
          <p:nvPr>
            <p:ph type="subTitle" idx="1"/>
          </p:nvPr>
        </p:nvSpPr>
        <p:spPr/>
        <p:txBody>
          <a:bodyPr/>
          <a:lstStyle/>
          <a:p>
            <a:r>
              <a:rPr lang="en-US" dirty="0"/>
              <a:t>Employee Training</a:t>
            </a:r>
          </a:p>
          <a:p>
            <a:r>
              <a:rPr lang="en-US" dirty="0"/>
              <a:t>January 25,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7F021-BACB-4369-8101-FDAEB97A9786}"/>
              </a:ext>
            </a:extLst>
          </p:cNvPr>
          <p:cNvSpPr>
            <a:spLocks noGrp="1"/>
          </p:cNvSpPr>
          <p:nvPr>
            <p:ph type="title"/>
          </p:nvPr>
        </p:nvSpPr>
        <p:spPr/>
        <p:txBody>
          <a:bodyPr/>
          <a:lstStyle/>
          <a:p>
            <a:r>
              <a:rPr lang="en-US" dirty="0"/>
              <a:t>Electronic Submission</a:t>
            </a:r>
          </a:p>
        </p:txBody>
      </p:sp>
      <p:sp>
        <p:nvSpPr>
          <p:cNvPr id="3" name="Content Placeholder 2">
            <a:extLst>
              <a:ext uri="{FF2B5EF4-FFF2-40B4-BE49-F238E27FC236}">
                <a16:creationId xmlns:a16="http://schemas.microsoft.com/office/drawing/2014/main" id="{4C48BDFD-3794-43DA-9AAB-F8D3DB296B70}"/>
              </a:ext>
            </a:extLst>
          </p:cNvPr>
          <p:cNvSpPr>
            <a:spLocks noGrp="1"/>
          </p:cNvSpPr>
          <p:nvPr>
            <p:ph idx="1"/>
          </p:nvPr>
        </p:nvSpPr>
        <p:spPr/>
        <p:txBody>
          <a:bodyPr>
            <a:normAutofit/>
          </a:bodyPr>
          <a:lstStyle/>
          <a:p>
            <a:pPr marL="9525" indent="0">
              <a:buNone/>
            </a:pPr>
            <a:r>
              <a:rPr lang="en-US" sz="1600" b="1" dirty="0">
                <a:solidFill>
                  <a:srgbClr val="4A5568"/>
                </a:solidFill>
              </a:rPr>
              <a:t>Option 1: </a:t>
            </a:r>
          </a:p>
          <a:p>
            <a:pPr marL="295275" indent="-285750"/>
            <a:r>
              <a:rPr lang="en-US" sz="1600" dirty="0">
                <a:solidFill>
                  <a:srgbClr val="4A5568"/>
                </a:solidFill>
              </a:rPr>
              <a:t>Utilize DocuSign to capture signatures and email to HR</a:t>
            </a:r>
          </a:p>
          <a:p>
            <a:pPr marL="547687" lvl="1" indent="-285750"/>
            <a:r>
              <a:rPr lang="en-US" sz="1400" b="0" i="0" u="sng" dirty="0">
                <a:solidFill>
                  <a:srgbClr val="990000"/>
                </a:solidFill>
                <a:effectLst/>
                <a:latin typeface="-apple-system"/>
                <a:hlinkClick r:id="rId3">
                  <a:extLst>
                    <a:ext uri="{A12FA001-AC4F-418D-AE19-62706E023703}">
                      <ahyp:hlinkClr xmlns:ahyp="http://schemas.microsoft.com/office/drawing/2018/hyperlinkcolor" val="tx"/>
                    </a:ext>
                  </a:extLst>
                </a:hlinkClick>
              </a:rPr>
              <a:t>https://account.docusign.com/ </a:t>
            </a:r>
            <a:endParaRPr lang="en-US" sz="1400" b="0" i="0" u="sng" dirty="0">
              <a:solidFill>
                <a:srgbClr val="990000"/>
              </a:solidFill>
              <a:effectLst/>
              <a:latin typeface="-apple-system"/>
            </a:endParaRPr>
          </a:p>
          <a:p>
            <a:pPr marL="9525" indent="0">
              <a:buNone/>
            </a:pPr>
            <a:r>
              <a:rPr lang="en-US" sz="1350" dirty="0">
                <a:solidFill>
                  <a:srgbClr val="107D3A"/>
                </a:solidFill>
                <a:latin typeface="-apple-system"/>
              </a:rPr>
              <a:t>*</a:t>
            </a:r>
            <a:r>
              <a:rPr lang="en-US" sz="1350" b="0" i="1" dirty="0">
                <a:solidFill>
                  <a:srgbClr val="4A5568"/>
                </a:solidFill>
                <a:effectLst/>
              </a:rPr>
              <a:t>DocuSign accounts need to be set up by GB IT before use. If your account has not been created yet, please </a:t>
            </a:r>
            <a:r>
              <a:rPr lang="en-US" sz="1350" b="0" i="1" u="sng" dirty="0">
                <a:solidFill>
                  <a:srgbClr val="0F5640"/>
                </a:solidFill>
                <a:effectLst/>
                <a:hlinkClick r:id="rId4"/>
              </a:rPr>
              <a:t>contact the IT Service Desk</a:t>
            </a:r>
            <a:r>
              <a:rPr lang="en-US" sz="1350" b="0" i="1" dirty="0">
                <a:solidFill>
                  <a:srgbClr val="4A5568"/>
                </a:solidFill>
                <a:effectLst/>
              </a:rPr>
              <a:t> before proceeding.</a:t>
            </a:r>
          </a:p>
          <a:p>
            <a:pPr marL="9525" indent="0">
              <a:buNone/>
            </a:pPr>
            <a:r>
              <a:rPr lang="en-US" sz="1600" b="1" dirty="0">
                <a:solidFill>
                  <a:srgbClr val="4A5568"/>
                </a:solidFill>
              </a:rPr>
              <a:t>Option 2: </a:t>
            </a:r>
          </a:p>
          <a:p>
            <a:pPr marL="295275" indent="-285750"/>
            <a:r>
              <a:rPr lang="en-US" sz="1600" dirty="0">
                <a:solidFill>
                  <a:srgbClr val="4A5568"/>
                </a:solidFill>
              </a:rPr>
              <a:t>Add signature (electronically or print physical copy and scan), combine all relevant documents in to one PDF file and email to HR at </a:t>
            </a:r>
            <a:r>
              <a:rPr lang="en-US" sz="1600" dirty="0">
                <a:solidFill>
                  <a:srgbClr val="4A5568"/>
                </a:solidFill>
                <a:hlinkClick r:id="rId5"/>
              </a:rPr>
              <a:t>hr@uwgb.edu</a:t>
            </a:r>
            <a:r>
              <a:rPr lang="en-US" sz="1600" dirty="0">
                <a:solidFill>
                  <a:srgbClr val="4A5568"/>
                </a:solidFill>
              </a:rPr>
              <a:t> </a:t>
            </a:r>
            <a:endParaRPr lang="en-US" sz="1600" dirty="0">
              <a:solidFill>
                <a:srgbClr val="4A5568"/>
              </a:solidFill>
              <a:effectLst/>
            </a:endParaRPr>
          </a:p>
        </p:txBody>
      </p:sp>
    </p:spTree>
    <p:extLst>
      <p:ext uri="{BB962C8B-B14F-4D97-AF65-F5344CB8AC3E}">
        <p14:creationId xmlns:p14="http://schemas.microsoft.com/office/powerpoint/2010/main" val="1849575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6D79A-E38A-44C4-9EB7-986B3F30555D}"/>
              </a:ext>
            </a:extLst>
          </p:cNvPr>
          <p:cNvSpPr>
            <a:spLocks noGrp="1"/>
          </p:cNvSpPr>
          <p:nvPr>
            <p:ph type="title"/>
          </p:nvPr>
        </p:nvSpPr>
        <p:spPr/>
        <p:txBody>
          <a:bodyPr/>
          <a:lstStyle/>
          <a:p>
            <a:r>
              <a:rPr lang="en-US" dirty="0"/>
              <a:t>Questions</a:t>
            </a:r>
          </a:p>
        </p:txBody>
      </p:sp>
      <p:pic>
        <p:nvPicPr>
          <p:cNvPr id="5" name="Content Placeholder 4">
            <a:extLst>
              <a:ext uri="{FF2B5EF4-FFF2-40B4-BE49-F238E27FC236}">
                <a16:creationId xmlns:a16="http://schemas.microsoft.com/office/drawing/2014/main" id="{7D8CF77C-6154-4335-B606-13BF8D298B98}"/>
              </a:ext>
            </a:extLst>
          </p:cNvPr>
          <p:cNvPicPr>
            <a:picLocks noGrp="1" noChangeAspect="1"/>
          </p:cNvPicPr>
          <p:nvPr>
            <p:ph idx="1"/>
          </p:nvPr>
        </p:nvPicPr>
        <p:blipFill>
          <a:blip r:embed="rId3"/>
          <a:stretch>
            <a:fillRect/>
          </a:stretch>
        </p:blipFill>
        <p:spPr>
          <a:xfrm>
            <a:off x="3729152" y="1472973"/>
            <a:ext cx="1682523" cy="1682523"/>
          </a:xfrm>
        </p:spPr>
      </p:pic>
    </p:spTree>
    <p:extLst>
      <p:ext uri="{BB962C8B-B14F-4D97-AF65-F5344CB8AC3E}">
        <p14:creationId xmlns:p14="http://schemas.microsoft.com/office/powerpoint/2010/main" val="480337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7621E-BCFE-469B-8758-3DCC024564F6}"/>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59F7EB2-A9DE-48D3-BAE8-5455CFFC87E9}"/>
              </a:ext>
            </a:extLst>
          </p:cNvPr>
          <p:cNvSpPr>
            <a:spLocks noGrp="1"/>
          </p:cNvSpPr>
          <p:nvPr>
            <p:ph idx="1"/>
          </p:nvPr>
        </p:nvSpPr>
        <p:spPr/>
        <p:txBody>
          <a:bodyPr/>
          <a:lstStyle/>
          <a:p>
            <a:r>
              <a:rPr lang="en-US" dirty="0"/>
              <a:t>Overview of the Past, Present and Future state of the Performance Evaluation process</a:t>
            </a:r>
          </a:p>
          <a:p>
            <a:r>
              <a:rPr lang="en-US" dirty="0"/>
              <a:t>NEW 2023 Performance Review Form </a:t>
            </a:r>
          </a:p>
          <a:p>
            <a:r>
              <a:rPr lang="en-US" dirty="0"/>
              <a:t>Modified Non-Instructional Academic Staff and Limited Performance Evaluation Form</a:t>
            </a:r>
          </a:p>
          <a:p>
            <a:r>
              <a:rPr lang="en-US" dirty="0"/>
              <a:t>Questions / Open Lab </a:t>
            </a:r>
          </a:p>
          <a:p>
            <a:pPr marL="0" indent="0">
              <a:buNone/>
            </a:pPr>
            <a:endParaRPr lang="en-US" dirty="0"/>
          </a:p>
        </p:txBody>
      </p:sp>
    </p:spTree>
    <p:extLst>
      <p:ext uri="{BB962C8B-B14F-4D97-AF65-F5344CB8AC3E}">
        <p14:creationId xmlns:p14="http://schemas.microsoft.com/office/powerpoint/2010/main" val="351378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F9B9E-2AA0-4AB3-A7CF-A6DD353D56B3}"/>
              </a:ext>
            </a:extLst>
          </p:cNvPr>
          <p:cNvSpPr>
            <a:spLocks noGrp="1"/>
          </p:cNvSpPr>
          <p:nvPr>
            <p:ph type="title"/>
          </p:nvPr>
        </p:nvSpPr>
        <p:spPr/>
        <p:txBody>
          <a:bodyPr/>
          <a:lstStyle/>
          <a:p>
            <a:r>
              <a:rPr lang="en-US" dirty="0"/>
              <a:t>Past State</a:t>
            </a:r>
          </a:p>
        </p:txBody>
      </p:sp>
      <p:sp>
        <p:nvSpPr>
          <p:cNvPr id="3" name="Text Placeholder 2">
            <a:extLst>
              <a:ext uri="{FF2B5EF4-FFF2-40B4-BE49-F238E27FC236}">
                <a16:creationId xmlns:a16="http://schemas.microsoft.com/office/drawing/2014/main" id="{C864F8B8-0117-429E-89D6-EBC305C91AB6}"/>
              </a:ext>
            </a:extLst>
          </p:cNvPr>
          <p:cNvSpPr>
            <a:spLocks noGrp="1"/>
          </p:cNvSpPr>
          <p:nvPr>
            <p:ph type="body" idx="1"/>
          </p:nvPr>
        </p:nvSpPr>
        <p:spPr/>
        <p:txBody>
          <a:bodyPr/>
          <a:lstStyle/>
          <a:p>
            <a:r>
              <a:rPr lang="en-US" dirty="0"/>
              <a:t>University Staff Evaluation	</a:t>
            </a:r>
          </a:p>
        </p:txBody>
      </p:sp>
      <p:sp>
        <p:nvSpPr>
          <p:cNvPr id="4" name="Content Placeholder 3">
            <a:extLst>
              <a:ext uri="{FF2B5EF4-FFF2-40B4-BE49-F238E27FC236}">
                <a16:creationId xmlns:a16="http://schemas.microsoft.com/office/drawing/2014/main" id="{866A496A-A188-4E36-917E-C10A2977F29F}"/>
              </a:ext>
            </a:extLst>
          </p:cNvPr>
          <p:cNvSpPr>
            <a:spLocks noGrp="1"/>
          </p:cNvSpPr>
          <p:nvPr>
            <p:ph sz="half" idx="2"/>
          </p:nvPr>
        </p:nvSpPr>
        <p:spPr/>
        <p:txBody>
          <a:bodyPr/>
          <a:lstStyle/>
          <a:p>
            <a:r>
              <a:rPr lang="en-US" dirty="0"/>
              <a:t>Review Period: Calendar Year (January -  December) with evaluations due end of March</a:t>
            </a:r>
          </a:p>
          <a:p>
            <a:r>
              <a:rPr lang="en-US" dirty="0"/>
              <a:t>Structured Format, with self-evaluation in form of R.A.P Sheet</a:t>
            </a:r>
          </a:p>
          <a:p>
            <a:pPr marL="0" indent="0">
              <a:buNone/>
            </a:pPr>
            <a:endParaRPr lang="en-US" dirty="0"/>
          </a:p>
          <a:p>
            <a:endParaRPr lang="en-US" dirty="0"/>
          </a:p>
        </p:txBody>
      </p:sp>
      <p:sp>
        <p:nvSpPr>
          <p:cNvPr id="5" name="Text Placeholder 4">
            <a:extLst>
              <a:ext uri="{FF2B5EF4-FFF2-40B4-BE49-F238E27FC236}">
                <a16:creationId xmlns:a16="http://schemas.microsoft.com/office/drawing/2014/main" id="{3112067B-2489-4884-8231-B38DC474FD4E}"/>
              </a:ext>
            </a:extLst>
          </p:cNvPr>
          <p:cNvSpPr>
            <a:spLocks noGrp="1"/>
          </p:cNvSpPr>
          <p:nvPr>
            <p:ph type="body" sz="quarter" idx="3"/>
          </p:nvPr>
        </p:nvSpPr>
        <p:spPr/>
        <p:txBody>
          <a:bodyPr/>
          <a:lstStyle/>
          <a:p>
            <a:r>
              <a:rPr lang="en-US" dirty="0"/>
              <a:t>Academic Staff/Limited and University Staff Non-Exempt</a:t>
            </a:r>
          </a:p>
        </p:txBody>
      </p:sp>
      <p:sp>
        <p:nvSpPr>
          <p:cNvPr id="6" name="Content Placeholder 5">
            <a:extLst>
              <a:ext uri="{FF2B5EF4-FFF2-40B4-BE49-F238E27FC236}">
                <a16:creationId xmlns:a16="http://schemas.microsoft.com/office/drawing/2014/main" id="{1CF8A788-5569-4F9A-AC35-905892373920}"/>
              </a:ext>
            </a:extLst>
          </p:cNvPr>
          <p:cNvSpPr>
            <a:spLocks noGrp="1"/>
          </p:cNvSpPr>
          <p:nvPr>
            <p:ph sz="quarter" idx="4"/>
          </p:nvPr>
        </p:nvSpPr>
        <p:spPr/>
        <p:txBody>
          <a:bodyPr/>
          <a:lstStyle/>
          <a:p>
            <a:r>
              <a:rPr lang="en-US" dirty="0"/>
              <a:t>Review Period: Fiscal Year (July – June) with evaluations due end of August</a:t>
            </a:r>
          </a:p>
          <a:p>
            <a:r>
              <a:rPr lang="en-US" dirty="0"/>
              <a:t>Narrative format, with self-evaluation in form of a list of accomplishments</a:t>
            </a:r>
          </a:p>
        </p:txBody>
      </p:sp>
    </p:spTree>
    <p:extLst>
      <p:ext uri="{BB962C8B-B14F-4D97-AF65-F5344CB8AC3E}">
        <p14:creationId xmlns:p14="http://schemas.microsoft.com/office/powerpoint/2010/main" val="362052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64249-0808-475C-B1DE-C7A643771BFF}"/>
              </a:ext>
            </a:extLst>
          </p:cNvPr>
          <p:cNvSpPr>
            <a:spLocks noGrp="1"/>
          </p:cNvSpPr>
          <p:nvPr>
            <p:ph type="title"/>
          </p:nvPr>
        </p:nvSpPr>
        <p:spPr/>
        <p:txBody>
          <a:bodyPr/>
          <a:lstStyle/>
          <a:p>
            <a:r>
              <a:rPr lang="en-US" dirty="0"/>
              <a:t>Why change?</a:t>
            </a:r>
          </a:p>
        </p:txBody>
      </p:sp>
      <p:sp>
        <p:nvSpPr>
          <p:cNvPr id="3" name="Content Placeholder 2">
            <a:extLst>
              <a:ext uri="{FF2B5EF4-FFF2-40B4-BE49-F238E27FC236}">
                <a16:creationId xmlns:a16="http://schemas.microsoft.com/office/drawing/2014/main" id="{07CA830B-2202-47B6-A8E9-6A96193EF7C2}"/>
              </a:ext>
            </a:extLst>
          </p:cNvPr>
          <p:cNvSpPr>
            <a:spLocks noGrp="1"/>
          </p:cNvSpPr>
          <p:nvPr>
            <p:ph idx="1"/>
          </p:nvPr>
        </p:nvSpPr>
        <p:spPr/>
        <p:txBody>
          <a:bodyPr>
            <a:normAutofit lnSpcReduction="10000"/>
          </a:bodyPr>
          <a:lstStyle/>
          <a:p>
            <a:r>
              <a:rPr lang="en-US" sz="1800" dirty="0">
                <a:effectLst/>
                <a:ea typeface="Calibri" panose="020F0502020204030204" pitchFamily="34" charset="0"/>
                <a:cs typeface="Times New Roman" panose="02020603050405020304" pitchFamily="18" charset="0"/>
              </a:rPr>
              <a:t>The AS/LI form </a:t>
            </a:r>
            <a:r>
              <a:rPr lang="en-US" sz="1800" u="sng" dirty="0">
                <a:effectLst/>
                <a:ea typeface="Calibri" panose="020F0502020204030204" pitchFamily="34" charset="0"/>
                <a:cs typeface="Times New Roman" panose="02020603050405020304" pitchFamily="18" charset="0"/>
              </a:rPr>
              <a:t>had to</a:t>
            </a:r>
            <a:r>
              <a:rPr lang="en-US" sz="1800" dirty="0">
                <a:effectLst/>
                <a:ea typeface="Calibri" panose="020F0502020204030204" pitchFamily="34" charset="0"/>
                <a:cs typeface="Times New Roman" panose="02020603050405020304" pitchFamily="18" charset="0"/>
              </a:rPr>
              <a:t> change for this upcoming review period</a:t>
            </a:r>
          </a:p>
          <a:p>
            <a:r>
              <a:rPr lang="en-US" sz="1800" dirty="0">
                <a:effectLst/>
                <a:ea typeface="Calibri" panose="020F0502020204030204" pitchFamily="34" charset="0"/>
                <a:cs typeface="Times New Roman" panose="02020603050405020304" pitchFamily="18" charset="0"/>
              </a:rPr>
              <a:t>UW-Green Bay is one of only a couple of schools that has different performance review forms for University Staff and Academic Staff</a:t>
            </a:r>
          </a:p>
          <a:p>
            <a:r>
              <a:rPr lang="en-US" sz="1800" dirty="0">
                <a:effectLst/>
                <a:ea typeface="Calibri" panose="020F0502020204030204" pitchFamily="34" charset="0"/>
                <a:cs typeface="Times New Roman" panose="02020603050405020304" pitchFamily="18" charset="0"/>
              </a:rPr>
              <a:t>UW-Green Bay is one of only a couple of schools that has a full narrative format for AS reviews (UW-Milwaukee is the only other one that we have found)</a:t>
            </a:r>
          </a:p>
          <a:p>
            <a:r>
              <a:rPr lang="en-US" sz="1800" dirty="0">
                <a:effectLst/>
                <a:ea typeface="Calibri" panose="020F0502020204030204" pitchFamily="34" charset="0"/>
                <a:cs typeface="Times New Roman" panose="02020603050405020304" pitchFamily="18" charset="0"/>
              </a:rPr>
              <a:t>UW-Green Bay is one of only a few institutions that are not already on a standardized Electronic Performance Review tool. </a:t>
            </a:r>
          </a:p>
        </p:txBody>
      </p:sp>
    </p:spTree>
    <p:extLst>
      <p:ext uri="{BB962C8B-B14F-4D97-AF65-F5344CB8AC3E}">
        <p14:creationId xmlns:p14="http://schemas.microsoft.com/office/powerpoint/2010/main" val="826735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CC8E8-7499-48F4-8B01-E98F72DDB2AD}"/>
              </a:ext>
            </a:extLst>
          </p:cNvPr>
          <p:cNvSpPr>
            <a:spLocks noGrp="1"/>
          </p:cNvSpPr>
          <p:nvPr>
            <p:ph type="title"/>
          </p:nvPr>
        </p:nvSpPr>
        <p:spPr/>
        <p:txBody>
          <a:bodyPr/>
          <a:lstStyle/>
          <a:p>
            <a:r>
              <a:rPr lang="en-US" dirty="0"/>
              <a:t>Looking to the future</a:t>
            </a:r>
          </a:p>
        </p:txBody>
      </p:sp>
      <p:sp>
        <p:nvSpPr>
          <p:cNvPr id="3" name="Content Placeholder 2">
            <a:extLst>
              <a:ext uri="{FF2B5EF4-FFF2-40B4-BE49-F238E27FC236}">
                <a16:creationId xmlns:a16="http://schemas.microsoft.com/office/drawing/2014/main" id="{1092DB4D-A5E4-40A6-B4AB-D1B2EB53F4C0}"/>
              </a:ext>
            </a:extLst>
          </p:cNvPr>
          <p:cNvSpPr>
            <a:spLocks noGrp="1"/>
          </p:cNvSpPr>
          <p:nvPr>
            <p:ph idx="1"/>
          </p:nvPr>
        </p:nvSpPr>
        <p:spPr/>
        <p:txBody>
          <a:bodyPr/>
          <a:lstStyle/>
          <a:p>
            <a:r>
              <a:rPr lang="en-US" dirty="0"/>
              <a:t>UW System’s Administrative Transformation Program (ATP)</a:t>
            </a:r>
          </a:p>
          <a:p>
            <a:r>
              <a:rPr lang="en-US" dirty="0"/>
              <a:t>Workday scheduled implementation in July, 2024</a:t>
            </a:r>
          </a:p>
          <a:p>
            <a:r>
              <a:rPr lang="en-US" dirty="0"/>
              <a:t>Inability to customize for individual institutions</a:t>
            </a:r>
          </a:p>
          <a:p>
            <a:r>
              <a:rPr lang="en-US" dirty="0"/>
              <a:t>Changes to current Human Resources business process are being informed what the future state may look like. </a:t>
            </a:r>
          </a:p>
        </p:txBody>
      </p:sp>
    </p:spTree>
    <p:extLst>
      <p:ext uri="{BB962C8B-B14F-4D97-AF65-F5344CB8AC3E}">
        <p14:creationId xmlns:p14="http://schemas.microsoft.com/office/powerpoint/2010/main" val="2969139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F123-C6AC-41BB-BFBC-D2A767963C94}"/>
              </a:ext>
            </a:extLst>
          </p:cNvPr>
          <p:cNvSpPr>
            <a:spLocks noGrp="1"/>
          </p:cNvSpPr>
          <p:nvPr>
            <p:ph type="title"/>
          </p:nvPr>
        </p:nvSpPr>
        <p:spPr/>
        <p:txBody>
          <a:bodyPr/>
          <a:lstStyle/>
          <a:p>
            <a:r>
              <a:rPr lang="en-US" dirty="0"/>
              <a:t>NEW 2023 Performance Evaluation Template</a:t>
            </a:r>
          </a:p>
        </p:txBody>
      </p:sp>
      <p:sp>
        <p:nvSpPr>
          <p:cNvPr id="3" name="Content Placeholder 2">
            <a:extLst>
              <a:ext uri="{FF2B5EF4-FFF2-40B4-BE49-F238E27FC236}">
                <a16:creationId xmlns:a16="http://schemas.microsoft.com/office/drawing/2014/main" id="{D1131406-4895-4E18-82CD-79E98C94730B}"/>
              </a:ext>
            </a:extLst>
          </p:cNvPr>
          <p:cNvSpPr>
            <a:spLocks noGrp="1"/>
          </p:cNvSpPr>
          <p:nvPr>
            <p:ph idx="1"/>
          </p:nvPr>
        </p:nvSpPr>
        <p:spPr>
          <a:xfrm>
            <a:off x="368834" y="1200151"/>
            <a:ext cx="8222717" cy="3257550"/>
          </a:xfrm>
        </p:spPr>
        <p:txBody>
          <a:bodyPr>
            <a:normAutofit/>
          </a:bodyPr>
          <a:lstStyle/>
          <a:p>
            <a:pPr algn="ctr"/>
            <a:endParaRPr lang="en-US" sz="2400" dirty="0"/>
          </a:p>
          <a:p>
            <a:pPr algn="ctr"/>
            <a:r>
              <a:rPr lang="en-US" sz="2400" dirty="0">
                <a:hlinkClick r:id="rId3" action="ppaction://hlinkfile"/>
              </a:rPr>
              <a:t>Performance Review Form (Non-Instructional Staff)</a:t>
            </a:r>
            <a:endParaRPr lang="en-US" sz="2400" dirty="0"/>
          </a:p>
          <a:p>
            <a:pPr marL="0" indent="0" algn="ctr">
              <a:buNone/>
            </a:pPr>
            <a:endParaRPr lang="en-US" sz="2400" dirty="0"/>
          </a:p>
          <a:p>
            <a:pPr marL="0" indent="0" algn="ctr">
              <a:buNone/>
            </a:pPr>
            <a:r>
              <a:rPr lang="en-US" sz="2000" i="1" dirty="0"/>
              <a:t>*Form should be utilized for all University Staff (Exempt &amp; Non-Exempt)</a:t>
            </a:r>
          </a:p>
        </p:txBody>
      </p:sp>
    </p:spTree>
    <p:extLst>
      <p:ext uri="{BB962C8B-B14F-4D97-AF65-F5344CB8AC3E}">
        <p14:creationId xmlns:p14="http://schemas.microsoft.com/office/powerpoint/2010/main" val="346075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CCC19-41AC-446F-B618-B67883BC8F15}"/>
              </a:ext>
            </a:extLst>
          </p:cNvPr>
          <p:cNvSpPr>
            <a:spLocks noGrp="1"/>
          </p:cNvSpPr>
          <p:nvPr>
            <p:ph type="title"/>
          </p:nvPr>
        </p:nvSpPr>
        <p:spPr/>
        <p:txBody>
          <a:bodyPr/>
          <a:lstStyle/>
          <a:p>
            <a:r>
              <a:rPr lang="en-US" dirty="0"/>
              <a:t>Rating Model</a:t>
            </a:r>
          </a:p>
        </p:txBody>
      </p:sp>
      <p:graphicFrame>
        <p:nvGraphicFramePr>
          <p:cNvPr id="7" name="Table 7">
            <a:extLst>
              <a:ext uri="{FF2B5EF4-FFF2-40B4-BE49-F238E27FC236}">
                <a16:creationId xmlns:a16="http://schemas.microsoft.com/office/drawing/2014/main" id="{6A5EA51B-45DD-47C0-B770-355C56974958}"/>
              </a:ext>
            </a:extLst>
          </p:cNvPr>
          <p:cNvGraphicFramePr>
            <a:graphicFrameLocks noGrp="1"/>
          </p:cNvGraphicFramePr>
          <p:nvPr>
            <p:ph idx="1"/>
            <p:extLst>
              <p:ext uri="{D42A27DB-BD31-4B8C-83A1-F6EECF244321}">
                <p14:modId xmlns:p14="http://schemas.microsoft.com/office/powerpoint/2010/main" val="3631334151"/>
              </p:ext>
            </p:extLst>
          </p:nvPr>
        </p:nvGraphicFramePr>
        <p:xfrm>
          <a:off x="948905" y="1200150"/>
          <a:ext cx="7435969" cy="2602914"/>
        </p:xfrm>
        <a:graphic>
          <a:graphicData uri="http://schemas.openxmlformats.org/drawingml/2006/table">
            <a:tbl>
              <a:tblPr firstRow="1" bandRow="1">
                <a:tableStyleId>{E8B1032C-EA38-4F05-BA0D-38AFFFC7BED3}</a:tableStyleId>
              </a:tblPr>
              <a:tblGrid>
                <a:gridCol w="7435969">
                  <a:extLst>
                    <a:ext uri="{9D8B030D-6E8A-4147-A177-3AD203B41FA5}">
                      <a16:colId xmlns:a16="http://schemas.microsoft.com/office/drawing/2014/main" val="3884316576"/>
                    </a:ext>
                  </a:extLst>
                </a:gridCol>
              </a:tblGrid>
              <a:tr h="592797">
                <a:tc>
                  <a:txBody>
                    <a:bodyPr/>
                    <a:lstStyle/>
                    <a:p>
                      <a:r>
                        <a:rPr lang="en-US" dirty="0"/>
                        <a:t>Not Meeting Expectations: </a:t>
                      </a:r>
                      <a:r>
                        <a:rPr lang="en-US" b="0" dirty="0"/>
                        <a:t>Performance generally fails to meet job expectations or requires frequent, close supervision of employee</a:t>
                      </a:r>
                    </a:p>
                  </a:txBody>
                  <a:tcPr/>
                </a:tc>
                <a:extLst>
                  <a:ext uri="{0D108BD9-81ED-4DB2-BD59-A6C34878D82A}">
                    <a16:rowId xmlns:a16="http://schemas.microsoft.com/office/drawing/2014/main" val="2994598460"/>
                  </a:ext>
                </a:extLst>
              </a:tr>
              <a:tr h="592797">
                <a:tc>
                  <a:txBody>
                    <a:bodyPr/>
                    <a:lstStyle/>
                    <a:p>
                      <a:r>
                        <a:rPr lang="en-US" b="1" dirty="0"/>
                        <a:t>Partially Meeting Expectations: </a:t>
                      </a:r>
                      <a:r>
                        <a:rPr lang="en-US" dirty="0"/>
                        <a:t>Performance meets some job expectations, but does not fully meet remainder.</a:t>
                      </a:r>
                    </a:p>
                  </a:txBody>
                  <a:tcPr/>
                </a:tc>
                <a:extLst>
                  <a:ext uri="{0D108BD9-81ED-4DB2-BD59-A6C34878D82A}">
                    <a16:rowId xmlns:a16="http://schemas.microsoft.com/office/drawing/2014/main" val="2918588811"/>
                  </a:ext>
                </a:extLst>
              </a:tr>
              <a:tr h="592797">
                <a:tc>
                  <a:txBody>
                    <a:bodyPr/>
                    <a:lstStyle/>
                    <a:p>
                      <a:r>
                        <a:rPr lang="en-US" b="1" dirty="0"/>
                        <a:t>Meeting Expectations: </a:t>
                      </a:r>
                      <a:r>
                        <a:rPr lang="en-US" dirty="0"/>
                        <a:t>Performance meets all essential job expectations. Occasionally exceeds expectations. Employee demonstrates good knowledge of job expectations, and assignments are accomplished effectively with normal supervisory guidance. </a:t>
                      </a:r>
                    </a:p>
                  </a:txBody>
                  <a:tcPr/>
                </a:tc>
                <a:extLst>
                  <a:ext uri="{0D108BD9-81ED-4DB2-BD59-A6C34878D82A}">
                    <a16:rowId xmlns:a16="http://schemas.microsoft.com/office/drawing/2014/main" val="3383916283"/>
                  </a:ext>
                </a:extLst>
              </a:tr>
              <a:tr h="592797">
                <a:tc>
                  <a:txBody>
                    <a:bodyPr/>
                    <a:lstStyle/>
                    <a:p>
                      <a:r>
                        <a:rPr lang="en-US" b="1" dirty="0"/>
                        <a:t>Exceeds Expectations: </a:t>
                      </a:r>
                      <a:r>
                        <a:rPr lang="en-US" dirty="0"/>
                        <a:t>On a regular basis and/or consistently produces high quality work that exceeds position requirements.. Employee demonstrates outstanding skills and abilities, and assignments are accomplished with limited guidance and direction.</a:t>
                      </a:r>
                    </a:p>
                  </a:txBody>
                  <a:tcPr/>
                </a:tc>
                <a:extLst>
                  <a:ext uri="{0D108BD9-81ED-4DB2-BD59-A6C34878D82A}">
                    <a16:rowId xmlns:a16="http://schemas.microsoft.com/office/drawing/2014/main" val="743840398"/>
                  </a:ext>
                </a:extLst>
              </a:tr>
            </a:tbl>
          </a:graphicData>
        </a:graphic>
      </p:graphicFrame>
      <p:sp>
        <p:nvSpPr>
          <p:cNvPr id="8" name="TextBox 7">
            <a:extLst>
              <a:ext uri="{FF2B5EF4-FFF2-40B4-BE49-F238E27FC236}">
                <a16:creationId xmlns:a16="http://schemas.microsoft.com/office/drawing/2014/main" id="{0258623A-D1B4-4E95-BA3B-0808652A55F1}"/>
              </a:ext>
            </a:extLst>
          </p:cNvPr>
          <p:cNvSpPr txBox="1"/>
          <p:nvPr/>
        </p:nvSpPr>
        <p:spPr>
          <a:xfrm>
            <a:off x="1751958" y="3912614"/>
            <a:ext cx="7130784" cy="523220"/>
          </a:xfrm>
          <a:prstGeom prst="rect">
            <a:avLst/>
          </a:prstGeom>
          <a:noFill/>
        </p:spPr>
        <p:txBody>
          <a:bodyPr wrap="square" rtlCol="0">
            <a:spAutoFit/>
          </a:bodyPr>
          <a:lstStyle/>
          <a:p>
            <a:r>
              <a:rPr lang="en-US" sz="1400" dirty="0"/>
              <a:t>*</a:t>
            </a:r>
            <a:r>
              <a:rPr lang="en-US" sz="1400" i="1" dirty="0"/>
              <a:t>Job expectations takes in to account essential job functions/responsibilities and organizational competencies identified on the standard job description</a:t>
            </a:r>
          </a:p>
        </p:txBody>
      </p:sp>
    </p:spTree>
    <p:extLst>
      <p:ext uri="{BB962C8B-B14F-4D97-AF65-F5344CB8AC3E}">
        <p14:creationId xmlns:p14="http://schemas.microsoft.com/office/powerpoint/2010/main" val="309058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04FA3-782F-46AD-B63B-82D7FA1B3A90}"/>
              </a:ext>
            </a:extLst>
          </p:cNvPr>
          <p:cNvSpPr>
            <a:spLocks noGrp="1"/>
          </p:cNvSpPr>
          <p:nvPr>
            <p:ph type="title"/>
          </p:nvPr>
        </p:nvSpPr>
        <p:spPr/>
        <p:txBody>
          <a:bodyPr/>
          <a:lstStyle/>
          <a:p>
            <a:r>
              <a:rPr lang="en-US" dirty="0"/>
              <a:t>Performance Review Process</a:t>
            </a:r>
          </a:p>
        </p:txBody>
      </p:sp>
      <p:sp>
        <p:nvSpPr>
          <p:cNvPr id="3" name="Content Placeholder 2">
            <a:extLst>
              <a:ext uri="{FF2B5EF4-FFF2-40B4-BE49-F238E27FC236}">
                <a16:creationId xmlns:a16="http://schemas.microsoft.com/office/drawing/2014/main" id="{2FAA0547-8A36-4AD9-B9EA-FF4DC9A89A8E}"/>
              </a:ext>
            </a:extLst>
          </p:cNvPr>
          <p:cNvSpPr>
            <a:spLocks noGrp="1"/>
          </p:cNvSpPr>
          <p:nvPr>
            <p:ph idx="1"/>
          </p:nvPr>
        </p:nvSpPr>
        <p:spPr>
          <a:xfrm>
            <a:off x="1659751" y="1200151"/>
            <a:ext cx="6931800" cy="3510162"/>
          </a:xfrm>
        </p:spPr>
        <p:txBody>
          <a:bodyPr>
            <a:normAutofit fontScale="92500"/>
          </a:bodyPr>
          <a:lstStyle/>
          <a:p>
            <a:r>
              <a:rPr lang="en-US" sz="1200" b="0" i="0" dirty="0">
                <a:solidFill>
                  <a:srgbClr val="000000"/>
                </a:solidFill>
                <a:effectLst/>
              </a:rPr>
              <a:t>Employee and manager review position description and make updates as needed. </a:t>
            </a:r>
            <a:endParaRPr lang="en-US" sz="1200" dirty="0">
              <a:solidFill>
                <a:srgbClr val="000000"/>
              </a:solidFill>
            </a:endParaRPr>
          </a:p>
          <a:p>
            <a:r>
              <a:rPr lang="en-US" sz="1200" b="0" i="0" dirty="0">
                <a:solidFill>
                  <a:srgbClr val="000000"/>
                </a:solidFill>
                <a:effectLst/>
              </a:rPr>
              <a:t>Manager builds Performance Review Form by adding in Responsibilities (from position description) and sends via email to the employee. </a:t>
            </a:r>
          </a:p>
          <a:p>
            <a:r>
              <a:rPr lang="en-US" sz="1200" b="0" i="0" dirty="0">
                <a:solidFill>
                  <a:srgbClr val="000000"/>
                </a:solidFill>
                <a:effectLst/>
              </a:rPr>
              <a:t> Employee completes employee evaluation, suggests goals, and sends to manager via email. </a:t>
            </a:r>
            <a:endParaRPr lang="en-US" sz="1200" dirty="0">
              <a:solidFill>
                <a:srgbClr val="000000"/>
              </a:solidFill>
            </a:endParaRPr>
          </a:p>
          <a:p>
            <a:r>
              <a:rPr lang="en-US" sz="1200" b="0" i="0" dirty="0">
                <a:solidFill>
                  <a:srgbClr val="000000"/>
                </a:solidFill>
                <a:effectLst/>
              </a:rPr>
              <a:t>Manager completes manager evaluation (assessments and ratings to include overall performance rating), and goals and sends back to employee at least three business days prior to meeting. </a:t>
            </a:r>
            <a:endParaRPr lang="en-US" sz="1200" dirty="0">
              <a:solidFill>
                <a:srgbClr val="000000"/>
              </a:solidFill>
            </a:endParaRPr>
          </a:p>
          <a:p>
            <a:r>
              <a:rPr lang="en-US" sz="1200" b="0" i="0" dirty="0">
                <a:solidFill>
                  <a:srgbClr val="000000"/>
                </a:solidFill>
                <a:effectLst/>
              </a:rPr>
              <a:t>Employee and manager meet to discuss the performance review. </a:t>
            </a:r>
            <a:endParaRPr lang="en-US" sz="1200" dirty="0">
              <a:solidFill>
                <a:srgbClr val="000000"/>
              </a:solidFill>
            </a:endParaRPr>
          </a:p>
          <a:p>
            <a:r>
              <a:rPr lang="en-US" sz="1200" b="0" i="0" dirty="0">
                <a:solidFill>
                  <a:srgbClr val="000000"/>
                </a:solidFill>
                <a:effectLst/>
              </a:rPr>
              <a:t>After meeting, manager sends the review through DocuSign to the employee for signature. </a:t>
            </a:r>
          </a:p>
          <a:p>
            <a:r>
              <a:rPr lang="en-US" sz="1200" b="0" i="0" dirty="0">
                <a:solidFill>
                  <a:srgbClr val="000000"/>
                </a:solidFill>
                <a:effectLst/>
              </a:rPr>
              <a:t> Employee acknowledges review and adds comments (as applicable) in DocuSign </a:t>
            </a:r>
          </a:p>
          <a:p>
            <a:r>
              <a:rPr lang="en-US" sz="1200" b="0" i="0" dirty="0">
                <a:solidFill>
                  <a:srgbClr val="000000"/>
                </a:solidFill>
                <a:effectLst/>
              </a:rPr>
              <a:t>Manager reviews comments and signs in DocuSign. Completed form is forwarded to Human Resources and next level supervisor (if overall performance rating is ‘not meeting expectations’ or ‘partially meeting expectations’) through DocuSign.</a:t>
            </a:r>
            <a:endParaRPr lang="en-US" sz="1200" dirty="0"/>
          </a:p>
        </p:txBody>
      </p:sp>
    </p:spTree>
    <p:extLst>
      <p:ext uri="{BB962C8B-B14F-4D97-AF65-F5344CB8AC3E}">
        <p14:creationId xmlns:p14="http://schemas.microsoft.com/office/powerpoint/2010/main" val="4192307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71A4-F061-45F5-82EA-AA762FE0CA65}"/>
              </a:ext>
            </a:extLst>
          </p:cNvPr>
          <p:cNvSpPr>
            <a:spLocks noGrp="1"/>
          </p:cNvSpPr>
          <p:nvPr>
            <p:ph type="title"/>
          </p:nvPr>
        </p:nvSpPr>
        <p:spPr/>
        <p:txBody>
          <a:bodyPr/>
          <a:lstStyle/>
          <a:p>
            <a:r>
              <a:rPr lang="en-US" dirty="0"/>
              <a:t>Non-Instructional Academic Staff &amp; Limited Performance Evaluation</a:t>
            </a:r>
          </a:p>
        </p:txBody>
      </p:sp>
      <p:sp>
        <p:nvSpPr>
          <p:cNvPr id="3" name="Content Placeholder 2">
            <a:extLst>
              <a:ext uri="{FF2B5EF4-FFF2-40B4-BE49-F238E27FC236}">
                <a16:creationId xmlns:a16="http://schemas.microsoft.com/office/drawing/2014/main" id="{65795229-6DFB-45EA-BC32-0A649A1AD7B8}"/>
              </a:ext>
            </a:extLst>
          </p:cNvPr>
          <p:cNvSpPr>
            <a:spLocks noGrp="1"/>
          </p:cNvSpPr>
          <p:nvPr>
            <p:ph idx="1"/>
          </p:nvPr>
        </p:nvSpPr>
        <p:spPr>
          <a:xfrm>
            <a:off x="549275" y="1200151"/>
            <a:ext cx="8042276" cy="3257550"/>
          </a:xfrm>
        </p:spPr>
        <p:txBody>
          <a:bodyPr>
            <a:normAutofit lnSpcReduction="10000"/>
          </a:bodyPr>
          <a:lstStyle/>
          <a:p>
            <a:pPr algn="ctr"/>
            <a:endParaRPr lang="en-US" sz="2000" dirty="0">
              <a:hlinkClick r:id="rId3"/>
            </a:endParaRPr>
          </a:p>
          <a:p>
            <a:pPr algn="ctr"/>
            <a:r>
              <a:rPr lang="en-US" sz="2000" dirty="0">
                <a:hlinkClick r:id="rId4" action="ppaction://hlinkfile"/>
              </a:rPr>
              <a:t>Performance Evaluation (Non-Instructional Academic Staff, Limited)</a:t>
            </a:r>
            <a:endParaRPr lang="en-US" sz="2000" dirty="0"/>
          </a:p>
          <a:p>
            <a:pPr marL="0" indent="0" algn="ctr">
              <a:buNone/>
            </a:pPr>
            <a:endParaRPr lang="en-US" sz="2000" dirty="0"/>
          </a:p>
          <a:p>
            <a:pPr marL="0" indent="0" algn="ctr">
              <a:buNone/>
            </a:pPr>
            <a:r>
              <a:rPr lang="en-US" sz="1800" i="1" dirty="0"/>
              <a:t>*For the 2023 year, all Non-Instructional Academic Staff and Limited Employees (contingent upon agreement between the employee and supervisor) may elect to utilize the Non-Instructional Performance Review Form or the Non-Exempt Evaluation Narrative Form.</a:t>
            </a:r>
          </a:p>
          <a:p>
            <a:pPr marL="0" indent="0">
              <a:buNone/>
            </a:pPr>
            <a:br>
              <a:rPr lang="en-US" dirty="0"/>
            </a:br>
            <a:endParaRPr lang="en-US" dirty="0"/>
          </a:p>
        </p:txBody>
      </p:sp>
    </p:spTree>
    <p:extLst>
      <p:ext uri="{BB962C8B-B14F-4D97-AF65-F5344CB8AC3E}">
        <p14:creationId xmlns:p14="http://schemas.microsoft.com/office/powerpoint/2010/main" val="34719846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wgb-theme-3">
  <a:themeElements>
    <a:clrScheme name="UW-Green Bay">
      <a:dk1>
        <a:srgbClr val="000000"/>
      </a:dk1>
      <a:lt1>
        <a:sysClr val="window" lastClr="FFFFFF"/>
      </a:lt1>
      <a:dk2>
        <a:srgbClr val="043419"/>
      </a:dk2>
      <a:lt2>
        <a:srgbClr val="FAF3DE"/>
      </a:lt2>
      <a:accent1>
        <a:srgbClr val="990000"/>
      </a:accent1>
      <a:accent2>
        <a:srgbClr val="CCCCCC"/>
      </a:accent2>
      <a:accent3>
        <a:srgbClr val="999999"/>
      </a:accent3>
      <a:accent4>
        <a:srgbClr val="9FD3B6"/>
      </a:accent4>
      <a:accent5>
        <a:srgbClr val="B2AF6C"/>
      </a:accent5>
      <a:accent6>
        <a:srgbClr val="006633"/>
      </a:accent6>
      <a:hlink>
        <a:srgbClr val="990000"/>
      </a:hlink>
      <a:folHlink>
        <a:srgbClr val="66000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PT-theme-three-UWGB" id="{B804C5DF-935A-AB47-A6D1-71588652C7AA}" vid="{BF95446F-D34B-0A41-B580-C9D59AA214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uwgb-theme-3</Template>
  <TotalTime>2545</TotalTime>
  <Words>720</Words>
  <Application>Microsoft Office PowerPoint</Application>
  <PresentationFormat>On-screen Show (16:9)</PresentationFormat>
  <Paragraphs>70</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-apple-system</vt:lpstr>
      <vt:lpstr>Arial</vt:lpstr>
      <vt:lpstr>Calibri</vt:lpstr>
      <vt:lpstr>Times New Roman</vt:lpstr>
      <vt:lpstr>Wingdings 2</vt:lpstr>
      <vt:lpstr>uwgb-theme-3</vt:lpstr>
      <vt:lpstr>UW-Green Bay Non-Instructional Staff Performance Evaluations</vt:lpstr>
      <vt:lpstr>Agenda</vt:lpstr>
      <vt:lpstr>Past State</vt:lpstr>
      <vt:lpstr>Why change?</vt:lpstr>
      <vt:lpstr>Looking to the future</vt:lpstr>
      <vt:lpstr>NEW 2023 Performance Evaluation Template</vt:lpstr>
      <vt:lpstr>Rating Model</vt:lpstr>
      <vt:lpstr>Performance Review Process</vt:lpstr>
      <vt:lpstr>Non-Instructional Academic Staff &amp; Limited Performance Evaluation</vt:lpstr>
      <vt:lpstr>Electronic Submission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UW-Green Bay PowerPoint Theme 3</dc:title>
  <dc:creator>Vlies, Kimberly</dc:creator>
  <cp:lastModifiedBy>Noltner, Megan</cp:lastModifiedBy>
  <cp:revision>44</cp:revision>
  <cp:lastPrinted>2023-01-25T15:09:08Z</cp:lastPrinted>
  <dcterms:created xsi:type="dcterms:W3CDTF">2018-12-19T22:40:14Z</dcterms:created>
  <dcterms:modified xsi:type="dcterms:W3CDTF">2023-01-26T21:00:23Z</dcterms:modified>
</cp:coreProperties>
</file>