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17" r:id="rId1"/>
  </p:sldMasterIdLst>
  <p:notesMasterIdLst>
    <p:notesMasterId r:id="rId23"/>
  </p:notesMasterIdLst>
  <p:sldIdLst>
    <p:sldId id="256" r:id="rId2"/>
    <p:sldId id="257" r:id="rId3"/>
    <p:sldId id="260" r:id="rId4"/>
    <p:sldId id="259" r:id="rId5"/>
    <p:sldId id="279" r:id="rId6"/>
    <p:sldId id="263" r:id="rId7"/>
    <p:sldId id="266" r:id="rId8"/>
    <p:sldId id="264" r:id="rId9"/>
    <p:sldId id="262" r:id="rId10"/>
    <p:sldId id="267" r:id="rId11"/>
    <p:sldId id="269" r:id="rId12"/>
    <p:sldId id="270" r:id="rId13"/>
    <p:sldId id="271" r:id="rId14"/>
    <p:sldId id="272" r:id="rId15"/>
    <p:sldId id="275" r:id="rId16"/>
    <p:sldId id="274" r:id="rId17"/>
    <p:sldId id="276" r:id="rId18"/>
    <p:sldId id="277" r:id="rId19"/>
    <p:sldId id="278" r:id="rId20"/>
    <p:sldId id="281" r:id="rId21"/>
    <p:sldId id="280" r:id="rId22"/>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67072" autoAdjust="0"/>
  </p:normalViewPr>
  <p:slideViewPr>
    <p:cSldViewPr snapToGrid="0" snapToObjects="1">
      <p:cViewPr varScale="1">
        <p:scale>
          <a:sx n="55" d="100"/>
          <a:sy n="55" d="100"/>
        </p:scale>
        <p:origin x="1600" y="36"/>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C52DD6-E2E3-4864-959F-990CE1760C4D}" type="doc">
      <dgm:prSet loTypeId="urn:microsoft.com/office/officeart/2005/8/layout/cycle5" loCatId="cycle" qsTypeId="urn:microsoft.com/office/officeart/2005/8/quickstyle/simple1" qsCatId="simple" csTypeId="urn:microsoft.com/office/officeart/2005/8/colors/colorful2" csCatId="colorful" phldr="1"/>
      <dgm:spPr/>
      <dgm:t>
        <a:bodyPr/>
        <a:lstStyle/>
        <a:p>
          <a:endParaRPr lang="en-US"/>
        </a:p>
      </dgm:t>
    </dgm:pt>
    <dgm:pt modelId="{403205DC-3D31-4F53-B6D3-15B1FEC6A642}">
      <dgm:prSet phldrT="[Text]"/>
      <dgm:spPr/>
      <dgm:t>
        <a:bodyPr/>
        <a:lstStyle/>
        <a:p>
          <a:r>
            <a:rPr lang="en-US" dirty="0"/>
            <a:t>Plan </a:t>
          </a:r>
        </a:p>
      </dgm:t>
    </dgm:pt>
    <dgm:pt modelId="{87A3297F-B5DC-4465-AEEB-83CDEB6554D1}" type="parTrans" cxnId="{DEA8F9A0-EA98-49BE-9D22-2B8D955B460A}">
      <dgm:prSet/>
      <dgm:spPr/>
      <dgm:t>
        <a:bodyPr/>
        <a:lstStyle/>
        <a:p>
          <a:endParaRPr lang="en-US"/>
        </a:p>
      </dgm:t>
    </dgm:pt>
    <dgm:pt modelId="{BFA64A83-945E-4A42-A20F-44B0C92594E8}" type="sibTrans" cxnId="{DEA8F9A0-EA98-49BE-9D22-2B8D955B460A}">
      <dgm:prSet/>
      <dgm:spPr/>
      <dgm:t>
        <a:bodyPr/>
        <a:lstStyle/>
        <a:p>
          <a:endParaRPr lang="en-US"/>
        </a:p>
      </dgm:t>
    </dgm:pt>
    <dgm:pt modelId="{98176901-5E19-4F7D-A363-1649B6F87045}">
      <dgm:prSet phldrT="[Text]"/>
      <dgm:spPr/>
      <dgm:t>
        <a:bodyPr/>
        <a:lstStyle/>
        <a:p>
          <a:r>
            <a:rPr lang="en-US" dirty="0"/>
            <a:t>Monitor</a:t>
          </a:r>
        </a:p>
      </dgm:t>
    </dgm:pt>
    <dgm:pt modelId="{42B065F2-6E82-4F25-A043-78D1AD9DE695}" type="parTrans" cxnId="{072E2600-D7E7-49DF-BA0C-13026B2BA7AF}">
      <dgm:prSet/>
      <dgm:spPr/>
      <dgm:t>
        <a:bodyPr/>
        <a:lstStyle/>
        <a:p>
          <a:endParaRPr lang="en-US"/>
        </a:p>
      </dgm:t>
    </dgm:pt>
    <dgm:pt modelId="{E097207C-A303-4886-B56D-26673CFDAFC3}" type="sibTrans" cxnId="{072E2600-D7E7-49DF-BA0C-13026B2BA7AF}">
      <dgm:prSet/>
      <dgm:spPr/>
      <dgm:t>
        <a:bodyPr/>
        <a:lstStyle/>
        <a:p>
          <a:endParaRPr lang="en-US"/>
        </a:p>
      </dgm:t>
    </dgm:pt>
    <dgm:pt modelId="{6A2DA5A2-108C-498D-B4BA-5D28969F6B0E}">
      <dgm:prSet phldrT="[Text]"/>
      <dgm:spPr/>
      <dgm:t>
        <a:bodyPr/>
        <a:lstStyle/>
        <a:p>
          <a:r>
            <a:rPr lang="en-US" dirty="0"/>
            <a:t>Evaluate</a:t>
          </a:r>
        </a:p>
      </dgm:t>
    </dgm:pt>
    <dgm:pt modelId="{F0AE1D4E-B903-4598-8DB7-E2EAB89F425A}" type="parTrans" cxnId="{B4E27969-CF8E-4346-AAC8-A49F2A59F6D9}">
      <dgm:prSet/>
      <dgm:spPr/>
      <dgm:t>
        <a:bodyPr/>
        <a:lstStyle/>
        <a:p>
          <a:endParaRPr lang="en-US"/>
        </a:p>
      </dgm:t>
    </dgm:pt>
    <dgm:pt modelId="{7BB81278-4C10-440E-8624-3F8D8AAE4B91}" type="sibTrans" cxnId="{B4E27969-CF8E-4346-AAC8-A49F2A59F6D9}">
      <dgm:prSet/>
      <dgm:spPr/>
      <dgm:t>
        <a:bodyPr/>
        <a:lstStyle/>
        <a:p>
          <a:endParaRPr lang="en-US"/>
        </a:p>
      </dgm:t>
    </dgm:pt>
    <dgm:pt modelId="{2C337B8A-76B9-4732-980C-9C38622E271F}">
      <dgm:prSet phldrT="[Text]"/>
      <dgm:spPr/>
      <dgm:t>
        <a:bodyPr/>
        <a:lstStyle/>
        <a:p>
          <a:r>
            <a:rPr lang="en-US" dirty="0"/>
            <a:t>Provide Feedback/Praise</a:t>
          </a:r>
        </a:p>
      </dgm:t>
    </dgm:pt>
    <dgm:pt modelId="{EC23BD4B-87D6-42E1-9844-8FD91FDED931}" type="parTrans" cxnId="{5894839B-3916-4C98-A8D1-8064DEFB654B}">
      <dgm:prSet/>
      <dgm:spPr/>
      <dgm:t>
        <a:bodyPr/>
        <a:lstStyle/>
        <a:p>
          <a:endParaRPr lang="en-US"/>
        </a:p>
      </dgm:t>
    </dgm:pt>
    <dgm:pt modelId="{521796AD-EC56-403D-9A46-F2CC3EA2DD64}" type="sibTrans" cxnId="{5894839B-3916-4C98-A8D1-8064DEFB654B}">
      <dgm:prSet/>
      <dgm:spPr/>
      <dgm:t>
        <a:bodyPr/>
        <a:lstStyle/>
        <a:p>
          <a:endParaRPr lang="en-US"/>
        </a:p>
      </dgm:t>
    </dgm:pt>
    <dgm:pt modelId="{90AF3250-5D49-436D-9162-55934C567ABD}" type="pres">
      <dgm:prSet presAssocID="{5BC52DD6-E2E3-4864-959F-990CE1760C4D}" presName="cycle" presStyleCnt="0">
        <dgm:presLayoutVars>
          <dgm:dir/>
          <dgm:resizeHandles val="exact"/>
        </dgm:presLayoutVars>
      </dgm:prSet>
      <dgm:spPr/>
    </dgm:pt>
    <dgm:pt modelId="{4F198BCF-56F0-4B51-A0B5-AE3CC491BC65}" type="pres">
      <dgm:prSet presAssocID="{403205DC-3D31-4F53-B6D3-15B1FEC6A642}" presName="node" presStyleLbl="node1" presStyleIdx="0" presStyleCnt="4">
        <dgm:presLayoutVars>
          <dgm:bulletEnabled val="1"/>
        </dgm:presLayoutVars>
      </dgm:prSet>
      <dgm:spPr/>
    </dgm:pt>
    <dgm:pt modelId="{EEBC208A-F166-46AC-8911-35668561DB38}" type="pres">
      <dgm:prSet presAssocID="{403205DC-3D31-4F53-B6D3-15B1FEC6A642}" presName="spNode" presStyleCnt="0"/>
      <dgm:spPr/>
    </dgm:pt>
    <dgm:pt modelId="{D37BE48B-C273-40FB-B0F8-3D61FBAB9F47}" type="pres">
      <dgm:prSet presAssocID="{BFA64A83-945E-4A42-A20F-44B0C92594E8}" presName="sibTrans" presStyleLbl="sibTrans1D1" presStyleIdx="0" presStyleCnt="4"/>
      <dgm:spPr/>
    </dgm:pt>
    <dgm:pt modelId="{21FFD58F-5810-4333-81AB-F6EE9E378869}" type="pres">
      <dgm:prSet presAssocID="{98176901-5E19-4F7D-A363-1649B6F87045}" presName="node" presStyleLbl="node1" presStyleIdx="1" presStyleCnt="4">
        <dgm:presLayoutVars>
          <dgm:bulletEnabled val="1"/>
        </dgm:presLayoutVars>
      </dgm:prSet>
      <dgm:spPr/>
    </dgm:pt>
    <dgm:pt modelId="{002EFA56-F63A-4790-8B8F-05C6CC517E66}" type="pres">
      <dgm:prSet presAssocID="{98176901-5E19-4F7D-A363-1649B6F87045}" presName="spNode" presStyleCnt="0"/>
      <dgm:spPr/>
    </dgm:pt>
    <dgm:pt modelId="{808A9FE9-25C8-4B80-B9D7-0213B20F0A53}" type="pres">
      <dgm:prSet presAssocID="{E097207C-A303-4886-B56D-26673CFDAFC3}" presName="sibTrans" presStyleLbl="sibTrans1D1" presStyleIdx="1" presStyleCnt="4"/>
      <dgm:spPr/>
    </dgm:pt>
    <dgm:pt modelId="{F4954621-29EA-4FE3-9D34-50DF96093A78}" type="pres">
      <dgm:prSet presAssocID="{6A2DA5A2-108C-498D-B4BA-5D28969F6B0E}" presName="node" presStyleLbl="node1" presStyleIdx="2" presStyleCnt="4">
        <dgm:presLayoutVars>
          <dgm:bulletEnabled val="1"/>
        </dgm:presLayoutVars>
      </dgm:prSet>
      <dgm:spPr/>
    </dgm:pt>
    <dgm:pt modelId="{FC71A915-6B15-4303-8E17-EC5D23C964A5}" type="pres">
      <dgm:prSet presAssocID="{6A2DA5A2-108C-498D-B4BA-5D28969F6B0E}" presName="spNode" presStyleCnt="0"/>
      <dgm:spPr/>
    </dgm:pt>
    <dgm:pt modelId="{C5E996AB-ABF7-4B0C-BE96-FD4C30A37EFD}" type="pres">
      <dgm:prSet presAssocID="{7BB81278-4C10-440E-8624-3F8D8AAE4B91}" presName="sibTrans" presStyleLbl="sibTrans1D1" presStyleIdx="2" presStyleCnt="4"/>
      <dgm:spPr/>
    </dgm:pt>
    <dgm:pt modelId="{C994170E-9346-4264-8F02-B9E17CA920ED}" type="pres">
      <dgm:prSet presAssocID="{2C337B8A-76B9-4732-980C-9C38622E271F}" presName="node" presStyleLbl="node1" presStyleIdx="3" presStyleCnt="4">
        <dgm:presLayoutVars>
          <dgm:bulletEnabled val="1"/>
        </dgm:presLayoutVars>
      </dgm:prSet>
      <dgm:spPr/>
    </dgm:pt>
    <dgm:pt modelId="{7C4D5796-A7DC-40BA-8060-DD0501593050}" type="pres">
      <dgm:prSet presAssocID="{2C337B8A-76B9-4732-980C-9C38622E271F}" presName="spNode" presStyleCnt="0"/>
      <dgm:spPr/>
    </dgm:pt>
    <dgm:pt modelId="{6603232E-3300-4048-A5DC-C07B54E17B78}" type="pres">
      <dgm:prSet presAssocID="{521796AD-EC56-403D-9A46-F2CC3EA2DD64}" presName="sibTrans" presStyleLbl="sibTrans1D1" presStyleIdx="3" presStyleCnt="4"/>
      <dgm:spPr/>
    </dgm:pt>
  </dgm:ptLst>
  <dgm:cxnLst>
    <dgm:cxn modelId="{072E2600-D7E7-49DF-BA0C-13026B2BA7AF}" srcId="{5BC52DD6-E2E3-4864-959F-990CE1760C4D}" destId="{98176901-5E19-4F7D-A363-1649B6F87045}" srcOrd="1" destOrd="0" parTransId="{42B065F2-6E82-4F25-A043-78D1AD9DE695}" sibTransId="{E097207C-A303-4886-B56D-26673CFDAFC3}"/>
    <dgm:cxn modelId="{F3BBB634-94FC-4AD2-A44E-4B5989FC2FB6}" type="presOf" srcId="{2C337B8A-76B9-4732-980C-9C38622E271F}" destId="{C994170E-9346-4264-8F02-B9E17CA920ED}" srcOrd="0" destOrd="0" presId="urn:microsoft.com/office/officeart/2005/8/layout/cycle5"/>
    <dgm:cxn modelId="{19E1345F-7987-49EB-979A-20A619529724}" type="presOf" srcId="{98176901-5E19-4F7D-A363-1649B6F87045}" destId="{21FFD58F-5810-4333-81AB-F6EE9E378869}" srcOrd="0" destOrd="0" presId="urn:microsoft.com/office/officeart/2005/8/layout/cycle5"/>
    <dgm:cxn modelId="{B4E27969-CF8E-4346-AAC8-A49F2A59F6D9}" srcId="{5BC52DD6-E2E3-4864-959F-990CE1760C4D}" destId="{6A2DA5A2-108C-498D-B4BA-5D28969F6B0E}" srcOrd="2" destOrd="0" parTransId="{F0AE1D4E-B903-4598-8DB7-E2EAB89F425A}" sibTransId="{7BB81278-4C10-440E-8624-3F8D8AAE4B91}"/>
    <dgm:cxn modelId="{9BA84C4E-476D-43A5-884A-6B6B87B950E6}" type="presOf" srcId="{403205DC-3D31-4F53-B6D3-15B1FEC6A642}" destId="{4F198BCF-56F0-4B51-A0B5-AE3CC491BC65}" srcOrd="0" destOrd="0" presId="urn:microsoft.com/office/officeart/2005/8/layout/cycle5"/>
    <dgm:cxn modelId="{92DB4754-E0EE-440A-B025-84CB6C78350C}" type="presOf" srcId="{7BB81278-4C10-440E-8624-3F8D8AAE4B91}" destId="{C5E996AB-ABF7-4B0C-BE96-FD4C30A37EFD}" srcOrd="0" destOrd="0" presId="urn:microsoft.com/office/officeart/2005/8/layout/cycle5"/>
    <dgm:cxn modelId="{5894839B-3916-4C98-A8D1-8064DEFB654B}" srcId="{5BC52DD6-E2E3-4864-959F-990CE1760C4D}" destId="{2C337B8A-76B9-4732-980C-9C38622E271F}" srcOrd="3" destOrd="0" parTransId="{EC23BD4B-87D6-42E1-9844-8FD91FDED931}" sibTransId="{521796AD-EC56-403D-9A46-F2CC3EA2DD64}"/>
    <dgm:cxn modelId="{DEA8F9A0-EA98-49BE-9D22-2B8D955B460A}" srcId="{5BC52DD6-E2E3-4864-959F-990CE1760C4D}" destId="{403205DC-3D31-4F53-B6D3-15B1FEC6A642}" srcOrd="0" destOrd="0" parTransId="{87A3297F-B5DC-4465-AEEB-83CDEB6554D1}" sibTransId="{BFA64A83-945E-4A42-A20F-44B0C92594E8}"/>
    <dgm:cxn modelId="{54FF0EAD-BAE3-4F41-8239-D1A20B76D03B}" type="presOf" srcId="{BFA64A83-945E-4A42-A20F-44B0C92594E8}" destId="{D37BE48B-C273-40FB-B0F8-3D61FBAB9F47}" srcOrd="0" destOrd="0" presId="urn:microsoft.com/office/officeart/2005/8/layout/cycle5"/>
    <dgm:cxn modelId="{254CA2BE-9DDB-49BA-834A-98A72623E2B8}" type="presOf" srcId="{5BC52DD6-E2E3-4864-959F-990CE1760C4D}" destId="{90AF3250-5D49-436D-9162-55934C567ABD}" srcOrd="0" destOrd="0" presId="urn:microsoft.com/office/officeart/2005/8/layout/cycle5"/>
    <dgm:cxn modelId="{739C44C0-42FA-4198-8EFA-EDAAB1F9773B}" type="presOf" srcId="{521796AD-EC56-403D-9A46-F2CC3EA2DD64}" destId="{6603232E-3300-4048-A5DC-C07B54E17B78}" srcOrd="0" destOrd="0" presId="urn:microsoft.com/office/officeart/2005/8/layout/cycle5"/>
    <dgm:cxn modelId="{D06F56D3-2063-4A6F-808C-51D76CD53D51}" type="presOf" srcId="{6A2DA5A2-108C-498D-B4BA-5D28969F6B0E}" destId="{F4954621-29EA-4FE3-9D34-50DF96093A78}" srcOrd="0" destOrd="0" presId="urn:microsoft.com/office/officeart/2005/8/layout/cycle5"/>
    <dgm:cxn modelId="{B0C240DF-6B50-4E36-9BF3-B318BA11F150}" type="presOf" srcId="{E097207C-A303-4886-B56D-26673CFDAFC3}" destId="{808A9FE9-25C8-4B80-B9D7-0213B20F0A53}" srcOrd="0" destOrd="0" presId="urn:microsoft.com/office/officeart/2005/8/layout/cycle5"/>
    <dgm:cxn modelId="{7FB9ECBF-5CF7-4D9C-9D0D-A45CBFC26C37}" type="presParOf" srcId="{90AF3250-5D49-436D-9162-55934C567ABD}" destId="{4F198BCF-56F0-4B51-A0B5-AE3CC491BC65}" srcOrd="0" destOrd="0" presId="urn:microsoft.com/office/officeart/2005/8/layout/cycle5"/>
    <dgm:cxn modelId="{ECF366BC-8E07-4DCA-A82E-1E196D1D1A27}" type="presParOf" srcId="{90AF3250-5D49-436D-9162-55934C567ABD}" destId="{EEBC208A-F166-46AC-8911-35668561DB38}" srcOrd="1" destOrd="0" presId="urn:microsoft.com/office/officeart/2005/8/layout/cycle5"/>
    <dgm:cxn modelId="{4181CF61-F612-4763-B70E-0F7518DA37A6}" type="presParOf" srcId="{90AF3250-5D49-436D-9162-55934C567ABD}" destId="{D37BE48B-C273-40FB-B0F8-3D61FBAB9F47}" srcOrd="2" destOrd="0" presId="urn:microsoft.com/office/officeart/2005/8/layout/cycle5"/>
    <dgm:cxn modelId="{76BC5113-CE7C-4D84-9C66-A929AB721854}" type="presParOf" srcId="{90AF3250-5D49-436D-9162-55934C567ABD}" destId="{21FFD58F-5810-4333-81AB-F6EE9E378869}" srcOrd="3" destOrd="0" presId="urn:microsoft.com/office/officeart/2005/8/layout/cycle5"/>
    <dgm:cxn modelId="{1AFBBBE2-BDF3-4D92-BC18-F8498A0A419A}" type="presParOf" srcId="{90AF3250-5D49-436D-9162-55934C567ABD}" destId="{002EFA56-F63A-4790-8B8F-05C6CC517E66}" srcOrd="4" destOrd="0" presId="urn:microsoft.com/office/officeart/2005/8/layout/cycle5"/>
    <dgm:cxn modelId="{F5DCD905-9243-4963-9C36-8F738F687FA9}" type="presParOf" srcId="{90AF3250-5D49-436D-9162-55934C567ABD}" destId="{808A9FE9-25C8-4B80-B9D7-0213B20F0A53}" srcOrd="5" destOrd="0" presId="urn:microsoft.com/office/officeart/2005/8/layout/cycle5"/>
    <dgm:cxn modelId="{0E23A019-8F32-461E-BD69-8F5C60F376E4}" type="presParOf" srcId="{90AF3250-5D49-436D-9162-55934C567ABD}" destId="{F4954621-29EA-4FE3-9D34-50DF96093A78}" srcOrd="6" destOrd="0" presId="urn:microsoft.com/office/officeart/2005/8/layout/cycle5"/>
    <dgm:cxn modelId="{1888AEA8-1A30-47D8-A4F8-ACE9579EF0D5}" type="presParOf" srcId="{90AF3250-5D49-436D-9162-55934C567ABD}" destId="{FC71A915-6B15-4303-8E17-EC5D23C964A5}" srcOrd="7" destOrd="0" presId="urn:microsoft.com/office/officeart/2005/8/layout/cycle5"/>
    <dgm:cxn modelId="{843F276F-4C5B-4EEC-B1D4-04A8501ED7E0}" type="presParOf" srcId="{90AF3250-5D49-436D-9162-55934C567ABD}" destId="{C5E996AB-ABF7-4B0C-BE96-FD4C30A37EFD}" srcOrd="8" destOrd="0" presId="urn:microsoft.com/office/officeart/2005/8/layout/cycle5"/>
    <dgm:cxn modelId="{1A414C39-D4BC-4261-A459-530240BB6CD2}" type="presParOf" srcId="{90AF3250-5D49-436D-9162-55934C567ABD}" destId="{C994170E-9346-4264-8F02-B9E17CA920ED}" srcOrd="9" destOrd="0" presId="urn:microsoft.com/office/officeart/2005/8/layout/cycle5"/>
    <dgm:cxn modelId="{BEDB18BB-BB96-4D44-866B-89B791BB8A9F}" type="presParOf" srcId="{90AF3250-5D49-436D-9162-55934C567ABD}" destId="{7C4D5796-A7DC-40BA-8060-DD0501593050}" srcOrd="10" destOrd="0" presId="urn:microsoft.com/office/officeart/2005/8/layout/cycle5"/>
    <dgm:cxn modelId="{4F13B3EB-1FB2-4AB2-AB4C-4E72E22F9A42}" type="presParOf" srcId="{90AF3250-5D49-436D-9162-55934C567ABD}" destId="{6603232E-3300-4048-A5DC-C07B54E17B78}"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98BCF-56F0-4B51-A0B5-AE3CC491BC65}">
      <dsp:nvSpPr>
        <dsp:cNvPr id="0" name=""/>
        <dsp:cNvSpPr/>
      </dsp:nvSpPr>
      <dsp:spPr>
        <a:xfrm>
          <a:off x="2817809" y="791"/>
          <a:ext cx="1163643" cy="756368"/>
        </a:xfrm>
        <a:prstGeom prst="roundRect">
          <a:avLst/>
        </a:prstGeom>
        <a:solidFill>
          <a:schemeClr val="accent2">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Plan </a:t>
          </a:r>
        </a:p>
      </dsp:txBody>
      <dsp:txXfrm>
        <a:off x="2854732" y="37714"/>
        <a:ext cx="1089797" cy="682522"/>
      </dsp:txXfrm>
    </dsp:sp>
    <dsp:sp modelId="{D37BE48B-C273-40FB-B0F8-3D61FBAB9F47}">
      <dsp:nvSpPr>
        <dsp:cNvPr id="0" name=""/>
        <dsp:cNvSpPr/>
      </dsp:nvSpPr>
      <dsp:spPr>
        <a:xfrm>
          <a:off x="2149831" y="378975"/>
          <a:ext cx="2499599" cy="2499599"/>
        </a:xfrm>
        <a:custGeom>
          <a:avLst/>
          <a:gdLst/>
          <a:ahLst/>
          <a:cxnLst/>
          <a:rect l="0" t="0" r="0" b="0"/>
          <a:pathLst>
            <a:path>
              <a:moveTo>
                <a:pt x="1992312" y="244476"/>
              </a:moveTo>
              <a:arcTo wR="1249799" hR="1249799" stAng="18386933" swAng="1633999"/>
            </a:path>
          </a:pathLst>
        </a:custGeom>
        <a:noFill/>
        <a:ln w="127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1FFD58F-5810-4333-81AB-F6EE9E378869}">
      <dsp:nvSpPr>
        <dsp:cNvPr id="0" name=""/>
        <dsp:cNvSpPr/>
      </dsp:nvSpPr>
      <dsp:spPr>
        <a:xfrm>
          <a:off x="4067608" y="1250590"/>
          <a:ext cx="1163643" cy="756368"/>
        </a:xfrm>
        <a:prstGeom prst="roundRect">
          <a:avLst/>
        </a:prstGeom>
        <a:solidFill>
          <a:schemeClr val="accent2">
            <a:hueOff val="0"/>
            <a:satOff val="0"/>
            <a:lumOff val="-6667"/>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Monitor</a:t>
          </a:r>
        </a:p>
      </dsp:txBody>
      <dsp:txXfrm>
        <a:off x="4104531" y="1287513"/>
        <a:ext cx="1089797" cy="682522"/>
      </dsp:txXfrm>
    </dsp:sp>
    <dsp:sp modelId="{808A9FE9-25C8-4B80-B9D7-0213B20F0A53}">
      <dsp:nvSpPr>
        <dsp:cNvPr id="0" name=""/>
        <dsp:cNvSpPr/>
      </dsp:nvSpPr>
      <dsp:spPr>
        <a:xfrm>
          <a:off x="2149831" y="378975"/>
          <a:ext cx="2499599" cy="2499599"/>
        </a:xfrm>
        <a:custGeom>
          <a:avLst/>
          <a:gdLst/>
          <a:ahLst/>
          <a:cxnLst/>
          <a:rect l="0" t="0" r="0" b="0"/>
          <a:pathLst>
            <a:path>
              <a:moveTo>
                <a:pt x="2370055" y="1803897"/>
              </a:moveTo>
              <a:arcTo wR="1249799" hR="1249799" stAng="1579068" swAng="1633999"/>
            </a:path>
          </a:pathLst>
        </a:custGeom>
        <a:noFill/>
        <a:ln w="12700" cap="flat" cmpd="sng" algn="ctr">
          <a:solidFill>
            <a:schemeClr val="accent2">
              <a:hueOff val="0"/>
              <a:satOff val="0"/>
              <a:lumOff val="-6667"/>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4954621-29EA-4FE3-9D34-50DF96093A78}">
      <dsp:nvSpPr>
        <dsp:cNvPr id="0" name=""/>
        <dsp:cNvSpPr/>
      </dsp:nvSpPr>
      <dsp:spPr>
        <a:xfrm>
          <a:off x="2817809" y="2500390"/>
          <a:ext cx="1163643" cy="756368"/>
        </a:xfrm>
        <a:prstGeom prst="roundRect">
          <a:avLst/>
        </a:prstGeom>
        <a:solidFill>
          <a:schemeClr val="accent2">
            <a:hueOff val="0"/>
            <a:satOff val="0"/>
            <a:lumOff val="-13333"/>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Evaluate</a:t>
          </a:r>
        </a:p>
      </dsp:txBody>
      <dsp:txXfrm>
        <a:off x="2854732" y="2537313"/>
        <a:ext cx="1089797" cy="682522"/>
      </dsp:txXfrm>
    </dsp:sp>
    <dsp:sp modelId="{C5E996AB-ABF7-4B0C-BE96-FD4C30A37EFD}">
      <dsp:nvSpPr>
        <dsp:cNvPr id="0" name=""/>
        <dsp:cNvSpPr/>
      </dsp:nvSpPr>
      <dsp:spPr>
        <a:xfrm>
          <a:off x="2149831" y="378975"/>
          <a:ext cx="2499599" cy="2499599"/>
        </a:xfrm>
        <a:custGeom>
          <a:avLst/>
          <a:gdLst/>
          <a:ahLst/>
          <a:cxnLst/>
          <a:rect l="0" t="0" r="0" b="0"/>
          <a:pathLst>
            <a:path>
              <a:moveTo>
                <a:pt x="507287" y="2255122"/>
              </a:moveTo>
              <a:arcTo wR="1249799" hR="1249799" stAng="7586933" swAng="1633999"/>
            </a:path>
          </a:pathLst>
        </a:custGeom>
        <a:noFill/>
        <a:ln w="12700" cap="flat" cmpd="sng" algn="ctr">
          <a:solidFill>
            <a:schemeClr val="accent2">
              <a:hueOff val="0"/>
              <a:satOff val="0"/>
              <a:lumOff val="-13333"/>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994170E-9346-4264-8F02-B9E17CA920ED}">
      <dsp:nvSpPr>
        <dsp:cNvPr id="0" name=""/>
        <dsp:cNvSpPr/>
      </dsp:nvSpPr>
      <dsp:spPr>
        <a:xfrm>
          <a:off x="1568009" y="1250590"/>
          <a:ext cx="1163643" cy="756368"/>
        </a:xfrm>
        <a:prstGeom prst="roundRect">
          <a:avLst/>
        </a:prstGeom>
        <a:solidFill>
          <a:schemeClr val="accent2">
            <a:hueOff val="0"/>
            <a:satOff val="0"/>
            <a:lumOff val="-2000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Provide Feedback/Praise</a:t>
          </a:r>
        </a:p>
      </dsp:txBody>
      <dsp:txXfrm>
        <a:off x="1604932" y="1287513"/>
        <a:ext cx="1089797" cy="682522"/>
      </dsp:txXfrm>
    </dsp:sp>
    <dsp:sp modelId="{6603232E-3300-4048-A5DC-C07B54E17B78}">
      <dsp:nvSpPr>
        <dsp:cNvPr id="0" name=""/>
        <dsp:cNvSpPr/>
      </dsp:nvSpPr>
      <dsp:spPr>
        <a:xfrm>
          <a:off x="2149831" y="378975"/>
          <a:ext cx="2499599" cy="2499599"/>
        </a:xfrm>
        <a:custGeom>
          <a:avLst/>
          <a:gdLst/>
          <a:ahLst/>
          <a:cxnLst/>
          <a:rect l="0" t="0" r="0" b="0"/>
          <a:pathLst>
            <a:path>
              <a:moveTo>
                <a:pt x="129543" y="695701"/>
              </a:moveTo>
              <a:arcTo wR="1249799" hR="1249799" stAng="12379068" swAng="1633999"/>
            </a:path>
          </a:pathLst>
        </a:custGeom>
        <a:noFill/>
        <a:ln w="12700" cap="flat" cmpd="sng" algn="ctr">
          <a:solidFill>
            <a:schemeClr val="accent2">
              <a:hueOff val="0"/>
              <a:satOff val="0"/>
              <a:lumOff val="-2000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290D322-7451-2C4B-A358-A236B6AFBF60}" type="datetimeFigureOut">
              <a:rPr lang="en-US" smtClean="0"/>
              <a:t>1/19/2023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92C7B8D-C79D-5341-9526-FD2D9120970E}" type="slidenum">
              <a:rPr lang="en-US" smtClean="0"/>
              <a:t>‹#›</a:t>
            </a:fld>
            <a:endParaRPr lang="en-US"/>
          </a:p>
        </p:txBody>
      </p:sp>
    </p:spTree>
    <p:extLst>
      <p:ext uri="{BB962C8B-B14F-4D97-AF65-F5344CB8AC3E}">
        <p14:creationId xmlns:p14="http://schemas.microsoft.com/office/powerpoint/2010/main" val="396956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1</a:t>
            </a:fld>
            <a:endParaRPr lang="en-US"/>
          </a:p>
        </p:txBody>
      </p:sp>
    </p:spTree>
    <p:extLst>
      <p:ext uri="{BB962C8B-B14F-4D97-AF65-F5344CB8AC3E}">
        <p14:creationId xmlns:p14="http://schemas.microsoft.com/office/powerpoint/2010/main" val="208149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10</a:t>
            </a:fld>
            <a:endParaRPr lang="en-US"/>
          </a:p>
        </p:txBody>
      </p:sp>
    </p:spTree>
    <p:extLst>
      <p:ext uri="{BB962C8B-B14F-4D97-AF65-F5344CB8AC3E}">
        <p14:creationId xmlns:p14="http://schemas.microsoft.com/office/powerpoint/2010/main" val="1430843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11</a:t>
            </a:fld>
            <a:endParaRPr lang="en-US"/>
          </a:p>
        </p:txBody>
      </p:sp>
    </p:spTree>
    <p:extLst>
      <p:ext uri="{BB962C8B-B14F-4D97-AF65-F5344CB8AC3E}">
        <p14:creationId xmlns:p14="http://schemas.microsoft.com/office/powerpoint/2010/main" val="2091596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12</a:t>
            </a:fld>
            <a:endParaRPr lang="en-US"/>
          </a:p>
        </p:txBody>
      </p:sp>
    </p:spTree>
    <p:extLst>
      <p:ext uri="{BB962C8B-B14F-4D97-AF65-F5344CB8AC3E}">
        <p14:creationId xmlns:p14="http://schemas.microsoft.com/office/powerpoint/2010/main" val="1589721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remember that Performance Evaluations are not just once a year… but is looked at as a continuous cycle. </a:t>
            </a:r>
          </a:p>
          <a:p>
            <a:endParaRPr lang="en-US" dirty="0"/>
          </a:p>
          <a:p>
            <a:r>
              <a:rPr lang="en-US" b="1" dirty="0"/>
              <a:t>Plan: </a:t>
            </a:r>
            <a:r>
              <a:rPr lang="en-US" dirty="0"/>
              <a:t>Supervisors kick off the cycle by clearly communicating expectations, departmental initiatives and collaboratively discussing/identifying individual goals.</a:t>
            </a:r>
          </a:p>
          <a:p>
            <a:endParaRPr lang="en-US" dirty="0"/>
          </a:p>
          <a:p>
            <a:r>
              <a:rPr lang="en-US" b="1" dirty="0"/>
              <a:t>Monitor: </a:t>
            </a:r>
            <a:r>
              <a:rPr lang="en-US" dirty="0"/>
              <a:t>Consistent ongoing feedback should be provided to the employee to let them know how things are going. This can be done in variety of ways such as regularly scheduled 1-1 meetings, mid-year check-ins, etc. During these meetings goals should be reviewed to check-in on progress, make adjustments, talk through barriers that may be preventing the employee from being able to meet performance expectations and and/or offer support/resources. </a:t>
            </a:r>
          </a:p>
          <a:p>
            <a:pPr defTabSz="931774"/>
            <a:endParaRPr lang="en-US" b="1" dirty="0"/>
          </a:p>
          <a:p>
            <a:pPr defTabSz="931774"/>
            <a:r>
              <a:rPr lang="en-US" b="1" dirty="0"/>
              <a:t>Evaluate:</a:t>
            </a:r>
            <a:r>
              <a:rPr lang="en-US" dirty="0"/>
              <a:t> The annual evaluation should be used as a comprehensive look back at the work down during the last review period and not just recent items. Making notes on items discussed during the scheduled 1-1 meetings/ mid-year checks will assist when completing the annual evaluation. Remember to focus on what was achieved and not how it was achieved.  </a:t>
            </a:r>
          </a:p>
          <a:p>
            <a:endParaRPr lang="en-US" dirty="0"/>
          </a:p>
          <a:p>
            <a:r>
              <a:rPr lang="en-US" b="1" dirty="0"/>
              <a:t>Provide Feedback/Praise: </a:t>
            </a:r>
            <a:r>
              <a:rPr lang="en-US" dirty="0"/>
              <a:t>Remember to provide recognition for employee’s efforts and success. This is an important step that can often be overlooked or may not be done enough. It is a crucial piece to promote employee engagement and motivation. </a:t>
            </a:r>
          </a:p>
          <a:p>
            <a:endParaRPr lang="en-US" dirty="0"/>
          </a:p>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13</a:t>
            </a:fld>
            <a:endParaRPr lang="en-US"/>
          </a:p>
        </p:txBody>
      </p:sp>
    </p:spTree>
    <p:extLst>
      <p:ext uri="{BB962C8B-B14F-4D97-AF65-F5344CB8AC3E}">
        <p14:creationId xmlns:p14="http://schemas.microsoft.com/office/powerpoint/2010/main" val="1583923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14</a:t>
            </a:fld>
            <a:endParaRPr lang="en-US"/>
          </a:p>
        </p:txBody>
      </p:sp>
    </p:spTree>
    <p:extLst>
      <p:ext uri="{BB962C8B-B14F-4D97-AF65-F5344CB8AC3E}">
        <p14:creationId xmlns:p14="http://schemas.microsoft.com/office/powerpoint/2010/main" val="1733730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EA9EE-3713-0941-A449-A039172391F8}" type="slidenum">
              <a:rPr lang="en-US" smtClean="0"/>
              <a:t>15</a:t>
            </a:fld>
            <a:endParaRPr lang="en-US" dirty="0"/>
          </a:p>
        </p:txBody>
      </p:sp>
    </p:spTree>
    <p:extLst>
      <p:ext uri="{BB962C8B-B14F-4D97-AF65-F5344CB8AC3E}">
        <p14:creationId xmlns:p14="http://schemas.microsoft.com/office/powerpoint/2010/main" val="2009044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EA9EE-3713-0941-A449-A039172391F8}" type="slidenum">
              <a:rPr lang="en-US" smtClean="0"/>
              <a:t>16</a:t>
            </a:fld>
            <a:endParaRPr lang="en-US" dirty="0"/>
          </a:p>
        </p:txBody>
      </p:sp>
    </p:spTree>
    <p:extLst>
      <p:ext uri="{BB962C8B-B14F-4D97-AF65-F5344CB8AC3E}">
        <p14:creationId xmlns:p14="http://schemas.microsoft.com/office/powerpoint/2010/main" val="124262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ensure </a:t>
            </a:r>
          </a:p>
        </p:txBody>
      </p:sp>
      <p:sp>
        <p:nvSpPr>
          <p:cNvPr id="4" name="Slide Number Placeholder 3"/>
          <p:cNvSpPr>
            <a:spLocks noGrp="1"/>
          </p:cNvSpPr>
          <p:nvPr>
            <p:ph type="sldNum" sz="quarter" idx="10"/>
          </p:nvPr>
        </p:nvSpPr>
        <p:spPr/>
        <p:txBody>
          <a:bodyPr/>
          <a:lstStyle/>
          <a:p>
            <a:fld id="{7B5EA9EE-3713-0941-A449-A039172391F8}" type="slidenum">
              <a:rPr lang="en-US" smtClean="0"/>
              <a:t>17</a:t>
            </a:fld>
            <a:endParaRPr lang="en-US" dirty="0"/>
          </a:p>
        </p:txBody>
      </p:sp>
    </p:spTree>
    <p:extLst>
      <p:ext uri="{BB962C8B-B14F-4D97-AF65-F5344CB8AC3E}">
        <p14:creationId xmlns:p14="http://schemas.microsoft.com/office/powerpoint/2010/main" val="1935080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EA9EE-3713-0941-A449-A039172391F8}" type="slidenum">
              <a:rPr lang="en-US" smtClean="0"/>
              <a:t>18</a:t>
            </a:fld>
            <a:endParaRPr lang="en-US" dirty="0"/>
          </a:p>
        </p:txBody>
      </p:sp>
    </p:spTree>
    <p:extLst>
      <p:ext uri="{BB962C8B-B14F-4D97-AF65-F5344CB8AC3E}">
        <p14:creationId xmlns:p14="http://schemas.microsoft.com/office/powerpoint/2010/main" val="1508145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19</a:t>
            </a:fld>
            <a:endParaRPr lang="en-US"/>
          </a:p>
        </p:txBody>
      </p:sp>
    </p:spTree>
    <p:extLst>
      <p:ext uri="{BB962C8B-B14F-4D97-AF65-F5344CB8AC3E}">
        <p14:creationId xmlns:p14="http://schemas.microsoft.com/office/powerpoint/2010/main" val="1297635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that with any change there is a feeling of uncertainty, my goal for today is that as supervisors you leave this training comfortable with the modified form and what is expected from you as the supervisor in the performance evaluation process. Keeping that in mind between each of the sections in the training I will pause for questions. Julie Flenz from our office will be assisting me in keeping an eye on the chat for those individuals you are joining us virtually today. We will be compiling all the questions we receive in both the Supervisor Trainings as well as the Employee Trainings and creating a FAQ for employees to reference back on after the training. </a:t>
            </a:r>
          </a:p>
        </p:txBody>
      </p:sp>
      <p:sp>
        <p:nvSpPr>
          <p:cNvPr id="4" name="Slide Number Placeholder 3"/>
          <p:cNvSpPr>
            <a:spLocks noGrp="1"/>
          </p:cNvSpPr>
          <p:nvPr>
            <p:ph type="sldNum" sz="quarter" idx="5"/>
          </p:nvPr>
        </p:nvSpPr>
        <p:spPr/>
        <p:txBody>
          <a:bodyPr/>
          <a:lstStyle/>
          <a:p>
            <a:fld id="{192C7B8D-C79D-5341-9526-FD2D9120970E}" type="slidenum">
              <a:rPr lang="en-US" smtClean="0"/>
              <a:t>2</a:t>
            </a:fld>
            <a:endParaRPr lang="en-US"/>
          </a:p>
        </p:txBody>
      </p:sp>
    </p:spTree>
    <p:extLst>
      <p:ext uri="{BB962C8B-B14F-4D97-AF65-F5344CB8AC3E}">
        <p14:creationId xmlns:p14="http://schemas.microsoft.com/office/powerpoint/2010/main" val="2382251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21</a:t>
            </a:fld>
            <a:endParaRPr lang="en-US"/>
          </a:p>
        </p:txBody>
      </p:sp>
    </p:spTree>
    <p:extLst>
      <p:ext uri="{BB962C8B-B14F-4D97-AF65-F5344CB8AC3E}">
        <p14:creationId xmlns:p14="http://schemas.microsoft.com/office/powerpoint/2010/main" val="61599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talk through current and future state, lets have a quick refresher on our past process. </a:t>
            </a:r>
          </a:p>
          <a:p>
            <a:endParaRPr lang="en-US" dirty="0"/>
          </a:p>
          <a:p>
            <a:r>
              <a:rPr lang="en-US" b="1" dirty="0"/>
              <a:t>Talk through slide</a:t>
            </a:r>
          </a:p>
          <a:p>
            <a:endParaRPr lang="en-US" dirty="0"/>
          </a:p>
          <a:p>
            <a:r>
              <a:rPr lang="en-US" dirty="0"/>
              <a:t>With approval from Cabinet in Spring of 2022, all evaluations for Non-Instructional staff transitioned to one review period. Calendar Year was chosen with the understanding that the first full review cycle would occur in January 2023 for the 2022 year. To accommodate this transition, Academic Staff/Limited were not required to have an evaluation completed in July/August of 2022 making their evaluation period for this year from July 1, 2021 to December 31, 2022.</a:t>
            </a:r>
          </a:p>
        </p:txBody>
      </p:sp>
      <p:sp>
        <p:nvSpPr>
          <p:cNvPr id="4" name="Slide Number Placeholder 3"/>
          <p:cNvSpPr>
            <a:spLocks noGrp="1"/>
          </p:cNvSpPr>
          <p:nvPr>
            <p:ph type="sldNum" sz="quarter" idx="5"/>
          </p:nvPr>
        </p:nvSpPr>
        <p:spPr/>
        <p:txBody>
          <a:bodyPr/>
          <a:lstStyle/>
          <a:p>
            <a:fld id="{192C7B8D-C79D-5341-9526-FD2D9120970E}" type="slidenum">
              <a:rPr lang="en-US" smtClean="0"/>
              <a:t>3</a:t>
            </a:fld>
            <a:endParaRPr lang="en-US"/>
          </a:p>
        </p:txBody>
      </p:sp>
    </p:spTree>
    <p:extLst>
      <p:ext uri="{BB962C8B-B14F-4D97-AF65-F5344CB8AC3E}">
        <p14:creationId xmlns:p14="http://schemas.microsoft.com/office/powerpoint/2010/main" val="2007236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349415">
              <a:lnSpc>
                <a:spcPct val="107000"/>
              </a:lnSpc>
              <a:buFont typeface="+mj-lt"/>
              <a:buAutoNum type="arabicParenR"/>
            </a:pPr>
            <a:r>
              <a:rPr lang="en-US" sz="1100" b="1" dirty="0">
                <a:latin typeface="Calibri" panose="020F0502020204030204" pitchFamily="34" charset="0"/>
                <a:ea typeface="Calibri" panose="020F0502020204030204" pitchFamily="34" charset="0"/>
                <a:cs typeface="Times New Roman" panose="02020603050405020304" pitchFamily="18" charset="0"/>
              </a:rPr>
              <a:t>The AS/LI form </a:t>
            </a:r>
            <a:r>
              <a:rPr lang="en-US" sz="1100" b="1" u="sng" dirty="0">
                <a:latin typeface="Calibri" panose="020F0502020204030204" pitchFamily="34" charset="0"/>
                <a:ea typeface="Calibri" panose="020F0502020204030204" pitchFamily="34" charset="0"/>
                <a:cs typeface="Times New Roman" panose="02020603050405020304" pitchFamily="18" charset="0"/>
              </a:rPr>
              <a:t>had to</a:t>
            </a:r>
            <a:r>
              <a:rPr lang="en-US" sz="1100" b="1" dirty="0">
                <a:latin typeface="Calibri" panose="020F0502020204030204" pitchFamily="34" charset="0"/>
                <a:ea typeface="Calibri" panose="020F0502020204030204" pitchFamily="34" charset="0"/>
                <a:cs typeface="Times New Roman" panose="02020603050405020304" pitchFamily="18" charset="0"/>
              </a:rPr>
              <a:t> change for this upcoming review period:</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Remove information about career progression</a:t>
            </a: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Revise assessment criteria (bullet points) to align with approved and signed position descriptions post-TTC.</a:t>
            </a: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Better describe “overall level of performance” to align with UW System policy.</a:t>
            </a:r>
          </a:p>
          <a:p>
            <a:pPr marL="349415" indent="-349415">
              <a:lnSpc>
                <a:spcPct val="107000"/>
              </a:lnSpc>
              <a:buFont typeface="+mj-lt"/>
              <a:buAutoNum type="arabicParenR"/>
            </a:pPr>
            <a:r>
              <a:rPr lang="en-US" sz="1100" b="1" dirty="0">
                <a:latin typeface="Calibri" panose="020F0502020204030204" pitchFamily="34" charset="0"/>
                <a:ea typeface="Calibri" panose="020F0502020204030204" pitchFamily="34" charset="0"/>
                <a:cs typeface="Times New Roman" panose="02020603050405020304" pitchFamily="18" charset="0"/>
              </a:rPr>
              <a:t>UW-Green Bay is one of only a couple of schools that has different performance review forms for University Staff and Academic Staff</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These differences exacerbate institutional silos</a:t>
            </a: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Creates difficulty for supervisors, especially when they have employees that are doing similar jobs with different classifications (due to UPS and TTC). Now that we are on one calendar for all reviews, if supervisors have employees doing similar jobs but different classification (both AS &amp; US), they would be responsible for two different forms for their employees at the same time.</a:t>
            </a:r>
          </a:p>
          <a:p>
            <a:pPr marL="349415" indent="-349415">
              <a:lnSpc>
                <a:spcPct val="107000"/>
              </a:lnSpc>
              <a:buFont typeface="+mj-lt"/>
              <a:buAutoNum type="arabicParenR"/>
            </a:pPr>
            <a:r>
              <a:rPr lang="en-US" sz="1100" b="1" dirty="0">
                <a:latin typeface="Calibri" panose="020F0502020204030204" pitchFamily="34" charset="0"/>
                <a:ea typeface="Calibri" panose="020F0502020204030204" pitchFamily="34" charset="0"/>
                <a:cs typeface="Times New Roman" panose="02020603050405020304" pitchFamily="18" charset="0"/>
              </a:rPr>
              <a:t>UW-Green Bay is one of only a couple of schools that has a full narrative format for AS/LI reviews (UW-Milwaukee is the only other one that we have found)</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Narrative format naturally encourages an inconsistent (and potentially inequitable) review process across supervisors/departments/divisions</a:t>
            </a: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Other institutions, even if they are still using paper, have a check-box format with ratings for individual responsibilities to provide consistency (i.e. Whitewater and Superior)</a:t>
            </a:r>
          </a:p>
          <a:p>
            <a:pPr marL="349415" indent="-349415">
              <a:lnSpc>
                <a:spcPct val="107000"/>
              </a:lnSpc>
              <a:buFont typeface="+mj-lt"/>
              <a:buAutoNum type="arabicParenR"/>
            </a:pPr>
            <a:r>
              <a:rPr lang="en-US" sz="1100" b="1" dirty="0">
                <a:latin typeface="Calibri" panose="020F0502020204030204" pitchFamily="34" charset="0"/>
                <a:ea typeface="Calibri" panose="020F0502020204030204" pitchFamily="34" charset="0"/>
                <a:cs typeface="Times New Roman" panose="02020603050405020304" pitchFamily="18" charset="0"/>
              </a:rPr>
              <a:t>UW-Green Bay is one of only a few institutions that are not already on a standardized Electronic Performance Review tool.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57066" lvl="1" indent="-291179">
              <a:lnSpc>
                <a:spcPct val="107000"/>
              </a:lnSpc>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We were originally slated to go-live with </a:t>
            </a:r>
            <a:r>
              <a:rPr lang="en-US" sz="1100" dirty="0" err="1">
                <a:latin typeface="Calibri" panose="020F0502020204030204" pitchFamily="34" charset="0"/>
                <a:ea typeface="Calibri" panose="020F0502020204030204" pitchFamily="34" charset="0"/>
                <a:cs typeface="Times New Roman" panose="02020603050405020304" pitchFamily="18" charset="0"/>
              </a:rPr>
              <a:t>ePerformance</a:t>
            </a:r>
            <a:r>
              <a:rPr lang="en-US" sz="1100" dirty="0">
                <a:latin typeface="Calibri" panose="020F0502020204030204" pitchFamily="34" charset="0"/>
                <a:ea typeface="Calibri" panose="020F0502020204030204" pitchFamily="34" charset="0"/>
                <a:cs typeface="Times New Roman" panose="02020603050405020304" pitchFamily="18" charset="0"/>
              </a:rPr>
              <a:t> through HRS in July, 2020 (and had already started conversations with governance), but UW System put that on hold due to COVID.</a:t>
            </a:r>
          </a:p>
          <a:p>
            <a:pPr marL="757066" lvl="1" indent="-291179">
              <a:lnSpc>
                <a:spcPct val="107000"/>
              </a:lnSpc>
              <a:spcAft>
                <a:spcPts val="815"/>
              </a:spcAft>
              <a:buFont typeface="+mj-lt"/>
              <a:buAutoNum type="alphaLcPeriod"/>
            </a:pPr>
            <a:r>
              <a:rPr lang="en-US" sz="1100" dirty="0">
                <a:latin typeface="Calibri" panose="020F0502020204030204" pitchFamily="34" charset="0"/>
                <a:ea typeface="Calibri" panose="020F0502020204030204" pitchFamily="34" charset="0"/>
                <a:cs typeface="Times New Roman" panose="02020603050405020304" pitchFamily="18" charset="0"/>
              </a:rPr>
              <a:t>Both the HRS </a:t>
            </a:r>
            <a:r>
              <a:rPr lang="en-US" sz="1100" dirty="0" err="1">
                <a:latin typeface="Calibri" panose="020F0502020204030204" pitchFamily="34" charset="0"/>
                <a:ea typeface="Calibri" panose="020F0502020204030204" pitchFamily="34" charset="0"/>
                <a:cs typeface="Times New Roman" panose="02020603050405020304" pitchFamily="18" charset="0"/>
              </a:rPr>
              <a:t>ePerformance</a:t>
            </a:r>
            <a:r>
              <a:rPr lang="en-US" sz="1100" dirty="0">
                <a:latin typeface="Calibri" panose="020F0502020204030204" pitchFamily="34" charset="0"/>
                <a:ea typeface="Calibri" panose="020F0502020204030204" pitchFamily="34" charset="0"/>
                <a:cs typeface="Times New Roman" panose="02020603050405020304" pitchFamily="18" charset="0"/>
              </a:rPr>
              <a:t> tool and the upcoming Workday tool have a similar format, and we were prepared to move to this more structured format a couple of years ago prior to being put on hold.</a:t>
            </a:r>
          </a:p>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4</a:t>
            </a:fld>
            <a:endParaRPr lang="en-US"/>
          </a:p>
        </p:txBody>
      </p:sp>
    </p:spTree>
    <p:extLst>
      <p:ext uri="{BB962C8B-B14F-4D97-AF65-F5344CB8AC3E}">
        <p14:creationId xmlns:p14="http://schemas.microsoft.com/office/powerpoint/2010/main" val="2765804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349415">
              <a:lnSpc>
                <a:spcPct val="107000"/>
              </a:lnSpc>
              <a:buFont typeface="+mj-lt"/>
              <a:buAutoNum type="arabicParenR"/>
            </a:pPr>
            <a:r>
              <a:rPr lang="en-US" dirty="0">
                <a:latin typeface="Calibri" panose="020F0502020204030204" pitchFamily="34" charset="0"/>
                <a:ea typeface="Calibri" panose="020F0502020204030204" pitchFamily="34" charset="0"/>
                <a:cs typeface="Times New Roman" panose="02020603050405020304" pitchFamily="18" charset="0"/>
              </a:rPr>
              <a:t>UW-System’s Administrative Transformation Program (ATP) is intended to reduce the complexity of the current administrative environment, streamline business processes, and refocus staff time on mission-critical activities.</a:t>
            </a:r>
          </a:p>
          <a:p>
            <a:pPr marL="349415" indent="-349415">
              <a:lnSpc>
                <a:spcPct val="107000"/>
              </a:lnSpc>
              <a:buFont typeface="+mj-lt"/>
              <a:buAutoNum type="arabicParenR"/>
            </a:pPr>
            <a:r>
              <a:rPr lang="en-US" dirty="0">
                <a:latin typeface="Calibri" panose="020F0502020204030204" pitchFamily="34" charset="0"/>
                <a:ea typeface="Calibri" panose="020F0502020204030204" pitchFamily="34" charset="0"/>
                <a:cs typeface="Times New Roman" panose="02020603050405020304" pitchFamily="18" charset="0"/>
              </a:rPr>
              <a:t>The cornerstone to ATP is the implementation of Workday, which will replace the current Peoplesoft HRS and Shared Financial System (SFS). Workday is currently scheduled to be implemented in July, 2024.</a:t>
            </a:r>
          </a:p>
          <a:p>
            <a:pPr marL="349415" indent="-349415">
              <a:lnSpc>
                <a:spcPct val="107000"/>
              </a:lnSpc>
              <a:buFont typeface="+mj-lt"/>
              <a:buAutoNum type="arabicParenR"/>
            </a:pPr>
            <a:r>
              <a:rPr lang="en-US" dirty="0">
                <a:latin typeface="Calibri" panose="020F0502020204030204" pitchFamily="34" charset="0"/>
                <a:ea typeface="Calibri" panose="020F0502020204030204" pitchFamily="34" charset="0"/>
                <a:cs typeface="Times New Roman" panose="02020603050405020304" pitchFamily="18" charset="0"/>
              </a:rPr>
              <a:t>There will not be the ability to customize Workday for individual institutions. All institutions (including Madison), will utilize the same business processes.</a:t>
            </a:r>
          </a:p>
          <a:p>
            <a:pPr marL="349415" indent="-349415">
              <a:lnSpc>
                <a:spcPct val="107000"/>
              </a:lnSpc>
              <a:buFont typeface="+mj-lt"/>
              <a:buAutoNum type="arabicParenR"/>
            </a:pPr>
            <a:r>
              <a:rPr lang="en-US" dirty="0">
                <a:latin typeface="Calibri" panose="020F0502020204030204" pitchFamily="34" charset="0"/>
                <a:ea typeface="Calibri" panose="020F0502020204030204" pitchFamily="34" charset="0"/>
                <a:cs typeface="Times New Roman" panose="02020603050405020304" pitchFamily="18" charset="0"/>
              </a:rPr>
              <a:t>Workday will have incredible benefits for both subject-matter staff (HR &amp; Controller’s Office) as well as end users. However, we recognize that there will be a lot of transition all at one time. Every aspect of HR will be impacted with this new System. For end users, that will mean that business processes such as recruiting, time &amp; absence, learning/training, onboarding, offboarding, self-service, and performance reviews will all look different as of July, 2024.</a:t>
            </a:r>
          </a:p>
          <a:p>
            <a:pPr marL="349415" indent="-349415">
              <a:lnSpc>
                <a:spcPct val="107000"/>
              </a:lnSpc>
              <a:buFont typeface="+mj-lt"/>
              <a:buAutoNum type="arabicParenR"/>
            </a:pPr>
            <a:r>
              <a:rPr lang="en-US" dirty="0">
                <a:latin typeface="Calibri" panose="020F0502020204030204" pitchFamily="34" charset="0"/>
                <a:ea typeface="Calibri" panose="020F0502020204030204" pitchFamily="34" charset="0"/>
                <a:cs typeface="Times New Roman" panose="02020603050405020304" pitchFamily="18" charset="0"/>
              </a:rPr>
              <a:t>Right now, we have the smallest HR team of any UW institution (outside of Superior), so we must remain aware of our training capacity now and especially in the future with the upcoming Workday transition.</a:t>
            </a:r>
          </a:p>
          <a:p>
            <a:pPr marL="349415" indent="-349415">
              <a:lnSpc>
                <a:spcPct val="107000"/>
              </a:lnSpc>
              <a:spcAft>
                <a:spcPts val="815"/>
              </a:spcAft>
              <a:buFont typeface="+mj-lt"/>
              <a:buAutoNum type="arabicParenR"/>
            </a:pPr>
            <a:r>
              <a:rPr lang="en-US" dirty="0">
                <a:latin typeface="Calibri" panose="020F0502020204030204" pitchFamily="34" charset="0"/>
                <a:ea typeface="Calibri" panose="020F0502020204030204" pitchFamily="34" charset="0"/>
                <a:cs typeface="Times New Roman" panose="02020603050405020304" pitchFamily="18" charset="0"/>
              </a:rPr>
              <a:t>Because of this, as we move towards Workday implementation, any change that we have to make in a current business process </a:t>
            </a:r>
            <a:r>
              <a:rPr lang="en-US" i="1" dirty="0">
                <a:latin typeface="Calibri" panose="020F0502020204030204" pitchFamily="34" charset="0"/>
                <a:ea typeface="Calibri" panose="020F0502020204030204" pitchFamily="34" charset="0"/>
                <a:cs typeface="Times New Roman" panose="02020603050405020304" pitchFamily="18" charset="0"/>
              </a:rPr>
              <a:t>is being informed by what the future state may look like.</a:t>
            </a:r>
            <a:r>
              <a:rPr lang="en-US" dirty="0">
                <a:latin typeface="Calibri" panose="020F0502020204030204" pitchFamily="34" charset="0"/>
                <a:ea typeface="Calibri" panose="020F0502020204030204" pitchFamily="34" charset="0"/>
                <a:cs typeface="Times New Roman" panose="02020603050405020304" pitchFamily="18" charset="0"/>
              </a:rPr>
              <a:t> We do a disservice to our institutional employees and HR if we don’t consider ways in which we can lessen the transition that will happen in 2024. So, as we are working through needed process adjustments, we are being informed by the ongoing design of Workday.</a:t>
            </a:r>
          </a:p>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5</a:t>
            </a:fld>
            <a:endParaRPr lang="en-US"/>
          </a:p>
        </p:txBody>
      </p:sp>
    </p:spTree>
    <p:extLst>
      <p:ext uri="{BB962C8B-B14F-4D97-AF65-F5344CB8AC3E}">
        <p14:creationId xmlns:p14="http://schemas.microsoft.com/office/powerpoint/2010/main" val="865275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15"/>
              </a:spcAft>
            </a:pPr>
            <a:r>
              <a:rPr lang="en-US" dirty="0">
                <a:latin typeface="Calibri" panose="020F0502020204030204" pitchFamily="34" charset="0"/>
                <a:ea typeface="Calibri" panose="020F0502020204030204" pitchFamily="34" charset="0"/>
                <a:cs typeface="Times New Roman" panose="02020603050405020304" pitchFamily="18" charset="0"/>
              </a:rPr>
              <a:t>With that in mind the form we are about to see was created with what we anticipate will be the final Workday product (without actually be electronic)</a:t>
            </a:r>
          </a:p>
          <a:p>
            <a:endParaRPr lang="en-US" dirty="0"/>
          </a:p>
          <a:p>
            <a:r>
              <a:rPr lang="en-US" b="1" dirty="0"/>
              <a:t>Navigation: </a:t>
            </a:r>
            <a:r>
              <a:rPr lang="en-US" dirty="0"/>
              <a:t>Form can be found by navigating to the Human Resources webpage, clicking on Employee Relations from the side bar menu and under Performance Management or on the Forms page</a:t>
            </a:r>
          </a:p>
          <a:p>
            <a:endParaRPr lang="en-US" dirty="0"/>
          </a:p>
          <a:p>
            <a:r>
              <a:rPr lang="en-US" dirty="0"/>
              <a:t>One of the biggest changes this year, is that the employee will no longer complete a separate RAP sheet as their self-evaluation. With the new form, employees will have the opportunity to answer similar questions in addition to providing ratings and comments on all sections of the review. This further encourages employee input into the evaluation process, provides ability to incorporates suggestions and will assist with fostering meaningful conversations about reviews and job expectations between the supervisor and employee.  </a:t>
            </a:r>
          </a:p>
          <a:p>
            <a:endParaRPr lang="en-US" dirty="0"/>
          </a:p>
          <a:p>
            <a:r>
              <a:rPr lang="en-US" b="1" dirty="0"/>
              <a:t>First Section: </a:t>
            </a:r>
            <a:r>
              <a:rPr lang="en-US" dirty="0"/>
              <a:t>Similar questions to what was asked on the RAP sheet have been incorporated within the review form as part of the Job Engagement Section. In the past we had heard from employees that the RAP sheet felt very separate from the evaluation completed by the supervisor and in some cases made the employee feel unheard. The new format allows the opportunity for the manager to make comments or notes to prepare for the evaluation meeting by anticipating what may come up. </a:t>
            </a:r>
          </a:p>
          <a:p>
            <a:endParaRPr lang="en-US" dirty="0"/>
          </a:p>
          <a:p>
            <a:pPr marL="174708" indent="-174708">
              <a:buFont typeface="Arial" panose="020B0604020202020204" pitchFamily="34" charset="0"/>
              <a:buChar char="•"/>
            </a:pPr>
            <a:r>
              <a:rPr lang="en-US" b="0" i="0" dirty="0">
                <a:effectLst/>
                <a:latin typeface="Arial" panose="020B0604020202020204" pitchFamily="34" charset="0"/>
              </a:rPr>
              <a:t>Employee: What are the achievements you’ve accomplished in this review period that you would like highlighted? </a:t>
            </a:r>
          </a:p>
          <a:p>
            <a:pPr marL="640594" lvl="1" indent="-174708">
              <a:buFont typeface="Arial" panose="020B0604020202020204" pitchFamily="34" charset="0"/>
              <a:buChar char="•"/>
            </a:pPr>
            <a:r>
              <a:rPr lang="en-US" b="1" i="0" dirty="0">
                <a:effectLst/>
                <a:latin typeface="Arial" panose="020B0604020202020204" pitchFamily="34" charset="0"/>
              </a:rPr>
              <a:t>Manager</a:t>
            </a:r>
            <a:r>
              <a:rPr lang="en-US" b="0" i="0" dirty="0">
                <a:effectLst/>
                <a:latin typeface="Arial" panose="020B0604020202020204" pitchFamily="34" charset="0"/>
              </a:rPr>
              <a:t>: What have you observed?</a:t>
            </a:r>
          </a:p>
          <a:p>
            <a:pPr marL="174708" indent="-174708">
              <a:buFont typeface="Arial" panose="020B0604020202020204" pitchFamily="34" charset="0"/>
              <a:buChar char="•"/>
            </a:pPr>
            <a:r>
              <a:rPr lang="en-US" b="0" i="0" dirty="0">
                <a:effectLst/>
                <a:latin typeface="Arial" panose="020B0604020202020204" pitchFamily="34" charset="0"/>
              </a:rPr>
              <a:t>Employee: What would help you achieve higher performance in your role? Please mention any barriers that may be impacting your progress. </a:t>
            </a:r>
          </a:p>
          <a:p>
            <a:pPr marL="640594" lvl="1" indent="-174708">
              <a:buFont typeface="Arial" panose="020B0604020202020204" pitchFamily="34" charset="0"/>
              <a:buChar char="•"/>
            </a:pPr>
            <a:r>
              <a:rPr lang="en-US" b="1" i="0" dirty="0">
                <a:effectLst/>
                <a:latin typeface="Arial" panose="020B0604020202020204" pitchFamily="34" charset="0"/>
              </a:rPr>
              <a:t>Manager</a:t>
            </a:r>
            <a:r>
              <a:rPr lang="en-US" b="0" i="0" dirty="0">
                <a:effectLst/>
                <a:latin typeface="Arial" panose="020B0604020202020204" pitchFamily="34" charset="0"/>
              </a:rPr>
              <a:t>: What support can you offer?</a:t>
            </a:r>
          </a:p>
          <a:p>
            <a:pPr marL="174708" indent="-174708">
              <a:buFont typeface="Arial" panose="020B0604020202020204" pitchFamily="34" charset="0"/>
              <a:buChar char="•"/>
            </a:pPr>
            <a:r>
              <a:rPr lang="en-US" b="0" i="0" dirty="0">
                <a:effectLst/>
                <a:latin typeface="Arial" panose="020B0604020202020204" pitchFamily="34" charset="0"/>
              </a:rPr>
              <a:t>Employee: What new knowledge or skills are you interested in pursuing to help advance your work performance? </a:t>
            </a:r>
          </a:p>
          <a:p>
            <a:pPr marL="640594" lvl="1" indent="-174708">
              <a:buFont typeface="Arial" panose="020B0604020202020204" pitchFamily="34" charset="0"/>
              <a:buChar char="•"/>
            </a:pPr>
            <a:r>
              <a:rPr lang="en-US" b="1" i="0" dirty="0">
                <a:effectLst/>
                <a:latin typeface="Arial" panose="020B0604020202020204" pitchFamily="34" charset="0"/>
              </a:rPr>
              <a:t>Manager: </a:t>
            </a:r>
            <a:r>
              <a:rPr lang="en-US" b="0" i="0" dirty="0">
                <a:effectLst/>
                <a:latin typeface="Arial" panose="020B0604020202020204" pitchFamily="34" charset="0"/>
              </a:rPr>
              <a:t>What knowledge and skills would you suggest that would advance performance in this role? Provide tangible resources</a:t>
            </a:r>
          </a:p>
          <a:p>
            <a:endParaRPr lang="en-US" b="1" i="0" dirty="0">
              <a:effectLst/>
              <a:latin typeface="Arial" panose="020B0604020202020204" pitchFamily="34" charset="0"/>
            </a:endParaRPr>
          </a:p>
          <a:p>
            <a:r>
              <a:rPr lang="en-US" b="1" i="0" dirty="0">
                <a:effectLst/>
                <a:latin typeface="Arial" panose="020B0604020202020204" pitchFamily="34" charset="0"/>
              </a:rPr>
              <a:t>Second Section: </a:t>
            </a:r>
            <a:r>
              <a:rPr lang="en-US" b="0" i="0" dirty="0">
                <a:effectLst/>
                <a:latin typeface="Arial" panose="020B0604020202020204" pitchFamily="34" charset="0"/>
              </a:rPr>
              <a:t>Job Responsibilities should come directly from the employees UW-Green Bay Standard Job description. This will mean that not all responsibilities will have something filled in and that is ok, if an employee’s SJD only has 4 responsibilities than it is only expected that Responsibility 1-4 are completed on the form. The additional 6 responsibilities can remain blank. The Manager evaluation section for each responsibility should provide both areas where the employee may be doing well and areas where improvement may be needed. It is important to detail the performance results and incorporate any feedback received if necessary. Most importantly, be specific it is important that you are not giving mixed messaging and that the rating accurately reflects the information provided. </a:t>
            </a:r>
          </a:p>
          <a:p>
            <a:endParaRPr lang="en-US" b="0" i="0" dirty="0">
              <a:effectLst/>
              <a:latin typeface="Arial" panose="020B0604020202020204" pitchFamily="34" charset="0"/>
            </a:endParaRPr>
          </a:p>
          <a:p>
            <a:r>
              <a:rPr lang="en-US" b="1" i="0" dirty="0">
                <a:effectLst/>
                <a:latin typeface="Arial" panose="020B0604020202020204" pitchFamily="34" charset="0"/>
              </a:rPr>
              <a:t>Third Section: </a:t>
            </a:r>
            <a:r>
              <a:rPr lang="en-US" b="0" i="0" dirty="0">
                <a:effectLst/>
                <a:latin typeface="Arial" panose="020B0604020202020204" pitchFamily="34" charset="0"/>
              </a:rPr>
              <a:t>An item to note is this section does not require either the supervisor or the employee provide a rating. There are few reasons the decision was made not to include it. The first being length, we acknowledge the time and effort it takes for both the employee and supervisor to complete the performance evaluation process. By adding ratings and a comments section for each of the eight (8) organizational competencies would require significant amount of time. However, we also did not feel an overall rating for this section would provide a fair assessment in instances where an employee may excel in a few but struggle in others. The second reason was what we know currently at the time of go live when Performance Evaluations transition to the electronic format in ATP organizational competencies will not be included. This allows additional time and an additional workgroup to focus on the creation of a organizational competency library that will meet the needs for 13 institutions across the UW System. Organizational competencies are an integral part of both the standard job description and the performance evaluation that further speaks to expectations of an employee. Therefore, we felt very strongly that although a rating is not required for the section an employees performance in those areas are taken in to account when the supervisor selects an overall rating. </a:t>
            </a:r>
          </a:p>
          <a:p>
            <a:endParaRPr lang="en-US" b="0" i="0" dirty="0">
              <a:effectLst/>
              <a:latin typeface="Arial" panose="020B0604020202020204" pitchFamily="34" charset="0"/>
            </a:endParaRPr>
          </a:p>
          <a:p>
            <a:r>
              <a:rPr lang="en-US" b="1" i="0" dirty="0">
                <a:effectLst/>
                <a:latin typeface="Arial" panose="020B0604020202020204" pitchFamily="34" charset="0"/>
              </a:rPr>
              <a:t>Fourth Section: </a:t>
            </a:r>
            <a:r>
              <a:rPr lang="en-US" b="0" i="0" dirty="0">
                <a:effectLst/>
                <a:latin typeface="Arial" panose="020B0604020202020204" pitchFamily="34" charset="0"/>
              </a:rPr>
              <a:t>We will talk more about Goals </a:t>
            </a:r>
            <a:endParaRPr lang="en-US" b="1" i="0" dirty="0">
              <a:effectLst/>
              <a:latin typeface="Arial" panose="020B0604020202020204" pitchFamily="34" charset="0"/>
            </a:endParaRPr>
          </a:p>
          <a:p>
            <a:endParaRPr lang="en-US" b="0" i="0" dirty="0">
              <a:effectLst/>
              <a:latin typeface="Arial" panose="020B0604020202020204" pitchFamily="34" charset="0"/>
            </a:endParaRPr>
          </a:p>
          <a:p>
            <a:endParaRPr lang="en-US" b="1" i="0"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192C7B8D-C79D-5341-9526-FD2D9120970E}" type="slidenum">
              <a:rPr lang="en-US" smtClean="0"/>
              <a:t>6</a:t>
            </a:fld>
            <a:endParaRPr lang="en-US"/>
          </a:p>
        </p:txBody>
      </p:sp>
    </p:spTree>
    <p:extLst>
      <p:ext uri="{BB962C8B-B14F-4D97-AF65-F5344CB8AC3E}">
        <p14:creationId xmlns:p14="http://schemas.microsoft.com/office/powerpoint/2010/main" val="2918329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7</a:t>
            </a:fld>
            <a:endParaRPr lang="en-US"/>
          </a:p>
        </p:txBody>
      </p:sp>
    </p:spTree>
    <p:extLst>
      <p:ext uri="{BB962C8B-B14F-4D97-AF65-F5344CB8AC3E}">
        <p14:creationId xmlns:p14="http://schemas.microsoft.com/office/powerpoint/2010/main" val="237107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process is also outlined on front page of the form and is very similar to prior process. However, I wanted to highlight the few changes that were made. </a:t>
            </a:r>
          </a:p>
          <a:p>
            <a:endParaRPr lang="en-US" dirty="0"/>
          </a:p>
          <a:p>
            <a:pPr marL="174708" indent="-174708">
              <a:buFont typeface="Arial" panose="020B0604020202020204" pitchFamily="34" charset="0"/>
              <a:buChar char="•"/>
            </a:pPr>
            <a:r>
              <a:rPr lang="en-US" dirty="0"/>
              <a:t>Previously the first step was the employee completed the RAP worksheet and submits to their supervisor for review. Process now starts with the manager building the Performance evaluation by completing the Performance Review Information and adding job responsibilities. </a:t>
            </a:r>
          </a:p>
          <a:p>
            <a:pPr marL="174708" indent="-174708">
              <a:buFont typeface="Arial" panose="020B0604020202020204" pitchFamily="34" charset="0"/>
              <a:buChar char="•"/>
            </a:pPr>
            <a:r>
              <a:rPr lang="en-US" dirty="0"/>
              <a:t>As we continue to strive towards digital transformation as part of one of the six institutional priorities and allow flexibility for remote workers performance evaluations should be signed and sent to HR as an electronic document vs. paper copy. </a:t>
            </a:r>
          </a:p>
          <a:p>
            <a:pPr marL="174708" indent="-174708">
              <a:buFont typeface="Arial" panose="020B0604020202020204" pitchFamily="34" charset="0"/>
              <a:buChar char="•"/>
            </a:pPr>
            <a:r>
              <a:rPr lang="en-US" dirty="0"/>
              <a:t>No longer require second level signature. If an employee’s overall performance rating is marked as ‘not meeting expectations’ or ‘partially meeting expectations’ the completed performance evaluation should be forwarded to the Next Level Supervisor at the same time it is submitted to Human Resources.</a:t>
            </a:r>
          </a:p>
        </p:txBody>
      </p:sp>
      <p:sp>
        <p:nvSpPr>
          <p:cNvPr id="4" name="Slide Number Placeholder 3"/>
          <p:cNvSpPr>
            <a:spLocks noGrp="1"/>
          </p:cNvSpPr>
          <p:nvPr>
            <p:ph type="sldNum" sz="quarter" idx="5"/>
          </p:nvPr>
        </p:nvSpPr>
        <p:spPr/>
        <p:txBody>
          <a:bodyPr/>
          <a:lstStyle/>
          <a:p>
            <a:fld id="{192C7B8D-C79D-5341-9526-FD2D9120970E}" type="slidenum">
              <a:rPr lang="en-US" smtClean="0"/>
              <a:t>8</a:t>
            </a:fld>
            <a:endParaRPr lang="en-US"/>
          </a:p>
        </p:txBody>
      </p:sp>
    </p:spTree>
    <p:extLst>
      <p:ext uri="{BB962C8B-B14F-4D97-AF65-F5344CB8AC3E}">
        <p14:creationId xmlns:p14="http://schemas.microsoft.com/office/powerpoint/2010/main" val="1712837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9</a:t>
            </a:fld>
            <a:endParaRPr lang="en-US"/>
          </a:p>
        </p:txBody>
      </p:sp>
    </p:spTree>
    <p:extLst>
      <p:ext uri="{BB962C8B-B14F-4D97-AF65-F5344CB8AC3E}">
        <p14:creationId xmlns:p14="http://schemas.microsoft.com/office/powerpoint/2010/main" val="3081557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7477" y="1143001"/>
            <a:ext cx="8649048" cy="1293650"/>
          </a:xfrm>
        </p:spPr>
        <p:txBody>
          <a:bodyPr vert="horz" lIns="91440" tIns="45720" rIns="91440" bIns="45720" rtlCol="0" anchor="b" anchorCtr="0">
            <a:noAutofit/>
          </a:bodyPr>
          <a:lstStyle>
            <a:lvl1pPr marL="0" indent="0" algn="ctr" defTabSz="685800" rtl="0" eaLnBrk="1" latinLnBrk="0" hangingPunct="1">
              <a:spcBef>
                <a:spcPct val="0"/>
              </a:spcBef>
              <a:buClr>
                <a:schemeClr val="accent1">
                  <a:lumMod val="60000"/>
                  <a:lumOff val="40000"/>
                </a:schemeClr>
              </a:buClr>
              <a:buSzPct val="110000"/>
              <a:buFont typeface="Wingdings 2" pitchFamily="18" charset="2"/>
              <a:buNone/>
              <a:defRPr sz="3450" kern="1200">
                <a:solidFill>
                  <a:srgbClr val="006633"/>
                </a:solidFill>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247476" y="2474261"/>
            <a:ext cx="8649050" cy="687481"/>
          </a:xfrm>
        </p:spPr>
        <p:txBody>
          <a:bodyPr vert="horz" lIns="91440" tIns="45720" rIns="91440" bIns="45720" rtlCol="0">
            <a:normAutofit/>
          </a:bodyPr>
          <a:lstStyle>
            <a:lvl1pPr marL="0" indent="0" algn="ctr" defTabSz="685800" rtl="0" eaLnBrk="1" latinLnBrk="0" hangingPunct="1">
              <a:spcBef>
                <a:spcPts val="225"/>
              </a:spcBef>
              <a:buClr>
                <a:schemeClr val="accent1">
                  <a:lumMod val="60000"/>
                  <a:lumOff val="40000"/>
                </a:schemeClr>
              </a:buClr>
              <a:buSzPct val="110000"/>
              <a:buFont typeface="Wingdings 2" pitchFamily="18" charset="2"/>
              <a:buNone/>
              <a:defRPr sz="1350" kern="1200">
                <a:solidFill>
                  <a:schemeClr val="accent2">
                    <a:lumMod val="50000"/>
                  </a:schemeClr>
                </a:solidFill>
                <a:latin typeface="+mj-lt"/>
                <a:ea typeface="+mn-ea"/>
                <a:cs typeface="+mn-cs"/>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p:txBody>
          <a:bodyPr/>
          <a:lstStyle/>
          <a:p>
            <a:fld id="{F4CFEDBB-FF69-D84D-B042-52254BD7C087}"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9301F-F790-CE40-BB3E-97C23C1DA339}" type="slidenum">
              <a:rPr lang="en-US" smtClean="0"/>
              <a:pPr/>
              <a:t>‹#›</a:t>
            </a:fld>
            <a:endParaRPr lang="en-US"/>
          </a:p>
        </p:txBody>
      </p:sp>
    </p:spTree>
    <p:extLst>
      <p:ext uri="{BB962C8B-B14F-4D97-AF65-F5344CB8AC3E}">
        <p14:creationId xmlns:p14="http://schemas.microsoft.com/office/powerpoint/2010/main" val="480477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269544"/>
            <a:ext cx="4079545" cy="871538"/>
          </a:xfrm>
        </p:spPr>
        <p:txBody>
          <a:bodyPr anchor="b"/>
          <a:lstStyle>
            <a:lvl1pPr algn="ctr">
              <a:defRPr sz="2700" b="0"/>
            </a:lvl1pPr>
          </a:lstStyle>
          <a:p>
            <a:r>
              <a:rPr lang="en-US"/>
              <a:t>Click to edit Master title style</a:t>
            </a:r>
            <a:endParaRPr dirty="0"/>
          </a:p>
        </p:txBody>
      </p:sp>
      <p:sp>
        <p:nvSpPr>
          <p:cNvPr id="4" name="Text Placeholder 3"/>
          <p:cNvSpPr>
            <a:spLocks noGrp="1"/>
          </p:cNvSpPr>
          <p:nvPr>
            <p:ph type="body" sz="half" idx="2"/>
          </p:nvPr>
        </p:nvSpPr>
        <p:spPr>
          <a:xfrm>
            <a:off x="533400" y="1141082"/>
            <a:ext cx="4079545" cy="2790114"/>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F4CFEDBB-FF69-D84D-B042-52254BD7C087}"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C237F-21B4-C342-ABDF-F97E401ADE8D}" type="slidenum">
              <a:rPr lang="en-US" smtClean="0"/>
              <a:pPr/>
              <a:t>‹#›</a:t>
            </a:fld>
            <a:endParaRPr lang="en-US"/>
          </a:p>
        </p:txBody>
      </p:sp>
      <p:sp>
        <p:nvSpPr>
          <p:cNvPr id="8" name="Picture Placeholder 2"/>
          <p:cNvSpPr>
            <a:spLocks noGrp="1"/>
          </p:cNvSpPr>
          <p:nvPr>
            <p:ph type="pic" idx="1"/>
          </p:nvPr>
        </p:nvSpPr>
        <p:spPr>
          <a:xfrm>
            <a:off x="5090617" y="269546"/>
            <a:ext cx="3657600" cy="3988558"/>
          </a:xfrm>
          <a:ln w="3175">
            <a:solidFill>
              <a:srgbClr val="006633"/>
            </a:solidFill>
          </a:ln>
          <a:effectLst>
            <a:outerShdw blurRad="63500" sx="100500" sy="100500" algn="ctr" rotWithShape="0">
              <a:srgbClr val="006633">
                <a:alpha val="50000"/>
              </a:srgbClr>
            </a:outerShdw>
          </a:effectLst>
        </p:spPr>
        <p:txBody>
          <a:bodyPr vert="horz" lIns="91440" tIns="45720" rIns="91440" bIns="45720" rtlCol="0">
            <a:normAutofit/>
          </a:bodyPr>
          <a:lstStyle>
            <a:lvl1pPr marL="0" indent="0" algn="l" defTabSz="685800" rtl="0" eaLnBrk="1" latinLnBrk="0" hangingPunct="1">
              <a:spcBef>
                <a:spcPts val="1500"/>
              </a:spcBef>
              <a:buClr>
                <a:schemeClr val="accent1">
                  <a:lumMod val="60000"/>
                  <a:lumOff val="40000"/>
                </a:schemeClr>
              </a:buClr>
              <a:buSzPct val="110000"/>
              <a:buFont typeface="Wingdings 2" pitchFamily="18" charset="2"/>
              <a:buNone/>
              <a:defRPr sz="2400" kern="1200">
                <a:solidFill>
                  <a:schemeClr val="accent2">
                    <a:lumMod val="50000"/>
                  </a:schemeClr>
                </a:solidFill>
                <a:latin typeface="+mn-lt"/>
                <a:ea typeface="+mn-ea"/>
                <a:cs typeface="+mn-cs"/>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dirty="0"/>
          </a:p>
        </p:txBody>
      </p:sp>
    </p:spTree>
    <p:extLst>
      <p:ext uri="{BB962C8B-B14F-4D97-AF65-F5344CB8AC3E}">
        <p14:creationId xmlns:p14="http://schemas.microsoft.com/office/powerpoint/2010/main" val="65860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4CFEDBB-FF69-D84D-B042-52254BD7C087}"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176596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40" y="2514603"/>
            <a:ext cx="8416925" cy="1102519"/>
          </a:xfrm>
        </p:spPr>
        <p:txBody>
          <a:bodyPr/>
          <a:lstStyle>
            <a:lvl1pPr algn="r">
              <a:defRPr/>
            </a:lvl1pPr>
          </a:lstStyle>
          <a:p>
            <a:r>
              <a:rPr lang="en-US"/>
              <a:t>Click to edit Master title style</a:t>
            </a:r>
            <a:endParaRPr dirty="0"/>
          </a:p>
        </p:txBody>
      </p:sp>
      <p:sp>
        <p:nvSpPr>
          <p:cNvPr id="3" name="Subtitle 2"/>
          <p:cNvSpPr>
            <a:spLocks noGrp="1"/>
          </p:cNvSpPr>
          <p:nvPr>
            <p:ph type="subTitle" idx="1"/>
          </p:nvPr>
        </p:nvSpPr>
        <p:spPr>
          <a:xfrm>
            <a:off x="1828802" y="3578274"/>
            <a:ext cx="6951663" cy="729503"/>
          </a:xfrm>
        </p:spPr>
        <p:txBody>
          <a:bodyPr>
            <a:normAutofit/>
          </a:bodyPr>
          <a:lstStyle>
            <a:lvl1pPr marL="0" indent="0" algn="r">
              <a:spcBef>
                <a:spcPts val="225"/>
              </a:spcBef>
              <a:buNone/>
              <a:defRPr sz="1350">
                <a:solidFill>
                  <a:schemeClr val="accent2">
                    <a:lumMod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lvl1pPr>
              <a:defRPr>
                <a:solidFill>
                  <a:schemeClr val="bg1"/>
                </a:solidFill>
              </a:defRPr>
            </a:lvl1pPr>
          </a:lstStyle>
          <a:p>
            <a:fld id="{F4CFEDBB-FF69-D84D-B042-52254BD7C087}" type="datetimeFigureOut">
              <a:rPr lang="en-US" smtClean="0"/>
              <a:pPr/>
              <a:t>1/19/2023</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19C237F-21B4-C342-ABDF-F97E401ADE8D}" type="slidenum">
              <a:rPr lang="en-US" smtClean="0"/>
              <a:pPr/>
              <a:t>‹#›</a:t>
            </a:fld>
            <a:endParaRPr lang="en-US" dirty="0"/>
          </a:p>
        </p:txBody>
      </p:sp>
      <p:sp>
        <p:nvSpPr>
          <p:cNvPr id="9" name="Picture Placeholder 2"/>
          <p:cNvSpPr>
            <a:spLocks noGrp="1"/>
          </p:cNvSpPr>
          <p:nvPr>
            <p:ph type="pic" idx="13"/>
          </p:nvPr>
        </p:nvSpPr>
        <p:spPr>
          <a:xfrm>
            <a:off x="370980" y="272653"/>
            <a:ext cx="8402040" cy="2127647"/>
          </a:xfrm>
          <a:ln w="3175">
            <a:solidFill>
              <a:srgbClr val="006633"/>
            </a:solidFill>
          </a:ln>
          <a:effectLst>
            <a:outerShdw blurRad="63500" sx="100500" sy="100500" algn="ctr" rotWithShape="0">
              <a:srgbClr val="006633">
                <a:alpha val="50000"/>
              </a:srgbClr>
            </a:outerShdw>
          </a:effectLst>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dirty="0"/>
          </a:p>
        </p:txBody>
      </p:sp>
    </p:spTree>
    <p:extLst>
      <p:ext uri="{BB962C8B-B14F-4D97-AF65-F5344CB8AC3E}">
        <p14:creationId xmlns:p14="http://schemas.microsoft.com/office/powerpoint/2010/main" val="2776023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1038227"/>
            <a:ext cx="8056563" cy="1021556"/>
          </a:xfrm>
        </p:spPr>
        <p:txBody>
          <a:bodyPr anchor="b" anchorCtr="0"/>
          <a:lstStyle>
            <a:lvl1pPr algn="ctr">
              <a:defRPr sz="3450" b="0" cap="none" baseline="0"/>
            </a:lvl1pPr>
          </a:lstStyle>
          <a:p>
            <a:r>
              <a:rPr lang="en-US"/>
              <a:t>Click to edit Master title style</a:t>
            </a:r>
            <a:endParaRPr dirty="0"/>
          </a:p>
        </p:txBody>
      </p:sp>
      <p:sp>
        <p:nvSpPr>
          <p:cNvPr id="3" name="Text Placeholder 2"/>
          <p:cNvSpPr>
            <a:spLocks noGrp="1"/>
          </p:cNvSpPr>
          <p:nvPr>
            <p:ph type="body" idx="1"/>
          </p:nvPr>
        </p:nvSpPr>
        <p:spPr>
          <a:xfrm>
            <a:off x="549276" y="2037873"/>
            <a:ext cx="8056563" cy="1125140"/>
          </a:xfrm>
        </p:spPr>
        <p:txBody>
          <a:bodyPr anchor="t" anchorCtr="0">
            <a:normAutofit/>
          </a:bodyPr>
          <a:lstStyle>
            <a:lvl1pPr marL="0" indent="0" algn="ctr">
              <a:spcBef>
                <a:spcPts val="225"/>
              </a:spcBef>
              <a:buNone/>
              <a:defRPr sz="1350">
                <a:solidFill>
                  <a:schemeClr val="accent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CFEDBB-FF69-D84D-B042-52254BD7C087}"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1802766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6" y="80682"/>
            <a:ext cx="8042276" cy="1002717"/>
          </a:xfrm>
        </p:spPr>
        <p:txBody>
          <a:bodyPr/>
          <a:lstStyle/>
          <a:p>
            <a:r>
              <a:rPr lang="en-US"/>
              <a:t>Click to edit Master title style</a:t>
            </a:r>
            <a:endParaRPr/>
          </a:p>
        </p:txBody>
      </p:sp>
      <p:sp>
        <p:nvSpPr>
          <p:cNvPr id="3" name="Content Placeholder 2"/>
          <p:cNvSpPr>
            <a:spLocks noGrp="1"/>
          </p:cNvSpPr>
          <p:nvPr>
            <p:ph sz="half" idx="1"/>
          </p:nvPr>
        </p:nvSpPr>
        <p:spPr>
          <a:xfrm>
            <a:off x="549275" y="1200151"/>
            <a:ext cx="3840480" cy="3257550"/>
          </a:xfrm>
        </p:spPr>
        <p:txBody>
          <a:bodyPr>
            <a:normAutofit/>
          </a:bodyPr>
          <a:lstStyle>
            <a:lvl1pPr>
              <a:spcBef>
                <a:spcPts val="1200"/>
              </a:spcBef>
              <a:defRPr sz="1500"/>
            </a:lvl1pPr>
            <a:lvl2pPr>
              <a:defRPr sz="13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51071" y="1200151"/>
            <a:ext cx="3840480" cy="3257550"/>
          </a:xfrm>
        </p:spPr>
        <p:txBody>
          <a:bodyPr>
            <a:normAutofit/>
          </a:bodyPr>
          <a:lstStyle>
            <a:lvl1pPr>
              <a:spcBef>
                <a:spcPts val="1200"/>
              </a:spcBef>
              <a:defRPr sz="1500"/>
            </a:lvl1pPr>
            <a:lvl2pPr>
              <a:defRPr sz="13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4CFEDBB-FF69-D84D-B042-52254BD7C087}"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971935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80682"/>
            <a:ext cx="8042276" cy="1002717"/>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089919"/>
            <a:ext cx="3840480" cy="563165"/>
          </a:xfrm>
        </p:spPr>
        <p:txBody>
          <a:bodyPr anchor="b">
            <a:noAutofit/>
          </a:bodyPr>
          <a:lstStyle>
            <a:lvl1pPr marL="0" indent="0" algn="ctr">
              <a:spcBef>
                <a:spcPts val="0"/>
              </a:spcBef>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49274" y="1760563"/>
            <a:ext cx="3840480" cy="2697139"/>
          </a:xfrm>
        </p:spPr>
        <p:txBody>
          <a:bodyPr>
            <a:normAutofit/>
          </a:bodyPr>
          <a:lstStyle>
            <a:lvl1pPr>
              <a:spcBef>
                <a:spcPts val="1200"/>
              </a:spcBef>
              <a:defRPr sz="1500"/>
            </a:lvl1pPr>
            <a:lvl2pPr>
              <a:defRPr sz="1350"/>
            </a:lvl2pPr>
            <a:lvl3pPr>
              <a:defRPr sz="1350"/>
            </a:lvl3pPr>
            <a:lvl4pPr>
              <a:defRPr sz="1350"/>
            </a:lvl4pPr>
            <a:lvl5pPr>
              <a:defRPr sz="13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51070" y="1089919"/>
            <a:ext cx="3840480" cy="563165"/>
          </a:xfrm>
        </p:spPr>
        <p:txBody>
          <a:bodyPr anchor="b">
            <a:noAutofit/>
          </a:bodyPr>
          <a:lstStyle>
            <a:lvl1pPr marL="0" indent="0" algn="ctr">
              <a:spcBef>
                <a:spcPts val="0"/>
              </a:spcBef>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51070" y="1760563"/>
            <a:ext cx="3840480" cy="2697139"/>
          </a:xfrm>
        </p:spPr>
        <p:txBody>
          <a:bodyPr>
            <a:normAutofit/>
          </a:bodyPr>
          <a:lstStyle>
            <a:lvl1pPr>
              <a:spcBef>
                <a:spcPts val="1200"/>
              </a:spcBef>
              <a:defRPr sz="1500"/>
            </a:lvl1pPr>
            <a:lvl2pPr>
              <a:defRPr sz="1350"/>
            </a:lvl2pPr>
            <a:lvl3pPr>
              <a:defRPr sz="1350"/>
            </a:lvl3pPr>
            <a:lvl4pPr>
              <a:defRPr sz="1350"/>
            </a:lvl4pPr>
            <a:lvl5pPr>
              <a:defRPr sz="13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lvl1pPr>
              <a:defRPr>
                <a:solidFill>
                  <a:schemeClr val="bg1"/>
                </a:solidFill>
              </a:defRPr>
            </a:lvl1pPr>
          </a:lstStyle>
          <a:p>
            <a:fld id="{F4CFEDBB-FF69-D84D-B042-52254BD7C087}" type="datetimeFigureOut">
              <a:rPr lang="en-US" smtClean="0"/>
              <a:pPr/>
              <a:t>1/19/2023</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endParaRPr lang="en-US"/>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119C237F-21B4-C342-ABDF-F97E401ADE8D}" type="slidenum">
              <a:rPr lang="en-US" smtClean="0"/>
              <a:pPr/>
              <a:t>‹#›</a:t>
            </a:fld>
            <a:endParaRPr lang="en-US"/>
          </a:p>
        </p:txBody>
      </p:sp>
    </p:spTree>
    <p:extLst>
      <p:ext uri="{BB962C8B-B14F-4D97-AF65-F5344CB8AC3E}">
        <p14:creationId xmlns:p14="http://schemas.microsoft.com/office/powerpoint/2010/main" val="335608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F4CFEDBB-FF69-D84D-B042-52254BD7C087}" type="datetimeFigureOut">
              <a:rPr lang="en-US" smtClean="0"/>
              <a:pPr/>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335925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FEDBB-FF69-D84D-B042-52254BD7C087}" type="datetimeFigureOut">
              <a:rPr lang="en-US" smtClean="0"/>
              <a:pPr/>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282292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276225"/>
            <a:ext cx="3840480" cy="871538"/>
          </a:xfrm>
        </p:spPr>
        <p:txBody>
          <a:bodyPr anchor="b"/>
          <a:lstStyle>
            <a:lvl1pPr algn="ctr">
              <a:defRPr sz="2700" b="0"/>
            </a:lvl1pPr>
          </a:lstStyle>
          <a:p>
            <a:r>
              <a:rPr lang="en-US"/>
              <a:t>Click to edit Master title style</a:t>
            </a:r>
            <a:endParaRPr dirty="0"/>
          </a:p>
        </p:txBody>
      </p:sp>
      <p:sp>
        <p:nvSpPr>
          <p:cNvPr id="3" name="Content Placeholder 2"/>
          <p:cNvSpPr>
            <a:spLocks noGrp="1"/>
          </p:cNvSpPr>
          <p:nvPr>
            <p:ph idx="1"/>
          </p:nvPr>
        </p:nvSpPr>
        <p:spPr>
          <a:xfrm>
            <a:off x="4742824" y="276225"/>
            <a:ext cx="3840480" cy="4181475"/>
          </a:xfrm>
        </p:spPr>
        <p:txBody>
          <a:bodyPr>
            <a:normAutofit/>
          </a:bodyPr>
          <a:lstStyle>
            <a:lvl1pPr>
              <a:spcBef>
                <a:spcPts val="1500"/>
              </a:spcBef>
              <a:defRPr sz="1650"/>
            </a:lvl1pPr>
            <a:lvl2pPr>
              <a:defRPr sz="1500"/>
            </a:lvl2pPr>
            <a:lvl3pPr>
              <a:defRPr sz="1350"/>
            </a:lvl3pPr>
            <a:lvl4pPr>
              <a:defRPr sz="1350"/>
            </a:lvl4pPr>
            <a:lvl5pPr>
              <a:defRPr sz="13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3399" y="1147762"/>
            <a:ext cx="3840480" cy="2547938"/>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F4CFEDBB-FF69-D84D-B042-52254BD7C087}"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9301F-F790-CE40-BB3E-97C23C1DA339}" type="slidenum">
              <a:rPr lang="en-US" smtClean="0"/>
              <a:pPr/>
              <a:t>‹#›</a:t>
            </a:fld>
            <a:endParaRPr lang="en-US"/>
          </a:p>
        </p:txBody>
      </p:sp>
    </p:spTree>
    <p:extLst>
      <p:ext uri="{BB962C8B-B14F-4D97-AF65-F5344CB8AC3E}">
        <p14:creationId xmlns:p14="http://schemas.microsoft.com/office/powerpoint/2010/main" val="92169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3" name="Rectangle 12"/>
          <p:cNvSpPr/>
          <p:nvPr/>
        </p:nvSpPr>
        <p:spPr bwMode="gray">
          <a:xfrm>
            <a:off x="0" y="3416753"/>
            <a:ext cx="9144000" cy="1733550"/>
          </a:xfrm>
          <a:prstGeom prst="rect">
            <a:avLst/>
          </a:prstGeom>
          <a:gradFill flip="none" rotWithShape="1">
            <a:gsLst>
              <a:gs pos="50000">
                <a:srgbClr val="006633">
                  <a:alpha val="0"/>
                </a:srgbClr>
              </a:gs>
              <a:gs pos="100000">
                <a:srgbClr val="006633">
                  <a:alpha val="70000"/>
                </a:srgb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350" dirty="0"/>
          </a:p>
        </p:txBody>
      </p:sp>
      <p:grpSp>
        <p:nvGrpSpPr>
          <p:cNvPr id="8" name="Group 7"/>
          <p:cNvGrpSpPr/>
          <p:nvPr/>
        </p:nvGrpSpPr>
        <p:grpSpPr bwMode="white">
          <a:xfrm>
            <a:off x="0" y="2476502"/>
            <a:ext cx="9144000" cy="2285020"/>
            <a:chOff x="0" y="3302000"/>
            <a:chExt cx="9144000" cy="3046693"/>
          </a:xfrm>
        </p:grpSpPr>
        <p:sp>
          <p:nvSpPr>
            <p:cNvPr id="15" name="Connector 14"/>
            <p:cNvSpPr/>
            <p:nvPr/>
          </p:nvSpPr>
          <p:spPr bwMode="white">
            <a:xfrm>
              <a:off x="0" y="4997450"/>
              <a:ext cx="9144000" cy="1351243"/>
            </a:xfrm>
            <a:prstGeom prst="flowChartConnector">
              <a:avLst/>
            </a:prstGeom>
            <a:solidFill>
              <a:schemeClr val="bg1">
                <a:alpha val="34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50" dirty="0"/>
                <a:t> </a:t>
              </a:r>
            </a:p>
          </p:txBody>
        </p:sp>
        <p:sp>
          <p:nvSpPr>
            <p:cNvPr id="16" name="Connector 15"/>
            <p:cNvSpPr/>
            <p:nvPr/>
          </p:nvSpPr>
          <p:spPr bwMode="white">
            <a:xfrm>
              <a:off x="0" y="4546600"/>
              <a:ext cx="9144000" cy="1719543"/>
            </a:xfrm>
            <a:prstGeom prst="flowChartConnector">
              <a:avLst/>
            </a:prstGeom>
            <a:solidFill>
              <a:schemeClr val="bg1">
                <a:alpha val="34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7" name="Connector 16"/>
            <p:cNvSpPr/>
            <p:nvPr/>
          </p:nvSpPr>
          <p:spPr bwMode="white">
            <a:xfrm>
              <a:off x="0" y="3302000"/>
              <a:ext cx="9144000" cy="2887943"/>
            </a:xfrm>
            <a:prstGeom prst="flowChartConnector">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grpSp>
      <p:sp>
        <p:nvSpPr>
          <p:cNvPr id="2" name="Title Placeholder 1"/>
          <p:cNvSpPr>
            <a:spLocks noGrp="1"/>
          </p:cNvSpPr>
          <p:nvPr>
            <p:ph type="title"/>
          </p:nvPr>
        </p:nvSpPr>
        <p:spPr>
          <a:xfrm>
            <a:off x="549276" y="80682"/>
            <a:ext cx="8042276" cy="1002717"/>
          </a:xfrm>
          <a:prstGeom prst="rect">
            <a:avLst/>
          </a:prstGeom>
        </p:spPr>
        <p:txBody>
          <a:bodyPr vert="horz" lIns="91440" tIns="45720" rIns="91440" bIns="45720" rtlCol="0" anchor="b" anchorCtr="0">
            <a:noAutofit/>
          </a:bodyPr>
          <a:lstStyle/>
          <a:p>
            <a:r>
              <a:rPr lang="en-US" dirty="0"/>
              <a:t>Click to edit Master title style</a:t>
            </a:r>
            <a:endParaRPr dirty="0"/>
          </a:p>
        </p:txBody>
      </p:sp>
      <p:sp>
        <p:nvSpPr>
          <p:cNvPr id="3" name="Text Placeholder 2"/>
          <p:cNvSpPr>
            <a:spLocks noGrp="1"/>
          </p:cNvSpPr>
          <p:nvPr>
            <p:ph type="body" idx="1"/>
          </p:nvPr>
        </p:nvSpPr>
        <p:spPr>
          <a:xfrm>
            <a:off x="1792287" y="1200151"/>
            <a:ext cx="6799264" cy="32575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5629835" y="4706753"/>
            <a:ext cx="2133600" cy="273844"/>
          </a:xfrm>
          <a:prstGeom prst="rect">
            <a:avLst/>
          </a:prstGeom>
        </p:spPr>
        <p:txBody>
          <a:bodyPr vert="horz" lIns="91440" tIns="45720" rIns="91440" bIns="45720" rtlCol="0" anchor="ctr"/>
          <a:lstStyle>
            <a:lvl1pPr algn="r">
              <a:defRPr sz="900">
                <a:solidFill>
                  <a:schemeClr val="bg1"/>
                </a:solidFill>
                <a:latin typeface="+mj-lt"/>
              </a:defRPr>
            </a:lvl1pPr>
          </a:lstStyle>
          <a:p>
            <a:fld id="{F4CFEDBB-FF69-D84D-B042-52254BD7C087}" type="datetimeFigureOut">
              <a:rPr lang="en-US" smtClean="0"/>
              <a:pPr/>
              <a:t>1/19/2023</a:t>
            </a:fld>
            <a:endParaRPr lang="en-US" dirty="0"/>
          </a:p>
        </p:txBody>
      </p:sp>
      <p:sp>
        <p:nvSpPr>
          <p:cNvPr id="5" name="Footer Placeholder 4"/>
          <p:cNvSpPr>
            <a:spLocks noGrp="1"/>
          </p:cNvSpPr>
          <p:nvPr>
            <p:ph type="ftr" sz="quarter" idx="3"/>
          </p:nvPr>
        </p:nvSpPr>
        <p:spPr>
          <a:xfrm>
            <a:off x="2120901" y="4706753"/>
            <a:ext cx="2984499" cy="273844"/>
          </a:xfrm>
          <a:prstGeom prst="rect">
            <a:avLst/>
          </a:prstGeom>
        </p:spPr>
        <p:txBody>
          <a:bodyPr vert="horz" lIns="91440" tIns="45720" rIns="91440" bIns="45720" rtlCol="0" anchor="ctr"/>
          <a:lstStyle>
            <a:lvl1pPr algn="l">
              <a:defRPr sz="900">
                <a:solidFill>
                  <a:schemeClr val="bg1"/>
                </a:solidFill>
                <a:latin typeface="+mj-lt"/>
              </a:defRPr>
            </a:lvl1pPr>
          </a:lstStyle>
          <a:p>
            <a:r>
              <a:rPr lang="en-US" dirty="0"/>
              <a:t>Footer</a:t>
            </a:r>
          </a:p>
        </p:txBody>
      </p:sp>
      <p:sp>
        <p:nvSpPr>
          <p:cNvPr id="6" name="Slide Number Placeholder 5"/>
          <p:cNvSpPr>
            <a:spLocks noGrp="1"/>
          </p:cNvSpPr>
          <p:nvPr>
            <p:ph type="sldNum" sz="quarter" idx="4"/>
          </p:nvPr>
        </p:nvSpPr>
        <p:spPr>
          <a:xfrm>
            <a:off x="7897906" y="4706753"/>
            <a:ext cx="990600" cy="273844"/>
          </a:xfrm>
          <a:prstGeom prst="rect">
            <a:avLst/>
          </a:prstGeom>
        </p:spPr>
        <p:txBody>
          <a:bodyPr vert="horz" lIns="91440" tIns="45720" rIns="91440" bIns="45720" rtlCol="0" anchor="ctr"/>
          <a:lstStyle>
            <a:lvl1pPr algn="r">
              <a:defRPr sz="2700">
                <a:solidFill>
                  <a:schemeClr val="bg1"/>
                </a:solidFill>
                <a:latin typeface="+mj-lt"/>
              </a:defRPr>
            </a:lvl1pPr>
          </a:lstStyle>
          <a:p>
            <a:fld id="{119C237F-21B4-C342-ABDF-F97E401ADE8D}" type="slidenum">
              <a:rPr lang="en-US" smtClean="0"/>
              <a:pPr/>
              <a:t>‹#›</a:t>
            </a:fld>
            <a:endParaRPr lang="en-US" dirty="0"/>
          </a:p>
        </p:txBody>
      </p:sp>
      <p:sp>
        <p:nvSpPr>
          <p:cNvPr id="9" name="Rectangle 8"/>
          <p:cNvSpPr/>
          <p:nvPr/>
        </p:nvSpPr>
        <p:spPr bwMode="gray">
          <a:xfrm>
            <a:off x="214314" y="3558270"/>
            <a:ext cx="1492733" cy="1592035"/>
          </a:xfrm>
          <a:prstGeom prst="rect">
            <a:avLst/>
          </a:prstGeom>
          <a:gradFill flip="none" rotWithShape="1">
            <a:gsLst>
              <a:gs pos="90000">
                <a:srgbClr val="006633">
                  <a:alpha val="0"/>
                </a:srgbClr>
              </a:gs>
              <a:gs pos="0">
                <a:srgbClr val="00663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10" name="Picture 9"/>
          <p:cNvPicPr>
            <a:picLocks noChangeAspect="1"/>
          </p:cNvPicPr>
          <p:nvPr/>
        </p:nvPicPr>
        <p:blipFill rotWithShape="1">
          <a:blip r:embed="rId12"/>
          <a:srcRect b="17488"/>
          <a:stretch/>
        </p:blipFill>
        <p:spPr bwMode="white">
          <a:xfrm>
            <a:off x="299187" y="3934254"/>
            <a:ext cx="1326160" cy="1158605"/>
          </a:xfrm>
          <a:prstGeom prst="rect">
            <a:avLst/>
          </a:prstGeom>
          <a:effectLst>
            <a:outerShdw blurRad="127000" dir="1560000" algn="tl" rotWithShape="0">
              <a:srgbClr val="006633">
                <a:alpha val="70000"/>
              </a:srgbClr>
            </a:outerShdw>
          </a:effectLst>
        </p:spPr>
      </p:pic>
    </p:spTree>
    <p:extLst>
      <p:ext uri="{BB962C8B-B14F-4D97-AF65-F5344CB8AC3E}">
        <p14:creationId xmlns:p14="http://schemas.microsoft.com/office/powerpoint/2010/main" val="4248437805"/>
      </p:ext>
    </p:extLst>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Lst>
  <p:txStyles>
    <p:titleStyle>
      <a:lvl1pPr algn="ctr" defTabSz="685800" rtl="0" eaLnBrk="1" latinLnBrk="0" hangingPunct="1">
        <a:spcBef>
          <a:spcPct val="0"/>
        </a:spcBef>
        <a:buNone/>
        <a:defRPr sz="3450" kern="1200">
          <a:solidFill>
            <a:srgbClr val="006633"/>
          </a:solidFill>
          <a:latin typeface="+mj-lt"/>
          <a:ea typeface="+mj-ea"/>
          <a:cs typeface="+mj-cs"/>
        </a:defRPr>
      </a:lvl1pPr>
    </p:titleStyle>
    <p:bodyStyle>
      <a:lvl1pPr marL="261938" indent="-261938" algn="l" defTabSz="685800" rtl="0" eaLnBrk="1" latinLnBrk="0" hangingPunct="1">
        <a:spcBef>
          <a:spcPts val="1500"/>
        </a:spcBef>
        <a:buClr>
          <a:srgbClr val="006633"/>
        </a:buClr>
        <a:buSzPct val="110000"/>
        <a:buFont typeface="Wingdings 2" pitchFamily="18" charset="2"/>
        <a:buChar char=""/>
        <a:defRPr sz="1800" kern="1200">
          <a:solidFill>
            <a:schemeClr val="accent2">
              <a:lumMod val="50000"/>
            </a:schemeClr>
          </a:solidFill>
          <a:latin typeface="+mj-lt"/>
          <a:ea typeface="+mn-ea"/>
          <a:cs typeface="Calibri (Headings)"/>
        </a:defRPr>
      </a:lvl1pPr>
      <a:lvl2pPr marL="514350" indent="-252413" algn="l" defTabSz="685800" rtl="0" eaLnBrk="1" latinLnBrk="0" hangingPunct="1">
        <a:spcBef>
          <a:spcPts val="450"/>
        </a:spcBef>
        <a:buClr>
          <a:srgbClr val="006633"/>
        </a:buClr>
        <a:buSzPct val="110000"/>
        <a:buFont typeface="Wingdings 2" pitchFamily="18" charset="2"/>
        <a:buChar char=""/>
        <a:defRPr sz="1650" kern="1200">
          <a:solidFill>
            <a:schemeClr val="accent2">
              <a:lumMod val="50000"/>
            </a:schemeClr>
          </a:solidFill>
          <a:latin typeface="+mj-lt"/>
          <a:ea typeface="+mn-ea"/>
          <a:cs typeface="Calibri (Headings)"/>
        </a:defRPr>
      </a:lvl2pPr>
      <a:lvl3pPr marL="726281" indent="-211931" algn="l" defTabSz="685800" rtl="0" eaLnBrk="1" latinLnBrk="0" hangingPunct="1">
        <a:spcBef>
          <a:spcPts val="450"/>
        </a:spcBef>
        <a:buClr>
          <a:srgbClr val="006633"/>
        </a:buClr>
        <a:buSzPct val="110000"/>
        <a:buFont typeface="Wingdings 2" pitchFamily="18" charset="2"/>
        <a:buChar char=""/>
        <a:defRPr sz="1500" kern="1200">
          <a:solidFill>
            <a:schemeClr val="accent2">
              <a:lumMod val="50000"/>
            </a:schemeClr>
          </a:solidFill>
          <a:latin typeface="+mj-lt"/>
          <a:ea typeface="+mn-ea"/>
          <a:cs typeface="Calibri (Headings)"/>
        </a:defRPr>
      </a:lvl3pPr>
      <a:lvl4pPr marL="947738" indent="-221456" algn="l" defTabSz="685800" rtl="0" eaLnBrk="1" latinLnBrk="0" hangingPunct="1">
        <a:spcBef>
          <a:spcPts val="450"/>
        </a:spcBef>
        <a:buClr>
          <a:srgbClr val="006633"/>
        </a:buClr>
        <a:buSzPct val="110000"/>
        <a:buFont typeface="Wingdings 2" pitchFamily="18" charset="2"/>
        <a:buChar char=""/>
        <a:defRPr sz="1350" kern="1200">
          <a:solidFill>
            <a:schemeClr val="accent2">
              <a:lumMod val="50000"/>
            </a:schemeClr>
          </a:solidFill>
          <a:latin typeface="+mj-lt"/>
          <a:ea typeface="+mn-ea"/>
          <a:cs typeface="Calibri (Headings)"/>
        </a:defRPr>
      </a:lvl4pPr>
      <a:lvl5pPr marL="1159669" indent="-211931" algn="l" defTabSz="685800" rtl="0" eaLnBrk="1" latinLnBrk="0" hangingPunct="1">
        <a:spcBef>
          <a:spcPts val="450"/>
        </a:spcBef>
        <a:buClr>
          <a:srgbClr val="006633"/>
        </a:buClr>
        <a:buSzPct val="110000"/>
        <a:buFont typeface="Wingdings 2" pitchFamily="18" charset="2"/>
        <a:buChar char=""/>
        <a:defRPr sz="1350" kern="1200">
          <a:solidFill>
            <a:schemeClr val="accent2">
              <a:lumMod val="50000"/>
            </a:schemeClr>
          </a:solidFill>
          <a:latin typeface="+mj-lt"/>
          <a:ea typeface="+mn-ea"/>
          <a:cs typeface="Calibri (Heading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ccount.docusign.com/&#16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mailto:hr@uwgb.edu" TargetMode="External"/><Relationship Id="rId4" Type="http://schemas.openxmlformats.org/officeDocument/2006/relationships/hyperlink" Target="https://www.uwgb.edu/it/get-tech-hel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eams.microsoft.com/l/meetup-join/19%3ameeting_MGI4Mzc3MmQtYjRiZS00ZjE2LWE3NDgtZGI2NzAyNGIzM2U5%40thread.v2/0?context=%7B%22Tid%22%3A%227fc34f9d-1f75-4f96-b5b3-3cdcaab03aea%22%2C%22Oid%22%3A%228d268194-c84f-4e4d-b0ee-62bf75ee0e22%22%2C%22IsBroadcastMeeting%22%3Atrue%2C%22role%22%3A%22a%22%7D&amp;btype=a&amp;role=a" TargetMode="External"/><Relationship Id="rId2" Type="http://schemas.openxmlformats.org/officeDocument/2006/relationships/hyperlink" Target="https://teams.microsoft.com/l/meetup-join/19%3ameeting_NTJiMmJlZWYtZTcwMC00YmM0LTljYmMtNWE4NTEwOThlZmMy%40thread.v2/0?context=%7B%22Tid%22%3A%227fc34f9d-1f75-4f96-b5b3-3cdcaab03aea%22%2C%22Oid%22%3A%228d268194-c84f-4e4d-b0ee-62bf75ee0e22%22%2C%22IsBroadcastMeeting%22%3Atrue%2C%22role%22%3A%22a%22%7D&amp;btype=a&amp;role=a" TargetMode="External"/><Relationship Id="rId1" Type="http://schemas.openxmlformats.org/officeDocument/2006/relationships/slideLayout" Target="../slideLayouts/slideLayout2.xml"/><Relationship Id="rId5" Type="http://schemas.openxmlformats.org/officeDocument/2006/relationships/hyperlink" Target="https://teams.microsoft.com/l/meetup-join/19%3ameeting_NWMzODdhODYtOWY4Ni00MWExLWFmNTUtMDlhZmE3ZDhlY2Ix%40thread.v2/0?context=%7B%22Tid%22%3A%227fc34f9d-1f75-4f96-b5b3-3cdcaab03aea%22%2C%22Oid%22%3A%228d268194-c84f-4e4d-b0ee-62bf75ee0e22%22%2C%22IsBroadcastMeeting%22%3Atrue%2C%22role%22%3A%22a%22%7D&amp;btype=a&amp;role=a" TargetMode="External"/><Relationship Id="rId4" Type="http://schemas.openxmlformats.org/officeDocument/2006/relationships/hyperlink" Target="https://teams.microsoft.com/l/meetup-join/19%3ameeting_ZGRkYWU1MzItYmUzZi00NWIzLTgwOWEtODUxZmRmNGZiNDk1%40thread.v2/0?context=%7B%22Tid%22%3A%227fc34f9d-1f75-4f96-b5b3-3cdcaab03aea%22%2C%22Oid%22%3A%228d268194-c84f-4e4d-b0ee-62bf75ee0e22%22%2C%22IsBroadcastMeeting%22%3Atrue%2C%22role%22%3A%22a%22%7D&amp;btype=a&amp;role=a"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PerformanceReviewNonInstruction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iew.officeapps.live.com/op/view.aspx?src=https%3A%2F%2Fwww.uwgb.edu%2FUWGBCMS%2Fmedia%2Fhr%2FPerformanceReviewNonInstructional.docx&amp;wdOrigin=BROWSELIN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file:///\\fpsa\human%20resources$\PERFORMANCE%20EVALUATIONS\2023%20NEW%20Performance%20Evaluation%20Template\2022.12_PerformanceEvalExempt%20-%20with%20Noted%20Modificatio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UW-Green Bay</a:t>
            </a:r>
            <a:br>
              <a:rPr lang="en-US" dirty="0"/>
            </a:br>
            <a:r>
              <a:rPr lang="en-US" dirty="0"/>
              <a:t>Non-Instructional Staff Performance Evaluations</a:t>
            </a:r>
          </a:p>
        </p:txBody>
      </p:sp>
      <p:sp>
        <p:nvSpPr>
          <p:cNvPr id="3" name="Subtitle 2"/>
          <p:cNvSpPr>
            <a:spLocks noGrp="1"/>
          </p:cNvSpPr>
          <p:nvPr>
            <p:ph type="subTitle" idx="1"/>
          </p:nvPr>
        </p:nvSpPr>
        <p:spPr/>
        <p:txBody>
          <a:bodyPr/>
          <a:lstStyle/>
          <a:p>
            <a:r>
              <a:rPr lang="en-US" dirty="0"/>
              <a:t>Supervisor Training</a:t>
            </a:r>
          </a:p>
          <a:p>
            <a:r>
              <a:rPr lang="en-US" dirty="0"/>
              <a:t>January 11,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7F021-BACB-4369-8101-FDAEB97A9786}"/>
              </a:ext>
            </a:extLst>
          </p:cNvPr>
          <p:cNvSpPr>
            <a:spLocks noGrp="1"/>
          </p:cNvSpPr>
          <p:nvPr>
            <p:ph type="title"/>
          </p:nvPr>
        </p:nvSpPr>
        <p:spPr/>
        <p:txBody>
          <a:bodyPr/>
          <a:lstStyle/>
          <a:p>
            <a:r>
              <a:rPr lang="en-US" dirty="0"/>
              <a:t>Electronic Submission</a:t>
            </a:r>
          </a:p>
        </p:txBody>
      </p:sp>
      <p:sp>
        <p:nvSpPr>
          <p:cNvPr id="3" name="Content Placeholder 2">
            <a:extLst>
              <a:ext uri="{FF2B5EF4-FFF2-40B4-BE49-F238E27FC236}">
                <a16:creationId xmlns:a16="http://schemas.microsoft.com/office/drawing/2014/main" id="{4C48BDFD-3794-43DA-9AAB-F8D3DB296B70}"/>
              </a:ext>
            </a:extLst>
          </p:cNvPr>
          <p:cNvSpPr>
            <a:spLocks noGrp="1"/>
          </p:cNvSpPr>
          <p:nvPr>
            <p:ph idx="1"/>
          </p:nvPr>
        </p:nvSpPr>
        <p:spPr/>
        <p:txBody>
          <a:bodyPr>
            <a:normAutofit/>
          </a:bodyPr>
          <a:lstStyle/>
          <a:p>
            <a:pPr marL="9525" indent="0">
              <a:buNone/>
            </a:pPr>
            <a:r>
              <a:rPr lang="en-US" sz="1600" b="1" dirty="0">
                <a:solidFill>
                  <a:srgbClr val="4A5568"/>
                </a:solidFill>
              </a:rPr>
              <a:t>Option 1: </a:t>
            </a:r>
          </a:p>
          <a:p>
            <a:pPr marL="295275" indent="-285750"/>
            <a:r>
              <a:rPr lang="en-US" sz="1600" dirty="0">
                <a:solidFill>
                  <a:srgbClr val="4A5568"/>
                </a:solidFill>
              </a:rPr>
              <a:t>Utilize DocuSign to capture signatures and email to HR</a:t>
            </a:r>
          </a:p>
          <a:p>
            <a:pPr marL="547687" lvl="1" indent="-285750"/>
            <a:r>
              <a:rPr lang="en-US" sz="1400" b="0" i="0" u="sng" dirty="0">
                <a:solidFill>
                  <a:srgbClr val="990000"/>
                </a:solidFill>
                <a:effectLst/>
                <a:latin typeface="-apple-system"/>
                <a:hlinkClick r:id="rId3">
                  <a:extLst>
                    <a:ext uri="{A12FA001-AC4F-418D-AE19-62706E023703}">
                      <ahyp:hlinkClr xmlns:ahyp="http://schemas.microsoft.com/office/drawing/2018/hyperlinkcolor" val="tx"/>
                    </a:ext>
                  </a:extLst>
                </a:hlinkClick>
              </a:rPr>
              <a:t>https://account.docusign.com/ </a:t>
            </a:r>
            <a:endParaRPr lang="en-US" sz="1400" b="0" i="0" u="sng" dirty="0">
              <a:solidFill>
                <a:srgbClr val="990000"/>
              </a:solidFill>
              <a:effectLst/>
              <a:latin typeface="-apple-system"/>
            </a:endParaRPr>
          </a:p>
          <a:p>
            <a:pPr marL="9525" indent="0">
              <a:buNone/>
            </a:pPr>
            <a:r>
              <a:rPr lang="en-US" sz="1350" dirty="0">
                <a:solidFill>
                  <a:srgbClr val="107D3A"/>
                </a:solidFill>
                <a:latin typeface="-apple-system"/>
              </a:rPr>
              <a:t>*</a:t>
            </a:r>
            <a:r>
              <a:rPr lang="en-US" sz="1350" b="0" i="1" dirty="0">
                <a:solidFill>
                  <a:srgbClr val="4A5568"/>
                </a:solidFill>
                <a:effectLst/>
              </a:rPr>
              <a:t>DocuSign accounts need to be set up by GB IT before use. If your account has not been created yet, please </a:t>
            </a:r>
            <a:r>
              <a:rPr lang="en-US" sz="1350" b="0" i="1" u="sng" dirty="0">
                <a:solidFill>
                  <a:srgbClr val="0F5640"/>
                </a:solidFill>
                <a:effectLst/>
                <a:hlinkClick r:id="rId4"/>
              </a:rPr>
              <a:t>contact the IT Service Desk</a:t>
            </a:r>
            <a:r>
              <a:rPr lang="en-US" sz="1350" b="0" i="1" dirty="0">
                <a:solidFill>
                  <a:srgbClr val="4A5568"/>
                </a:solidFill>
                <a:effectLst/>
              </a:rPr>
              <a:t> before proceeding.</a:t>
            </a:r>
          </a:p>
          <a:p>
            <a:pPr marL="9525" indent="0">
              <a:buNone/>
            </a:pPr>
            <a:r>
              <a:rPr lang="en-US" sz="1600" b="1" dirty="0">
                <a:solidFill>
                  <a:srgbClr val="4A5568"/>
                </a:solidFill>
              </a:rPr>
              <a:t>Option 2: </a:t>
            </a:r>
          </a:p>
          <a:p>
            <a:pPr marL="295275" indent="-285750"/>
            <a:r>
              <a:rPr lang="en-US" sz="1600" dirty="0">
                <a:solidFill>
                  <a:srgbClr val="4A5568"/>
                </a:solidFill>
              </a:rPr>
              <a:t>Add signature (electronically or print physical copy and scan), combine all relevant documents in to one PDF file and email to HR at </a:t>
            </a:r>
            <a:r>
              <a:rPr lang="en-US" sz="1600" dirty="0">
                <a:solidFill>
                  <a:srgbClr val="4A5568"/>
                </a:solidFill>
                <a:hlinkClick r:id="rId5"/>
              </a:rPr>
              <a:t>hr@uwgb.edu</a:t>
            </a:r>
            <a:r>
              <a:rPr lang="en-US" sz="1600" dirty="0">
                <a:solidFill>
                  <a:srgbClr val="4A5568"/>
                </a:solidFill>
              </a:rPr>
              <a:t> </a:t>
            </a:r>
            <a:endParaRPr lang="en-US" sz="1600" dirty="0">
              <a:solidFill>
                <a:srgbClr val="4A5568"/>
              </a:solidFill>
              <a:effectLst/>
            </a:endParaRPr>
          </a:p>
        </p:txBody>
      </p:sp>
    </p:spTree>
    <p:extLst>
      <p:ext uri="{BB962C8B-B14F-4D97-AF65-F5344CB8AC3E}">
        <p14:creationId xmlns:p14="http://schemas.microsoft.com/office/powerpoint/2010/main" val="1849575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58462-EBC4-49FB-9742-ED70EEA946E7}"/>
              </a:ext>
            </a:extLst>
          </p:cNvPr>
          <p:cNvSpPr>
            <a:spLocks noGrp="1"/>
          </p:cNvSpPr>
          <p:nvPr>
            <p:ph type="ctrTitle"/>
          </p:nvPr>
        </p:nvSpPr>
        <p:spPr>
          <a:xfrm>
            <a:off x="247476" y="1143001"/>
            <a:ext cx="8649048" cy="1293650"/>
          </a:xfrm>
        </p:spPr>
        <p:txBody>
          <a:bodyPr/>
          <a:lstStyle/>
          <a:p>
            <a:r>
              <a:rPr lang="en-US" dirty="0"/>
              <a:t>Managing &amp; Evaluating Employee Performance</a:t>
            </a:r>
            <a:br>
              <a:rPr lang="en-US" dirty="0"/>
            </a:br>
            <a:endParaRPr lang="en-US" dirty="0"/>
          </a:p>
        </p:txBody>
      </p:sp>
      <p:sp>
        <p:nvSpPr>
          <p:cNvPr id="3" name="Subtitle 2">
            <a:extLst>
              <a:ext uri="{FF2B5EF4-FFF2-40B4-BE49-F238E27FC236}">
                <a16:creationId xmlns:a16="http://schemas.microsoft.com/office/drawing/2014/main" id="{D469AF05-3D72-4028-921C-DCB270DEDB1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4518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19FA0-F41D-4E54-B90F-6CC52CBDEE8F}"/>
              </a:ext>
            </a:extLst>
          </p:cNvPr>
          <p:cNvSpPr>
            <a:spLocks noGrp="1"/>
          </p:cNvSpPr>
          <p:nvPr>
            <p:ph type="title"/>
          </p:nvPr>
        </p:nvSpPr>
        <p:spPr/>
        <p:txBody>
          <a:bodyPr/>
          <a:lstStyle/>
          <a:p>
            <a:r>
              <a:rPr lang="en-US" dirty="0"/>
              <a:t>Why are Evaluations Important?</a:t>
            </a:r>
          </a:p>
        </p:txBody>
      </p:sp>
      <p:sp>
        <p:nvSpPr>
          <p:cNvPr id="3" name="Content Placeholder 2">
            <a:extLst>
              <a:ext uri="{FF2B5EF4-FFF2-40B4-BE49-F238E27FC236}">
                <a16:creationId xmlns:a16="http://schemas.microsoft.com/office/drawing/2014/main" id="{4DFF95F6-FCC9-4091-AC95-D0F99F2B8954}"/>
              </a:ext>
            </a:extLst>
          </p:cNvPr>
          <p:cNvSpPr>
            <a:spLocks noGrp="1"/>
          </p:cNvSpPr>
          <p:nvPr>
            <p:ph idx="1"/>
          </p:nvPr>
        </p:nvSpPr>
        <p:spPr/>
        <p:txBody>
          <a:bodyPr>
            <a:normAutofit fontScale="85000" lnSpcReduction="20000"/>
          </a:bodyPr>
          <a:lstStyle/>
          <a:p>
            <a:pPr>
              <a:lnSpc>
                <a:spcPct val="120000"/>
              </a:lnSpc>
              <a:spcBef>
                <a:spcPts val="600"/>
              </a:spcBef>
            </a:pPr>
            <a:r>
              <a:rPr lang="en-US" dirty="0"/>
              <a:t>Allows an employee to see how their work fits into the departmental goals and why their work is important. </a:t>
            </a:r>
          </a:p>
          <a:p>
            <a:pPr>
              <a:lnSpc>
                <a:spcPct val="120000"/>
              </a:lnSpc>
              <a:spcBef>
                <a:spcPts val="600"/>
              </a:spcBef>
            </a:pPr>
            <a:r>
              <a:rPr lang="en-US" dirty="0"/>
              <a:t>Allows employees to know how they are performing, what they can improve, and in what areas they have good performance.</a:t>
            </a:r>
          </a:p>
          <a:p>
            <a:pPr>
              <a:lnSpc>
                <a:spcPct val="120000"/>
              </a:lnSpc>
              <a:spcBef>
                <a:spcPts val="600"/>
              </a:spcBef>
            </a:pPr>
            <a:r>
              <a:rPr lang="en-US" dirty="0"/>
              <a:t>Allows both employees and supervisors to communicate goals, expectations, and achievements.</a:t>
            </a:r>
          </a:p>
          <a:p>
            <a:pPr>
              <a:lnSpc>
                <a:spcPct val="120000"/>
              </a:lnSpc>
              <a:spcBef>
                <a:spcPts val="600"/>
              </a:spcBef>
            </a:pPr>
            <a:r>
              <a:rPr lang="en-US" dirty="0"/>
              <a:t>Identifies potential problems early. </a:t>
            </a:r>
          </a:p>
          <a:p>
            <a:pPr>
              <a:lnSpc>
                <a:spcPct val="120000"/>
              </a:lnSpc>
              <a:spcBef>
                <a:spcPts val="600"/>
              </a:spcBef>
            </a:pPr>
            <a:r>
              <a:rPr lang="en-US" dirty="0"/>
              <a:t>Evaluations are a key piece of the puzzle for future personnel issues, including discipline, compensation, and promotion.</a:t>
            </a:r>
          </a:p>
          <a:p>
            <a:pPr>
              <a:lnSpc>
                <a:spcPct val="120000"/>
              </a:lnSpc>
              <a:spcBef>
                <a:spcPts val="600"/>
              </a:spcBef>
            </a:pPr>
            <a:r>
              <a:rPr lang="en-US" dirty="0"/>
              <a:t>Aids in employee retention. </a:t>
            </a:r>
          </a:p>
          <a:p>
            <a:pPr>
              <a:lnSpc>
                <a:spcPct val="120000"/>
              </a:lnSpc>
              <a:spcBef>
                <a:spcPts val="600"/>
              </a:spcBef>
            </a:pPr>
            <a:r>
              <a:rPr lang="en-US" dirty="0"/>
              <a:t>Identifies training and development needs for the department.</a:t>
            </a:r>
          </a:p>
          <a:p>
            <a:endParaRPr lang="en-US" dirty="0"/>
          </a:p>
        </p:txBody>
      </p:sp>
    </p:spTree>
    <p:extLst>
      <p:ext uri="{BB962C8B-B14F-4D97-AF65-F5344CB8AC3E}">
        <p14:creationId xmlns:p14="http://schemas.microsoft.com/office/powerpoint/2010/main" val="315810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A09D9-38B2-44D2-91C0-405C658B1FBF}"/>
              </a:ext>
            </a:extLst>
          </p:cNvPr>
          <p:cNvSpPr>
            <a:spLocks noGrp="1"/>
          </p:cNvSpPr>
          <p:nvPr>
            <p:ph type="title"/>
          </p:nvPr>
        </p:nvSpPr>
        <p:spPr/>
        <p:txBody>
          <a:bodyPr/>
          <a:lstStyle/>
          <a:p>
            <a:r>
              <a:rPr lang="en-US" dirty="0"/>
              <a:t>Performance Management Cycle</a:t>
            </a:r>
          </a:p>
        </p:txBody>
      </p:sp>
      <p:graphicFrame>
        <p:nvGraphicFramePr>
          <p:cNvPr id="4" name="Content Placeholder 15">
            <a:extLst>
              <a:ext uri="{FF2B5EF4-FFF2-40B4-BE49-F238E27FC236}">
                <a16:creationId xmlns:a16="http://schemas.microsoft.com/office/drawing/2014/main" id="{FC30E8D1-5004-4C5D-9FF4-7825B7519C3E}"/>
              </a:ext>
            </a:extLst>
          </p:cNvPr>
          <p:cNvGraphicFramePr>
            <a:graphicFrameLocks noGrp="1"/>
          </p:cNvGraphicFramePr>
          <p:nvPr>
            <p:ph idx="1"/>
            <p:extLst>
              <p:ext uri="{D42A27DB-BD31-4B8C-83A1-F6EECF244321}">
                <p14:modId xmlns:p14="http://schemas.microsoft.com/office/powerpoint/2010/main" val="1803151080"/>
              </p:ext>
            </p:extLst>
          </p:nvPr>
        </p:nvGraphicFramePr>
        <p:xfrm>
          <a:off x="1291956" y="1200150"/>
          <a:ext cx="6799262" cy="3257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5297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898CC-2F0B-43B9-B915-C4FFB4EAC22C}"/>
              </a:ext>
            </a:extLst>
          </p:cNvPr>
          <p:cNvSpPr>
            <a:spLocks noGrp="1"/>
          </p:cNvSpPr>
          <p:nvPr>
            <p:ph type="title"/>
          </p:nvPr>
        </p:nvSpPr>
        <p:spPr>
          <a:xfrm>
            <a:off x="239486" y="80682"/>
            <a:ext cx="8512628" cy="1002717"/>
          </a:xfrm>
        </p:spPr>
        <p:txBody>
          <a:bodyPr/>
          <a:lstStyle/>
          <a:p>
            <a:r>
              <a:rPr lang="en-US" dirty="0"/>
              <a:t>Performance Evaluation Form Reminders</a:t>
            </a:r>
          </a:p>
        </p:txBody>
      </p:sp>
      <p:sp>
        <p:nvSpPr>
          <p:cNvPr id="3" name="Content Placeholder 2">
            <a:extLst>
              <a:ext uri="{FF2B5EF4-FFF2-40B4-BE49-F238E27FC236}">
                <a16:creationId xmlns:a16="http://schemas.microsoft.com/office/drawing/2014/main" id="{6ADADDB0-0E8C-4D07-976B-7E5A158B89C2}"/>
              </a:ext>
            </a:extLst>
          </p:cNvPr>
          <p:cNvSpPr>
            <a:spLocks noGrp="1"/>
          </p:cNvSpPr>
          <p:nvPr>
            <p:ph idx="1"/>
          </p:nvPr>
        </p:nvSpPr>
        <p:spPr/>
        <p:txBody>
          <a:bodyPr>
            <a:normAutofit fontScale="92500" lnSpcReduction="20000"/>
          </a:bodyPr>
          <a:lstStyle/>
          <a:p>
            <a:pPr>
              <a:lnSpc>
                <a:spcPct val="120000"/>
              </a:lnSpc>
            </a:pPr>
            <a:r>
              <a:rPr lang="en-US" dirty="0"/>
              <a:t>Addresses accomplishments and areas for improvement and provides a framework for collaboration on realistic expectations and goals.</a:t>
            </a:r>
          </a:p>
          <a:p>
            <a:pPr>
              <a:lnSpc>
                <a:spcPct val="120000"/>
              </a:lnSpc>
            </a:pPr>
            <a:r>
              <a:rPr lang="en-US" dirty="0"/>
              <a:t>Evaluations should be:</a:t>
            </a:r>
          </a:p>
          <a:p>
            <a:pPr lvl="1">
              <a:lnSpc>
                <a:spcPct val="120000"/>
              </a:lnSpc>
            </a:pPr>
            <a:r>
              <a:rPr lang="en-US" dirty="0"/>
              <a:t>Based upon job-related factors (directly tied to the position description)</a:t>
            </a:r>
          </a:p>
          <a:p>
            <a:pPr lvl="1">
              <a:lnSpc>
                <a:spcPct val="120000"/>
              </a:lnSpc>
            </a:pPr>
            <a:r>
              <a:rPr lang="en-US" dirty="0"/>
              <a:t>Objective</a:t>
            </a:r>
          </a:p>
          <a:p>
            <a:pPr lvl="1">
              <a:lnSpc>
                <a:spcPct val="120000"/>
              </a:lnSpc>
            </a:pPr>
            <a:r>
              <a:rPr lang="en-US" dirty="0"/>
              <a:t>Accurate</a:t>
            </a:r>
          </a:p>
          <a:p>
            <a:pPr lvl="1">
              <a:lnSpc>
                <a:spcPct val="120000"/>
              </a:lnSpc>
            </a:pPr>
            <a:r>
              <a:rPr lang="en-US" dirty="0"/>
              <a:t>Drafted by the supervisor, NOT the employee</a:t>
            </a:r>
          </a:p>
          <a:p>
            <a:pPr lvl="1">
              <a:lnSpc>
                <a:spcPct val="120000"/>
              </a:lnSpc>
            </a:pPr>
            <a:r>
              <a:rPr lang="en-US" dirty="0"/>
              <a:t>Written with integrity</a:t>
            </a:r>
          </a:p>
          <a:p>
            <a:pPr lvl="1">
              <a:lnSpc>
                <a:spcPct val="120000"/>
              </a:lnSpc>
            </a:pPr>
            <a:r>
              <a:rPr lang="en-US" dirty="0"/>
              <a:t>Solution oriented and constructive</a:t>
            </a:r>
          </a:p>
          <a:p>
            <a:endParaRPr lang="en-US" dirty="0"/>
          </a:p>
        </p:txBody>
      </p:sp>
    </p:spTree>
    <p:extLst>
      <p:ext uri="{BB962C8B-B14F-4D97-AF65-F5344CB8AC3E}">
        <p14:creationId xmlns:p14="http://schemas.microsoft.com/office/powerpoint/2010/main" val="3132800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Performance Standards and Goals</a:t>
            </a:r>
          </a:p>
        </p:txBody>
      </p:sp>
      <p:sp>
        <p:nvSpPr>
          <p:cNvPr id="6" name="Text Placeholder 5"/>
          <p:cNvSpPr>
            <a:spLocks noGrp="1"/>
          </p:cNvSpPr>
          <p:nvPr>
            <p:ph type="body" idx="1"/>
          </p:nvPr>
        </p:nvSpPr>
        <p:spPr/>
        <p:txBody>
          <a:bodyPr>
            <a:noAutofit/>
          </a:bodyPr>
          <a:lstStyle/>
          <a:p>
            <a:r>
              <a:rPr lang="en-US" u="sng" dirty="0"/>
              <a:t>Quantitative</a:t>
            </a:r>
            <a:r>
              <a:rPr lang="en-US" dirty="0"/>
              <a:t> – goal is measured by a metric or statistic</a:t>
            </a:r>
          </a:p>
        </p:txBody>
      </p:sp>
      <p:sp>
        <p:nvSpPr>
          <p:cNvPr id="7" name="Content Placeholder 6"/>
          <p:cNvSpPr>
            <a:spLocks noGrp="1"/>
          </p:cNvSpPr>
          <p:nvPr>
            <p:ph sz="half" idx="2"/>
          </p:nvPr>
        </p:nvSpPr>
        <p:spPr/>
        <p:txBody>
          <a:bodyPr>
            <a:normAutofit/>
          </a:bodyPr>
          <a:lstStyle/>
          <a:p>
            <a:pPr>
              <a:lnSpc>
                <a:spcPct val="120000"/>
              </a:lnSpc>
              <a:spcBef>
                <a:spcPts val="900"/>
              </a:spcBef>
              <a:spcAft>
                <a:spcPts val="450"/>
              </a:spcAft>
            </a:pPr>
            <a:r>
              <a:rPr lang="en-US" sz="1400" kern="0" dirty="0">
                <a:solidFill>
                  <a:schemeClr val="tx1">
                    <a:lumMod val="50000"/>
                  </a:schemeClr>
                </a:solidFill>
              </a:rPr>
              <a:t>Timeliness</a:t>
            </a:r>
          </a:p>
          <a:p>
            <a:pPr>
              <a:lnSpc>
                <a:spcPct val="120000"/>
              </a:lnSpc>
              <a:spcBef>
                <a:spcPts val="900"/>
              </a:spcBef>
              <a:spcAft>
                <a:spcPts val="450"/>
              </a:spcAft>
            </a:pPr>
            <a:r>
              <a:rPr lang="en-US" sz="1400" kern="0" dirty="0">
                <a:solidFill>
                  <a:schemeClr val="tx1">
                    <a:lumMod val="50000"/>
                  </a:schemeClr>
                </a:solidFill>
              </a:rPr>
              <a:t>Rate</a:t>
            </a:r>
          </a:p>
          <a:p>
            <a:pPr>
              <a:lnSpc>
                <a:spcPct val="120000"/>
              </a:lnSpc>
              <a:spcBef>
                <a:spcPts val="900"/>
              </a:spcBef>
              <a:spcAft>
                <a:spcPts val="450"/>
              </a:spcAft>
            </a:pPr>
            <a:r>
              <a:rPr lang="en-US" sz="1400" kern="0" dirty="0">
                <a:solidFill>
                  <a:schemeClr val="tx1">
                    <a:lumMod val="50000"/>
                  </a:schemeClr>
                </a:solidFill>
              </a:rPr>
              <a:t>Volume</a:t>
            </a:r>
          </a:p>
          <a:p>
            <a:pPr>
              <a:lnSpc>
                <a:spcPct val="120000"/>
              </a:lnSpc>
              <a:spcBef>
                <a:spcPts val="900"/>
              </a:spcBef>
              <a:spcAft>
                <a:spcPts val="450"/>
              </a:spcAft>
            </a:pPr>
            <a:r>
              <a:rPr lang="en-US" sz="1400" kern="0" dirty="0">
                <a:solidFill>
                  <a:schemeClr val="tx1">
                    <a:lumMod val="50000"/>
                  </a:schemeClr>
                </a:solidFill>
              </a:rPr>
              <a:t>Accuracy</a:t>
            </a:r>
          </a:p>
          <a:p>
            <a:pPr>
              <a:lnSpc>
                <a:spcPct val="120000"/>
              </a:lnSpc>
              <a:spcBef>
                <a:spcPts val="900"/>
              </a:spcBef>
              <a:spcAft>
                <a:spcPts val="450"/>
              </a:spcAft>
            </a:pPr>
            <a:r>
              <a:rPr lang="en-US" sz="1400" kern="0" dirty="0">
                <a:solidFill>
                  <a:schemeClr val="tx1">
                    <a:lumMod val="50000"/>
                  </a:schemeClr>
                </a:solidFill>
              </a:rPr>
              <a:t>Amount of work accomplished within a specific timeframe</a:t>
            </a:r>
          </a:p>
        </p:txBody>
      </p:sp>
      <p:sp>
        <p:nvSpPr>
          <p:cNvPr id="8" name="Text Placeholder 7"/>
          <p:cNvSpPr>
            <a:spLocks noGrp="1"/>
          </p:cNvSpPr>
          <p:nvPr>
            <p:ph type="body" sz="quarter" idx="3"/>
          </p:nvPr>
        </p:nvSpPr>
        <p:spPr/>
        <p:txBody>
          <a:bodyPr>
            <a:noAutofit/>
          </a:bodyPr>
          <a:lstStyle/>
          <a:p>
            <a:r>
              <a:rPr lang="en-US" u="sng" dirty="0"/>
              <a:t>Qualitative</a:t>
            </a:r>
            <a:r>
              <a:rPr lang="en-US" dirty="0"/>
              <a:t> – goal is measured by observation</a:t>
            </a:r>
          </a:p>
        </p:txBody>
      </p:sp>
      <p:sp>
        <p:nvSpPr>
          <p:cNvPr id="9" name="Content Placeholder 8"/>
          <p:cNvSpPr>
            <a:spLocks noGrp="1"/>
          </p:cNvSpPr>
          <p:nvPr>
            <p:ph sz="quarter" idx="4"/>
          </p:nvPr>
        </p:nvSpPr>
        <p:spPr/>
        <p:txBody>
          <a:bodyPr>
            <a:noAutofit/>
          </a:bodyPr>
          <a:lstStyle/>
          <a:p>
            <a:pPr>
              <a:lnSpc>
                <a:spcPct val="120000"/>
              </a:lnSpc>
              <a:spcBef>
                <a:spcPts val="900"/>
              </a:spcBef>
              <a:spcAft>
                <a:spcPts val="450"/>
              </a:spcAft>
            </a:pPr>
            <a:r>
              <a:rPr lang="en-US" sz="1400" dirty="0">
                <a:solidFill>
                  <a:schemeClr val="tx1">
                    <a:lumMod val="50000"/>
                  </a:schemeClr>
                </a:solidFill>
              </a:rPr>
              <a:t>Comprehension </a:t>
            </a:r>
          </a:p>
          <a:p>
            <a:pPr>
              <a:lnSpc>
                <a:spcPct val="120000"/>
              </a:lnSpc>
              <a:spcBef>
                <a:spcPts val="900"/>
              </a:spcBef>
              <a:spcAft>
                <a:spcPts val="450"/>
              </a:spcAft>
            </a:pPr>
            <a:r>
              <a:rPr lang="en-US" sz="1400" dirty="0">
                <a:solidFill>
                  <a:schemeClr val="tx1">
                    <a:lumMod val="50000"/>
                  </a:schemeClr>
                </a:solidFill>
              </a:rPr>
              <a:t>Professional judgment </a:t>
            </a:r>
          </a:p>
          <a:p>
            <a:pPr>
              <a:lnSpc>
                <a:spcPct val="120000"/>
              </a:lnSpc>
              <a:spcBef>
                <a:spcPts val="900"/>
              </a:spcBef>
              <a:spcAft>
                <a:spcPts val="450"/>
              </a:spcAft>
            </a:pPr>
            <a:r>
              <a:rPr lang="en-US" sz="1400" dirty="0">
                <a:solidFill>
                  <a:schemeClr val="tx1">
                    <a:lumMod val="50000"/>
                  </a:schemeClr>
                </a:solidFill>
              </a:rPr>
              <a:t>Opinion ratings from customers/clients</a:t>
            </a:r>
          </a:p>
          <a:p>
            <a:pPr>
              <a:lnSpc>
                <a:spcPct val="120000"/>
              </a:lnSpc>
              <a:spcBef>
                <a:spcPts val="900"/>
              </a:spcBef>
              <a:spcAft>
                <a:spcPts val="450"/>
              </a:spcAft>
            </a:pPr>
            <a:r>
              <a:rPr lang="en-US" sz="1400" dirty="0">
                <a:solidFill>
                  <a:schemeClr val="tx1">
                    <a:lumMod val="50000"/>
                  </a:schemeClr>
                </a:solidFill>
              </a:rPr>
              <a:t>Work results </a:t>
            </a:r>
          </a:p>
          <a:p>
            <a:pPr>
              <a:lnSpc>
                <a:spcPct val="120000"/>
              </a:lnSpc>
              <a:spcBef>
                <a:spcPts val="900"/>
              </a:spcBef>
              <a:spcAft>
                <a:spcPts val="450"/>
              </a:spcAft>
            </a:pPr>
            <a:r>
              <a:rPr lang="en-US" sz="1400" dirty="0">
                <a:solidFill>
                  <a:schemeClr val="tx1">
                    <a:lumMod val="50000"/>
                  </a:schemeClr>
                </a:solidFill>
              </a:rPr>
              <a:t>Creativity</a:t>
            </a:r>
          </a:p>
          <a:p>
            <a:endParaRPr lang="en-US" dirty="0">
              <a:solidFill>
                <a:schemeClr val="tx1">
                  <a:lumMod val="50000"/>
                </a:schemeClr>
              </a:solidFill>
            </a:endParaRPr>
          </a:p>
        </p:txBody>
      </p:sp>
    </p:spTree>
    <p:extLst>
      <p:ext uri="{BB962C8B-B14F-4D97-AF65-F5344CB8AC3E}">
        <p14:creationId xmlns:p14="http://schemas.microsoft.com/office/powerpoint/2010/main" val="2049107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1799" y="258159"/>
            <a:ext cx="5171531" cy="4010355"/>
          </a:xfrm>
          <a:prstGeom prst="rect">
            <a:avLst/>
          </a:prstGeom>
          <a:solidFill>
            <a:schemeClr val="tx2"/>
          </a:solidFill>
        </p:spPr>
      </p:pic>
    </p:spTree>
    <p:extLst>
      <p:ext uri="{BB962C8B-B14F-4D97-AF65-F5344CB8AC3E}">
        <p14:creationId xmlns:p14="http://schemas.microsoft.com/office/powerpoint/2010/main" val="3952730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223109"/>
            <a:ext cx="6172200" cy="621710"/>
          </a:xfrm>
        </p:spPr>
        <p:txBody>
          <a:bodyPr>
            <a:normAutofit fontScale="90000"/>
          </a:bodyPr>
          <a:lstStyle/>
          <a:p>
            <a:r>
              <a:rPr lang="en-US" dirty="0"/>
              <a:t>Performance Evaluation Meeting</a:t>
            </a:r>
          </a:p>
        </p:txBody>
      </p:sp>
      <p:sp>
        <p:nvSpPr>
          <p:cNvPr id="3" name="Content Placeholder 2"/>
          <p:cNvSpPr>
            <a:spLocks noGrp="1"/>
          </p:cNvSpPr>
          <p:nvPr>
            <p:ph idx="1"/>
          </p:nvPr>
        </p:nvSpPr>
        <p:spPr>
          <a:xfrm>
            <a:off x="1320362" y="993227"/>
            <a:ext cx="6503276" cy="3736428"/>
          </a:xfrm>
        </p:spPr>
        <p:txBody>
          <a:bodyPr>
            <a:normAutofit fontScale="92500" lnSpcReduction="20000"/>
          </a:bodyPr>
          <a:lstStyle/>
          <a:p>
            <a:pPr lvl="1"/>
            <a:r>
              <a:rPr lang="en-US" sz="1800" dirty="0"/>
              <a:t>Schedule the meeting well in advance.</a:t>
            </a:r>
          </a:p>
          <a:p>
            <a:pPr lvl="1"/>
            <a:r>
              <a:rPr lang="en-US" sz="1800" dirty="0"/>
              <a:t>Be prepared.</a:t>
            </a:r>
          </a:p>
          <a:p>
            <a:pPr lvl="1"/>
            <a:r>
              <a:rPr lang="en-US" sz="1800" dirty="0"/>
              <a:t>Choose a quiet place for meeting and limit interruptions.</a:t>
            </a:r>
          </a:p>
          <a:p>
            <a:pPr lvl="1"/>
            <a:r>
              <a:rPr lang="en-US" sz="1800" dirty="0"/>
              <a:t>Watch your body language.</a:t>
            </a:r>
          </a:p>
          <a:p>
            <a:pPr lvl="1"/>
            <a:r>
              <a:rPr lang="en-US" sz="1800" dirty="0"/>
              <a:t>Do not delay the meeting – timeliness shows importance of feedback and that performance is important.</a:t>
            </a:r>
          </a:p>
          <a:p>
            <a:pPr lvl="1"/>
            <a:r>
              <a:rPr lang="en-US" sz="1800" dirty="0"/>
              <a:t>Don’t waste time in the meeting – keep on topic.</a:t>
            </a:r>
          </a:p>
          <a:p>
            <a:pPr lvl="1"/>
            <a:r>
              <a:rPr lang="en-US" sz="1800" dirty="0"/>
              <a:t>Allow for two-way communication.  Listen.</a:t>
            </a:r>
          </a:p>
          <a:p>
            <a:pPr lvl="1"/>
            <a:r>
              <a:rPr lang="en-US" sz="1800" dirty="0"/>
              <a:t>Focus on the job responsibilities. Should not be a time for discipline.</a:t>
            </a:r>
          </a:p>
          <a:p>
            <a:pPr lvl="1"/>
            <a:r>
              <a:rPr lang="en-US" sz="1800" dirty="0"/>
              <a:t>Discuss goals and future development.  Encourage success and address ways to improve performance and success.</a:t>
            </a:r>
          </a:p>
          <a:p>
            <a:pPr lvl="1"/>
            <a:r>
              <a:rPr lang="en-US" sz="1800" dirty="0"/>
              <a:t>Inform employee that they may document their comments or disagreement regarding the evaluation.</a:t>
            </a:r>
          </a:p>
          <a:p>
            <a:endParaRPr lang="en-US" sz="3000" dirty="0"/>
          </a:p>
          <a:p>
            <a:endParaRPr lang="en-US" sz="3000" dirty="0"/>
          </a:p>
        </p:txBody>
      </p:sp>
    </p:spTree>
    <p:extLst>
      <p:ext uri="{BB962C8B-B14F-4D97-AF65-F5344CB8AC3E}">
        <p14:creationId xmlns:p14="http://schemas.microsoft.com/office/powerpoint/2010/main" val="4027958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Performance Concerns?</a:t>
            </a:r>
          </a:p>
        </p:txBody>
      </p:sp>
      <p:sp>
        <p:nvSpPr>
          <p:cNvPr id="3" name="Content Placeholder 2"/>
          <p:cNvSpPr>
            <a:spLocks noGrp="1"/>
          </p:cNvSpPr>
          <p:nvPr>
            <p:ph idx="1"/>
          </p:nvPr>
        </p:nvSpPr>
        <p:spPr>
          <a:xfrm>
            <a:off x="1485900" y="957756"/>
            <a:ext cx="6302266" cy="3472730"/>
          </a:xfrm>
        </p:spPr>
        <p:txBody>
          <a:bodyPr>
            <a:normAutofit lnSpcReduction="10000"/>
          </a:bodyPr>
          <a:lstStyle/>
          <a:p>
            <a:pPr>
              <a:lnSpc>
                <a:spcPct val="120000"/>
              </a:lnSpc>
              <a:spcBef>
                <a:spcPts val="900"/>
              </a:spcBef>
            </a:pPr>
            <a:r>
              <a:rPr lang="en-US" dirty="0"/>
              <a:t>Ignoring the performance concerns will NOT make them change (i.e., in a few more weeks, things will improve)</a:t>
            </a:r>
          </a:p>
          <a:p>
            <a:pPr>
              <a:lnSpc>
                <a:spcPct val="120000"/>
              </a:lnSpc>
              <a:spcBef>
                <a:spcPts val="900"/>
              </a:spcBef>
            </a:pPr>
            <a:r>
              <a:rPr lang="en-US" dirty="0"/>
              <a:t>Supervisors MUST feel that honest evaluations are allowed, expected, and encouraged – don’t give a stellar evaluation for an average or below-average performer.</a:t>
            </a:r>
          </a:p>
          <a:p>
            <a:pPr>
              <a:lnSpc>
                <a:spcPct val="120000"/>
              </a:lnSpc>
              <a:spcBef>
                <a:spcPts val="900"/>
              </a:spcBef>
            </a:pPr>
            <a:r>
              <a:rPr lang="en-US" dirty="0"/>
              <a:t>Performance deficiencies impact all staff, not                         just the employee demonstrating poor                     performance.</a:t>
            </a:r>
          </a:p>
          <a:p>
            <a:pPr>
              <a:lnSpc>
                <a:spcPct val="120000"/>
              </a:lnSpc>
              <a:spcBef>
                <a:spcPts val="900"/>
              </a:spcBef>
            </a:pPr>
            <a:r>
              <a:rPr lang="en-US" dirty="0"/>
              <a:t>Employees need to be held accountable for their                           actions.</a:t>
            </a:r>
          </a:p>
          <a:p>
            <a:pPr>
              <a:lnSpc>
                <a:spcPct val="120000"/>
              </a:lnSpc>
            </a:pPr>
            <a:endParaRPr lang="en-US" dirty="0"/>
          </a:p>
        </p:txBody>
      </p:sp>
      <p:pic>
        <p:nvPicPr>
          <p:cNvPr id="7" name="Picture 2" descr="http://www.loyaltyandretention.com/wp-content/uploads/2012/10/communicationcstyles-300x16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1895" y="3991989"/>
            <a:ext cx="2056271" cy="1151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066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Performance Concerns?</a:t>
            </a:r>
          </a:p>
        </p:txBody>
      </p:sp>
      <p:sp>
        <p:nvSpPr>
          <p:cNvPr id="3" name="Content Placeholder 2"/>
          <p:cNvSpPr>
            <a:spLocks noGrp="1"/>
          </p:cNvSpPr>
          <p:nvPr>
            <p:ph idx="1"/>
          </p:nvPr>
        </p:nvSpPr>
        <p:spPr/>
        <p:txBody>
          <a:bodyPr/>
          <a:lstStyle/>
          <a:p>
            <a:r>
              <a:rPr lang="en-US" dirty="0"/>
              <a:t>Communication is a critical key to employee success!</a:t>
            </a:r>
          </a:p>
          <a:p>
            <a:r>
              <a:rPr lang="en-US" dirty="0"/>
              <a:t>Questions? Call Human Resources if you have any questions or concerns (x2390)</a:t>
            </a:r>
          </a:p>
          <a:p>
            <a:endParaRPr lang="en-US" dirty="0"/>
          </a:p>
        </p:txBody>
      </p:sp>
      <p:pic>
        <p:nvPicPr>
          <p:cNvPr id="5" name="Picture 2" descr="http://www.loyaltyandretention.com/wp-content/uploads/2012/10/communicationcstyles-300x16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6459" y="3353399"/>
            <a:ext cx="3001247" cy="1680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51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621E-BCFE-469B-8758-3DCC024564F6}"/>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59F7EB2-A9DE-48D3-BAE8-5455CFFC87E9}"/>
              </a:ext>
            </a:extLst>
          </p:cNvPr>
          <p:cNvSpPr>
            <a:spLocks noGrp="1"/>
          </p:cNvSpPr>
          <p:nvPr>
            <p:ph idx="1"/>
          </p:nvPr>
        </p:nvSpPr>
        <p:spPr/>
        <p:txBody>
          <a:bodyPr/>
          <a:lstStyle/>
          <a:p>
            <a:r>
              <a:rPr lang="en-US" dirty="0"/>
              <a:t>Overview of the Past, Present and Future state of the Performance Evaluation process</a:t>
            </a:r>
          </a:p>
          <a:p>
            <a:r>
              <a:rPr lang="en-US" dirty="0"/>
              <a:t>NEW 2023 Performance Review Form </a:t>
            </a:r>
          </a:p>
          <a:p>
            <a:r>
              <a:rPr lang="en-US" dirty="0"/>
              <a:t>Modified Non-Instructional Academic Staff and Limited Performance Evaluation Form</a:t>
            </a:r>
          </a:p>
          <a:p>
            <a:r>
              <a:rPr lang="en-US" dirty="0"/>
              <a:t>Managing </a:t>
            </a:r>
            <a:r>
              <a:rPr lang="en-US"/>
              <a:t>&amp; Evaluating </a:t>
            </a:r>
            <a:r>
              <a:rPr lang="en-US" dirty="0"/>
              <a:t>Employee Performance Best Practices</a:t>
            </a:r>
          </a:p>
          <a:p>
            <a:pPr marL="0" indent="0">
              <a:buNone/>
            </a:pPr>
            <a:endParaRPr lang="en-US" dirty="0"/>
          </a:p>
        </p:txBody>
      </p:sp>
    </p:spTree>
    <p:extLst>
      <p:ext uri="{BB962C8B-B14F-4D97-AF65-F5344CB8AC3E}">
        <p14:creationId xmlns:p14="http://schemas.microsoft.com/office/powerpoint/2010/main" val="3513782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152CC-68E5-4E06-85A4-0BE962D0D0CC}"/>
              </a:ext>
            </a:extLst>
          </p:cNvPr>
          <p:cNvSpPr>
            <a:spLocks noGrp="1"/>
          </p:cNvSpPr>
          <p:nvPr>
            <p:ph type="title"/>
          </p:nvPr>
        </p:nvSpPr>
        <p:spPr/>
        <p:txBody>
          <a:bodyPr/>
          <a:lstStyle/>
          <a:p>
            <a:r>
              <a:rPr lang="en-US" dirty="0"/>
              <a:t>Additional Training Opportunities</a:t>
            </a:r>
          </a:p>
        </p:txBody>
      </p:sp>
      <p:sp>
        <p:nvSpPr>
          <p:cNvPr id="3" name="Content Placeholder 2">
            <a:extLst>
              <a:ext uri="{FF2B5EF4-FFF2-40B4-BE49-F238E27FC236}">
                <a16:creationId xmlns:a16="http://schemas.microsoft.com/office/drawing/2014/main" id="{6A0C0993-A2DB-4287-9B3C-91DEB05E5653}"/>
              </a:ext>
            </a:extLst>
          </p:cNvPr>
          <p:cNvSpPr>
            <a:spLocks noGrp="1"/>
          </p:cNvSpPr>
          <p:nvPr>
            <p:ph idx="1"/>
          </p:nvPr>
        </p:nvSpPr>
        <p:spPr/>
        <p:txBody>
          <a:bodyPr>
            <a:normAutofit/>
          </a:bodyPr>
          <a:lstStyle/>
          <a:p>
            <a:pPr marL="0" indent="0" fontAlgn="base">
              <a:buNone/>
            </a:pPr>
            <a:r>
              <a:rPr lang="en-US" b="1" i="0" dirty="0">
                <a:solidFill>
                  <a:srgbClr val="333333"/>
                </a:solidFill>
                <a:effectLst/>
                <a:latin typeface="inherit"/>
              </a:rPr>
              <a:t>Supervisor Training Sessions</a:t>
            </a:r>
            <a:endParaRPr lang="en-US" b="0" i="0" dirty="0">
              <a:solidFill>
                <a:srgbClr val="333333"/>
              </a:solidFill>
              <a:effectLst/>
              <a:latin typeface="Noto Serif" panose="02020600060500020200" pitchFamily="18" charset="0"/>
            </a:endParaRPr>
          </a:p>
          <a:p>
            <a:pPr marL="742950" lvl="1" indent="-285750" algn="l" fontAlgn="base">
              <a:buFont typeface="Arial" panose="020B0604020202020204" pitchFamily="34" charset="0"/>
              <a:buChar char="•"/>
            </a:pPr>
            <a:r>
              <a:rPr lang="en-US" b="0" i="0" dirty="0">
                <a:solidFill>
                  <a:srgbClr val="333333"/>
                </a:solidFill>
                <a:effectLst/>
                <a:latin typeface="inherit"/>
              </a:rPr>
              <a:t>Tuesday, January 17, from 9:00 – 10:00am in the University Union, 1965 Room. </a:t>
            </a:r>
            <a:r>
              <a:rPr lang="en-US" b="0" i="0" u="none" strike="noStrike" dirty="0">
                <a:solidFill>
                  <a:srgbClr val="0000FF"/>
                </a:solidFill>
                <a:effectLst/>
                <a:latin typeface="inherit"/>
                <a:hlinkClick r:id="rId2"/>
              </a:rPr>
              <a:t>For Teams link click here</a:t>
            </a:r>
            <a:endParaRPr lang="en-US" b="0" i="0" dirty="0">
              <a:solidFill>
                <a:srgbClr val="333333"/>
              </a:solidFill>
              <a:effectLst/>
              <a:latin typeface="inherit"/>
            </a:endParaRPr>
          </a:p>
          <a:p>
            <a:pPr marL="0" indent="0" algn="l" fontAlgn="base">
              <a:buNone/>
            </a:pPr>
            <a:r>
              <a:rPr lang="en-US" b="1" i="0" dirty="0">
                <a:solidFill>
                  <a:srgbClr val="333333"/>
                </a:solidFill>
                <a:effectLst/>
                <a:latin typeface="inherit"/>
              </a:rPr>
              <a:t>Employee Training / Open Lab Sessions</a:t>
            </a:r>
            <a:endParaRPr lang="en-US" b="0" i="0" dirty="0">
              <a:solidFill>
                <a:srgbClr val="333333"/>
              </a:solidFill>
              <a:effectLst/>
              <a:latin typeface="Noto Serif" panose="02020600060500020200" pitchFamily="18" charset="0"/>
            </a:endParaRPr>
          </a:p>
          <a:p>
            <a:pPr marL="742950" lvl="1" indent="-285750" algn="l" fontAlgn="base">
              <a:buFont typeface="Arial" panose="020B0604020202020204" pitchFamily="34" charset="0"/>
              <a:buChar char="•"/>
            </a:pPr>
            <a:r>
              <a:rPr lang="en-US" b="0" i="0" dirty="0">
                <a:solidFill>
                  <a:srgbClr val="333333"/>
                </a:solidFill>
                <a:effectLst/>
                <a:latin typeface="inherit"/>
              </a:rPr>
              <a:t>Wednesday, January 25, from 10:00 – 11:00am in GAC Lab A (1129A) </a:t>
            </a:r>
            <a:r>
              <a:rPr lang="en-US" b="0" i="0" u="none" strike="noStrike" dirty="0">
                <a:solidFill>
                  <a:srgbClr val="0000FF"/>
                </a:solidFill>
                <a:effectLst/>
                <a:latin typeface="inherit"/>
                <a:hlinkClick r:id="rId3"/>
              </a:rPr>
              <a:t>For Teams link click here</a:t>
            </a:r>
            <a:endParaRPr lang="en-US" b="0" i="0" dirty="0">
              <a:solidFill>
                <a:srgbClr val="333333"/>
              </a:solidFill>
              <a:effectLst/>
              <a:latin typeface="inherit"/>
            </a:endParaRPr>
          </a:p>
          <a:p>
            <a:pPr marL="742950" lvl="1" indent="-285750" algn="l" fontAlgn="base">
              <a:buFont typeface="Arial" panose="020B0604020202020204" pitchFamily="34" charset="0"/>
              <a:buChar char="•"/>
            </a:pPr>
            <a:r>
              <a:rPr lang="en-US" b="0" i="0" dirty="0">
                <a:solidFill>
                  <a:srgbClr val="333333"/>
                </a:solidFill>
                <a:effectLst/>
                <a:latin typeface="inherit"/>
              </a:rPr>
              <a:t>Thursday, February 2, from 11:00 – 12:00pm in GAC Lab A (1129A) </a:t>
            </a:r>
            <a:r>
              <a:rPr lang="en-US" b="0" i="0" u="none" strike="noStrike" dirty="0">
                <a:solidFill>
                  <a:srgbClr val="0000FF"/>
                </a:solidFill>
                <a:effectLst/>
                <a:latin typeface="inherit"/>
                <a:hlinkClick r:id="rId4"/>
              </a:rPr>
              <a:t>For Teams link click here</a:t>
            </a:r>
            <a:endParaRPr lang="en-US" b="0" i="0" dirty="0">
              <a:solidFill>
                <a:srgbClr val="333333"/>
              </a:solidFill>
              <a:effectLst/>
              <a:latin typeface="inherit"/>
            </a:endParaRPr>
          </a:p>
          <a:p>
            <a:pPr marL="742950" lvl="1" indent="-285750" algn="l" fontAlgn="base">
              <a:buFont typeface="Arial" panose="020B0604020202020204" pitchFamily="34" charset="0"/>
              <a:buChar char="•"/>
            </a:pPr>
            <a:r>
              <a:rPr lang="en-US" b="0" i="0" dirty="0">
                <a:solidFill>
                  <a:srgbClr val="333333"/>
                </a:solidFill>
                <a:effectLst/>
                <a:latin typeface="inherit"/>
              </a:rPr>
              <a:t>Wednesday, February 15, from 2:30 – 3:30pm in GAC Lab A (1129A) </a:t>
            </a:r>
            <a:r>
              <a:rPr lang="en-US" b="0" i="0" u="none" strike="noStrike" dirty="0">
                <a:solidFill>
                  <a:srgbClr val="0000FF"/>
                </a:solidFill>
                <a:effectLst/>
                <a:latin typeface="inherit"/>
                <a:hlinkClick r:id="rId5"/>
              </a:rPr>
              <a:t>For Teams link click here</a:t>
            </a:r>
            <a:endParaRPr lang="en-US" b="0" i="0" dirty="0">
              <a:solidFill>
                <a:srgbClr val="333333"/>
              </a:solidFill>
              <a:effectLst/>
              <a:latin typeface="inherit"/>
            </a:endParaRPr>
          </a:p>
          <a:p>
            <a:endParaRPr lang="en-US" dirty="0"/>
          </a:p>
        </p:txBody>
      </p:sp>
    </p:spTree>
    <p:extLst>
      <p:ext uri="{BB962C8B-B14F-4D97-AF65-F5344CB8AC3E}">
        <p14:creationId xmlns:p14="http://schemas.microsoft.com/office/powerpoint/2010/main" val="2111698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6D79A-E38A-44C4-9EB7-986B3F30555D}"/>
              </a:ext>
            </a:extLst>
          </p:cNvPr>
          <p:cNvSpPr>
            <a:spLocks noGrp="1"/>
          </p:cNvSpPr>
          <p:nvPr>
            <p:ph type="title"/>
          </p:nvPr>
        </p:nvSpPr>
        <p:spPr/>
        <p:txBody>
          <a:bodyPr/>
          <a:lstStyle/>
          <a:p>
            <a:r>
              <a:rPr lang="en-US" dirty="0"/>
              <a:t>Questions</a:t>
            </a:r>
          </a:p>
        </p:txBody>
      </p:sp>
      <p:pic>
        <p:nvPicPr>
          <p:cNvPr id="5" name="Content Placeholder 4">
            <a:extLst>
              <a:ext uri="{FF2B5EF4-FFF2-40B4-BE49-F238E27FC236}">
                <a16:creationId xmlns:a16="http://schemas.microsoft.com/office/drawing/2014/main" id="{7D8CF77C-6154-4335-B606-13BF8D298B98}"/>
              </a:ext>
            </a:extLst>
          </p:cNvPr>
          <p:cNvPicPr>
            <a:picLocks noGrp="1" noChangeAspect="1"/>
          </p:cNvPicPr>
          <p:nvPr>
            <p:ph idx="1"/>
          </p:nvPr>
        </p:nvPicPr>
        <p:blipFill>
          <a:blip r:embed="rId3"/>
          <a:stretch>
            <a:fillRect/>
          </a:stretch>
        </p:blipFill>
        <p:spPr>
          <a:xfrm>
            <a:off x="3729152" y="1472973"/>
            <a:ext cx="1682523" cy="1682523"/>
          </a:xfrm>
        </p:spPr>
      </p:pic>
    </p:spTree>
    <p:extLst>
      <p:ext uri="{BB962C8B-B14F-4D97-AF65-F5344CB8AC3E}">
        <p14:creationId xmlns:p14="http://schemas.microsoft.com/office/powerpoint/2010/main" val="480337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F9B9E-2AA0-4AB3-A7CF-A6DD353D56B3}"/>
              </a:ext>
            </a:extLst>
          </p:cNvPr>
          <p:cNvSpPr>
            <a:spLocks noGrp="1"/>
          </p:cNvSpPr>
          <p:nvPr>
            <p:ph type="title"/>
          </p:nvPr>
        </p:nvSpPr>
        <p:spPr/>
        <p:txBody>
          <a:bodyPr/>
          <a:lstStyle/>
          <a:p>
            <a:r>
              <a:rPr lang="en-US" dirty="0"/>
              <a:t>Past State</a:t>
            </a:r>
          </a:p>
        </p:txBody>
      </p:sp>
      <p:sp>
        <p:nvSpPr>
          <p:cNvPr id="3" name="Text Placeholder 2">
            <a:extLst>
              <a:ext uri="{FF2B5EF4-FFF2-40B4-BE49-F238E27FC236}">
                <a16:creationId xmlns:a16="http://schemas.microsoft.com/office/drawing/2014/main" id="{C864F8B8-0117-429E-89D6-EBC305C91AB6}"/>
              </a:ext>
            </a:extLst>
          </p:cNvPr>
          <p:cNvSpPr>
            <a:spLocks noGrp="1"/>
          </p:cNvSpPr>
          <p:nvPr>
            <p:ph type="body" idx="1"/>
          </p:nvPr>
        </p:nvSpPr>
        <p:spPr/>
        <p:txBody>
          <a:bodyPr/>
          <a:lstStyle/>
          <a:p>
            <a:r>
              <a:rPr lang="en-US" dirty="0"/>
              <a:t>University Staff Evaluation	</a:t>
            </a:r>
          </a:p>
        </p:txBody>
      </p:sp>
      <p:sp>
        <p:nvSpPr>
          <p:cNvPr id="4" name="Content Placeholder 3">
            <a:extLst>
              <a:ext uri="{FF2B5EF4-FFF2-40B4-BE49-F238E27FC236}">
                <a16:creationId xmlns:a16="http://schemas.microsoft.com/office/drawing/2014/main" id="{866A496A-A188-4E36-917E-C10A2977F29F}"/>
              </a:ext>
            </a:extLst>
          </p:cNvPr>
          <p:cNvSpPr>
            <a:spLocks noGrp="1"/>
          </p:cNvSpPr>
          <p:nvPr>
            <p:ph sz="half" idx="2"/>
          </p:nvPr>
        </p:nvSpPr>
        <p:spPr/>
        <p:txBody>
          <a:bodyPr/>
          <a:lstStyle/>
          <a:p>
            <a:r>
              <a:rPr lang="en-US" dirty="0"/>
              <a:t>Review Period: Calendar Year (January -  December) with evaluations due end of March</a:t>
            </a:r>
          </a:p>
          <a:p>
            <a:r>
              <a:rPr lang="en-US" dirty="0"/>
              <a:t>Structured Format, with self-evaluation in form of R.A.P Sheet</a:t>
            </a:r>
          </a:p>
          <a:p>
            <a:pPr marL="0" indent="0">
              <a:buNone/>
            </a:pPr>
            <a:endParaRPr lang="en-US" dirty="0"/>
          </a:p>
          <a:p>
            <a:endParaRPr lang="en-US" dirty="0"/>
          </a:p>
        </p:txBody>
      </p:sp>
      <p:sp>
        <p:nvSpPr>
          <p:cNvPr id="5" name="Text Placeholder 4">
            <a:extLst>
              <a:ext uri="{FF2B5EF4-FFF2-40B4-BE49-F238E27FC236}">
                <a16:creationId xmlns:a16="http://schemas.microsoft.com/office/drawing/2014/main" id="{3112067B-2489-4884-8231-B38DC474FD4E}"/>
              </a:ext>
            </a:extLst>
          </p:cNvPr>
          <p:cNvSpPr>
            <a:spLocks noGrp="1"/>
          </p:cNvSpPr>
          <p:nvPr>
            <p:ph type="body" sz="quarter" idx="3"/>
          </p:nvPr>
        </p:nvSpPr>
        <p:spPr/>
        <p:txBody>
          <a:bodyPr/>
          <a:lstStyle/>
          <a:p>
            <a:r>
              <a:rPr lang="en-US" dirty="0"/>
              <a:t>Academic Staff/Limited and University Staff Non-Exempt</a:t>
            </a:r>
          </a:p>
        </p:txBody>
      </p:sp>
      <p:sp>
        <p:nvSpPr>
          <p:cNvPr id="6" name="Content Placeholder 5">
            <a:extLst>
              <a:ext uri="{FF2B5EF4-FFF2-40B4-BE49-F238E27FC236}">
                <a16:creationId xmlns:a16="http://schemas.microsoft.com/office/drawing/2014/main" id="{1CF8A788-5569-4F9A-AC35-905892373920}"/>
              </a:ext>
            </a:extLst>
          </p:cNvPr>
          <p:cNvSpPr>
            <a:spLocks noGrp="1"/>
          </p:cNvSpPr>
          <p:nvPr>
            <p:ph sz="quarter" idx="4"/>
          </p:nvPr>
        </p:nvSpPr>
        <p:spPr/>
        <p:txBody>
          <a:bodyPr/>
          <a:lstStyle/>
          <a:p>
            <a:r>
              <a:rPr lang="en-US" dirty="0"/>
              <a:t>Review Period: Fiscal Year (July – June) with evaluations due end of August</a:t>
            </a:r>
          </a:p>
          <a:p>
            <a:r>
              <a:rPr lang="en-US" dirty="0"/>
              <a:t>Narrative format, with self-evaluation in form of a list of accomplishments</a:t>
            </a:r>
          </a:p>
        </p:txBody>
      </p:sp>
    </p:spTree>
    <p:extLst>
      <p:ext uri="{BB962C8B-B14F-4D97-AF65-F5344CB8AC3E}">
        <p14:creationId xmlns:p14="http://schemas.microsoft.com/office/powerpoint/2010/main" val="3620526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64249-0808-475C-B1DE-C7A643771BFF}"/>
              </a:ext>
            </a:extLst>
          </p:cNvPr>
          <p:cNvSpPr>
            <a:spLocks noGrp="1"/>
          </p:cNvSpPr>
          <p:nvPr>
            <p:ph type="title"/>
          </p:nvPr>
        </p:nvSpPr>
        <p:spPr/>
        <p:txBody>
          <a:bodyPr/>
          <a:lstStyle/>
          <a:p>
            <a:r>
              <a:rPr lang="en-US" dirty="0"/>
              <a:t>Why change?</a:t>
            </a:r>
          </a:p>
        </p:txBody>
      </p:sp>
      <p:sp>
        <p:nvSpPr>
          <p:cNvPr id="3" name="Content Placeholder 2">
            <a:extLst>
              <a:ext uri="{FF2B5EF4-FFF2-40B4-BE49-F238E27FC236}">
                <a16:creationId xmlns:a16="http://schemas.microsoft.com/office/drawing/2014/main" id="{07CA830B-2202-47B6-A8E9-6A96193EF7C2}"/>
              </a:ext>
            </a:extLst>
          </p:cNvPr>
          <p:cNvSpPr>
            <a:spLocks noGrp="1"/>
          </p:cNvSpPr>
          <p:nvPr>
            <p:ph idx="1"/>
          </p:nvPr>
        </p:nvSpPr>
        <p:spPr/>
        <p:txBody>
          <a:bodyPr>
            <a:normAutofit lnSpcReduction="10000"/>
          </a:bodyPr>
          <a:lstStyle/>
          <a:p>
            <a:r>
              <a:rPr lang="en-US" sz="1800" dirty="0">
                <a:effectLst/>
                <a:ea typeface="Calibri" panose="020F0502020204030204" pitchFamily="34" charset="0"/>
                <a:cs typeface="Times New Roman" panose="02020603050405020304" pitchFamily="18" charset="0"/>
              </a:rPr>
              <a:t>The AS/LI form </a:t>
            </a:r>
            <a:r>
              <a:rPr lang="en-US" sz="1800" u="sng" dirty="0">
                <a:effectLst/>
                <a:ea typeface="Calibri" panose="020F0502020204030204" pitchFamily="34" charset="0"/>
                <a:cs typeface="Times New Roman" panose="02020603050405020304" pitchFamily="18" charset="0"/>
              </a:rPr>
              <a:t>had to</a:t>
            </a:r>
            <a:r>
              <a:rPr lang="en-US" sz="1800" dirty="0">
                <a:effectLst/>
                <a:ea typeface="Calibri" panose="020F0502020204030204" pitchFamily="34" charset="0"/>
                <a:cs typeface="Times New Roman" panose="02020603050405020304" pitchFamily="18" charset="0"/>
              </a:rPr>
              <a:t> change for this upcoming review period</a:t>
            </a:r>
          </a:p>
          <a:p>
            <a:r>
              <a:rPr lang="en-US" sz="1800" dirty="0">
                <a:effectLst/>
                <a:ea typeface="Calibri" panose="020F0502020204030204" pitchFamily="34" charset="0"/>
                <a:cs typeface="Times New Roman" panose="02020603050405020304" pitchFamily="18" charset="0"/>
              </a:rPr>
              <a:t>UW-Green Bay is one of only a couple of schools that has different performance review forms for University Staff and Academic Staff</a:t>
            </a:r>
          </a:p>
          <a:p>
            <a:r>
              <a:rPr lang="en-US" sz="1800" dirty="0">
                <a:effectLst/>
                <a:ea typeface="Calibri" panose="020F0502020204030204" pitchFamily="34" charset="0"/>
                <a:cs typeface="Times New Roman" panose="02020603050405020304" pitchFamily="18" charset="0"/>
              </a:rPr>
              <a:t>UW-Green Bay is one of only a couple of schools that has a full narrative format for AS reviews (UW-Milwaukee is the only other one that we have found)</a:t>
            </a:r>
          </a:p>
          <a:p>
            <a:r>
              <a:rPr lang="en-US" sz="1800" dirty="0">
                <a:effectLst/>
                <a:ea typeface="Calibri" panose="020F0502020204030204" pitchFamily="34" charset="0"/>
                <a:cs typeface="Times New Roman" panose="02020603050405020304" pitchFamily="18" charset="0"/>
              </a:rPr>
              <a:t>UW-Green Bay is one of only a few institutions that are not already on a standardized Electronic Performance Review tool. </a:t>
            </a:r>
          </a:p>
        </p:txBody>
      </p:sp>
    </p:spTree>
    <p:extLst>
      <p:ext uri="{BB962C8B-B14F-4D97-AF65-F5344CB8AC3E}">
        <p14:creationId xmlns:p14="http://schemas.microsoft.com/office/powerpoint/2010/main" val="82673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CC8E8-7499-48F4-8B01-E98F72DDB2AD}"/>
              </a:ext>
            </a:extLst>
          </p:cNvPr>
          <p:cNvSpPr>
            <a:spLocks noGrp="1"/>
          </p:cNvSpPr>
          <p:nvPr>
            <p:ph type="title"/>
          </p:nvPr>
        </p:nvSpPr>
        <p:spPr/>
        <p:txBody>
          <a:bodyPr/>
          <a:lstStyle/>
          <a:p>
            <a:r>
              <a:rPr lang="en-US" dirty="0"/>
              <a:t>Looking to the future</a:t>
            </a:r>
          </a:p>
        </p:txBody>
      </p:sp>
      <p:sp>
        <p:nvSpPr>
          <p:cNvPr id="3" name="Content Placeholder 2">
            <a:extLst>
              <a:ext uri="{FF2B5EF4-FFF2-40B4-BE49-F238E27FC236}">
                <a16:creationId xmlns:a16="http://schemas.microsoft.com/office/drawing/2014/main" id="{1092DB4D-A5E4-40A6-B4AB-D1B2EB53F4C0}"/>
              </a:ext>
            </a:extLst>
          </p:cNvPr>
          <p:cNvSpPr>
            <a:spLocks noGrp="1"/>
          </p:cNvSpPr>
          <p:nvPr>
            <p:ph idx="1"/>
          </p:nvPr>
        </p:nvSpPr>
        <p:spPr/>
        <p:txBody>
          <a:bodyPr/>
          <a:lstStyle/>
          <a:p>
            <a:r>
              <a:rPr lang="en-US" dirty="0"/>
              <a:t>UW System’s Administrative Transformation Program (ATP)</a:t>
            </a:r>
          </a:p>
          <a:p>
            <a:r>
              <a:rPr lang="en-US" dirty="0"/>
              <a:t>Workday scheduled implementation in July, 2024</a:t>
            </a:r>
          </a:p>
          <a:p>
            <a:r>
              <a:rPr lang="en-US" dirty="0"/>
              <a:t>Inability to customize for individual institutions</a:t>
            </a:r>
          </a:p>
          <a:p>
            <a:r>
              <a:rPr lang="en-US" dirty="0"/>
              <a:t>Changes to current Human Resources business process are being informed what the future state may look like. </a:t>
            </a:r>
          </a:p>
        </p:txBody>
      </p:sp>
    </p:spTree>
    <p:extLst>
      <p:ext uri="{BB962C8B-B14F-4D97-AF65-F5344CB8AC3E}">
        <p14:creationId xmlns:p14="http://schemas.microsoft.com/office/powerpoint/2010/main" val="2969139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F123-C6AC-41BB-BFBC-D2A767963C94}"/>
              </a:ext>
            </a:extLst>
          </p:cNvPr>
          <p:cNvSpPr>
            <a:spLocks noGrp="1"/>
          </p:cNvSpPr>
          <p:nvPr>
            <p:ph type="title"/>
          </p:nvPr>
        </p:nvSpPr>
        <p:spPr/>
        <p:txBody>
          <a:bodyPr/>
          <a:lstStyle/>
          <a:p>
            <a:r>
              <a:rPr lang="en-US" dirty="0"/>
              <a:t>NEW 2023 Performance Evaluation Template</a:t>
            </a:r>
          </a:p>
        </p:txBody>
      </p:sp>
      <p:sp>
        <p:nvSpPr>
          <p:cNvPr id="3" name="Content Placeholder 2">
            <a:extLst>
              <a:ext uri="{FF2B5EF4-FFF2-40B4-BE49-F238E27FC236}">
                <a16:creationId xmlns:a16="http://schemas.microsoft.com/office/drawing/2014/main" id="{D1131406-4895-4E18-82CD-79E98C94730B}"/>
              </a:ext>
            </a:extLst>
          </p:cNvPr>
          <p:cNvSpPr>
            <a:spLocks noGrp="1"/>
          </p:cNvSpPr>
          <p:nvPr>
            <p:ph idx="1"/>
          </p:nvPr>
        </p:nvSpPr>
        <p:spPr>
          <a:xfrm>
            <a:off x="368834" y="1200151"/>
            <a:ext cx="8222717" cy="3257550"/>
          </a:xfrm>
        </p:spPr>
        <p:txBody>
          <a:bodyPr>
            <a:normAutofit/>
          </a:bodyPr>
          <a:lstStyle/>
          <a:p>
            <a:pPr algn="ctr"/>
            <a:endParaRPr lang="en-US" sz="2400" dirty="0"/>
          </a:p>
          <a:p>
            <a:pPr algn="ctr"/>
            <a:r>
              <a:rPr lang="en-US" sz="2400" dirty="0">
                <a:hlinkClick r:id="rId3" action="ppaction://hlinkfile"/>
              </a:rPr>
              <a:t>Performance Review Form (Non-Instructional Staff)</a:t>
            </a:r>
            <a:endParaRPr lang="en-US" sz="2400" dirty="0"/>
          </a:p>
          <a:p>
            <a:pPr marL="0" indent="0" algn="ctr">
              <a:buNone/>
            </a:pPr>
            <a:endParaRPr lang="en-US" sz="2400" dirty="0"/>
          </a:p>
          <a:p>
            <a:pPr marL="0" indent="0" algn="ctr">
              <a:buNone/>
            </a:pPr>
            <a:r>
              <a:rPr lang="en-US" sz="2000" i="1" dirty="0"/>
              <a:t>*Form should be utilized for all University Staff (Exempt &amp; Non-Exempt)</a:t>
            </a:r>
          </a:p>
        </p:txBody>
      </p:sp>
    </p:spTree>
    <p:extLst>
      <p:ext uri="{BB962C8B-B14F-4D97-AF65-F5344CB8AC3E}">
        <p14:creationId xmlns:p14="http://schemas.microsoft.com/office/powerpoint/2010/main" val="3460753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CCC19-41AC-446F-B618-B67883BC8F15}"/>
              </a:ext>
            </a:extLst>
          </p:cNvPr>
          <p:cNvSpPr>
            <a:spLocks noGrp="1"/>
          </p:cNvSpPr>
          <p:nvPr>
            <p:ph type="title"/>
          </p:nvPr>
        </p:nvSpPr>
        <p:spPr/>
        <p:txBody>
          <a:bodyPr/>
          <a:lstStyle/>
          <a:p>
            <a:r>
              <a:rPr lang="en-US" dirty="0"/>
              <a:t>Rating Model</a:t>
            </a:r>
          </a:p>
        </p:txBody>
      </p:sp>
      <p:graphicFrame>
        <p:nvGraphicFramePr>
          <p:cNvPr id="7" name="Table 7">
            <a:extLst>
              <a:ext uri="{FF2B5EF4-FFF2-40B4-BE49-F238E27FC236}">
                <a16:creationId xmlns:a16="http://schemas.microsoft.com/office/drawing/2014/main" id="{6A5EA51B-45DD-47C0-B770-355C56974958}"/>
              </a:ext>
            </a:extLst>
          </p:cNvPr>
          <p:cNvGraphicFramePr>
            <a:graphicFrameLocks noGrp="1"/>
          </p:cNvGraphicFramePr>
          <p:nvPr>
            <p:ph idx="1"/>
            <p:extLst>
              <p:ext uri="{D42A27DB-BD31-4B8C-83A1-F6EECF244321}">
                <p14:modId xmlns:p14="http://schemas.microsoft.com/office/powerpoint/2010/main" val="3631334151"/>
              </p:ext>
            </p:extLst>
          </p:nvPr>
        </p:nvGraphicFramePr>
        <p:xfrm>
          <a:off x="948905" y="1200150"/>
          <a:ext cx="7435969" cy="2602914"/>
        </p:xfrm>
        <a:graphic>
          <a:graphicData uri="http://schemas.openxmlformats.org/drawingml/2006/table">
            <a:tbl>
              <a:tblPr firstRow="1" bandRow="1">
                <a:tableStyleId>{E8B1032C-EA38-4F05-BA0D-38AFFFC7BED3}</a:tableStyleId>
              </a:tblPr>
              <a:tblGrid>
                <a:gridCol w="7435969">
                  <a:extLst>
                    <a:ext uri="{9D8B030D-6E8A-4147-A177-3AD203B41FA5}">
                      <a16:colId xmlns:a16="http://schemas.microsoft.com/office/drawing/2014/main" val="3884316576"/>
                    </a:ext>
                  </a:extLst>
                </a:gridCol>
              </a:tblGrid>
              <a:tr h="592797">
                <a:tc>
                  <a:txBody>
                    <a:bodyPr/>
                    <a:lstStyle/>
                    <a:p>
                      <a:r>
                        <a:rPr lang="en-US" dirty="0"/>
                        <a:t>Not Meeting Expectations: </a:t>
                      </a:r>
                      <a:r>
                        <a:rPr lang="en-US" b="0" dirty="0"/>
                        <a:t>Performance generally fails to meet job expectations or requires frequent, close supervision of employee</a:t>
                      </a:r>
                    </a:p>
                  </a:txBody>
                  <a:tcPr/>
                </a:tc>
                <a:extLst>
                  <a:ext uri="{0D108BD9-81ED-4DB2-BD59-A6C34878D82A}">
                    <a16:rowId xmlns:a16="http://schemas.microsoft.com/office/drawing/2014/main" val="2994598460"/>
                  </a:ext>
                </a:extLst>
              </a:tr>
              <a:tr h="592797">
                <a:tc>
                  <a:txBody>
                    <a:bodyPr/>
                    <a:lstStyle/>
                    <a:p>
                      <a:r>
                        <a:rPr lang="en-US" b="1" dirty="0"/>
                        <a:t>Partially Meeting Expectations: </a:t>
                      </a:r>
                      <a:r>
                        <a:rPr lang="en-US" dirty="0"/>
                        <a:t>Performance meets some job expectations, but does not fully meet remainder.</a:t>
                      </a:r>
                    </a:p>
                  </a:txBody>
                  <a:tcPr/>
                </a:tc>
                <a:extLst>
                  <a:ext uri="{0D108BD9-81ED-4DB2-BD59-A6C34878D82A}">
                    <a16:rowId xmlns:a16="http://schemas.microsoft.com/office/drawing/2014/main" val="2918588811"/>
                  </a:ext>
                </a:extLst>
              </a:tr>
              <a:tr h="592797">
                <a:tc>
                  <a:txBody>
                    <a:bodyPr/>
                    <a:lstStyle/>
                    <a:p>
                      <a:r>
                        <a:rPr lang="en-US" b="1" dirty="0"/>
                        <a:t>Meeting Expectations: </a:t>
                      </a:r>
                      <a:r>
                        <a:rPr lang="en-US" dirty="0"/>
                        <a:t>Performance meets all essential job expectations. Occasionally exceeds expectations. Employee demonstrates good knowledge of job expectations, and assignments are accomplished effectively with normal supervisory guidance. </a:t>
                      </a:r>
                    </a:p>
                  </a:txBody>
                  <a:tcPr/>
                </a:tc>
                <a:extLst>
                  <a:ext uri="{0D108BD9-81ED-4DB2-BD59-A6C34878D82A}">
                    <a16:rowId xmlns:a16="http://schemas.microsoft.com/office/drawing/2014/main" val="3383916283"/>
                  </a:ext>
                </a:extLst>
              </a:tr>
              <a:tr h="592797">
                <a:tc>
                  <a:txBody>
                    <a:bodyPr/>
                    <a:lstStyle/>
                    <a:p>
                      <a:r>
                        <a:rPr lang="en-US" b="1" dirty="0"/>
                        <a:t>Exceeds Expectations: </a:t>
                      </a:r>
                      <a:r>
                        <a:rPr lang="en-US" dirty="0"/>
                        <a:t>On a regular basis and/or consistently produces high quality work that exceeds position requirements.. Employee demonstrates outstanding skills and abilities, and assignments are accomplished with limited guidance and direction.</a:t>
                      </a:r>
                    </a:p>
                  </a:txBody>
                  <a:tcPr/>
                </a:tc>
                <a:extLst>
                  <a:ext uri="{0D108BD9-81ED-4DB2-BD59-A6C34878D82A}">
                    <a16:rowId xmlns:a16="http://schemas.microsoft.com/office/drawing/2014/main" val="743840398"/>
                  </a:ext>
                </a:extLst>
              </a:tr>
            </a:tbl>
          </a:graphicData>
        </a:graphic>
      </p:graphicFrame>
      <p:sp>
        <p:nvSpPr>
          <p:cNvPr id="8" name="TextBox 7">
            <a:extLst>
              <a:ext uri="{FF2B5EF4-FFF2-40B4-BE49-F238E27FC236}">
                <a16:creationId xmlns:a16="http://schemas.microsoft.com/office/drawing/2014/main" id="{0258623A-D1B4-4E95-BA3B-0808652A55F1}"/>
              </a:ext>
            </a:extLst>
          </p:cNvPr>
          <p:cNvSpPr txBox="1"/>
          <p:nvPr/>
        </p:nvSpPr>
        <p:spPr>
          <a:xfrm>
            <a:off x="1751958" y="3912614"/>
            <a:ext cx="7130784" cy="523220"/>
          </a:xfrm>
          <a:prstGeom prst="rect">
            <a:avLst/>
          </a:prstGeom>
          <a:noFill/>
        </p:spPr>
        <p:txBody>
          <a:bodyPr wrap="square" rtlCol="0">
            <a:spAutoFit/>
          </a:bodyPr>
          <a:lstStyle/>
          <a:p>
            <a:r>
              <a:rPr lang="en-US" sz="1400" dirty="0"/>
              <a:t>*</a:t>
            </a:r>
            <a:r>
              <a:rPr lang="en-US" sz="1400" i="1" dirty="0"/>
              <a:t>Job expectations takes in to account essential job functions/responsibilities and organizational competencies identified on the standard job description</a:t>
            </a:r>
          </a:p>
        </p:txBody>
      </p:sp>
    </p:spTree>
    <p:extLst>
      <p:ext uri="{BB962C8B-B14F-4D97-AF65-F5344CB8AC3E}">
        <p14:creationId xmlns:p14="http://schemas.microsoft.com/office/powerpoint/2010/main" val="309058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04FA3-782F-46AD-B63B-82D7FA1B3A90}"/>
              </a:ext>
            </a:extLst>
          </p:cNvPr>
          <p:cNvSpPr>
            <a:spLocks noGrp="1"/>
          </p:cNvSpPr>
          <p:nvPr>
            <p:ph type="title"/>
          </p:nvPr>
        </p:nvSpPr>
        <p:spPr/>
        <p:txBody>
          <a:bodyPr/>
          <a:lstStyle/>
          <a:p>
            <a:r>
              <a:rPr lang="en-US" dirty="0"/>
              <a:t>Performance Review Process</a:t>
            </a:r>
          </a:p>
        </p:txBody>
      </p:sp>
      <p:sp>
        <p:nvSpPr>
          <p:cNvPr id="3" name="Content Placeholder 2">
            <a:extLst>
              <a:ext uri="{FF2B5EF4-FFF2-40B4-BE49-F238E27FC236}">
                <a16:creationId xmlns:a16="http://schemas.microsoft.com/office/drawing/2014/main" id="{2FAA0547-8A36-4AD9-B9EA-FF4DC9A89A8E}"/>
              </a:ext>
            </a:extLst>
          </p:cNvPr>
          <p:cNvSpPr>
            <a:spLocks noGrp="1"/>
          </p:cNvSpPr>
          <p:nvPr>
            <p:ph idx="1"/>
          </p:nvPr>
        </p:nvSpPr>
        <p:spPr>
          <a:xfrm>
            <a:off x="1659751" y="1200151"/>
            <a:ext cx="6931800" cy="3510162"/>
          </a:xfrm>
        </p:spPr>
        <p:txBody>
          <a:bodyPr>
            <a:normAutofit fontScale="92500"/>
          </a:bodyPr>
          <a:lstStyle/>
          <a:p>
            <a:r>
              <a:rPr lang="en-US" sz="1200" b="0" i="0" dirty="0">
                <a:solidFill>
                  <a:srgbClr val="000000"/>
                </a:solidFill>
                <a:effectLst/>
              </a:rPr>
              <a:t>Employee and manager review position description and make updates as needed. </a:t>
            </a:r>
            <a:endParaRPr lang="en-US" sz="1200" dirty="0">
              <a:solidFill>
                <a:srgbClr val="000000"/>
              </a:solidFill>
            </a:endParaRPr>
          </a:p>
          <a:p>
            <a:r>
              <a:rPr lang="en-US" sz="1200" b="0" i="0" dirty="0">
                <a:solidFill>
                  <a:srgbClr val="000000"/>
                </a:solidFill>
                <a:effectLst/>
              </a:rPr>
              <a:t>Manager builds Performance Review Form by adding in Responsibilities (from position description) and sends via email to the employee. </a:t>
            </a:r>
          </a:p>
          <a:p>
            <a:r>
              <a:rPr lang="en-US" sz="1200" b="0" i="0" dirty="0">
                <a:solidFill>
                  <a:srgbClr val="000000"/>
                </a:solidFill>
                <a:effectLst/>
              </a:rPr>
              <a:t> Employee completes employee evaluation, suggests goals, and sends to manager via email. </a:t>
            </a:r>
            <a:endParaRPr lang="en-US" sz="1200" dirty="0">
              <a:solidFill>
                <a:srgbClr val="000000"/>
              </a:solidFill>
            </a:endParaRPr>
          </a:p>
          <a:p>
            <a:r>
              <a:rPr lang="en-US" sz="1200" b="0" i="0" dirty="0">
                <a:solidFill>
                  <a:srgbClr val="000000"/>
                </a:solidFill>
                <a:effectLst/>
              </a:rPr>
              <a:t>Manager completes manager evaluation (assessments and ratings to include overall performance rating), and goals and sends back to employee at least three business days prior to meeting. </a:t>
            </a:r>
            <a:endParaRPr lang="en-US" sz="1200" dirty="0">
              <a:solidFill>
                <a:srgbClr val="000000"/>
              </a:solidFill>
            </a:endParaRPr>
          </a:p>
          <a:p>
            <a:r>
              <a:rPr lang="en-US" sz="1200" b="0" i="0" dirty="0">
                <a:solidFill>
                  <a:srgbClr val="000000"/>
                </a:solidFill>
                <a:effectLst/>
              </a:rPr>
              <a:t>Employee and manager meet to discuss the performance review. </a:t>
            </a:r>
            <a:endParaRPr lang="en-US" sz="1200" dirty="0">
              <a:solidFill>
                <a:srgbClr val="000000"/>
              </a:solidFill>
            </a:endParaRPr>
          </a:p>
          <a:p>
            <a:r>
              <a:rPr lang="en-US" sz="1200" b="0" i="0" dirty="0">
                <a:solidFill>
                  <a:srgbClr val="000000"/>
                </a:solidFill>
                <a:effectLst/>
              </a:rPr>
              <a:t>After meeting, manager sends the review through DocuSign to the employee for signature. </a:t>
            </a:r>
          </a:p>
          <a:p>
            <a:r>
              <a:rPr lang="en-US" sz="1200" b="0" i="0" dirty="0">
                <a:solidFill>
                  <a:srgbClr val="000000"/>
                </a:solidFill>
                <a:effectLst/>
              </a:rPr>
              <a:t> Employee acknowledges review and adds comments (as applicable) in DocuSign </a:t>
            </a:r>
          </a:p>
          <a:p>
            <a:r>
              <a:rPr lang="en-US" sz="1200" b="0" i="0" dirty="0">
                <a:solidFill>
                  <a:srgbClr val="000000"/>
                </a:solidFill>
                <a:effectLst/>
              </a:rPr>
              <a:t>Manager reviews comments and signs in DocuSign. Completed form is forwarded to Human Resources and next level supervisor (if overall performance rating is ‘not meeting expectations’ or ‘partially meeting expectations’) through DocuSign.</a:t>
            </a:r>
            <a:endParaRPr lang="en-US" sz="1200" dirty="0"/>
          </a:p>
        </p:txBody>
      </p:sp>
    </p:spTree>
    <p:extLst>
      <p:ext uri="{BB962C8B-B14F-4D97-AF65-F5344CB8AC3E}">
        <p14:creationId xmlns:p14="http://schemas.microsoft.com/office/powerpoint/2010/main" val="4192307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571A4-F061-45F5-82EA-AA762FE0CA65}"/>
              </a:ext>
            </a:extLst>
          </p:cNvPr>
          <p:cNvSpPr>
            <a:spLocks noGrp="1"/>
          </p:cNvSpPr>
          <p:nvPr>
            <p:ph type="title"/>
          </p:nvPr>
        </p:nvSpPr>
        <p:spPr/>
        <p:txBody>
          <a:bodyPr/>
          <a:lstStyle/>
          <a:p>
            <a:r>
              <a:rPr lang="en-US" dirty="0"/>
              <a:t>Non-Instructional Academic Staff &amp; Limited Performance Evaluation</a:t>
            </a:r>
          </a:p>
        </p:txBody>
      </p:sp>
      <p:sp>
        <p:nvSpPr>
          <p:cNvPr id="3" name="Content Placeholder 2">
            <a:extLst>
              <a:ext uri="{FF2B5EF4-FFF2-40B4-BE49-F238E27FC236}">
                <a16:creationId xmlns:a16="http://schemas.microsoft.com/office/drawing/2014/main" id="{65795229-6DFB-45EA-BC32-0A649A1AD7B8}"/>
              </a:ext>
            </a:extLst>
          </p:cNvPr>
          <p:cNvSpPr>
            <a:spLocks noGrp="1"/>
          </p:cNvSpPr>
          <p:nvPr>
            <p:ph idx="1"/>
          </p:nvPr>
        </p:nvSpPr>
        <p:spPr>
          <a:xfrm>
            <a:off x="549275" y="1200151"/>
            <a:ext cx="8042276" cy="3257550"/>
          </a:xfrm>
        </p:spPr>
        <p:txBody>
          <a:bodyPr>
            <a:normAutofit lnSpcReduction="10000"/>
          </a:bodyPr>
          <a:lstStyle/>
          <a:p>
            <a:pPr algn="ctr"/>
            <a:endParaRPr lang="en-US" sz="2000" dirty="0">
              <a:hlinkClick r:id="rId3"/>
            </a:endParaRPr>
          </a:p>
          <a:p>
            <a:pPr algn="ctr"/>
            <a:r>
              <a:rPr lang="en-US" sz="2000" dirty="0">
                <a:hlinkClick r:id="rId4" action="ppaction://hlinkfile"/>
              </a:rPr>
              <a:t>Performance Evaluation (Non-Instructional Academic Staff, Limited)</a:t>
            </a:r>
            <a:endParaRPr lang="en-US" sz="2000" dirty="0"/>
          </a:p>
          <a:p>
            <a:pPr marL="0" indent="0" algn="ctr">
              <a:buNone/>
            </a:pPr>
            <a:endParaRPr lang="en-US" sz="2000" dirty="0"/>
          </a:p>
          <a:p>
            <a:pPr marL="0" indent="0" algn="ctr">
              <a:buNone/>
            </a:pPr>
            <a:r>
              <a:rPr lang="en-US" sz="1800" i="1" dirty="0"/>
              <a:t>*For the 2023 year, all Non-Instructional Academic Staff and Limited Employees (contingent upon agreement between the employee and supervisor) may elect to utilize the Non-Instructional Performance Review Form or the Non-Exempt Evaluation Narrative Form.</a:t>
            </a:r>
          </a:p>
          <a:p>
            <a:pPr marL="0" indent="0">
              <a:buNone/>
            </a:pPr>
            <a:br>
              <a:rPr lang="en-US" dirty="0"/>
            </a:br>
            <a:endParaRPr lang="en-US" dirty="0"/>
          </a:p>
        </p:txBody>
      </p:sp>
    </p:spTree>
    <p:extLst>
      <p:ext uri="{BB962C8B-B14F-4D97-AF65-F5344CB8AC3E}">
        <p14:creationId xmlns:p14="http://schemas.microsoft.com/office/powerpoint/2010/main" val="3471984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wgb-theme-3">
  <a:themeElements>
    <a:clrScheme name="UW-Green Bay">
      <a:dk1>
        <a:srgbClr val="000000"/>
      </a:dk1>
      <a:lt1>
        <a:sysClr val="window" lastClr="FFFFFF"/>
      </a:lt1>
      <a:dk2>
        <a:srgbClr val="043419"/>
      </a:dk2>
      <a:lt2>
        <a:srgbClr val="FAF3DE"/>
      </a:lt2>
      <a:accent1>
        <a:srgbClr val="990000"/>
      </a:accent1>
      <a:accent2>
        <a:srgbClr val="CCCCCC"/>
      </a:accent2>
      <a:accent3>
        <a:srgbClr val="999999"/>
      </a:accent3>
      <a:accent4>
        <a:srgbClr val="9FD3B6"/>
      </a:accent4>
      <a:accent5>
        <a:srgbClr val="B2AF6C"/>
      </a:accent5>
      <a:accent6>
        <a:srgbClr val="006633"/>
      </a:accent6>
      <a:hlink>
        <a:srgbClr val="990000"/>
      </a:hlink>
      <a:folHlink>
        <a:srgbClr val="66000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theme-three-UWGB" id="{B804C5DF-935A-AB47-A6D1-71588652C7AA}" vid="{BF95446F-D34B-0A41-B580-C9D59AA214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uwgb-theme-3</Template>
  <TotalTime>1390</TotalTime>
  <Words>3226</Words>
  <Application>Microsoft Office PowerPoint</Application>
  <PresentationFormat>On-screen Show (16:9)</PresentationFormat>
  <Paragraphs>201</Paragraphs>
  <Slides>21</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-apple-system</vt:lpstr>
      <vt:lpstr>Arial</vt:lpstr>
      <vt:lpstr>Calibri</vt:lpstr>
      <vt:lpstr>inherit</vt:lpstr>
      <vt:lpstr>Noto Serif</vt:lpstr>
      <vt:lpstr>Times New Roman</vt:lpstr>
      <vt:lpstr>Wingdings 2</vt:lpstr>
      <vt:lpstr>uwgb-theme-3</vt:lpstr>
      <vt:lpstr>UW-Green Bay Non-Instructional Staff Performance Evaluations</vt:lpstr>
      <vt:lpstr>Agenda</vt:lpstr>
      <vt:lpstr>Past State</vt:lpstr>
      <vt:lpstr>Why change?</vt:lpstr>
      <vt:lpstr>Looking to the future</vt:lpstr>
      <vt:lpstr>NEW 2023 Performance Evaluation Template</vt:lpstr>
      <vt:lpstr>Rating Model</vt:lpstr>
      <vt:lpstr>Performance Review Process</vt:lpstr>
      <vt:lpstr>Non-Instructional Academic Staff &amp; Limited Performance Evaluation</vt:lpstr>
      <vt:lpstr>Electronic Submission</vt:lpstr>
      <vt:lpstr>Managing &amp; Evaluating Employee Performance </vt:lpstr>
      <vt:lpstr>Why are Evaluations Important?</vt:lpstr>
      <vt:lpstr>Performance Management Cycle</vt:lpstr>
      <vt:lpstr>Performance Evaluation Form Reminders</vt:lpstr>
      <vt:lpstr>Performance Standards and Goals</vt:lpstr>
      <vt:lpstr>PowerPoint Presentation</vt:lpstr>
      <vt:lpstr>Performance Evaluation Meeting</vt:lpstr>
      <vt:lpstr>Performance Concerns?</vt:lpstr>
      <vt:lpstr>Performance Concerns?</vt:lpstr>
      <vt:lpstr>Additional Training Opportunities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UW-Green Bay PowerPoint Theme 3</dc:title>
  <dc:creator>Vlies, Kimberly</dc:creator>
  <cp:lastModifiedBy>Noltner, Megan</cp:lastModifiedBy>
  <cp:revision>39</cp:revision>
  <cp:lastPrinted>2023-01-11T16:03:02Z</cp:lastPrinted>
  <dcterms:created xsi:type="dcterms:W3CDTF">2018-12-19T22:40:14Z</dcterms:created>
  <dcterms:modified xsi:type="dcterms:W3CDTF">2023-01-19T21:38:27Z</dcterms:modified>
</cp:coreProperties>
</file>