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4" r:id="rId1"/>
  </p:sldMasterIdLst>
  <p:notesMasterIdLst>
    <p:notesMasterId r:id="rId33"/>
  </p:notesMasterIdLst>
  <p:handoutMasterIdLst>
    <p:handoutMasterId r:id="rId34"/>
  </p:handoutMasterIdLst>
  <p:sldIdLst>
    <p:sldId id="256" r:id="rId2"/>
    <p:sldId id="376" r:id="rId3"/>
    <p:sldId id="359" r:id="rId4"/>
    <p:sldId id="372" r:id="rId5"/>
    <p:sldId id="385" r:id="rId6"/>
    <p:sldId id="369" r:id="rId7"/>
    <p:sldId id="384" r:id="rId8"/>
    <p:sldId id="379" r:id="rId9"/>
    <p:sldId id="377" r:id="rId10"/>
    <p:sldId id="383" r:id="rId11"/>
    <p:sldId id="380" r:id="rId12"/>
    <p:sldId id="381" r:id="rId13"/>
    <p:sldId id="386" r:id="rId14"/>
    <p:sldId id="374" r:id="rId15"/>
    <p:sldId id="351" r:id="rId16"/>
    <p:sldId id="311" r:id="rId17"/>
    <p:sldId id="333" r:id="rId18"/>
    <p:sldId id="332" r:id="rId19"/>
    <p:sldId id="389" r:id="rId20"/>
    <p:sldId id="390" r:id="rId21"/>
    <p:sldId id="402" r:id="rId22"/>
    <p:sldId id="404" r:id="rId23"/>
    <p:sldId id="393" r:id="rId24"/>
    <p:sldId id="394" r:id="rId25"/>
    <p:sldId id="400" r:id="rId26"/>
    <p:sldId id="401" r:id="rId27"/>
    <p:sldId id="407" r:id="rId28"/>
    <p:sldId id="406" r:id="rId29"/>
    <p:sldId id="388" r:id="rId30"/>
    <p:sldId id="375" r:id="rId31"/>
    <p:sldId id="348" r:id="rId32"/>
  </p:sldIdLst>
  <p:sldSz cx="9144000" cy="6858000" type="letter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lkowski, Mark" initials="O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7434"/>
    <a:srgbClr val="FF0000"/>
    <a:srgbClr val="EFF3F7"/>
    <a:srgbClr val="7DF52B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06" autoAdjust="0"/>
    <p:restoredTop sz="79189" autoAdjust="0"/>
  </p:normalViewPr>
  <p:slideViewPr>
    <p:cSldViewPr>
      <p:cViewPr varScale="1">
        <p:scale>
          <a:sx n="72" d="100"/>
          <a:sy n="72" d="100"/>
        </p:scale>
        <p:origin x="124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40"/>
    </p:cViewPr>
  </p:sorterViewPr>
  <p:notesViewPr>
    <p:cSldViewPr>
      <p:cViewPr varScale="1">
        <p:scale>
          <a:sx n="55" d="100"/>
          <a:sy n="55" d="100"/>
        </p:scale>
        <p:origin x="-1830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6533304" y="8896350"/>
            <a:ext cx="405694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pPr algn="r"/>
            <a:fld id="{7D7DF598-BB51-4204-A041-8C29C24F2A23}" type="slidenum">
              <a:rPr lang="en-US" sz="1400">
                <a:latin typeface="Arial" charset="0"/>
              </a:rPr>
              <a:pPr algn="r"/>
              <a:t>‹#›</a:t>
            </a:fld>
            <a:endParaRPr lang="en-US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8499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6426"/>
            <a:ext cx="5140960" cy="4183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6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6533304" y="8896350"/>
            <a:ext cx="405694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pPr algn="r"/>
            <a:fld id="{28809F87-95AD-41D1-82D0-BC06F0CB5070}" type="slidenum">
              <a:rPr lang="en-US" sz="1400">
                <a:latin typeface="Arial" charset="0"/>
              </a:rPr>
              <a:pPr algn="r"/>
              <a:t>‹#›</a:t>
            </a:fld>
            <a:endParaRPr lang="en-US" sz="1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1488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notesMaster" Target="../notesMasters/notesMaster1.xml"/><Relationship Id="rId2" Type="http://schemas.openxmlformats.org/officeDocument/2006/relationships/audio" Target="file:///C:\Temp\Temporary%20Internet%20Files\Content.IE5\Y5LGWX1S\MSj04378740000%5b1%5d.wav" TargetMode="External"/><Relationship Id="rId1" Type="http://schemas.microsoft.com/office/2007/relationships/media" Target="file:///C:\Temp\Temporary%20Internet%20Files\Content.IE5\Y5LGWX1S\MSj04378740000%5b1%5d.wav" TargetMode="External"/><Relationship Id="rId5" Type="http://schemas.openxmlformats.org/officeDocument/2006/relationships/image" Target="../media/image3.png"/><Relationship Id="rId4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Arial" charset="0"/>
            </a:endParaRPr>
          </a:p>
        </p:txBody>
      </p:sp>
      <p:sp>
        <p:nvSpPr>
          <p:cNvPr id="378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  <p:pic>
        <p:nvPicPr>
          <p:cNvPr id="37892" name="MSj04378740000[1].wav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414" y="2819400"/>
            <a:ext cx="31157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88837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>
              <a:buFontTx/>
              <a:buChar char="•"/>
              <a:defRPr/>
            </a:pPr>
            <a:r>
              <a:rPr lang="en-US" dirty="0" smtClean="0"/>
              <a:t>Still working to get room numbers</a:t>
            </a:r>
          </a:p>
          <a:p>
            <a:pPr>
              <a:buFontTx/>
              <a:buChar char="•"/>
              <a:defRPr/>
            </a:pPr>
            <a:r>
              <a:rPr lang="en-US" dirty="0" smtClean="0"/>
              <a:t>Reinforce room number importance</a:t>
            </a:r>
          </a:p>
          <a:p>
            <a:pPr>
              <a:buFontTx/>
              <a:buChar char="•"/>
              <a:defRPr/>
            </a:pPr>
            <a:r>
              <a:rPr lang="en-US" sz="1050" dirty="0" smtClean="0"/>
              <a:t>Brown County cell proximity:</a:t>
            </a:r>
          </a:p>
          <a:p>
            <a:pPr lvl="1">
              <a:buFont typeface="Courier New" pitchFamily="49" charset="0"/>
              <a:buChar char="o"/>
              <a:defRPr/>
            </a:pPr>
            <a:r>
              <a:rPr lang="en-US" sz="1050" dirty="0" smtClean="0"/>
              <a:t>In regards to calling 911 using a cell phone. </a:t>
            </a:r>
          </a:p>
          <a:p>
            <a:pPr lvl="1">
              <a:buFont typeface="Courier New" pitchFamily="49" charset="0"/>
              <a:buChar char="o"/>
              <a:defRPr/>
            </a:pPr>
            <a:r>
              <a:rPr lang="en-US" sz="1050" dirty="0" smtClean="0"/>
              <a:t>It is possible to get to about 300 ft of someone’s location, but this is dependent upon conditions.  </a:t>
            </a:r>
          </a:p>
          <a:p>
            <a:pPr lvl="2">
              <a:buFont typeface="Courier New" pitchFamily="49" charset="0"/>
              <a:buChar char="o"/>
              <a:defRPr/>
            </a:pPr>
            <a:r>
              <a:rPr lang="en-US" sz="1050" dirty="0" smtClean="0"/>
              <a:t>First the person would need to be outside and not in a building.  </a:t>
            </a:r>
          </a:p>
          <a:p>
            <a:pPr lvl="2">
              <a:buFont typeface="Courier New" pitchFamily="49" charset="0"/>
              <a:buChar char="o"/>
              <a:defRPr/>
            </a:pPr>
            <a:r>
              <a:rPr lang="en-US" sz="1050" dirty="0" smtClean="0"/>
              <a:t>Then depending on weather conditions, buildings around the person, trees around the person they may get to within 300 feet.  </a:t>
            </a:r>
          </a:p>
          <a:p>
            <a:pPr lvl="2">
              <a:buFont typeface="Courier New" pitchFamily="49" charset="0"/>
              <a:buChar char="o"/>
              <a:defRPr/>
            </a:pPr>
            <a:r>
              <a:rPr lang="en-US" sz="1050" dirty="0" smtClean="0"/>
              <a:t>If in a building this will not work and they may not even be able to tell what building the person is in.</a:t>
            </a:r>
          </a:p>
          <a:p>
            <a:pPr>
              <a:defRPr/>
            </a:pPr>
            <a:r>
              <a:rPr lang="en-US" sz="1050" dirty="0" smtClean="0"/>
              <a:t>Example:  You’re in a house but you have 3 other houses within 300 – 500 feet, they will not be able to tell you what house.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050" dirty="0" smtClean="0"/>
              <a:t>Critical that you still provide the dispatcher with as much information as possible so they can get you the right help and get the help to you</a:t>
            </a:r>
          </a:p>
          <a:p>
            <a:pPr>
              <a:defRPr/>
            </a:pPr>
            <a:endParaRPr lang="en-US" sz="1600" dirty="0" smtClean="0"/>
          </a:p>
          <a:p>
            <a:pPr>
              <a:buFontTx/>
              <a:buChar char="•"/>
              <a:defRPr/>
            </a:pPr>
            <a:r>
              <a:rPr lang="en-US" sz="1000" dirty="0" smtClean="0"/>
              <a:t>Phone stickers w/ building name, address &amp; room to write in room number</a:t>
            </a:r>
          </a:p>
          <a:p>
            <a:pPr lvl="1">
              <a:buFontTx/>
              <a:buChar char="•"/>
              <a:defRPr/>
            </a:pPr>
            <a:r>
              <a:rPr lang="en-US" sz="1000" dirty="0" smtClean="0"/>
              <a:t>IF YOU DO NOT HAVE THEM WE RECOMMEND YOU GET THEM</a:t>
            </a:r>
          </a:p>
          <a:p>
            <a:pPr lvl="1">
              <a:buFontTx/>
              <a:buChar char="•"/>
              <a:defRPr/>
            </a:pPr>
            <a:r>
              <a:rPr lang="en-US" sz="1000" dirty="0" smtClean="0"/>
              <a:t>Our office has the stickers available</a:t>
            </a:r>
          </a:p>
          <a:p>
            <a:pPr>
              <a:buFontTx/>
              <a:buChar char="•"/>
              <a:defRPr/>
            </a:pPr>
            <a:endParaRPr lang="en-US" sz="1600" dirty="0" smtClean="0"/>
          </a:p>
          <a:p>
            <a:pPr>
              <a:buFontTx/>
              <a:buChar char="•"/>
              <a:defRPr/>
            </a:pPr>
            <a:endParaRPr lang="en-US" sz="1600" dirty="0" smtClean="0"/>
          </a:p>
          <a:p>
            <a:pPr>
              <a:buFontTx/>
              <a:buChar char="•"/>
              <a:defRPr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42413848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charset="0"/>
              </a:rPr>
              <a:t>Use the CAMPUS EMERGENCY ACTION PROCEDURES as a guideline</a:t>
            </a:r>
          </a:p>
          <a:p>
            <a:pPr>
              <a:buFontTx/>
              <a:buChar char="•"/>
            </a:pPr>
            <a:r>
              <a:rPr lang="en-US" u="sng" dirty="0" smtClean="0">
                <a:latin typeface="Arial" charset="0"/>
              </a:rPr>
              <a:t>WEBSITE:</a:t>
            </a:r>
          </a:p>
          <a:p>
            <a:pPr lvl="1">
              <a:buFontTx/>
              <a:buChar char="•"/>
            </a:pPr>
            <a:r>
              <a:rPr lang="en-US" u="sng" dirty="0" smtClean="0">
                <a:latin typeface="Arial" charset="0"/>
              </a:rPr>
              <a:t>Safety tips and plans</a:t>
            </a:r>
          </a:p>
          <a:p>
            <a:pPr lvl="1">
              <a:buFontTx/>
              <a:buChar char="•"/>
            </a:pPr>
            <a:r>
              <a:rPr lang="en-US" u="sng" dirty="0" smtClean="0">
                <a:latin typeface="Arial" charset="0"/>
              </a:rPr>
              <a:t>Crime prevention tips</a:t>
            </a:r>
          </a:p>
          <a:p>
            <a:pPr lvl="1">
              <a:buFontTx/>
              <a:buChar char="•"/>
            </a:pPr>
            <a:r>
              <a:rPr lang="en-US" u="sng" dirty="0" smtClean="0">
                <a:latin typeface="Arial" charset="0"/>
              </a:rPr>
              <a:t>Policies on Violence and threats</a:t>
            </a:r>
          </a:p>
          <a:p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052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lIns="93177" tIns="46589" rIns="93177" bIns="46589"/>
          <a:lstStyle/>
          <a:p>
            <a:pPr>
              <a:defRPr/>
            </a:pPr>
            <a:fld id="{ACBD612D-F07E-4DC2-A7CF-3684A6A774E4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3572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lIns="93177" tIns="46589" rIns="93177" bIns="46589"/>
          <a:lstStyle/>
          <a:p>
            <a:pPr>
              <a:defRPr/>
            </a:pPr>
            <a:fld id="{ACBD612D-F07E-4DC2-A7CF-3684A6A774E4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8292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</p:spPr>
        <p:txBody>
          <a:bodyPr lIns="93177" tIns="46589" rIns="93177" bIns="46589"/>
          <a:lstStyle/>
          <a:p>
            <a:fld id="{321A41C3-868D-4D07-97DC-354C142A80AA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3161" tIns="46581" rIns="93161" bIns="46581"/>
          <a:lstStyle/>
          <a:p>
            <a:pPr eaLnBrk="1" hangingPunct="1">
              <a:buFontTx/>
              <a:buChar char="•"/>
            </a:pPr>
            <a:r>
              <a:rPr lang="en-US" sz="1400" dirty="0"/>
              <a:t>If you’re not able to get out, find a safe place to hide.  </a:t>
            </a:r>
          </a:p>
          <a:p>
            <a:pPr eaLnBrk="1" hangingPunct="1">
              <a:buFontTx/>
              <a:buChar char="•"/>
            </a:pPr>
            <a:endParaRPr lang="en-US" sz="1400" dirty="0"/>
          </a:p>
          <a:p>
            <a:pPr eaLnBrk="1" hangingPunct="1">
              <a:buFontTx/>
              <a:buChar char="•"/>
            </a:pPr>
            <a:r>
              <a:rPr lang="en-US" sz="1400" dirty="0"/>
              <a:t>If there’s no way to get out or hide, playing dead could save your life.  </a:t>
            </a:r>
          </a:p>
          <a:p>
            <a:pPr eaLnBrk="1" hangingPunct="1">
              <a:buFontTx/>
              <a:buChar char="•"/>
            </a:pPr>
            <a:endParaRPr lang="en-US" sz="1400" dirty="0"/>
          </a:p>
          <a:p>
            <a:pPr eaLnBrk="1" hangingPunct="1">
              <a:buFontTx/>
              <a:buChar char="•"/>
            </a:pPr>
            <a:r>
              <a:rPr lang="en-US" sz="1400" dirty="0"/>
              <a:t>If you are hiding when the police come, realize that they will not know if you’re a victim or a shooter. </a:t>
            </a:r>
          </a:p>
          <a:p>
            <a:pPr lvl="2" eaLnBrk="1" hangingPunct="1">
              <a:buFontTx/>
              <a:buChar char="•"/>
            </a:pPr>
            <a:r>
              <a:rPr lang="en-US" sz="1400" dirty="0"/>
              <a:t> </a:t>
            </a:r>
            <a:r>
              <a:rPr lang="en-US" dirty="0" smtClean="0"/>
              <a:t>A shooter might pose as a hiding victim</a:t>
            </a:r>
          </a:p>
          <a:p>
            <a:pPr lvl="2" eaLnBrk="1" hangingPunct="1">
              <a:buFontTx/>
              <a:buChar char="•"/>
            </a:pPr>
            <a:r>
              <a:rPr lang="en-US" dirty="0" smtClean="0"/>
              <a:t>Follow their instructions!</a:t>
            </a:r>
          </a:p>
          <a:p>
            <a:pPr eaLnBrk="1" hangingPunct="1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597999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</p:spPr>
        <p:txBody>
          <a:bodyPr lIns="93177" tIns="46589" rIns="93177" bIns="46589"/>
          <a:lstStyle/>
          <a:p>
            <a:fld id="{47F011E8-3876-438D-91B6-5EBBF917276E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3161" tIns="46581" rIns="93161" bIns="46581"/>
          <a:lstStyle/>
          <a:p>
            <a:pPr eaLnBrk="1" hangingPunct="1">
              <a:buFontTx/>
              <a:buChar char="•"/>
            </a:pPr>
            <a:r>
              <a:rPr lang="en-US" sz="1800" dirty="0"/>
              <a:t>If possible, take care of your safety first.  </a:t>
            </a:r>
          </a:p>
          <a:p>
            <a:pPr eaLnBrk="1" hangingPunct="1">
              <a:buFontTx/>
              <a:buChar char="•"/>
            </a:pPr>
            <a:endParaRPr lang="en-US" sz="1800" dirty="0"/>
          </a:p>
          <a:p>
            <a:pPr eaLnBrk="1" hangingPunct="1">
              <a:buFontTx/>
              <a:buChar char="•"/>
            </a:pPr>
            <a:r>
              <a:rPr lang="en-US" sz="1800" dirty="0"/>
              <a:t>Run first, hide first, barricade or lock the door first, then call 911.  </a:t>
            </a:r>
          </a:p>
          <a:p>
            <a:pPr eaLnBrk="1" hangingPunct="1">
              <a:buFontTx/>
              <a:buChar char="•"/>
            </a:pPr>
            <a:endParaRPr lang="en-US" sz="1800" dirty="0"/>
          </a:p>
          <a:p>
            <a:pPr eaLnBrk="1" hangingPunct="1">
              <a:buFontTx/>
              <a:buChar char="•"/>
            </a:pPr>
            <a:r>
              <a:rPr lang="en-US" sz="1800" dirty="0"/>
              <a:t>If it’s safe, stay on the line and give the police the best information you can.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447617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</p:spPr>
        <p:txBody>
          <a:bodyPr lIns="93177" tIns="46589" rIns="93177" bIns="46589"/>
          <a:lstStyle/>
          <a:p>
            <a:fld id="{A87DA65E-9BA6-45BF-94F9-262B2EFA97FD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3161" tIns="46581" rIns="93161" bIns="46581"/>
          <a:lstStyle/>
          <a:p>
            <a:pPr eaLnBrk="1" hangingPunct="1">
              <a:buFontTx/>
              <a:buChar char="•"/>
            </a:pPr>
            <a:r>
              <a:rPr lang="en-US" sz="1800" dirty="0"/>
              <a:t>Your best option is ALWAYS to run, get out, get away.  </a:t>
            </a:r>
          </a:p>
          <a:p>
            <a:pPr eaLnBrk="1" hangingPunct="1">
              <a:buFontTx/>
              <a:buChar char="•"/>
            </a:pPr>
            <a:endParaRPr lang="en-US" sz="1800" dirty="0"/>
          </a:p>
          <a:p>
            <a:pPr eaLnBrk="1" hangingPunct="1">
              <a:buFontTx/>
              <a:buChar char="•"/>
            </a:pPr>
            <a:r>
              <a:rPr lang="en-US" sz="1800" dirty="0"/>
              <a:t>Think in advance about how you’d get out, including the possibility of jumping from the windows. </a:t>
            </a:r>
          </a:p>
          <a:p>
            <a:pPr eaLnBrk="1" hangingPunct="1">
              <a:buFontTx/>
              <a:buChar char="•"/>
            </a:pPr>
            <a:endParaRPr lang="en-US" sz="1800" dirty="0"/>
          </a:p>
          <a:p>
            <a:pPr eaLnBrk="1" hangingPunct="1">
              <a:buFontTx/>
              <a:buChar char="•"/>
            </a:pPr>
            <a:r>
              <a:rPr lang="en-US" sz="1800" dirty="0"/>
              <a:t>Know your area and how to get out.  </a:t>
            </a:r>
          </a:p>
          <a:p>
            <a:pPr eaLnBrk="1" hangingPunct="1">
              <a:buFontTx/>
              <a:buChar char="•"/>
            </a:pPr>
            <a:endParaRPr lang="en-US" sz="1800" dirty="0"/>
          </a:p>
          <a:p>
            <a:pPr eaLnBrk="1" hangingPunct="1"/>
            <a:endParaRPr lang="en-US" sz="1600" dirty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311116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</p:spPr>
        <p:txBody>
          <a:bodyPr lIns="93177" tIns="46589" rIns="93177" bIns="46589"/>
          <a:lstStyle/>
          <a:p>
            <a:fld id="{8C3EEA4F-B0F7-4AE2-B7DA-86CB6E03D5A1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3161" tIns="46581" rIns="93161" bIns="46581"/>
          <a:lstStyle/>
          <a:p>
            <a:pPr eaLnBrk="1" hangingPunct="1"/>
            <a:r>
              <a:rPr lang="en-US" sz="1600" b="1" dirty="0"/>
              <a:t>Fight or Flight?  </a:t>
            </a:r>
          </a:p>
          <a:p>
            <a:pPr eaLnBrk="1" hangingPunct="1"/>
            <a:endParaRPr lang="en-US" sz="1600" dirty="0"/>
          </a:p>
          <a:p>
            <a:pPr eaLnBrk="1" hangingPunct="1">
              <a:buFontTx/>
              <a:buChar char="•"/>
            </a:pPr>
            <a:r>
              <a:rPr lang="en-US" sz="1600" dirty="0"/>
              <a:t>Flight, running, getting out, is always your best option. </a:t>
            </a:r>
          </a:p>
          <a:p>
            <a:pPr eaLnBrk="1" hangingPunct="1">
              <a:buFontTx/>
              <a:buChar char="•"/>
            </a:pPr>
            <a:endParaRPr lang="en-US" sz="1600" dirty="0"/>
          </a:p>
          <a:p>
            <a:pPr eaLnBrk="1" hangingPunct="1">
              <a:buFontTx/>
              <a:buChar char="•"/>
            </a:pPr>
            <a:r>
              <a:rPr lang="en-US" sz="1600" dirty="0"/>
              <a:t>But if flight is removed as an option, your only choice may be to fight. </a:t>
            </a:r>
            <a:r>
              <a:rPr lang="en-US" sz="1800" dirty="0"/>
              <a:t>     </a:t>
            </a:r>
          </a:p>
          <a:p>
            <a:pPr eaLnBrk="1" hangingPunct="1">
              <a:buFontTx/>
              <a:buChar char="•"/>
            </a:pPr>
            <a:endParaRPr lang="en-US" sz="1800" dirty="0"/>
          </a:p>
          <a:p>
            <a:pPr eaLnBrk="1" hangingPunct="1">
              <a:buFontTx/>
              <a:buChar char="•"/>
            </a:pPr>
            <a:r>
              <a:rPr lang="en-US" dirty="0" smtClean="0"/>
              <a:t>If you MUST “Take Out”,</a:t>
            </a:r>
            <a:r>
              <a:rPr lang="en-US" b="1" dirty="0" smtClean="0"/>
              <a:t> </a:t>
            </a:r>
            <a:r>
              <a:rPr lang="en-US" dirty="0" smtClean="0"/>
              <a:t>remember you are fighting for your life</a:t>
            </a:r>
          </a:p>
          <a:p>
            <a:pPr eaLnBrk="1" hangingPunct="1">
              <a:buFontTx/>
              <a:buChar char="•"/>
            </a:pPr>
            <a:endParaRPr lang="en-US" dirty="0" smtClean="0"/>
          </a:p>
          <a:p>
            <a:pPr eaLnBrk="1" hangingPunct="1">
              <a:buFontTx/>
              <a:buChar char="•"/>
            </a:pPr>
            <a:r>
              <a:rPr lang="en-US" dirty="0" smtClean="0"/>
              <a:t>Why did students at Virginia Tech and others not try to “Take Out”</a:t>
            </a:r>
          </a:p>
          <a:p>
            <a:pPr eaLnBrk="1" hangingPunct="1"/>
            <a:r>
              <a:rPr lang="en-US" dirty="0" smtClean="0"/>
              <a:t>	Theory – 18-23 year olds were 9 – 14 in 1999 when Columbine occurred.</a:t>
            </a:r>
          </a:p>
          <a:p>
            <a:pPr eaLnBrk="1" hangingPunct="1"/>
            <a:r>
              <a:rPr lang="en-US" dirty="0" smtClean="0"/>
              <a:t>	Grew up w/school shootings</a:t>
            </a:r>
          </a:p>
          <a:p>
            <a:pPr eaLnBrk="1" hangingPunct="1"/>
            <a:r>
              <a:rPr lang="en-US" dirty="0" smtClean="0"/>
              <a:t>	Teacher locks door, turns off lights, call 911, hide, you dive under desk</a:t>
            </a:r>
          </a:p>
          <a:p>
            <a:pPr eaLnBrk="1" hangingPunct="1"/>
            <a:r>
              <a:rPr lang="en-US" dirty="0" smtClean="0"/>
              <a:t>	Did what they were taught 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010951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8466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Arial" charset="0"/>
              </a:rPr>
              <a:t>Use the CAMPUS EMERGENCY ACTION PROCEDURES as a guideline</a:t>
            </a:r>
          </a:p>
          <a:p>
            <a:pPr>
              <a:buFontTx/>
              <a:buChar char="•"/>
            </a:pPr>
            <a:r>
              <a:rPr lang="en-US" u="sng" dirty="0" smtClean="0">
                <a:latin typeface="Arial" charset="0"/>
              </a:rPr>
              <a:t>WEBSITE:</a:t>
            </a:r>
          </a:p>
          <a:p>
            <a:pPr lvl="1">
              <a:buFontTx/>
              <a:buChar char="•"/>
            </a:pPr>
            <a:r>
              <a:rPr lang="en-US" u="sng" dirty="0" smtClean="0">
                <a:latin typeface="Arial" charset="0"/>
              </a:rPr>
              <a:t>Safety tips and plans</a:t>
            </a:r>
          </a:p>
          <a:p>
            <a:pPr lvl="1">
              <a:buFontTx/>
              <a:buChar char="•"/>
            </a:pPr>
            <a:r>
              <a:rPr lang="en-US" u="sng" dirty="0" smtClean="0">
                <a:latin typeface="Arial" charset="0"/>
              </a:rPr>
              <a:t>Crime prevention tips</a:t>
            </a:r>
          </a:p>
          <a:p>
            <a:pPr lvl="1">
              <a:buFontTx/>
              <a:buChar char="•"/>
            </a:pPr>
            <a:r>
              <a:rPr lang="en-US" u="sng" dirty="0" smtClean="0">
                <a:latin typeface="Arial" charset="0"/>
              </a:rPr>
              <a:t>Policies on Violence and threats</a:t>
            </a:r>
          </a:p>
          <a:p>
            <a:endParaRPr lang="en-US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18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1725" y="465138"/>
            <a:ext cx="4632325" cy="3473450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8934" y="4029076"/>
            <a:ext cx="5686213" cy="4879975"/>
          </a:xfrm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Char char="•"/>
            </a:pPr>
            <a:r>
              <a:rPr lang="en-US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Psychological crisis exists when an individual is out of touch with reality. </a:t>
            </a:r>
          </a:p>
          <a:p>
            <a:pPr>
              <a:buFontTx/>
              <a:buChar char="•"/>
            </a:pPr>
            <a:r>
              <a:rPr lang="en-US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Uncontrollable behavior and/or hallucinations could be manifested.  </a:t>
            </a:r>
          </a:p>
          <a:p>
            <a:pPr>
              <a:buFontTx/>
              <a:buChar char="•"/>
            </a:pPr>
            <a:r>
              <a:rPr lang="en-US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Provide the following information:</a:t>
            </a:r>
          </a:p>
          <a:p>
            <a:pPr lvl="1">
              <a:buFontTx/>
              <a:buChar char="•"/>
            </a:pPr>
            <a:r>
              <a:rPr lang="en-US" sz="1400" dirty="0" smtClean="0">
                <a:latin typeface="Arial" charset="0"/>
              </a:rPr>
              <a:t>Your name</a:t>
            </a:r>
          </a:p>
          <a:p>
            <a:pPr lvl="1">
              <a:buFontTx/>
              <a:buChar char="•"/>
            </a:pPr>
            <a:r>
              <a:rPr lang="en-US" sz="1400" dirty="0" smtClean="0">
                <a:latin typeface="Arial" charset="0"/>
              </a:rPr>
              <a:t>Precise location (building, floor, floor room number) </a:t>
            </a:r>
          </a:p>
          <a:p>
            <a:pPr lvl="1">
              <a:buFontTx/>
              <a:buChar char="•"/>
            </a:pPr>
            <a:r>
              <a:rPr lang="en-US" sz="1400" dirty="0" smtClean="0">
                <a:latin typeface="Arial" charset="0"/>
              </a:rPr>
              <a:t>Observed behavior </a:t>
            </a:r>
          </a:p>
          <a:p>
            <a:pPr lvl="1">
              <a:buFontTx/>
              <a:buChar char="•"/>
            </a:pPr>
            <a:r>
              <a:rPr lang="en-US" sz="1400" dirty="0" smtClean="0">
                <a:latin typeface="Arial" charset="0"/>
              </a:rPr>
              <a:t>Individual's name, if known</a:t>
            </a:r>
          </a:p>
          <a:p>
            <a:pPr>
              <a:buFontTx/>
              <a:buChar char="•"/>
            </a:pPr>
            <a:r>
              <a:rPr lang="en-US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Until help arrives, be pleasant, considerate and understanding to avoid aggravating the situation.</a:t>
            </a:r>
          </a:p>
          <a:p>
            <a:pPr>
              <a:buFontTx/>
              <a:buChar char="•"/>
            </a:pPr>
            <a:r>
              <a:rPr lang="en-US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Do not argue with the individual. </a:t>
            </a:r>
          </a:p>
          <a:p>
            <a:pPr>
              <a:buFontTx/>
              <a:buChar char="•"/>
            </a:pPr>
            <a:r>
              <a:rPr lang="en-US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Try to determine and accept the individual's point of view. Do not confront/detain the individual if violent/combative.</a:t>
            </a:r>
          </a:p>
          <a:p>
            <a:pPr>
              <a:buFontTx/>
              <a:buChar char="•"/>
            </a:pPr>
            <a:r>
              <a:rPr lang="en-US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Have someone meet Public Safety at the entrance to the building and provide up-to-date information.</a:t>
            </a:r>
          </a:p>
          <a:p>
            <a:r>
              <a:rPr lang="en-US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NOTE: </a:t>
            </a:r>
            <a:r>
              <a:rPr lang="en-US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Contact the University Counseling Services for further information.</a:t>
            </a:r>
          </a:p>
          <a:p>
            <a:r>
              <a:rPr lang="en-US" sz="1400" dirty="0" smtClean="0">
                <a:latin typeface="Arial" charset="0"/>
                <a:cs typeface="Times New Roman" pitchFamily="18" charset="0"/>
              </a:rPr>
              <a:t/>
            </a:r>
            <a:br>
              <a:rPr lang="en-US" sz="1400" dirty="0" smtClean="0">
                <a:latin typeface="Arial" charset="0"/>
                <a:cs typeface="Times New Roman" pitchFamily="18" charset="0"/>
              </a:rPr>
            </a:br>
            <a:endParaRPr lang="en-US" sz="1400" dirty="0" smtClean="0">
              <a:latin typeface="Arial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723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3845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Bi-weekly</a:t>
            </a:r>
            <a:r>
              <a:rPr lang="en-US" baseline="0" dirty="0" smtClean="0"/>
              <a:t> meetings</a:t>
            </a:r>
          </a:p>
          <a:p>
            <a:r>
              <a:rPr lang="en-US" baseline="0" dirty="0" smtClean="0"/>
              <a:t>Emergency meetings as needed</a:t>
            </a:r>
          </a:p>
          <a:p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2956813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1725" y="465138"/>
            <a:ext cx="4632325" cy="3473450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8934" y="4029076"/>
            <a:ext cx="5686213" cy="4879975"/>
          </a:xfrm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Char char="•"/>
            </a:pPr>
            <a:r>
              <a:rPr lang="en-US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Psychological crisis exists when an individual is out of touch with reality. </a:t>
            </a:r>
          </a:p>
          <a:p>
            <a:pPr>
              <a:buFontTx/>
              <a:buChar char="•"/>
            </a:pPr>
            <a:r>
              <a:rPr lang="en-US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Uncontrollable behavior and/or hallucinations could be manifested.  </a:t>
            </a:r>
          </a:p>
          <a:p>
            <a:pPr>
              <a:buFontTx/>
              <a:buChar char="•"/>
            </a:pPr>
            <a:r>
              <a:rPr lang="en-US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Provide the following information:</a:t>
            </a:r>
          </a:p>
          <a:p>
            <a:pPr lvl="1">
              <a:buFontTx/>
              <a:buChar char="•"/>
            </a:pPr>
            <a:r>
              <a:rPr lang="en-US" sz="1400" dirty="0" smtClean="0">
                <a:latin typeface="Arial" charset="0"/>
              </a:rPr>
              <a:t>Your name</a:t>
            </a:r>
          </a:p>
          <a:p>
            <a:pPr lvl="1">
              <a:buFontTx/>
              <a:buChar char="•"/>
            </a:pPr>
            <a:r>
              <a:rPr lang="en-US" sz="1400" dirty="0" smtClean="0">
                <a:latin typeface="Arial" charset="0"/>
              </a:rPr>
              <a:t>Precise location (building, floor, floor room number) </a:t>
            </a:r>
          </a:p>
          <a:p>
            <a:pPr lvl="1">
              <a:buFontTx/>
              <a:buChar char="•"/>
            </a:pPr>
            <a:r>
              <a:rPr lang="en-US" sz="1400" dirty="0" smtClean="0">
                <a:latin typeface="Arial" charset="0"/>
              </a:rPr>
              <a:t>Observed behavior </a:t>
            </a:r>
          </a:p>
          <a:p>
            <a:pPr lvl="1">
              <a:buFontTx/>
              <a:buChar char="•"/>
            </a:pPr>
            <a:r>
              <a:rPr lang="en-US" sz="1400" dirty="0" smtClean="0">
                <a:latin typeface="Arial" charset="0"/>
              </a:rPr>
              <a:t>Individual's name, if known</a:t>
            </a:r>
          </a:p>
          <a:p>
            <a:pPr>
              <a:buFontTx/>
              <a:buChar char="•"/>
            </a:pPr>
            <a:r>
              <a:rPr lang="en-US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Until help arrives, be pleasant, considerate and understanding to avoid aggravating the situation.</a:t>
            </a:r>
          </a:p>
          <a:p>
            <a:pPr>
              <a:buFontTx/>
              <a:buChar char="•"/>
            </a:pPr>
            <a:r>
              <a:rPr lang="en-US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Do not argue with the individual. </a:t>
            </a:r>
          </a:p>
          <a:p>
            <a:pPr>
              <a:buFontTx/>
              <a:buChar char="•"/>
            </a:pPr>
            <a:r>
              <a:rPr lang="en-US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Try to determine and accept the individual's point of view. Do not confront/detain the individual if violent/combative.</a:t>
            </a:r>
          </a:p>
          <a:p>
            <a:pPr>
              <a:buFontTx/>
              <a:buChar char="•"/>
            </a:pPr>
            <a:r>
              <a:rPr lang="en-US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Have someone meet Public Safety at the entrance to the building and provide up-to-date information.</a:t>
            </a:r>
          </a:p>
          <a:p>
            <a:r>
              <a:rPr lang="en-US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NOTE: </a:t>
            </a:r>
            <a:r>
              <a:rPr lang="en-US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Contact the University Counseling Services for further information.</a:t>
            </a:r>
          </a:p>
          <a:p>
            <a:r>
              <a:rPr lang="en-US" sz="1400" dirty="0" smtClean="0">
                <a:latin typeface="Arial" charset="0"/>
                <a:cs typeface="Times New Roman" pitchFamily="18" charset="0"/>
              </a:rPr>
              <a:t/>
            </a:r>
            <a:br>
              <a:rPr lang="en-US" sz="1400" dirty="0" smtClean="0">
                <a:latin typeface="Arial" charset="0"/>
                <a:cs typeface="Times New Roman" pitchFamily="18" charset="0"/>
              </a:rPr>
            </a:br>
            <a:endParaRPr lang="en-US" sz="1400" dirty="0" smtClean="0">
              <a:latin typeface="Arial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1787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>
              <a:buFontTx/>
              <a:buChar char="•"/>
              <a:defRPr/>
            </a:pPr>
            <a:r>
              <a:rPr lang="en-US" dirty="0" smtClean="0"/>
              <a:t>Still working to get room numbers</a:t>
            </a:r>
          </a:p>
          <a:p>
            <a:pPr>
              <a:buFontTx/>
              <a:buChar char="•"/>
              <a:defRPr/>
            </a:pPr>
            <a:r>
              <a:rPr lang="en-US" dirty="0" smtClean="0"/>
              <a:t>Reinforce room number importance</a:t>
            </a:r>
          </a:p>
          <a:p>
            <a:pPr>
              <a:buFontTx/>
              <a:buChar char="•"/>
              <a:defRPr/>
            </a:pPr>
            <a:r>
              <a:rPr lang="en-US" sz="1050" dirty="0" smtClean="0"/>
              <a:t>Brown County cell proximity:</a:t>
            </a:r>
          </a:p>
          <a:p>
            <a:pPr lvl="1">
              <a:buFont typeface="Courier New" pitchFamily="49" charset="0"/>
              <a:buChar char="o"/>
              <a:defRPr/>
            </a:pPr>
            <a:r>
              <a:rPr lang="en-US" sz="1050" dirty="0" smtClean="0"/>
              <a:t>In regards to calling 911 using a cell phone. </a:t>
            </a:r>
          </a:p>
          <a:p>
            <a:pPr lvl="1">
              <a:buFont typeface="Courier New" pitchFamily="49" charset="0"/>
              <a:buChar char="o"/>
              <a:defRPr/>
            </a:pPr>
            <a:r>
              <a:rPr lang="en-US" sz="1050" dirty="0" smtClean="0"/>
              <a:t>It is possible to get to about 300 ft of someone’s location, but this is dependent upon conditions.  </a:t>
            </a:r>
          </a:p>
          <a:p>
            <a:pPr lvl="2">
              <a:buFont typeface="Courier New" pitchFamily="49" charset="0"/>
              <a:buChar char="o"/>
              <a:defRPr/>
            </a:pPr>
            <a:r>
              <a:rPr lang="en-US" sz="1050" dirty="0" smtClean="0"/>
              <a:t>First the person would need to be outside and not in a building.  </a:t>
            </a:r>
          </a:p>
          <a:p>
            <a:pPr lvl="2">
              <a:buFont typeface="Courier New" pitchFamily="49" charset="0"/>
              <a:buChar char="o"/>
              <a:defRPr/>
            </a:pPr>
            <a:r>
              <a:rPr lang="en-US" sz="1050" dirty="0" smtClean="0"/>
              <a:t>Then depending on weather conditions, buildings around the person, trees around the person they may get to within 300 feet.  </a:t>
            </a:r>
          </a:p>
          <a:p>
            <a:pPr lvl="2">
              <a:buFont typeface="Courier New" pitchFamily="49" charset="0"/>
              <a:buChar char="o"/>
              <a:defRPr/>
            </a:pPr>
            <a:r>
              <a:rPr lang="en-US" sz="1050" dirty="0" smtClean="0"/>
              <a:t>If in a building this will not work and they may not even be able to tell what building the person is in.</a:t>
            </a:r>
          </a:p>
          <a:p>
            <a:pPr>
              <a:defRPr/>
            </a:pPr>
            <a:r>
              <a:rPr lang="en-US" sz="1050" dirty="0" smtClean="0"/>
              <a:t>Example:  You’re in a house but you have 3 other houses within 300 – 500 feet, they will not be able to tell you what house.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050" dirty="0" smtClean="0"/>
              <a:t>Critical that you still provide the dispatcher with as much information as possible so they can get you the right help and get the help to you</a:t>
            </a:r>
          </a:p>
          <a:p>
            <a:pPr>
              <a:defRPr/>
            </a:pPr>
            <a:endParaRPr lang="en-US" sz="1600" dirty="0" smtClean="0"/>
          </a:p>
          <a:p>
            <a:pPr>
              <a:buFontTx/>
              <a:buChar char="•"/>
              <a:defRPr/>
            </a:pPr>
            <a:r>
              <a:rPr lang="en-US" sz="1000" dirty="0" smtClean="0"/>
              <a:t>Phone stickers w/ building name, address &amp; room to write in room number</a:t>
            </a:r>
          </a:p>
          <a:p>
            <a:pPr lvl="1">
              <a:buFontTx/>
              <a:buChar char="•"/>
              <a:defRPr/>
            </a:pPr>
            <a:r>
              <a:rPr lang="en-US" sz="1000" dirty="0" smtClean="0"/>
              <a:t>IF YOU DO NOT HAVE THEM WE RECOMMEND YOU GET THEM</a:t>
            </a:r>
          </a:p>
          <a:p>
            <a:pPr lvl="1">
              <a:buFontTx/>
              <a:buChar char="•"/>
              <a:defRPr/>
            </a:pPr>
            <a:r>
              <a:rPr lang="en-US" sz="1000" dirty="0" smtClean="0"/>
              <a:t>Our office has the stickers available</a:t>
            </a:r>
          </a:p>
          <a:p>
            <a:pPr>
              <a:buFontTx/>
              <a:buChar char="•"/>
              <a:defRPr/>
            </a:pPr>
            <a:endParaRPr lang="en-US" sz="1600" dirty="0" smtClean="0"/>
          </a:p>
          <a:p>
            <a:pPr>
              <a:buFontTx/>
              <a:buChar char="•"/>
              <a:defRPr/>
            </a:pPr>
            <a:endParaRPr lang="en-US" sz="1600" dirty="0" smtClean="0"/>
          </a:p>
          <a:p>
            <a:pPr>
              <a:buFontTx/>
              <a:buChar char="•"/>
              <a:defRPr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1655986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1725" y="465138"/>
            <a:ext cx="4632325" cy="3473450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8934" y="4029076"/>
            <a:ext cx="5686213" cy="4879975"/>
          </a:xfrm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Char char="•"/>
            </a:pPr>
            <a:r>
              <a:rPr lang="en-US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Psychological crisis exists when an individual is out of touch with reality. </a:t>
            </a:r>
          </a:p>
          <a:p>
            <a:pPr>
              <a:buFontTx/>
              <a:buChar char="•"/>
            </a:pPr>
            <a:r>
              <a:rPr lang="en-US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Uncontrollable behavior and/or hallucinations could be manifested.  </a:t>
            </a:r>
          </a:p>
          <a:p>
            <a:pPr>
              <a:buFontTx/>
              <a:buChar char="•"/>
            </a:pPr>
            <a:r>
              <a:rPr lang="en-US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Provide the following information:</a:t>
            </a:r>
          </a:p>
          <a:p>
            <a:pPr lvl="1">
              <a:buFontTx/>
              <a:buChar char="•"/>
            </a:pPr>
            <a:r>
              <a:rPr lang="en-US" sz="1400" dirty="0" smtClean="0">
                <a:latin typeface="Arial" charset="0"/>
              </a:rPr>
              <a:t>Your name</a:t>
            </a:r>
          </a:p>
          <a:p>
            <a:pPr lvl="1">
              <a:buFontTx/>
              <a:buChar char="•"/>
            </a:pPr>
            <a:r>
              <a:rPr lang="en-US" sz="1400" dirty="0" smtClean="0">
                <a:latin typeface="Arial" charset="0"/>
              </a:rPr>
              <a:t>Precise location (building, floor, floor room number) </a:t>
            </a:r>
          </a:p>
          <a:p>
            <a:pPr lvl="1">
              <a:buFontTx/>
              <a:buChar char="•"/>
            </a:pPr>
            <a:r>
              <a:rPr lang="en-US" sz="1400" dirty="0" smtClean="0">
                <a:latin typeface="Arial" charset="0"/>
              </a:rPr>
              <a:t>Observed behavior </a:t>
            </a:r>
          </a:p>
          <a:p>
            <a:pPr lvl="1">
              <a:buFontTx/>
              <a:buChar char="•"/>
            </a:pPr>
            <a:r>
              <a:rPr lang="en-US" sz="1400" dirty="0" smtClean="0">
                <a:latin typeface="Arial" charset="0"/>
              </a:rPr>
              <a:t>Individual's name, if known</a:t>
            </a:r>
          </a:p>
          <a:p>
            <a:pPr>
              <a:buFontTx/>
              <a:buChar char="•"/>
            </a:pPr>
            <a:r>
              <a:rPr lang="en-US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Until help arrives, be pleasant, considerate and understanding to avoid aggravating the situation.</a:t>
            </a:r>
          </a:p>
          <a:p>
            <a:pPr>
              <a:buFontTx/>
              <a:buChar char="•"/>
            </a:pPr>
            <a:r>
              <a:rPr lang="en-US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Do not argue with the individual. </a:t>
            </a:r>
          </a:p>
          <a:p>
            <a:pPr>
              <a:buFontTx/>
              <a:buChar char="•"/>
            </a:pPr>
            <a:r>
              <a:rPr lang="en-US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Try to determine and accept the individual's point of view. Do not confront/detain the individual if violent/combative.</a:t>
            </a:r>
          </a:p>
          <a:p>
            <a:pPr>
              <a:buFontTx/>
              <a:buChar char="•"/>
            </a:pPr>
            <a:r>
              <a:rPr lang="en-US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Have someone meet Public Safety at the entrance to the building and provide up-to-date information.</a:t>
            </a:r>
          </a:p>
          <a:p>
            <a:r>
              <a:rPr lang="en-US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NOTE: </a:t>
            </a:r>
            <a:r>
              <a:rPr lang="en-US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Contact the University Counseling Services for further information.</a:t>
            </a:r>
          </a:p>
          <a:p>
            <a:r>
              <a:rPr lang="en-US" sz="1400" dirty="0" smtClean="0">
                <a:latin typeface="Arial" charset="0"/>
                <a:cs typeface="Times New Roman" pitchFamily="18" charset="0"/>
              </a:rPr>
              <a:t/>
            </a:r>
            <a:br>
              <a:rPr lang="en-US" sz="1400" dirty="0" smtClean="0">
                <a:latin typeface="Arial" charset="0"/>
                <a:cs typeface="Times New Roman" pitchFamily="18" charset="0"/>
              </a:rPr>
            </a:br>
            <a:endParaRPr lang="en-US" sz="1400" dirty="0" smtClean="0">
              <a:latin typeface="Arial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3041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1725" y="465138"/>
            <a:ext cx="4632325" cy="3473450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8934" y="4029076"/>
            <a:ext cx="5686213" cy="4879975"/>
          </a:xfrm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Char char="•"/>
            </a:pPr>
            <a:r>
              <a:rPr lang="en-US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Psychological crisis exists when an individual is out of touch with reality. </a:t>
            </a:r>
          </a:p>
          <a:p>
            <a:pPr>
              <a:buFontTx/>
              <a:buChar char="•"/>
            </a:pPr>
            <a:r>
              <a:rPr lang="en-US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Uncontrollable behavior and/or hallucinations could be manifested.  </a:t>
            </a:r>
          </a:p>
          <a:p>
            <a:pPr>
              <a:buFontTx/>
              <a:buChar char="•"/>
            </a:pPr>
            <a:r>
              <a:rPr lang="en-US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Provide the following information:</a:t>
            </a:r>
          </a:p>
          <a:p>
            <a:pPr lvl="1">
              <a:buFontTx/>
              <a:buChar char="•"/>
            </a:pPr>
            <a:r>
              <a:rPr lang="en-US" sz="1400" dirty="0" smtClean="0">
                <a:latin typeface="Arial" charset="0"/>
              </a:rPr>
              <a:t>Your name</a:t>
            </a:r>
          </a:p>
          <a:p>
            <a:pPr lvl="1">
              <a:buFontTx/>
              <a:buChar char="•"/>
            </a:pPr>
            <a:r>
              <a:rPr lang="en-US" sz="1400" dirty="0" smtClean="0">
                <a:latin typeface="Arial" charset="0"/>
              </a:rPr>
              <a:t>Precise location (building, floor, floor room number) </a:t>
            </a:r>
          </a:p>
          <a:p>
            <a:pPr lvl="1">
              <a:buFontTx/>
              <a:buChar char="•"/>
            </a:pPr>
            <a:r>
              <a:rPr lang="en-US" sz="1400" dirty="0" smtClean="0">
                <a:latin typeface="Arial" charset="0"/>
              </a:rPr>
              <a:t>Observed behavior </a:t>
            </a:r>
          </a:p>
          <a:p>
            <a:pPr lvl="1">
              <a:buFontTx/>
              <a:buChar char="•"/>
            </a:pPr>
            <a:r>
              <a:rPr lang="en-US" sz="1400" dirty="0" smtClean="0">
                <a:latin typeface="Arial" charset="0"/>
              </a:rPr>
              <a:t>Individual's name, if known</a:t>
            </a:r>
          </a:p>
          <a:p>
            <a:pPr>
              <a:buFontTx/>
              <a:buChar char="•"/>
            </a:pPr>
            <a:r>
              <a:rPr lang="en-US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Until help arrives, be pleasant, considerate and understanding to avoid aggravating the situation.</a:t>
            </a:r>
          </a:p>
          <a:p>
            <a:pPr>
              <a:buFontTx/>
              <a:buChar char="•"/>
            </a:pPr>
            <a:r>
              <a:rPr lang="en-US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Do not argue with the individual. </a:t>
            </a:r>
          </a:p>
          <a:p>
            <a:pPr>
              <a:buFontTx/>
              <a:buChar char="•"/>
            </a:pPr>
            <a:r>
              <a:rPr lang="en-US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Try to determine and accept the individual's point of view. Do not confront/detain the individual if violent/combative.</a:t>
            </a:r>
          </a:p>
          <a:p>
            <a:pPr>
              <a:buFontTx/>
              <a:buChar char="•"/>
            </a:pPr>
            <a:r>
              <a:rPr lang="en-US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Have someone meet Public Safety at the entrance to the building and provide up-to-date information.</a:t>
            </a:r>
          </a:p>
          <a:p>
            <a:r>
              <a:rPr lang="en-US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NOTE: </a:t>
            </a:r>
            <a:r>
              <a:rPr lang="en-US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Contact the University Counseling Services for further information.</a:t>
            </a:r>
          </a:p>
          <a:p>
            <a:r>
              <a:rPr lang="en-US" sz="1400" dirty="0" smtClean="0">
                <a:latin typeface="Arial" charset="0"/>
                <a:cs typeface="Times New Roman" pitchFamily="18" charset="0"/>
              </a:rPr>
              <a:t/>
            </a:r>
            <a:br>
              <a:rPr lang="en-US" sz="1400" dirty="0" smtClean="0">
                <a:latin typeface="Arial" charset="0"/>
                <a:cs typeface="Times New Roman" pitchFamily="18" charset="0"/>
              </a:rPr>
            </a:br>
            <a:endParaRPr lang="en-US" sz="1400" dirty="0" smtClean="0">
              <a:latin typeface="Arial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6789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7874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1725" y="465138"/>
            <a:ext cx="4632325" cy="3473450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8934" y="4029076"/>
            <a:ext cx="5686213" cy="4879975"/>
          </a:xfrm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Char char="•"/>
            </a:pPr>
            <a:r>
              <a:rPr lang="en-US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Psychological crisis exists when an individual is out of touch with reality. </a:t>
            </a:r>
          </a:p>
          <a:p>
            <a:pPr>
              <a:buFontTx/>
              <a:buChar char="•"/>
            </a:pPr>
            <a:r>
              <a:rPr lang="en-US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Uncontrollable behavior and/or hallucinations could be manifested.  </a:t>
            </a:r>
          </a:p>
          <a:p>
            <a:pPr>
              <a:buFontTx/>
              <a:buChar char="•"/>
            </a:pPr>
            <a:r>
              <a:rPr lang="en-US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Provide the following information:</a:t>
            </a:r>
          </a:p>
          <a:p>
            <a:pPr lvl="1">
              <a:buFontTx/>
              <a:buChar char="•"/>
            </a:pPr>
            <a:r>
              <a:rPr lang="en-US" sz="1400" dirty="0" smtClean="0">
                <a:latin typeface="Arial" charset="0"/>
              </a:rPr>
              <a:t>Your name</a:t>
            </a:r>
          </a:p>
          <a:p>
            <a:pPr lvl="1">
              <a:buFontTx/>
              <a:buChar char="•"/>
            </a:pPr>
            <a:r>
              <a:rPr lang="en-US" sz="1400" dirty="0" smtClean="0">
                <a:latin typeface="Arial" charset="0"/>
              </a:rPr>
              <a:t>Precise location (building, floor, floor room number) </a:t>
            </a:r>
          </a:p>
          <a:p>
            <a:pPr lvl="1">
              <a:buFontTx/>
              <a:buChar char="•"/>
            </a:pPr>
            <a:r>
              <a:rPr lang="en-US" sz="1400" dirty="0" smtClean="0">
                <a:latin typeface="Arial" charset="0"/>
              </a:rPr>
              <a:t>Observed behavior </a:t>
            </a:r>
          </a:p>
          <a:p>
            <a:pPr lvl="1">
              <a:buFontTx/>
              <a:buChar char="•"/>
            </a:pPr>
            <a:r>
              <a:rPr lang="en-US" sz="1400" dirty="0" smtClean="0">
                <a:latin typeface="Arial" charset="0"/>
              </a:rPr>
              <a:t>Individual's name, if known</a:t>
            </a:r>
          </a:p>
          <a:p>
            <a:pPr>
              <a:buFontTx/>
              <a:buChar char="•"/>
            </a:pPr>
            <a:r>
              <a:rPr lang="en-US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Until help arrives, be pleasant, considerate and understanding to avoid aggravating the situation.</a:t>
            </a:r>
          </a:p>
          <a:p>
            <a:pPr>
              <a:buFontTx/>
              <a:buChar char="•"/>
            </a:pPr>
            <a:r>
              <a:rPr lang="en-US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Do not argue with the individual. </a:t>
            </a:r>
          </a:p>
          <a:p>
            <a:pPr>
              <a:buFontTx/>
              <a:buChar char="•"/>
            </a:pPr>
            <a:r>
              <a:rPr lang="en-US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Try to determine and accept the individual's point of view. Do not confront/detain the individual if violent/combative.</a:t>
            </a:r>
          </a:p>
          <a:p>
            <a:pPr>
              <a:buFontTx/>
              <a:buChar char="•"/>
            </a:pPr>
            <a:r>
              <a:rPr lang="en-US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Have someone meet Public Safety at the entrance to the building and provide up-to-date information.</a:t>
            </a:r>
          </a:p>
          <a:p>
            <a:r>
              <a:rPr lang="en-US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NOTE: </a:t>
            </a:r>
            <a:r>
              <a:rPr lang="en-US" sz="1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Contact the University Counseling Services for further information.</a:t>
            </a:r>
          </a:p>
          <a:p>
            <a:r>
              <a:rPr lang="en-US" sz="1400" dirty="0" smtClean="0">
                <a:latin typeface="Arial" charset="0"/>
                <a:cs typeface="Times New Roman" pitchFamily="18" charset="0"/>
              </a:rPr>
              <a:t/>
            </a:r>
            <a:br>
              <a:rPr lang="en-US" sz="1400" dirty="0" smtClean="0">
                <a:latin typeface="Arial" charset="0"/>
                <a:cs typeface="Times New Roman" pitchFamily="18" charset="0"/>
              </a:rPr>
            </a:br>
            <a:endParaRPr lang="en-US" sz="1400" dirty="0" smtClean="0">
              <a:latin typeface="Arial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030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18B520-EB0D-40FD-A56E-281A7D07D3A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110C5E-9040-4A94-A820-13C70B27DA0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66611C-0189-4057-BBB9-F630DD8A213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663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663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F61842-5F25-4F42-88D1-5A99591BD88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53388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9315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953388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2400" b="1" kern="120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9315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857AF5-4345-49A4-85E2-8946DAE5B7D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EDA633-B5A1-43B5-82A4-3DBA8504BB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A0415C-4552-41C9-8C29-2C5149F940F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4855"/>
            <a:ext cx="3008313" cy="1162050"/>
          </a:xfrm>
        </p:spPr>
        <p:txBody>
          <a:bodyPr anchor="b">
            <a:normAutofit/>
          </a:bodyPr>
          <a:lstStyle>
            <a:lvl1pPr algn="l">
              <a:defRPr sz="2400" b="1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8485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46905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0C9A33-5C40-4F09-85B7-5E994DE0643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19606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0823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76279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AA2E4A-9AC2-4938-86F6-0EAC09C3EA9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425979" y="193703"/>
            <a:ext cx="6718021" cy="365125"/>
          </a:xfrm>
          <a:prstGeom prst="rect">
            <a:avLst/>
          </a:prstGeom>
          <a:gradFill flip="none" rotWithShape="1">
            <a:gsLst>
              <a:gs pos="0">
                <a:srgbClr val="006633"/>
              </a:gs>
              <a:gs pos="100000">
                <a:srgbClr val="006633">
                  <a:alpha val="7000"/>
                </a:srgbClr>
              </a:gs>
            </a:gsLst>
            <a:lin ang="1092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9571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2128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4886" y="193703"/>
            <a:ext cx="7976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193703"/>
            <a:ext cx="41233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6158" y="193703"/>
            <a:ext cx="4506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D3C046F-1414-4658-B658-C6441C38F3E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6" descr="gb-horizongal.pn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53003" y="168167"/>
            <a:ext cx="2174112" cy="390661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975" r:id="rId1"/>
    <p:sldLayoutId id="2147483976" r:id="rId2"/>
    <p:sldLayoutId id="2147483977" r:id="rId3"/>
    <p:sldLayoutId id="2147483978" r:id="rId4"/>
    <p:sldLayoutId id="2147483979" r:id="rId5"/>
    <p:sldLayoutId id="2147483980" r:id="rId6"/>
    <p:sldLayoutId id="2147483981" r:id="rId7"/>
    <p:sldLayoutId id="2147483982" r:id="rId8"/>
    <p:sldLayoutId id="2147483983" r:id="rId9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 cap="small">
          <a:solidFill>
            <a:srgbClr val="006633"/>
          </a:solidFill>
          <a:effectLst>
            <a:innerShdw blurRad="63500" dir="13500000">
              <a:srgbClr val="000000">
                <a:alpha val="50000"/>
              </a:srgbClr>
            </a:inn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bg2"/>
          </a:solidFill>
          <a:latin typeface="+mj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bg2"/>
          </a:solidFill>
          <a:latin typeface="+mj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bg2"/>
          </a:solidFill>
          <a:latin typeface="+mj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bg2"/>
          </a:solidFill>
          <a:latin typeface="+mj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bg2"/>
          </a:solidFill>
          <a:latin typeface="+mj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5mzI_5aj4Vs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wgb.edu/phoenix-care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wgb.edu/FERPA" TargetMode="Externa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wgb.edu/publicsafety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hyperlink" Target="http://www.uwgb.edu/counseling-health/" TargetMode="External"/><Relationship Id="rId4" Type="http://schemas.openxmlformats.org/officeDocument/2006/relationships/hyperlink" Target="http://www.uwgb.edu/dean-of-students" TargetMode="Externa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2263775"/>
            <a:ext cx="8001000" cy="23083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7200" b="1" dirty="0" smtClean="0">
                <a:ln w="19050">
                  <a:noFill/>
                  <a:prstDash val="solid"/>
                </a:ln>
                <a:solidFill>
                  <a:srgbClr val="007434"/>
                </a:solidFill>
              </a:rPr>
              <a:t>Dealing with </a:t>
            </a:r>
            <a:endParaRPr lang="en-US" sz="7200" b="1" dirty="0">
              <a:ln w="19050">
                <a:noFill/>
                <a:prstDash val="solid"/>
              </a:ln>
              <a:solidFill>
                <a:srgbClr val="007434"/>
              </a:solidFill>
            </a:endParaRPr>
          </a:p>
          <a:p>
            <a:pPr algn="ctr">
              <a:defRPr/>
            </a:pPr>
            <a:r>
              <a:rPr lang="en-US" sz="7200" b="1" dirty="0" smtClean="0">
                <a:ln w="19050">
                  <a:noFill/>
                  <a:prstDash val="solid"/>
                </a:ln>
                <a:solidFill>
                  <a:srgbClr val="007434"/>
                </a:solidFill>
              </a:rPr>
              <a:t>Disruption</a:t>
            </a:r>
            <a:endParaRPr lang="en-US" sz="7200" b="1" dirty="0">
              <a:ln w="19050">
                <a:noFill/>
                <a:prstDash val="solid"/>
              </a:ln>
              <a:solidFill>
                <a:srgbClr val="007434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696200" cy="1431925"/>
          </a:xfr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dirty="0">
                <a:solidFill>
                  <a:srgbClr val="007434"/>
                </a:solidFill>
              </a:rPr>
              <a:t>Office Safety</a:t>
            </a:r>
            <a:endParaRPr lang="en-US" sz="4000" b="1" dirty="0" smtClean="0">
              <a:solidFill>
                <a:srgbClr val="007434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41350" y="1905000"/>
            <a:ext cx="7772400" cy="4419600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•"/>
            </a:pPr>
            <a:r>
              <a:rPr lang="en-US" dirty="0" smtClean="0">
                <a:solidFill>
                  <a:srgbClr val="007434"/>
                </a:solidFill>
                <a:latin typeface="+mn-lt"/>
              </a:rPr>
              <a:t>Pre-plan an escape route and play “what if…”.</a:t>
            </a:r>
          </a:p>
          <a:p>
            <a:pPr>
              <a:buFontTx/>
              <a:buChar char="•"/>
            </a:pPr>
            <a:r>
              <a:rPr lang="en-US" dirty="0" smtClean="0">
                <a:solidFill>
                  <a:srgbClr val="007434"/>
                </a:solidFill>
                <a:latin typeface="+mn-lt"/>
              </a:rPr>
              <a:t>Avoid </a:t>
            </a:r>
            <a:r>
              <a:rPr lang="en-US" dirty="0">
                <a:solidFill>
                  <a:srgbClr val="007434"/>
                </a:solidFill>
                <a:latin typeface="+mn-lt"/>
              </a:rPr>
              <a:t>any physical contact, finger-pointing or long periods of fixed eye contact. Do not touch the person.</a:t>
            </a:r>
          </a:p>
          <a:p>
            <a:pPr>
              <a:buFontTx/>
              <a:buChar char="•"/>
            </a:pPr>
            <a:r>
              <a:rPr lang="en-US" dirty="0">
                <a:solidFill>
                  <a:srgbClr val="007434"/>
                </a:solidFill>
                <a:latin typeface="+mn-lt"/>
              </a:rPr>
              <a:t>Position a barrier between you and the person. If no barrier is present, just slowly back away to add distance.</a:t>
            </a:r>
          </a:p>
          <a:p>
            <a:pPr>
              <a:buFontTx/>
              <a:buChar char="•"/>
            </a:pPr>
            <a:r>
              <a:rPr lang="en-US" dirty="0">
                <a:solidFill>
                  <a:srgbClr val="007434"/>
                </a:solidFill>
                <a:latin typeface="+mn-lt"/>
              </a:rPr>
              <a:t>Avoid invading the individual’s personal space. 3’ to 6’ between you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1927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1143000"/>
          </a:xfr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007434"/>
                </a:solidFill>
              </a:rPr>
              <a:t>Is disruptive Behavior  a disability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71500" indent="-571500"/>
            <a:r>
              <a:rPr lang="en-US" sz="4600" dirty="0" smtClean="0">
                <a:solidFill>
                  <a:srgbClr val="007434"/>
                </a:solidFill>
                <a:latin typeface="+mn-lt"/>
              </a:rPr>
              <a:t>All students must adhere to the student code of conduct and reasonable behavior standards</a:t>
            </a:r>
          </a:p>
          <a:p>
            <a:pPr marL="571500" indent="-571500"/>
            <a:r>
              <a:rPr lang="en-US" sz="4600" dirty="0" smtClean="0">
                <a:solidFill>
                  <a:srgbClr val="007434"/>
                </a:solidFill>
                <a:latin typeface="+mn-lt"/>
              </a:rPr>
              <a:t>We do not need to tolerate or excuse disruptive, dangerous or violent behavior, even if connected to a disability</a:t>
            </a:r>
          </a:p>
          <a:p>
            <a:pPr marL="571500" indent="-571500"/>
            <a:r>
              <a:rPr lang="en-US" sz="4600" dirty="0" smtClean="0">
                <a:solidFill>
                  <a:srgbClr val="007434"/>
                </a:solidFill>
                <a:latin typeface="+mn-lt"/>
              </a:rPr>
              <a:t>Such behavior cannot interfere with the educational opportunities of others</a:t>
            </a:r>
          </a:p>
          <a:p>
            <a:pPr marL="571500" indent="-571500"/>
            <a:r>
              <a:rPr lang="en-US" sz="4600" dirty="0" smtClean="0">
                <a:solidFill>
                  <a:srgbClr val="007434"/>
                </a:solidFill>
                <a:latin typeface="+mn-lt"/>
              </a:rPr>
              <a:t>Setting/Enforcing standards may encourage needed therapy/prescribed medications</a:t>
            </a:r>
          </a:p>
          <a:p>
            <a:pPr>
              <a:lnSpc>
                <a:spcPct val="150000"/>
              </a:lnSpc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053111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7772400" cy="1143000"/>
          </a:xfr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007434"/>
                </a:solidFill>
              </a:rPr>
              <a:t>Behaviors of concern</a:t>
            </a:r>
            <a:r>
              <a:rPr lang="en-US" sz="4000" dirty="0" smtClean="0">
                <a:solidFill>
                  <a:schemeClr val="tx1"/>
                </a:solidFill>
              </a:rPr>
              <a:t/>
            </a:r>
            <a:br>
              <a:rPr lang="en-US" sz="4000" dirty="0" smtClean="0">
                <a:solidFill>
                  <a:schemeClr val="tx1"/>
                </a:solidFill>
              </a:rPr>
            </a:br>
            <a:endParaRPr lang="en-US" sz="4000" dirty="0" smtClean="0">
              <a:solidFill>
                <a:schemeClr val="tx1"/>
              </a:solidFill>
            </a:endParaRPr>
          </a:p>
        </p:txBody>
      </p:sp>
      <p:sp>
        <p:nvSpPr>
          <p:cNvPr id="1863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399"/>
            <a:ext cx="3962400" cy="4038601"/>
          </a:xfrm>
        </p:spPr>
        <p:txBody>
          <a:bodyPr>
            <a:normAutofit fontScale="85000" lnSpcReduction="20000"/>
          </a:bodyPr>
          <a:lstStyle/>
          <a:p>
            <a:pPr marL="571500" indent="-571500"/>
            <a:r>
              <a:rPr lang="en-US" sz="3600" dirty="0" smtClean="0">
                <a:solidFill>
                  <a:srgbClr val="007434"/>
                </a:solidFill>
                <a:latin typeface="+mn-lt"/>
              </a:rPr>
              <a:t>Loss of control</a:t>
            </a:r>
          </a:p>
          <a:p>
            <a:pPr marL="571500" indent="-571500"/>
            <a:r>
              <a:rPr lang="en-US" sz="3600" dirty="0" smtClean="0">
                <a:solidFill>
                  <a:srgbClr val="007434"/>
                </a:solidFill>
                <a:latin typeface="+mn-lt"/>
              </a:rPr>
              <a:t>Threats/Acts of violence</a:t>
            </a:r>
          </a:p>
          <a:p>
            <a:pPr marL="571500" indent="-571500"/>
            <a:r>
              <a:rPr lang="en-US" sz="3600" dirty="0" smtClean="0">
                <a:solidFill>
                  <a:srgbClr val="007434"/>
                </a:solidFill>
                <a:latin typeface="+mn-lt"/>
              </a:rPr>
              <a:t>Fixation </a:t>
            </a:r>
            <a:r>
              <a:rPr lang="en-US" sz="3600" dirty="0" smtClean="0">
                <a:solidFill>
                  <a:srgbClr val="007434"/>
                </a:solidFill>
                <a:latin typeface="+mn-lt"/>
              </a:rPr>
              <a:t>on violence</a:t>
            </a:r>
          </a:p>
          <a:p>
            <a:pPr marL="571500" indent="-571500"/>
            <a:r>
              <a:rPr lang="en-US" sz="3600" dirty="0">
                <a:solidFill>
                  <a:srgbClr val="007434"/>
                </a:solidFill>
                <a:latin typeface="+mn-lt"/>
              </a:rPr>
              <a:t>Perceived injustice, hostility, blaming</a:t>
            </a:r>
          </a:p>
          <a:p>
            <a:pPr marL="571500" indent="-571500"/>
            <a:r>
              <a:rPr lang="en-US" sz="3600" dirty="0" smtClean="0">
                <a:solidFill>
                  <a:srgbClr val="007434"/>
                </a:solidFill>
                <a:latin typeface="+mn-lt"/>
              </a:rPr>
              <a:t>Substance </a:t>
            </a:r>
            <a:r>
              <a:rPr lang="en-US" sz="3600" dirty="0" smtClean="0">
                <a:solidFill>
                  <a:srgbClr val="007434"/>
                </a:solidFill>
                <a:latin typeface="+mn-lt"/>
              </a:rPr>
              <a:t>abuse</a:t>
            </a:r>
          </a:p>
          <a:p>
            <a:pPr marL="571500" indent="-571500"/>
            <a:r>
              <a:rPr lang="en-US" sz="3600" dirty="0" smtClean="0">
                <a:solidFill>
                  <a:srgbClr val="007434"/>
                </a:solidFill>
                <a:latin typeface="+mn-lt"/>
              </a:rPr>
              <a:t>Isolating </a:t>
            </a:r>
            <a:r>
              <a:rPr lang="en-US" sz="3600" dirty="0" smtClean="0">
                <a:solidFill>
                  <a:srgbClr val="007434"/>
                </a:solidFill>
                <a:latin typeface="+mn-lt"/>
              </a:rPr>
              <a:t>behavior</a:t>
            </a:r>
            <a:endParaRPr lang="en-US" sz="3600" dirty="0" smtClean="0">
              <a:solidFill>
                <a:srgbClr val="007434"/>
              </a:solidFill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48200" y="1676400"/>
            <a:ext cx="4267200" cy="3996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 eaLnBrk="1" fontAlgn="auto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ct val="85000"/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7434"/>
                </a:solidFill>
                <a:latin typeface="+mn-lt"/>
              </a:rPr>
              <a:t>Strained relationships</a:t>
            </a:r>
          </a:p>
          <a:p>
            <a:pPr marL="571500" lvl="0" indent="-571500" eaLnBrk="1" fontAlgn="auto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ct val="85000"/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7434"/>
                </a:solidFill>
                <a:latin typeface="+mn-lt"/>
              </a:rPr>
              <a:t>Chronic depression/mood swings</a:t>
            </a:r>
          </a:p>
          <a:p>
            <a:pPr marL="571500" lvl="0" indent="-571500" eaLnBrk="1" fontAlgn="auto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ct val="85000"/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7434"/>
                </a:solidFill>
                <a:latin typeface="+mn-lt"/>
              </a:rPr>
              <a:t>Low self-esteem</a:t>
            </a:r>
          </a:p>
          <a:p>
            <a:pPr marL="571500" lvl="0" indent="-571500" eaLnBrk="1" fontAlgn="auto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ct val="85000"/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7434"/>
                </a:solidFill>
                <a:latin typeface="+mn-lt"/>
              </a:rPr>
              <a:t>Reduced motivation</a:t>
            </a:r>
          </a:p>
          <a:p>
            <a:pPr marL="571500" lvl="0" indent="-571500" eaLnBrk="1" fontAlgn="auto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SzPct val="85000"/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7434"/>
                </a:solidFill>
                <a:latin typeface="+mn-lt"/>
              </a:rPr>
              <a:t>Changes </a:t>
            </a:r>
            <a:r>
              <a:rPr lang="en-US" sz="3200" dirty="0" smtClean="0">
                <a:solidFill>
                  <a:srgbClr val="007434"/>
                </a:solidFill>
                <a:latin typeface="+mn-lt"/>
              </a:rPr>
              <a:t>in health, hygiene, or behavior</a:t>
            </a:r>
            <a:endParaRPr lang="en-US" sz="3200" dirty="0">
              <a:solidFill>
                <a:srgbClr val="007434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29072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Might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7434"/>
                </a:solidFill>
              </a:rPr>
              <a:t>You are not expected to provide therapy or counseling</a:t>
            </a:r>
          </a:p>
          <a:p>
            <a:r>
              <a:rPr lang="en-US" dirty="0" smtClean="0">
                <a:solidFill>
                  <a:srgbClr val="007434"/>
                </a:solidFill>
              </a:rPr>
              <a:t>However, you are often in a good position to help individuals start to deal with concerns by: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434"/>
                </a:solidFill>
              </a:rPr>
              <a:t>Expressing clearly your willingness to help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434"/>
                </a:solidFill>
              </a:rPr>
              <a:t>Providing the essential first supportive contact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434"/>
                </a:solidFill>
              </a:rPr>
              <a:t>Taking time to listen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434"/>
                </a:solidFill>
              </a:rPr>
              <a:t>Assisting the individual in locating resources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434"/>
                </a:solidFill>
              </a:rPr>
              <a:t>Contacting appropriate resources to make them aware of your concern.</a:t>
            </a:r>
            <a:endParaRPr lang="en-US" dirty="0">
              <a:solidFill>
                <a:srgbClr val="0074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22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Talking with a Disruptive Person or Someone in Crisis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27237"/>
            <a:ext cx="4038600" cy="4525963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007434"/>
                </a:solidFill>
                <a:latin typeface="+mn-lt"/>
              </a:rPr>
              <a:t>Identify boundaries</a:t>
            </a:r>
          </a:p>
          <a:p>
            <a:pPr lvl="1"/>
            <a:r>
              <a:rPr lang="en-US" sz="2800" dirty="0" smtClean="0">
                <a:solidFill>
                  <a:srgbClr val="007434"/>
                </a:solidFill>
                <a:latin typeface="+mn-lt"/>
              </a:rPr>
              <a:t>Respectful conversation</a:t>
            </a:r>
          </a:p>
          <a:p>
            <a:pPr lvl="1"/>
            <a:r>
              <a:rPr lang="en-US" sz="2800" dirty="0" smtClean="0">
                <a:solidFill>
                  <a:srgbClr val="007434"/>
                </a:solidFill>
                <a:latin typeface="+mn-lt"/>
              </a:rPr>
              <a:t>Appropriate time and place</a:t>
            </a:r>
          </a:p>
          <a:p>
            <a:pPr lvl="1"/>
            <a:r>
              <a:rPr lang="en-US" sz="2800" dirty="0" smtClean="0">
                <a:solidFill>
                  <a:srgbClr val="007434"/>
                </a:solidFill>
                <a:latin typeface="+mn-lt"/>
              </a:rPr>
              <a:t>Time restraints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2027237"/>
            <a:ext cx="4038600" cy="4525963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007434"/>
                </a:solidFill>
                <a:latin typeface="+mn-lt"/>
              </a:rPr>
              <a:t>Assess Threat</a:t>
            </a:r>
          </a:p>
          <a:p>
            <a:pPr lvl="1"/>
            <a:r>
              <a:rPr lang="en-US" sz="2800" dirty="0">
                <a:solidFill>
                  <a:srgbClr val="007434"/>
                </a:solidFill>
                <a:latin typeface="+mn-lt"/>
              </a:rPr>
              <a:t>Refusal to leave area</a:t>
            </a:r>
          </a:p>
          <a:p>
            <a:pPr lvl="1"/>
            <a:r>
              <a:rPr lang="en-US" sz="2800" dirty="0">
                <a:solidFill>
                  <a:srgbClr val="007434"/>
                </a:solidFill>
                <a:latin typeface="+mn-lt"/>
              </a:rPr>
              <a:t>Body language</a:t>
            </a:r>
          </a:p>
          <a:p>
            <a:pPr lvl="1"/>
            <a:r>
              <a:rPr lang="en-US" sz="2800" dirty="0">
                <a:solidFill>
                  <a:srgbClr val="007434"/>
                </a:solidFill>
                <a:latin typeface="+mn-lt"/>
              </a:rPr>
              <a:t>Tone/Volume</a:t>
            </a:r>
          </a:p>
          <a:p>
            <a:pPr lvl="1"/>
            <a:r>
              <a:rPr lang="en-US" sz="2800" dirty="0">
                <a:solidFill>
                  <a:srgbClr val="007434"/>
                </a:solidFill>
                <a:latin typeface="+mn-lt"/>
              </a:rPr>
              <a:t>Content of speech</a:t>
            </a:r>
          </a:p>
          <a:p>
            <a:pPr lvl="1"/>
            <a:r>
              <a:rPr lang="en-US" sz="2800" dirty="0">
                <a:solidFill>
                  <a:srgbClr val="007434"/>
                </a:solidFill>
                <a:latin typeface="+mn-lt"/>
              </a:rPr>
              <a:t>Statements made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98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600200"/>
            <a:ext cx="3657600" cy="6397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007434"/>
                </a:solidFill>
              </a:rPr>
              <a:t>Do</a:t>
            </a:r>
            <a:endParaRPr lang="en-US" sz="3200" dirty="0">
              <a:solidFill>
                <a:srgbClr val="007434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91242" y="2209800"/>
            <a:ext cx="3668486" cy="4343400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74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</a:t>
            </a:r>
            <a:r>
              <a:rPr lang="en-US" b="1" dirty="0">
                <a:solidFill>
                  <a:srgbClr val="0074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calmness;</a:t>
            </a:r>
            <a:r>
              <a:rPr lang="en-US" dirty="0">
                <a:solidFill>
                  <a:srgbClr val="0074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move and speak slowly, quietly and confidently</a:t>
            </a:r>
            <a:r>
              <a:rPr lang="en-US" dirty="0" smtClean="0">
                <a:solidFill>
                  <a:srgbClr val="0074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>
                <a:solidFill>
                  <a:srgbClr val="0074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an </a:t>
            </a:r>
            <a:r>
              <a:rPr lang="en-US" b="1" dirty="0">
                <a:solidFill>
                  <a:srgbClr val="0074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empathetic </a:t>
            </a:r>
            <a:r>
              <a:rPr lang="en-US" dirty="0" smtClean="0">
                <a:solidFill>
                  <a:srgbClr val="0074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listener </a:t>
            </a:r>
          </a:p>
          <a:p>
            <a:r>
              <a:rPr lang="en-US" dirty="0" smtClean="0">
                <a:solidFill>
                  <a:srgbClr val="0074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lang="en-US" b="1" dirty="0">
                <a:solidFill>
                  <a:srgbClr val="0074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“I” </a:t>
            </a:r>
            <a:r>
              <a:rPr lang="en-US" dirty="0">
                <a:solidFill>
                  <a:srgbClr val="0074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language, such as:  “I see.”, “How can I help</a:t>
            </a:r>
            <a:r>
              <a:rPr lang="en-US" dirty="0" smtClean="0">
                <a:solidFill>
                  <a:srgbClr val="0074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</a:p>
          <a:p>
            <a:r>
              <a:rPr lang="en-US" dirty="0" smtClean="0">
                <a:solidFill>
                  <a:srgbClr val="0074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 </a:t>
            </a:r>
            <a:r>
              <a:rPr lang="en-US" dirty="0">
                <a:solidFill>
                  <a:srgbClr val="0074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another </a:t>
            </a:r>
            <a:r>
              <a:rPr lang="en-US" dirty="0" smtClean="0">
                <a:solidFill>
                  <a:srgbClr val="0074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employee </a:t>
            </a:r>
            <a:r>
              <a:rPr lang="en-US" dirty="0">
                <a:solidFill>
                  <a:srgbClr val="0074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 </a:t>
            </a:r>
            <a:endParaRPr lang="en-US" dirty="0" smtClean="0">
              <a:solidFill>
                <a:srgbClr val="00743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74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 clear boundaries, physical barriers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>
          <a:xfrm>
            <a:off x="4800600" y="1600200"/>
            <a:ext cx="3657600" cy="6397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007434"/>
                </a:solidFill>
              </a:rPr>
              <a:t>Do NOT</a:t>
            </a:r>
            <a:endParaRPr lang="en-US" sz="3200" dirty="0">
              <a:solidFill>
                <a:srgbClr val="007434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09800"/>
            <a:ext cx="4041775" cy="3951288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74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Challenge </a:t>
            </a:r>
            <a:r>
              <a:rPr lang="en-US" dirty="0">
                <a:solidFill>
                  <a:srgbClr val="0074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b="1" dirty="0">
                <a:solidFill>
                  <a:srgbClr val="0074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interrupt the person </a:t>
            </a:r>
            <a:r>
              <a:rPr lang="en-US" dirty="0">
                <a:solidFill>
                  <a:srgbClr val="0074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 they are </a:t>
            </a:r>
            <a:r>
              <a:rPr lang="en-US" dirty="0" smtClean="0">
                <a:solidFill>
                  <a:srgbClr val="0074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talking</a:t>
            </a:r>
          </a:p>
          <a:p>
            <a:r>
              <a:rPr lang="en-US" dirty="0" smtClean="0">
                <a:solidFill>
                  <a:srgbClr val="0074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lang="en-US" dirty="0">
                <a:solidFill>
                  <a:srgbClr val="0074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threatening or derogatory words, such as: “You are wrong” “You shouldn’t feel that way</a:t>
            </a:r>
            <a:r>
              <a:rPr lang="en-US" dirty="0" smtClean="0">
                <a:solidFill>
                  <a:srgbClr val="0074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r>
              <a:rPr lang="en-US" dirty="0" smtClean="0">
                <a:solidFill>
                  <a:srgbClr val="0074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</a:t>
            </a:r>
            <a:r>
              <a:rPr lang="en-US" dirty="0">
                <a:solidFill>
                  <a:srgbClr val="0074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false statements or promises you cannot </a:t>
            </a:r>
            <a:r>
              <a:rPr lang="en-US" dirty="0" smtClean="0">
                <a:solidFill>
                  <a:srgbClr val="0074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</a:t>
            </a:r>
          </a:p>
          <a:p>
            <a:pPr lvl="1"/>
            <a:r>
              <a:rPr lang="en-US" dirty="0" smtClean="0">
                <a:solidFill>
                  <a:srgbClr val="0074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Unless you need to do so to keep yourself safe</a:t>
            </a:r>
            <a:endParaRPr lang="en-US" dirty="0">
              <a:solidFill>
                <a:srgbClr val="00743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Talking with a Disruptive Person or Someone in Crisis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88567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533400"/>
            <a:ext cx="7772400" cy="1143000"/>
          </a:xfr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007434"/>
                </a:solidFill>
              </a:rPr>
              <a:t>Planning Ahead</a:t>
            </a:r>
            <a:endParaRPr lang="en-US" sz="3600" dirty="0" smtClean="0">
              <a:solidFill>
                <a:srgbClr val="007434"/>
              </a:solidFill>
            </a:endParaRPr>
          </a:p>
        </p:txBody>
      </p:sp>
      <p:sp>
        <p:nvSpPr>
          <p:cNvPr id="18637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7772400" cy="4571999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5900" dirty="0" smtClean="0">
                <a:solidFill>
                  <a:srgbClr val="007434"/>
                </a:solidFill>
                <a:latin typeface="+mn-lt"/>
              </a:rPr>
              <a:t>If you anticipate an issue may develop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5900" dirty="0" smtClean="0">
                <a:solidFill>
                  <a:srgbClr val="007434"/>
                </a:solidFill>
                <a:latin typeface="+mn-lt"/>
              </a:rPr>
              <a:t>Make a Safety Plan</a:t>
            </a:r>
          </a:p>
          <a:p>
            <a:pPr marL="1131570" lvl="1" indent="-6858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5900" dirty="0" smtClean="0">
                <a:solidFill>
                  <a:srgbClr val="007434"/>
                </a:solidFill>
                <a:latin typeface="+mn-lt"/>
                <a:cs typeface="Times New Roman" pitchFamily="18" charset="0"/>
              </a:rPr>
              <a:t>Consult with </a:t>
            </a:r>
            <a:r>
              <a:rPr lang="en-US" sz="5900" dirty="0">
                <a:solidFill>
                  <a:srgbClr val="007434"/>
                </a:solidFill>
                <a:latin typeface="+mn-lt"/>
                <a:cs typeface="Times New Roman" pitchFamily="18" charset="0"/>
              </a:rPr>
              <a:t>Public </a:t>
            </a:r>
            <a:r>
              <a:rPr lang="en-US" sz="5900" dirty="0" smtClean="0">
                <a:solidFill>
                  <a:srgbClr val="007434"/>
                </a:solidFill>
                <a:latin typeface="+mn-lt"/>
                <a:cs typeface="Times New Roman" pitchFamily="18" charset="0"/>
              </a:rPr>
              <a:t>Safety or DOS </a:t>
            </a:r>
          </a:p>
          <a:p>
            <a:pPr marL="1131570" lvl="1" indent="-6858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5900" dirty="0" smtClean="0">
                <a:solidFill>
                  <a:srgbClr val="007434"/>
                </a:solidFill>
                <a:latin typeface="+mn-lt"/>
                <a:cs typeface="Times New Roman" pitchFamily="18" charset="0"/>
              </a:rPr>
              <a:t>Talk with co-workers in area</a:t>
            </a:r>
          </a:p>
          <a:p>
            <a:pPr marL="1131570" lvl="1" indent="-6858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5900" dirty="0" smtClean="0">
                <a:solidFill>
                  <a:srgbClr val="007434"/>
                </a:solidFill>
                <a:latin typeface="+mn-lt"/>
                <a:cs typeface="Times New Roman" pitchFamily="18" charset="0"/>
              </a:rPr>
              <a:t>Agree on code word</a:t>
            </a:r>
          </a:p>
          <a:p>
            <a:pPr marL="1131570" lvl="1" indent="-6858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5800" b="1" dirty="0">
                <a:solidFill>
                  <a:srgbClr val="C00000"/>
                </a:solidFill>
                <a:latin typeface="+mn-lt"/>
              </a:rPr>
              <a:t>When in doubt, call </a:t>
            </a:r>
            <a:r>
              <a:rPr lang="en-US" sz="5800" b="1" dirty="0" smtClean="0">
                <a:solidFill>
                  <a:srgbClr val="C00000"/>
                </a:solidFill>
                <a:latin typeface="+mn-lt"/>
              </a:rPr>
              <a:t>Public </a:t>
            </a:r>
            <a:r>
              <a:rPr lang="en-US" sz="5800" b="1" dirty="0">
                <a:solidFill>
                  <a:srgbClr val="C00000"/>
                </a:solidFill>
                <a:latin typeface="+mn-lt"/>
              </a:rPr>
              <a:t>Safety and let them evaluate the situation</a:t>
            </a:r>
          </a:p>
          <a:p>
            <a:pPr marL="1131570" lvl="1" indent="-6858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US" sz="5100" dirty="0">
              <a:solidFill>
                <a:srgbClr val="007434"/>
              </a:solidFill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36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96200" cy="1431925"/>
          </a:xfr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bg1"/>
                </a:solidFill>
              </a:rPr>
              <a:t>Calling 911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8229600" cy="373380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7434"/>
                </a:solidFill>
                <a:latin typeface="+mn-lt"/>
              </a:rPr>
              <a:t>New phone system does not require 9-911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7434"/>
                </a:solidFill>
                <a:latin typeface="+mn-lt"/>
              </a:rPr>
              <a:t>Your exact location does not appear and </a:t>
            </a:r>
            <a:r>
              <a:rPr lang="en-US" sz="3200" dirty="0">
                <a:solidFill>
                  <a:srgbClr val="007434"/>
                </a:solidFill>
                <a:latin typeface="+mn-lt"/>
              </a:rPr>
              <a:t>y</a:t>
            </a:r>
            <a:r>
              <a:rPr lang="en-US" sz="3200" dirty="0" smtClean="0">
                <a:solidFill>
                  <a:srgbClr val="007434"/>
                </a:solidFill>
                <a:latin typeface="+mn-lt"/>
              </a:rPr>
              <a:t>ou must provide 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7434"/>
                </a:solidFill>
                <a:latin typeface="+mn-lt"/>
              </a:rPr>
              <a:t>Contact Public Safety for </a:t>
            </a:r>
            <a:r>
              <a:rPr lang="en-US" sz="3200" dirty="0" smtClean="0">
                <a:solidFill>
                  <a:srgbClr val="007434"/>
                </a:solidFill>
                <a:latin typeface="+mn-lt"/>
              </a:rPr>
              <a:t>phone sticker</a:t>
            </a:r>
            <a:endParaRPr lang="en-US" sz="3200" dirty="0">
              <a:solidFill>
                <a:srgbClr val="007434"/>
              </a:solidFill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7434"/>
                </a:solidFill>
                <a:latin typeface="+mn-lt"/>
              </a:rPr>
              <a:t>Stay on line with dispatcher if safe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7434"/>
                </a:solidFill>
                <a:latin typeface="+mn-lt"/>
              </a:rPr>
              <a:t>Describe situation and individual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0398" y="5226456"/>
            <a:ext cx="4091940" cy="14791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6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noFill/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b="1" dirty="0">
                <a:solidFill>
                  <a:srgbClr val="0074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to Call Public Safety?</a:t>
            </a:r>
            <a:endParaRPr lang="en-US" sz="4000" b="1" dirty="0" smtClean="0">
              <a:solidFill>
                <a:srgbClr val="00743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0167" name="Rectangle 7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7434"/>
                </a:solidFill>
                <a:latin typeface="+mn-lt"/>
                <a:cs typeface="Times New Roman" pitchFamily="18" charset="0"/>
              </a:rPr>
              <a:t>IF IT GOES BEYOND WHAT YOU CAN HANDLE OR IF THE PERSON BECOMES </a:t>
            </a:r>
            <a:r>
              <a:rPr lang="en-US" sz="2800" b="1" dirty="0" smtClean="0">
                <a:solidFill>
                  <a:srgbClr val="007434"/>
                </a:solidFill>
                <a:latin typeface="+mn-lt"/>
                <a:cs typeface="Times New Roman" pitchFamily="18" charset="0"/>
              </a:rPr>
              <a:t>THREATENING OR VIOLENT </a:t>
            </a:r>
            <a:r>
              <a:rPr lang="en-US" sz="2800" b="1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CALL </a:t>
            </a:r>
            <a:r>
              <a:rPr lang="en-US" sz="28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9-1-1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7434"/>
                </a:solidFill>
                <a:latin typeface="+mn-lt"/>
                <a:cs typeface="Times New Roman" pitchFamily="18" charset="0"/>
              </a:rPr>
              <a:t>If the agitated person is standing next to the phone or will not let you get to the phone, call out to a co-worker  </a:t>
            </a:r>
            <a:endParaRPr lang="en-US" sz="2800" dirty="0">
              <a:solidFill>
                <a:srgbClr val="007434"/>
              </a:solidFill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7434"/>
                </a:solidFill>
                <a:latin typeface="+mn-lt"/>
              </a:rPr>
              <a:t>Have supervisor or co-worker come out to assist you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7434"/>
                </a:solidFill>
                <a:latin typeface="+mn-lt"/>
                <a:cs typeface="Times New Roman" pitchFamily="18" charset="0"/>
              </a:rPr>
              <a:t>If the suspect leaves, be prepared to give a complete description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7434"/>
                </a:solidFill>
                <a:latin typeface="+mn-lt"/>
                <a:cs typeface="Times New Roman" pitchFamily="18" charset="0"/>
              </a:rPr>
              <a:t>Awareness of Surroundings – If you see someone dealing with a disruptive person, make contact with that co-worker or call Public Safety </a:t>
            </a:r>
          </a:p>
          <a:p>
            <a:endParaRPr lang="en-US" sz="2800" dirty="0" smtClean="0"/>
          </a:p>
          <a:p>
            <a:pPr>
              <a:buFont typeface="Wingdings" pitchFamily="2" charset="2"/>
              <a:buNone/>
            </a:pPr>
            <a:endParaRPr lang="en-US" sz="2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4000" b="1" dirty="0">
                <a:solidFill>
                  <a:srgbClr val="007434"/>
                </a:solidFill>
                <a:ea typeface="+mn-ea"/>
                <a:cs typeface="+mn-cs"/>
              </a:rPr>
              <a:t>Active Shooter Situations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31570" lvl="1" indent="-685800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007434"/>
                </a:solidFill>
                <a:latin typeface="+mn-lt"/>
                <a:cs typeface="Times New Roman" pitchFamily="18" charset="0"/>
              </a:rPr>
              <a:t>Actively engaged in killing or attempting to kill – Situations are unpredictable and evolve quickly</a:t>
            </a:r>
          </a:p>
          <a:p>
            <a:pPr marL="1131570" lvl="1" indent="-685800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007434"/>
                </a:solidFill>
                <a:latin typeface="+mn-lt"/>
                <a:cs typeface="Times New Roman" pitchFamily="18" charset="0"/>
              </a:rPr>
              <a:t>Law enforcement action is required to stop the killing and mitigate harm to victims</a:t>
            </a:r>
          </a:p>
          <a:p>
            <a:pPr marL="1131570" lvl="1" indent="-685800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007434"/>
                </a:solidFill>
                <a:latin typeface="+mn-lt"/>
                <a:cs typeface="Times New Roman" pitchFamily="18" charset="0"/>
              </a:rPr>
              <a:t>We must be prepared both mentally and physically to deal with an active situation</a:t>
            </a:r>
          </a:p>
        </p:txBody>
      </p:sp>
    </p:spTree>
    <p:extLst>
      <p:ext uri="{BB962C8B-B14F-4D97-AF65-F5344CB8AC3E}">
        <p14:creationId xmlns:p14="http://schemas.microsoft.com/office/powerpoint/2010/main" val="85633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7772400" cy="1143000"/>
          </a:xfr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0074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7434"/>
                </a:solidFill>
                <a:latin typeface="+mn-lt"/>
              </a:rPr>
              <a:t>Communication </a:t>
            </a:r>
            <a:r>
              <a:rPr lang="en-US" dirty="0" smtClean="0">
                <a:solidFill>
                  <a:srgbClr val="007434"/>
                </a:solidFill>
                <a:latin typeface="+mn-lt"/>
              </a:rPr>
              <a:t>barriers</a:t>
            </a:r>
            <a:endParaRPr lang="en-US" dirty="0">
              <a:solidFill>
                <a:srgbClr val="007434"/>
              </a:solidFill>
              <a:latin typeface="+mn-lt"/>
            </a:endParaRPr>
          </a:p>
          <a:p>
            <a:r>
              <a:rPr lang="en-US" dirty="0" smtClean="0">
                <a:solidFill>
                  <a:srgbClr val="007434"/>
                </a:solidFill>
                <a:latin typeface="+mn-lt"/>
              </a:rPr>
              <a:t>What can we do to identify disruptive behaviors</a:t>
            </a:r>
          </a:p>
          <a:p>
            <a:r>
              <a:rPr lang="en-US" dirty="0" smtClean="0">
                <a:solidFill>
                  <a:srgbClr val="007434"/>
                </a:solidFill>
                <a:latin typeface="+mn-lt"/>
              </a:rPr>
              <a:t>What to do – what not to do</a:t>
            </a:r>
          </a:p>
          <a:p>
            <a:r>
              <a:rPr lang="en-US" dirty="0" smtClean="0">
                <a:solidFill>
                  <a:srgbClr val="007434"/>
                </a:solidFill>
                <a:latin typeface="+mn-lt"/>
              </a:rPr>
              <a:t>Campus response to disruption </a:t>
            </a:r>
          </a:p>
          <a:p>
            <a:r>
              <a:rPr lang="en-US" dirty="0" smtClean="0">
                <a:solidFill>
                  <a:srgbClr val="007434"/>
                </a:solidFill>
                <a:latin typeface="+mn-lt"/>
              </a:rPr>
              <a:t>When to call and who to call </a:t>
            </a:r>
          </a:p>
          <a:p>
            <a:r>
              <a:rPr lang="en-US" dirty="0">
                <a:solidFill>
                  <a:srgbClr val="007434"/>
                </a:solidFill>
                <a:latin typeface="+mn-lt"/>
              </a:rPr>
              <a:t>What to do in an active situation</a:t>
            </a:r>
          </a:p>
          <a:p>
            <a:r>
              <a:rPr lang="en-US" dirty="0" smtClean="0">
                <a:solidFill>
                  <a:srgbClr val="007434"/>
                </a:solidFill>
                <a:latin typeface="+mn-lt"/>
              </a:rPr>
              <a:t>Time for questions </a:t>
            </a:r>
            <a:endParaRPr lang="en-US" dirty="0">
              <a:solidFill>
                <a:srgbClr val="007434"/>
              </a:solidFill>
              <a:latin typeface="+mn-lt"/>
            </a:endParaRPr>
          </a:p>
          <a:p>
            <a:pPr>
              <a:lnSpc>
                <a:spcPct val="150000"/>
              </a:lnSpc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880009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434"/>
                </a:solidFill>
              </a:rPr>
              <a:t>Strategies for Survival of a Violent Incident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7434"/>
                </a:solidFill>
              </a:rPr>
              <a:t>Strategies you can use anywhere </a:t>
            </a:r>
            <a:endParaRPr lang="en-US" dirty="0">
              <a:solidFill>
                <a:srgbClr val="007434"/>
              </a:solidFill>
            </a:endParaRPr>
          </a:p>
          <a:p>
            <a:r>
              <a:rPr lang="en-US" dirty="0" smtClean="0">
                <a:solidFill>
                  <a:srgbClr val="007434"/>
                </a:solidFill>
              </a:rPr>
              <a:t>5 Out’s</a:t>
            </a:r>
          </a:p>
          <a:p>
            <a:r>
              <a:rPr lang="en-US" dirty="0" smtClean="0">
                <a:solidFill>
                  <a:srgbClr val="007434"/>
                </a:solidFill>
              </a:rPr>
              <a:t>ALICE</a:t>
            </a:r>
          </a:p>
          <a:p>
            <a:r>
              <a:rPr lang="en-US" dirty="0" smtClean="0">
                <a:solidFill>
                  <a:srgbClr val="007434"/>
                </a:solidFill>
              </a:rPr>
              <a:t>Run – Hide – Fight</a:t>
            </a:r>
          </a:p>
          <a:p>
            <a:pPr marL="0" indent="0">
              <a:buNone/>
            </a:pPr>
            <a:endParaRPr lang="en-US" dirty="0" smtClean="0">
              <a:solidFill>
                <a:srgbClr val="007434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Get Off the X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72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en-US" sz="4800" b="1" dirty="0" smtClean="0">
                <a:solidFill>
                  <a:schemeClr val="bg1">
                    <a:lumMod val="75000"/>
                  </a:schemeClr>
                </a:solidFill>
              </a:rPr>
              <a:t>Police Response</a:t>
            </a:r>
            <a:endParaRPr lang="en-US" sz="48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9154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2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rgbClr val="007434"/>
                </a:solidFill>
              </a:rPr>
              <a:t>Law enforcement’s purpose is to stop the active </a:t>
            </a:r>
            <a:r>
              <a:rPr lang="en-US" dirty="0" smtClean="0">
                <a:solidFill>
                  <a:srgbClr val="007434"/>
                </a:solidFill>
              </a:rPr>
              <a:t>shooter-will </a:t>
            </a:r>
            <a:r>
              <a:rPr lang="en-US" dirty="0">
                <a:solidFill>
                  <a:srgbClr val="007434"/>
                </a:solidFill>
              </a:rPr>
              <a:t>proceed directly to the area in which the last shots were </a:t>
            </a:r>
            <a:r>
              <a:rPr lang="en-US" dirty="0" smtClean="0">
                <a:solidFill>
                  <a:srgbClr val="007434"/>
                </a:solidFill>
              </a:rPr>
              <a:t>heard -Will not stop to help injured </a:t>
            </a:r>
          </a:p>
          <a:p>
            <a:pPr lvl="1"/>
            <a:r>
              <a:rPr lang="en-US" dirty="0" smtClean="0">
                <a:solidFill>
                  <a:srgbClr val="007434"/>
                </a:solidFill>
              </a:rPr>
              <a:t>Officers - patrol </a:t>
            </a:r>
            <a:r>
              <a:rPr lang="en-US" dirty="0">
                <a:solidFill>
                  <a:srgbClr val="007434"/>
                </a:solidFill>
              </a:rPr>
              <a:t>uniforms or external bulletproof vests, Kevlar helmets, </a:t>
            </a:r>
            <a:r>
              <a:rPr lang="en-US" dirty="0" smtClean="0">
                <a:solidFill>
                  <a:srgbClr val="007434"/>
                </a:solidFill>
              </a:rPr>
              <a:t> </a:t>
            </a:r>
            <a:r>
              <a:rPr lang="en-US" dirty="0">
                <a:solidFill>
                  <a:srgbClr val="007434"/>
                </a:solidFill>
              </a:rPr>
              <a:t>tactical equipment</a:t>
            </a:r>
          </a:p>
          <a:p>
            <a:pPr lvl="1"/>
            <a:r>
              <a:rPr lang="en-US" dirty="0" smtClean="0">
                <a:solidFill>
                  <a:srgbClr val="007434"/>
                </a:solidFill>
              </a:rPr>
              <a:t>Officers armed </a:t>
            </a:r>
            <a:r>
              <a:rPr lang="en-US" dirty="0">
                <a:solidFill>
                  <a:srgbClr val="007434"/>
                </a:solidFill>
              </a:rPr>
              <a:t>with rifles, shotguns, handguns</a:t>
            </a:r>
          </a:p>
          <a:p>
            <a:pPr lvl="1"/>
            <a:r>
              <a:rPr lang="en-US" dirty="0" smtClean="0">
                <a:solidFill>
                  <a:srgbClr val="007434"/>
                </a:solidFill>
              </a:rPr>
              <a:t>Officers </a:t>
            </a:r>
            <a:r>
              <a:rPr lang="en-US" dirty="0">
                <a:solidFill>
                  <a:srgbClr val="007434"/>
                </a:solidFill>
              </a:rPr>
              <a:t>may shout commands, and may push individuals to the ground for their safety </a:t>
            </a:r>
            <a:endParaRPr lang="en-US" b="1" dirty="0">
              <a:solidFill>
                <a:srgbClr val="00743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76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defRPr/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Police Response</a:t>
            </a:r>
            <a:b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What Should I do????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9154" name="Content Placeholder 1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916362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007434"/>
                </a:solidFill>
              </a:rPr>
              <a:t>Remain calm, and follow officers’ instructions</a:t>
            </a:r>
          </a:p>
          <a:p>
            <a:r>
              <a:rPr lang="en-US" dirty="0">
                <a:solidFill>
                  <a:srgbClr val="007434"/>
                </a:solidFill>
              </a:rPr>
              <a:t>Put down any items in your hands </a:t>
            </a:r>
          </a:p>
          <a:p>
            <a:r>
              <a:rPr lang="en-US" dirty="0">
                <a:solidFill>
                  <a:srgbClr val="007434"/>
                </a:solidFill>
              </a:rPr>
              <a:t>Immediately raise hands and spread fingers</a:t>
            </a:r>
          </a:p>
          <a:p>
            <a:r>
              <a:rPr lang="en-US" dirty="0">
                <a:solidFill>
                  <a:srgbClr val="007434"/>
                </a:solidFill>
              </a:rPr>
              <a:t>Keep hands visible at all times</a:t>
            </a:r>
          </a:p>
          <a:p>
            <a:r>
              <a:rPr lang="en-US" dirty="0">
                <a:solidFill>
                  <a:srgbClr val="007434"/>
                </a:solidFill>
              </a:rPr>
              <a:t>Avoid </a:t>
            </a:r>
            <a:r>
              <a:rPr lang="en-US" dirty="0" smtClean="0">
                <a:solidFill>
                  <a:srgbClr val="007434"/>
                </a:solidFill>
              </a:rPr>
              <a:t>quick </a:t>
            </a:r>
            <a:r>
              <a:rPr lang="en-US" dirty="0">
                <a:solidFill>
                  <a:srgbClr val="007434"/>
                </a:solidFill>
              </a:rPr>
              <a:t>movements toward </a:t>
            </a:r>
            <a:r>
              <a:rPr lang="en-US" dirty="0" smtClean="0">
                <a:solidFill>
                  <a:srgbClr val="007434"/>
                </a:solidFill>
              </a:rPr>
              <a:t>officers – don’t grab them</a:t>
            </a:r>
            <a:endParaRPr lang="en-US" dirty="0">
              <a:solidFill>
                <a:srgbClr val="007434"/>
              </a:solidFill>
            </a:endParaRPr>
          </a:p>
          <a:p>
            <a:r>
              <a:rPr lang="en-US" dirty="0">
                <a:solidFill>
                  <a:srgbClr val="007434"/>
                </a:solidFill>
              </a:rPr>
              <a:t>Avoid pointing, screaming and/or yelling</a:t>
            </a:r>
          </a:p>
          <a:p>
            <a:r>
              <a:rPr lang="en-US" dirty="0" smtClean="0">
                <a:solidFill>
                  <a:srgbClr val="007434"/>
                </a:solidFill>
              </a:rPr>
              <a:t>Don’t </a:t>
            </a:r>
            <a:r>
              <a:rPr lang="en-US" dirty="0">
                <a:solidFill>
                  <a:srgbClr val="007434"/>
                </a:solidFill>
              </a:rPr>
              <a:t>stop </a:t>
            </a:r>
            <a:r>
              <a:rPr lang="en-US" dirty="0" smtClean="0">
                <a:solidFill>
                  <a:srgbClr val="007434"/>
                </a:solidFill>
              </a:rPr>
              <a:t>officers </a:t>
            </a:r>
            <a:r>
              <a:rPr lang="en-US" dirty="0">
                <a:solidFill>
                  <a:srgbClr val="007434"/>
                </a:solidFill>
              </a:rPr>
              <a:t>for help or direction when </a:t>
            </a:r>
            <a:r>
              <a:rPr lang="en-US" dirty="0" smtClean="0">
                <a:solidFill>
                  <a:srgbClr val="007434"/>
                </a:solidFill>
              </a:rPr>
              <a:t>evacuating-  </a:t>
            </a:r>
            <a:r>
              <a:rPr lang="en-US" dirty="0">
                <a:solidFill>
                  <a:srgbClr val="007434"/>
                </a:solidFill>
              </a:rPr>
              <a:t>proceed in the direction from which officers are entering </a:t>
            </a:r>
            <a:endParaRPr lang="en-US" dirty="0" smtClean="0">
              <a:solidFill>
                <a:srgbClr val="007434"/>
              </a:solidFill>
            </a:endParaRPr>
          </a:p>
          <a:p>
            <a:r>
              <a:rPr lang="en-US" dirty="0" smtClean="0">
                <a:solidFill>
                  <a:srgbClr val="007434"/>
                </a:solidFill>
              </a:rPr>
              <a:t>Once </a:t>
            </a:r>
            <a:r>
              <a:rPr lang="en-US" dirty="0">
                <a:solidFill>
                  <a:srgbClr val="007434"/>
                </a:solidFill>
              </a:rPr>
              <a:t>you have reached a safe </a:t>
            </a:r>
            <a:r>
              <a:rPr lang="en-US" dirty="0" smtClean="0">
                <a:solidFill>
                  <a:srgbClr val="007434"/>
                </a:solidFill>
              </a:rPr>
              <a:t>location/assembly point.</a:t>
            </a:r>
            <a:r>
              <a:rPr lang="en-US" dirty="0">
                <a:solidFill>
                  <a:srgbClr val="007434"/>
                </a:solidFill>
              </a:rPr>
              <a:t> Do not leave until law enforcement authorities have instructed you to do </a:t>
            </a:r>
            <a:r>
              <a:rPr lang="en-US" dirty="0" smtClean="0">
                <a:solidFill>
                  <a:srgbClr val="007434"/>
                </a:solidFill>
              </a:rPr>
              <a:t>so -need to ID witnesses/Suspects </a:t>
            </a:r>
            <a:endParaRPr lang="en-US" b="1" dirty="0">
              <a:solidFill>
                <a:srgbClr val="007434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02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24968" y="1111250"/>
            <a:ext cx="7772400" cy="1327150"/>
          </a:xfrm>
        </p:spPr>
        <p:txBody>
          <a:bodyPr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6000" b="1" kern="1200" dirty="0" smtClean="0">
                <a:solidFill>
                  <a:srgbClr val="00B05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/>
            </a:r>
            <a:br>
              <a:rPr lang="en-US" sz="6000" b="1" kern="1200" dirty="0" smtClean="0">
                <a:solidFill>
                  <a:srgbClr val="00B05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</a:br>
            <a:r>
              <a:rPr lang="en-US" sz="6000" b="1" dirty="0">
                <a:solidFill>
                  <a:srgbClr val="00B05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/>
            </a:r>
            <a:br>
              <a:rPr lang="en-US" sz="6000" b="1" dirty="0">
                <a:solidFill>
                  <a:srgbClr val="00B05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</a:br>
            <a:r>
              <a:rPr lang="en-US" sz="6000" b="1" dirty="0" smtClean="0">
                <a:solidFill>
                  <a:srgbClr val="00B05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/>
            </a:r>
            <a:br>
              <a:rPr lang="en-US" sz="6000" b="1" dirty="0" smtClean="0">
                <a:solidFill>
                  <a:srgbClr val="00B05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</a:br>
            <a:r>
              <a:rPr lang="en-US" sz="6000" b="1" dirty="0">
                <a:solidFill>
                  <a:schemeClr val="bg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The 5 </a:t>
            </a:r>
            <a:r>
              <a:rPr lang="en-US" sz="60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Outs</a:t>
            </a:r>
            <a:r>
              <a:rPr lang="en-US" sz="6000" b="1" dirty="0">
                <a:solidFill>
                  <a:schemeClr val="bg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/>
            </a:r>
            <a:br>
              <a:rPr lang="en-US" sz="6000" b="1" dirty="0">
                <a:solidFill>
                  <a:schemeClr val="bg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</a:br>
            <a:r>
              <a:rPr lang="en-US" sz="4800" b="1" dirty="0">
                <a:solidFill>
                  <a:schemeClr val="bg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Hide Out – Keep </a:t>
            </a:r>
            <a:r>
              <a:rPr lang="en-US" sz="4800" b="1" kern="1200" dirty="0" smtClean="0">
                <a:solidFill>
                  <a:schemeClr val="bg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Out </a:t>
            </a:r>
            <a:endParaRPr lang="en-US" sz="4800" b="1" kern="1200" dirty="0">
              <a:solidFill>
                <a:schemeClr val="bg1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  <p:pic>
        <p:nvPicPr>
          <p:cNvPr id="3074" name="Picture 2" descr="C:\Documents and Settings\Lemirej.UWOAD\Desktop\Barricade doo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2438400"/>
            <a:ext cx="3791414" cy="3657600"/>
          </a:xfrm>
          <a:prstGeom prst="rect">
            <a:avLst/>
          </a:prstGeom>
          <a:noFill/>
        </p:spPr>
      </p:pic>
      <p:pic>
        <p:nvPicPr>
          <p:cNvPr id="4" name="Picture 3" descr="C:\Documents and Settings\Lemirej\Desktop\barricade 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14799" y="2514600"/>
            <a:ext cx="4756833" cy="3581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455907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845344"/>
            <a:ext cx="7086600" cy="1293812"/>
          </a:xfrm>
        </p:spPr>
        <p:txBody>
          <a:bodyPr anchor="b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defRPr/>
            </a:pPr>
            <a:r>
              <a:rPr lang="en-US" sz="9600" b="1" kern="1200" dirty="0" smtClean="0">
                <a:solidFill>
                  <a:srgbClr val="00B05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 </a:t>
            </a:r>
            <a:r>
              <a:rPr lang="en-US" sz="9600" b="1" kern="1200" dirty="0" smtClean="0">
                <a:solidFill>
                  <a:schemeClr val="bg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Call </a:t>
            </a:r>
            <a:r>
              <a:rPr lang="en-US" sz="9600" b="1" kern="1200" dirty="0">
                <a:solidFill>
                  <a:schemeClr val="bg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Out</a:t>
            </a:r>
          </a:p>
        </p:txBody>
      </p:sp>
      <p:sp>
        <p:nvSpPr>
          <p:cNvPr id="154627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1752600" y="2139156"/>
            <a:ext cx="4724400" cy="1755775"/>
          </a:xfrm>
        </p:spPr>
        <p:txBody>
          <a:bodyPr lIns="45720" rIns="45720"/>
          <a:lstStyle/>
          <a:p>
            <a:pPr marL="0" indent="0" algn="r" eaLnBrk="1" hangingPunct="1">
              <a:buFont typeface="Wingdings" pitchFamily="2" charset="2"/>
              <a:buNone/>
              <a:defRPr/>
            </a:pPr>
            <a:r>
              <a:rPr lang="en-US" sz="7800" dirty="0" smtClean="0">
                <a:solidFill>
                  <a:schemeClr val="tx2"/>
                </a:solidFill>
              </a:rPr>
              <a:t>Dial 911!</a:t>
            </a:r>
          </a:p>
        </p:txBody>
      </p:sp>
      <p:pic>
        <p:nvPicPr>
          <p:cNvPr id="47108" name="Picture 6" descr="MPj0438761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3461271"/>
            <a:ext cx="3886200" cy="300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403289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2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381000" y="457200"/>
            <a:ext cx="8763000" cy="2133600"/>
          </a:xfrm>
        </p:spPr>
        <p:txBody>
          <a:bodyPr anchor="b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kern="1200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/>
            </a:r>
            <a:br>
              <a:rPr lang="en-US" b="1" kern="1200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</a:br>
            <a:r>
              <a:rPr lang="en-US" b="1" kern="1200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/>
            </a:r>
            <a:br>
              <a:rPr lang="en-US" b="1" kern="1200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</a:br>
            <a:r>
              <a:rPr lang="en-US" sz="7200" b="1" kern="1200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 </a:t>
            </a:r>
            <a:br>
              <a:rPr lang="en-US" sz="7200" b="1" kern="1200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</a:br>
            <a:r>
              <a:rPr lang="en-US" sz="7200" b="1" kern="1200" dirty="0" smtClean="0">
                <a:solidFill>
                  <a:srgbClr val="007434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Get </a:t>
            </a:r>
            <a:r>
              <a:rPr lang="en-US" sz="7200" b="1" kern="1200" dirty="0">
                <a:solidFill>
                  <a:srgbClr val="007434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Out</a:t>
            </a:r>
            <a:r>
              <a:rPr lang="en-US" sz="7200" b="1" kern="1200" dirty="0">
                <a:solidFill>
                  <a:srgbClr val="00B05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/>
            </a:r>
            <a:br>
              <a:rPr lang="en-US" sz="7200" b="1" kern="1200" dirty="0">
                <a:solidFill>
                  <a:srgbClr val="00B05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</a:br>
            <a:r>
              <a:rPr lang="en-US" sz="7200" b="1" kern="1200" dirty="0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Run!</a:t>
            </a:r>
            <a:r>
              <a:rPr lang="en-US" sz="7200" b="1" kern="1200" dirty="0">
                <a:solidFill>
                  <a:srgbClr val="33CCFF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 </a:t>
            </a:r>
          </a:p>
        </p:txBody>
      </p:sp>
      <p:pic>
        <p:nvPicPr>
          <p:cNvPr id="1026" name="Picture 2" descr="C:\Documents and Settings\Lemirej\Desktop\running awa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2743200"/>
            <a:ext cx="5410200" cy="36002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402276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762000" y="533400"/>
            <a:ext cx="7772400" cy="1470025"/>
          </a:xfrm>
        </p:spPr>
        <p:txBody>
          <a:bodyPr anchor="b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9600" b="1" kern="1200" dirty="0" smtClean="0">
                <a:solidFill>
                  <a:srgbClr val="00B05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        </a:t>
            </a:r>
            <a:r>
              <a:rPr lang="en-US" sz="9600" b="1" kern="1200" dirty="0" smtClean="0">
                <a:solidFill>
                  <a:schemeClr val="bg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Take Out</a:t>
            </a:r>
            <a:endParaRPr lang="en-US" sz="9600" b="1" kern="1200" dirty="0">
              <a:solidFill>
                <a:schemeClr val="bg1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838200" y="2134489"/>
            <a:ext cx="6629400" cy="2133600"/>
          </a:xfrm>
        </p:spPr>
        <p:txBody>
          <a:bodyPr lIns="45720" rIns="45720">
            <a:normAutofit fontScale="85000" lnSpcReduction="10000"/>
          </a:bodyPr>
          <a:lstStyle/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6400" dirty="0" smtClean="0">
                <a:solidFill>
                  <a:schemeClr val="tx2"/>
                </a:solidFill>
              </a:rPr>
              <a:t>If there’s no way out, </a:t>
            </a:r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6400" b="1" dirty="0" smtClean="0">
                <a:solidFill>
                  <a:srgbClr val="FF0000"/>
                </a:solidFill>
              </a:rPr>
              <a:t>FIGHT!</a:t>
            </a:r>
            <a:endParaRPr lang="en-US" sz="6400" b="1" dirty="0">
              <a:solidFill>
                <a:srgbClr val="FF0000"/>
              </a:solidFill>
            </a:endParaRPr>
          </a:p>
          <a:p>
            <a:pPr marL="0" indent="0" algn="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dirty="0" smtClean="0">
              <a:solidFill>
                <a:schemeClr val="tx2"/>
              </a:solidFill>
            </a:endParaRPr>
          </a:p>
        </p:txBody>
      </p:sp>
      <p:pic>
        <p:nvPicPr>
          <p:cNvPr id="4098" name="Picture 2" descr="C:\Documents and Settings\Lemirej\Desktop\fight bac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3886200"/>
            <a:ext cx="2971800" cy="23798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247517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RUN&gt; HIDE&gt; FIGHT</a:t>
            </a:r>
            <a:endParaRPr lang="en-US" b="1" dirty="0"/>
          </a:p>
        </p:txBody>
      </p:sp>
      <p:pic>
        <p:nvPicPr>
          <p:cNvPr id="6" name="5mzI_5aj4Vs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43000" y="1947862"/>
            <a:ext cx="6858000" cy="3857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3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Berlin Sans FB Demi" pitchFamily="34" charset="0"/>
              </a:rPr>
              <a:t>Bottom line…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434"/>
                </a:solidFill>
              </a:rPr>
              <a:t>You are not trained to assess threats and are not expected to do so.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434"/>
                </a:solidFill>
              </a:rPr>
              <a:t>When </a:t>
            </a:r>
            <a:r>
              <a:rPr lang="en-US" dirty="0">
                <a:solidFill>
                  <a:srgbClr val="007434"/>
                </a:solidFill>
              </a:rPr>
              <a:t>in doubt about a behavior or concern, ask for advice or </a:t>
            </a:r>
            <a:r>
              <a:rPr lang="en-US" dirty="0" smtClean="0">
                <a:solidFill>
                  <a:srgbClr val="007434"/>
                </a:solidFill>
              </a:rPr>
              <a:t>help.</a:t>
            </a:r>
            <a:endParaRPr lang="en-US" dirty="0">
              <a:solidFill>
                <a:srgbClr val="007434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434"/>
                </a:solidFill>
              </a:rPr>
              <a:t>Contact </a:t>
            </a:r>
            <a:r>
              <a:rPr lang="en-US" dirty="0" smtClean="0">
                <a:solidFill>
                  <a:srgbClr val="007434"/>
                </a:solidFill>
              </a:rPr>
              <a:t>Public Safety, Dean of Students, Supervisor</a:t>
            </a:r>
            <a:endParaRPr lang="en-US" dirty="0">
              <a:solidFill>
                <a:srgbClr val="007434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434"/>
                </a:solidFill>
              </a:rPr>
              <a:t>If violence or threats are involved, </a:t>
            </a:r>
            <a:r>
              <a:rPr lang="en-US" dirty="0" smtClean="0">
                <a:solidFill>
                  <a:srgbClr val="007434"/>
                </a:solidFill>
              </a:rPr>
              <a:t>call the police!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434"/>
                </a:solidFill>
              </a:rPr>
              <a:t>If You See Something, </a:t>
            </a:r>
            <a:r>
              <a:rPr lang="en-US" dirty="0" smtClean="0">
                <a:solidFill>
                  <a:srgbClr val="FF0000"/>
                </a:solidFill>
              </a:rPr>
              <a:t>You Must Say Something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434"/>
                </a:solidFill>
              </a:rPr>
              <a:t>Plan </a:t>
            </a:r>
            <a:r>
              <a:rPr lang="en-US" dirty="0">
                <a:solidFill>
                  <a:srgbClr val="007434"/>
                </a:solidFill>
              </a:rPr>
              <a:t>ahead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</a:rPr>
              <a:t>Get </a:t>
            </a:r>
            <a:r>
              <a:rPr lang="en-US" dirty="0">
                <a:solidFill>
                  <a:srgbClr val="FF0000"/>
                </a:solidFill>
              </a:rPr>
              <a:t>off the X</a:t>
            </a:r>
          </a:p>
          <a:p>
            <a:pPr>
              <a:buFont typeface="Wingdings" pitchFamily="2" charset="2"/>
              <a:buChar char="q"/>
            </a:pP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09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Efforts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7434"/>
                </a:solidFill>
              </a:rPr>
              <a:t>Phoenix Cares Website</a:t>
            </a:r>
          </a:p>
          <a:p>
            <a:pPr lvl="1"/>
            <a:r>
              <a:rPr lang="en-US" dirty="0" smtClean="0">
                <a:solidFill>
                  <a:srgbClr val="007434"/>
                </a:solidFill>
                <a:hlinkClick r:id="rId2"/>
              </a:rPr>
              <a:t>New Incident Report Forms</a:t>
            </a:r>
            <a:endParaRPr lang="en-US" dirty="0" smtClean="0">
              <a:solidFill>
                <a:srgbClr val="007434"/>
              </a:solidFill>
            </a:endParaRPr>
          </a:p>
          <a:p>
            <a:r>
              <a:rPr lang="en-US" dirty="0" smtClean="0">
                <a:solidFill>
                  <a:srgbClr val="007434"/>
                </a:solidFill>
              </a:rPr>
              <a:t>Stop The Hate Training</a:t>
            </a:r>
          </a:p>
          <a:p>
            <a:r>
              <a:rPr lang="en-US" dirty="0" smtClean="0">
                <a:solidFill>
                  <a:srgbClr val="007434"/>
                </a:solidFill>
              </a:rPr>
              <a:t>Cameras</a:t>
            </a:r>
          </a:p>
          <a:p>
            <a:r>
              <a:rPr lang="en-US" dirty="0" smtClean="0">
                <a:solidFill>
                  <a:srgbClr val="007434"/>
                </a:solidFill>
              </a:rPr>
              <a:t>PA System</a:t>
            </a:r>
          </a:p>
          <a:p>
            <a:r>
              <a:rPr lang="en-US" dirty="0">
                <a:solidFill>
                  <a:srgbClr val="007434"/>
                </a:solidFill>
              </a:rPr>
              <a:t>License Plate Recognition</a:t>
            </a:r>
          </a:p>
          <a:p>
            <a:r>
              <a:rPr lang="en-US" dirty="0" smtClean="0">
                <a:solidFill>
                  <a:srgbClr val="007434"/>
                </a:solidFill>
              </a:rPr>
              <a:t>Electronic Doors</a:t>
            </a:r>
          </a:p>
          <a:p>
            <a:r>
              <a:rPr lang="en-US" dirty="0" smtClean="0">
                <a:solidFill>
                  <a:srgbClr val="007434"/>
                </a:solidFill>
              </a:rPr>
              <a:t>Emergency Operations Center</a:t>
            </a:r>
          </a:p>
          <a:p>
            <a:r>
              <a:rPr lang="en-US" dirty="0" smtClean="0">
                <a:solidFill>
                  <a:srgbClr val="007434"/>
                </a:solidFill>
              </a:rPr>
              <a:t>Public Safety Staffing</a:t>
            </a:r>
          </a:p>
        </p:txBody>
      </p:sp>
    </p:spTree>
    <p:extLst>
      <p:ext uri="{BB962C8B-B14F-4D97-AF65-F5344CB8AC3E}">
        <p14:creationId xmlns:p14="http://schemas.microsoft.com/office/powerpoint/2010/main" val="107281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09600"/>
            <a:ext cx="7772400" cy="1143000"/>
          </a:xfrm>
        </p:spPr>
        <p:txBody>
          <a:bodyPr>
            <a:normAutofit/>
          </a:bodyPr>
          <a:lstStyle/>
          <a:p>
            <a:r>
              <a:rPr lang="en-US" sz="4000" b="1" dirty="0"/>
              <a:t>FERPA…a barrier?</a:t>
            </a:r>
            <a:endParaRPr lang="en-US" sz="4000" dirty="0"/>
          </a:p>
        </p:txBody>
      </p:sp>
      <p:sp>
        <p:nvSpPr>
          <p:cNvPr id="3" name="Rectangle 2"/>
          <p:cNvSpPr/>
          <p:nvPr/>
        </p:nvSpPr>
        <p:spPr>
          <a:xfrm>
            <a:off x="685800" y="1641931"/>
            <a:ext cx="7772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rgbClr val="0074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lang="en-US" sz="3200" dirty="0" smtClean="0">
                <a:solidFill>
                  <a:srgbClr val="0074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share concerns about </a:t>
            </a:r>
            <a:r>
              <a:rPr lang="en-US" sz="3200" dirty="0">
                <a:solidFill>
                  <a:srgbClr val="0074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observed behavior to </a:t>
            </a:r>
            <a:r>
              <a:rPr lang="en-US" sz="3200" dirty="0" smtClean="0">
                <a:solidFill>
                  <a:srgbClr val="0074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those who need to know.</a:t>
            </a:r>
          </a:p>
          <a:p>
            <a:r>
              <a:rPr lang="en-US" sz="3200" dirty="0">
                <a:solidFill>
                  <a:srgbClr val="0074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3200" dirty="0" smtClean="0">
              <a:solidFill>
                <a:srgbClr val="00743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74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Chairs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74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Academic Deans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74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 Safety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74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Dean of Students Office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74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Individuals who may be at risk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7434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www.uwgb.edu/FERPA</a:t>
            </a:r>
            <a:r>
              <a:rPr lang="en-US" sz="3200" dirty="0" smtClean="0">
                <a:solidFill>
                  <a:srgbClr val="00743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b="1" dirty="0" smtClean="0"/>
          </a:p>
          <a:p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24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6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noFill/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solidFill>
                  <a:srgbClr val="007434"/>
                </a:solidFill>
              </a:rPr>
              <a:t>Additional information available</a:t>
            </a:r>
          </a:p>
        </p:txBody>
      </p:sp>
      <p:sp>
        <p:nvSpPr>
          <p:cNvPr id="220167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/>
          </a:bodyPr>
          <a:lstStyle/>
          <a:p>
            <a:pPr marL="400050" lvl="1" indent="0">
              <a:lnSpc>
                <a:spcPct val="150000"/>
              </a:lnSpc>
              <a:buNone/>
            </a:pPr>
            <a:r>
              <a:rPr lang="en-US" sz="2700" b="1" u="sng" dirty="0" smtClean="0">
                <a:latin typeface="+mn-lt"/>
                <a:hlinkClick r:id="rId3"/>
              </a:rPr>
              <a:t>www.uwgb.edu/phoenix-cares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en-US" sz="2700" b="1" u="sng" dirty="0" smtClean="0">
                <a:latin typeface="+mn-lt"/>
                <a:hlinkClick r:id="rId3"/>
              </a:rPr>
              <a:t>www.uwgb.edu/publicsafety</a:t>
            </a:r>
            <a:endParaRPr lang="en-US" sz="2700" b="1" u="sng" dirty="0" smtClean="0">
              <a:latin typeface="+mn-lt"/>
            </a:endParaRPr>
          </a:p>
          <a:p>
            <a:pPr marL="400050" lvl="1" indent="0">
              <a:lnSpc>
                <a:spcPct val="150000"/>
              </a:lnSpc>
              <a:buNone/>
            </a:pPr>
            <a:r>
              <a:rPr lang="en-US" sz="2700" b="1" dirty="0" smtClean="0">
                <a:latin typeface="+mn-lt"/>
                <a:hlinkClick r:id="rId4"/>
              </a:rPr>
              <a:t>www.uwgb.edu/dean-of-students</a:t>
            </a:r>
            <a:endParaRPr lang="en-US" sz="2700" b="1" dirty="0" smtClean="0">
              <a:latin typeface="+mn-lt"/>
            </a:endParaRPr>
          </a:p>
          <a:p>
            <a:pPr marL="400050" lvl="1" indent="0">
              <a:lnSpc>
                <a:spcPct val="150000"/>
              </a:lnSpc>
              <a:buNone/>
            </a:pPr>
            <a:r>
              <a:rPr lang="en-US" sz="2700" b="1" dirty="0" smtClean="0">
                <a:latin typeface="+mn-lt"/>
                <a:hlinkClick r:id="rId5"/>
              </a:rPr>
              <a:t>www.uwgb.edu/counseling-health/</a:t>
            </a:r>
            <a:r>
              <a:rPr lang="en-US" sz="2700" b="1" dirty="0" smtClean="0">
                <a:latin typeface="+mn-lt"/>
              </a:rPr>
              <a:t>  </a:t>
            </a:r>
            <a:endParaRPr lang="en-US" sz="2400" dirty="0" smtClean="0"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95400" y="4648200"/>
            <a:ext cx="3657600" cy="1241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593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Content Placeholder 2"/>
          <p:cNvSpPr>
            <a:spLocks noGrp="1"/>
          </p:cNvSpPr>
          <p:nvPr>
            <p:ph type="subTitle" idx="1"/>
          </p:nvPr>
        </p:nvSpPr>
        <p:spPr>
          <a:xfrm>
            <a:off x="1295400" y="2286000"/>
            <a:ext cx="6400800" cy="1752600"/>
          </a:xfr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algn="ctr">
              <a:buFont typeface="Wingdings" pitchFamily="2" charset="2"/>
              <a:buNone/>
            </a:pPr>
            <a:r>
              <a:rPr lang="en-US" sz="8800" dirty="0" smtClean="0">
                <a:solidFill>
                  <a:srgbClr val="007434"/>
                </a:solidFill>
              </a:rPr>
              <a:t>QUESTIONS?</a:t>
            </a:r>
          </a:p>
          <a:p>
            <a:pPr>
              <a:buFont typeface="Wingdings" pitchFamily="2" charset="2"/>
              <a:buNone/>
            </a:pPr>
            <a:endParaRPr lang="en-US" sz="96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Clery Reporting Requirements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76799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7434"/>
                </a:solidFill>
                <a:latin typeface="+mn-lt"/>
              </a:rPr>
              <a:t>Crime Log</a:t>
            </a:r>
          </a:p>
          <a:p>
            <a:r>
              <a:rPr lang="en-US" sz="2800" dirty="0">
                <a:solidFill>
                  <a:srgbClr val="007434"/>
                </a:solidFill>
                <a:latin typeface="+mn-lt"/>
              </a:rPr>
              <a:t>Crime Statistics</a:t>
            </a:r>
          </a:p>
          <a:p>
            <a:r>
              <a:rPr lang="en-US" sz="2800" dirty="0" smtClean="0">
                <a:solidFill>
                  <a:srgbClr val="007434"/>
                </a:solidFill>
                <a:latin typeface="+mn-lt"/>
              </a:rPr>
              <a:t>Emergency Notifications w/ Confirmation</a:t>
            </a:r>
          </a:p>
          <a:p>
            <a:pPr lvl="1"/>
            <a:r>
              <a:rPr lang="en-US" sz="2400" dirty="0" smtClean="0">
                <a:solidFill>
                  <a:srgbClr val="007434"/>
                </a:solidFill>
                <a:latin typeface="+mn-lt"/>
              </a:rPr>
              <a:t>GB Alert</a:t>
            </a:r>
          </a:p>
          <a:p>
            <a:pPr lvl="1"/>
            <a:r>
              <a:rPr lang="en-US" sz="2400" dirty="0" err="1" smtClean="0">
                <a:solidFill>
                  <a:srgbClr val="007434"/>
                </a:solidFill>
                <a:latin typeface="+mn-lt"/>
              </a:rPr>
              <a:t>NetNotify</a:t>
            </a:r>
            <a:endParaRPr lang="en-US" sz="2400" dirty="0" smtClean="0">
              <a:solidFill>
                <a:srgbClr val="007434"/>
              </a:solidFill>
              <a:latin typeface="+mn-lt"/>
            </a:endParaRPr>
          </a:p>
          <a:p>
            <a:pPr lvl="1"/>
            <a:r>
              <a:rPr lang="en-US" sz="2400" dirty="0" smtClean="0">
                <a:solidFill>
                  <a:srgbClr val="007434"/>
                </a:solidFill>
                <a:latin typeface="+mn-lt"/>
              </a:rPr>
              <a:t>PA system</a:t>
            </a:r>
          </a:p>
          <a:p>
            <a:r>
              <a:rPr lang="en-US" sz="2800" dirty="0">
                <a:solidFill>
                  <a:srgbClr val="007434"/>
                </a:solidFill>
                <a:latin typeface="+mn-lt"/>
              </a:rPr>
              <a:t>Timely Warnings </a:t>
            </a:r>
            <a:r>
              <a:rPr lang="en-US" sz="2800" dirty="0" smtClean="0">
                <a:solidFill>
                  <a:srgbClr val="007434"/>
                </a:solidFill>
                <a:latin typeface="+mn-lt"/>
              </a:rPr>
              <a:t>(Collaborative Decision) </a:t>
            </a:r>
          </a:p>
          <a:p>
            <a:pPr lvl="1"/>
            <a:r>
              <a:rPr lang="en-US" sz="2400" dirty="0" smtClean="0">
                <a:solidFill>
                  <a:srgbClr val="007434"/>
                </a:solidFill>
                <a:latin typeface="+mn-lt"/>
              </a:rPr>
              <a:t>Nature of Crime</a:t>
            </a:r>
          </a:p>
          <a:p>
            <a:pPr lvl="1"/>
            <a:r>
              <a:rPr lang="en-US" sz="2400" dirty="0" smtClean="0">
                <a:solidFill>
                  <a:srgbClr val="007434"/>
                </a:solidFill>
                <a:latin typeface="+mn-lt"/>
              </a:rPr>
              <a:t>Continuing Danger</a:t>
            </a:r>
          </a:p>
          <a:p>
            <a:pPr lvl="1"/>
            <a:r>
              <a:rPr lang="en-US" sz="2400" dirty="0" smtClean="0">
                <a:solidFill>
                  <a:srgbClr val="007434"/>
                </a:solidFill>
                <a:latin typeface="+mn-lt"/>
              </a:rPr>
              <a:t>Risk of Compromising Law Enforcement Efforts</a:t>
            </a:r>
          </a:p>
        </p:txBody>
      </p:sp>
      <p:pic>
        <p:nvPicPr>
          <p:cNvPr id="4" name="Picture 3" descr="PS_Pop-up_Sample_Image_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400800" y="3200400"/>
            <a:ext cx="2209800" cy="1321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41684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2209800"/>
          </a:xfrm>
        </p:spPr>
        <p:txBody>
          <a:bodyPr>
            <a:normAutofit/>
          </a:bodyPr>
          <a:lstStyle/>
          <a:p>
            <a:r>
              <a:rPr lang="en-US" sz="4000" b="1" dirty="0"/>
              <a:t>Nobody Just Snaps</a:t>
            </a:r>
            <a:r>
              <a:rPr lang="en-US" sz="4000" b="1" dirty="0" smtClean="0"/>
              <a:t>!</a:t>
            </a:r>
            <a:br>
              <a:rPr lang="en-US" sz="4000" b="1" dirty="0" smtClean="0"/>
            </a:br>
            <a:r>
              <a:rPr 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should be aware and alert, but not </a:t>
            </a:r>
            <a:r>
              <a:rPr lang="en-US" sz="27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alarmed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8401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007434"/>
                </a:solidFill>
                <a:latin typeface="+mn-lt"/>
              </a:rPr>
              <a:t>“</a:t>
            </a:r>
            <a:r>
              <a:rPr lang="en-US" sz="2800" dirty="0">
                <a:solidFill>
                  <a:srgbClr val="007434"/>
                </a:solidFill>
                <a:latin typeface="+mn-lt"/>
              </a:rPr>
              <a:t>I have studied thousands of shootings that have taken place in the United States. Please remember that nobody snaps – that this is a process and if you know what to look for, you can see it coming.  The good news about that is if you see it coming, 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you can stop it</a:t>
            </a:r>
            <a:r>
              <a:rPr lang="en-US" sz="2800" dirty="0">
                <a:solidFill>
                  <a:srgbClr val="007434"/>
                </a:solidFill>
                <a:latin typeface="+mn-lt"/>
              </a:rPr>
              <a:t>.”</a:t>
            </a:r>
          </a:p>
          <a:p>
            <a:pPr marL="0" indent="0" algn="ctr">
              <a:buNone/>
            </a:pPr>
            <a:endParaRPr lang="en-US" sz="2800" dirty="0">
              <a:solidFill>
                <a:srgbClr val="007434"/>
              </a:solidFill>
              <a:latin typeface="+mn-lt"/>
            </a:endParaRPr>
          </a:p>
          <a:p>
            <a:pPr marL="0" indent="0" algn="ctr">
              <a:buNone/>
            </a:pPr>
            <a:r>
              <a:rPr lang="en-US" sz="2800" dirty="0">
                <a:solidFill>
                  <a:srgbClr val="007434"/>
                </a:solidFill>
                <a:latin typeface="+mn-lt"/>
              </a:rPr>
              <a:t>Susan </a:t>
            </a:r>
            <a:r>
              <a:rPr lang="en-US" sz="2800" dirty="0" err="1">
                <a:solidFill>
                  <a:srgbClr val="007434"/>
                </a:solidFill>
                <a:latin typeface="+mn-lt"/>
              </a:rPr>
              <a:t>Riseling</a:t>
            </a:r>
            <a:endParaRPr lang="en-US" sz="2800" dirty="0">
              <a:solidFill>
                <a:srgbClr val="007434"/>
              </a:solidFill>
              <a:latin typeface="+mn-lt"/>
            </a:endParaRP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007434"/>
                </a:solidFill>
                <a:latin typeface="+mn-lt"/>
              </a:rPr>
              <a:t>Former UW-Madison </a:t>
            </a:r>
            <a:r>
              <a:rPr lang="en-US" sz="2800" dirty="0">
                <a:solidFill>
                  <a:srgbClr val="007434"/>
                </a:solidFill>
                <a:latin typeface="+mn-lt"/>
              </a:rPr>
              <a:t>Police Chief </a:t>
            </a:r>
            <a:endParaRPr lang="en-US" sz="2800" dirty="0" smtClean="0">
              <a:solidFill>
                <a:srgbClr val="007434"/>
              </a:solidFill>
              <a:latin typeface="+mn-lt"/>
            </a:endParaRPr>
          </a:p>
          <a:p>
            <a:pPr marL="0" indent="0" algn="ctr">
              <a:buNone/>
            </a:pPr>
            <a:r>
              <a:rPr lang="en-US" sz="1800" dirty="0" smtClean="0">
                <a:solidFill>
                  <a:srgbClr val="007434"/>
                </a:solidFill>
                <a:latin typeface="+mn-lt"/>
              </a:rPr>
              <a:t>Sept</a:t>
            </a:r>
            <a:r>
              <a:rPr lang="en-US" sz="1800" dirty="0">
                <a:solidFill>
                  <a:srgbClr val="007434"/>
                </a:solidFill>
                <a:latin typeface="+mn-lt"/>
              </a:rPr>
              <a:t>. 17, 2013 in response to Sept. 16, 2013 navy yard shooting in Washington D.C</a:t>
            </a:r>
            <a:r>
              <a:rPr lang="en-US" sz="1800" dirty="0" smtClean="0">
                <a:solidFill>
                  <a:srgbClr val="007434"/>
                </a:solidFill>
                <a:latin typeface="+mn-lt"/>
              </a:rPr>
              <a:t>.</a:t>
            </a:r>
            <a:endParaRPr lang="en-US" sz="1800" dirty="0">
              <a:solidFill>
                <a:srgbClr val="007434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03169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Student review team</a:t>
            </a:r>
            <a:br>
              <a:rPr lang="en-US" b="1" dirty="0" smtClean="0"/>
            </a:b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sz="2700" b="1" dirty="0" smtClean="0">
                <a:solidFill>
                  <a:schemeClr val="bg1"/>
                </a:solidFill>
              </a:rPr>
              <a:t>Team </a:t>
            </a:r>
            <a:r>
              <a:rPr lang="en-US" sz="2700" b="1" dirty="0">
                <a:solidFill>
                  <a:schemeClr val="bg1"/>
                </a:solidFill>
              </a:rPr>
              <a:t>Approach to behaviors of concern</a:t>
            </a:r>
            <a:endParaRPr lang="en-US" sz="27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0" y="1905000"/>
            <a:ext cx="76962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7434"/>
                </a:solidFill>
                <a:latin typeface="+mn-lt"/>
              </a:rPr>
              <a:t>Our Job:  A</a:t>
            </a:r>
            <a:r>
              <a:rPr lang="en-US" sz="2800" dirty="0" smtClean="0">
                <a:solidFill>
                  <a:srgbClr val="007434"/>
                </a:solidFill>
                <a:latin typeface="+mn-lt"/>
              </a:rPr>
              <a:t>ssess &amp; Respond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7434"/>
                </a:solidFill>
                <a:latin typeface="+mn-lt"/>
              </a:rPr>
              <a:t>Public Safety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7434"/>
                </a:solidFill>
                <a:latin typeface="+mn-lt"/>
              </a:rPr>
              <a:t>Dean of Students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7434"/>
                </a:solidFill>
                <a:latin typeface="+mn-lt"/>
              </a:rPr>
              <a:t>Counseling Services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7434"/>
                </a:solidFill>
                <a:latin typeface="+mn-lt"/>
              </a:rPr>
              <a:t>Residence Life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7434"/>
                </a:solidFill>
                <a:latin typeface="+mn-lt"/>
              </a:rPr>
              <a:t>Associate Dean of L &amp; 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7434"/>
                </a:solidFill>
                <a:latin typeface="+mn-lt"/>
              </a:rPr>
              <a:t>Disabilities Services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7434"/>
                </a:solidFill>
                <a:latin typeface="+mn-lt"/>
              </a:rPr>
              <a:t>Athletics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7434"/>
                </a:solidFill>
                <a:latin typeface="+mn-lt"/>
              </a:rPr>
              <a:t>Others as needed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sz="32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3200" dirty="0" smtClean="0"/>
          </a:p>
          <a:p>
            <a:endParaRPr lang="en-US" sz="3200" dirty="0"/>
          </a:p>
        </p:txBody>
      </p:sp>
      <p:pic>
        <p:nvPicPr>
          <p:cNvPr id="1027" name="Picture 3" descr="C:\Users\olkowskm.UWGREENBAY.004\AppData\Local\Microsoft\Windows\Temporary Internet Files\Content.IE5\NI2N2Q9P\MC90009034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876800"/>
            <a:ext cx="2115493" cy="158133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4511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Student Review Team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7434"/>
                </a:solidFill>
                <a:latin typeface="+mn-lt"/>
              </a:rPr>
              <a:t>Give us your puzzle pieces </a:t>
            </a:r>
          </a:p>
          <a:p>
            <a:r>
              <a:rPr lang="en-US" sz="2800" dirty="0" smtClean="0">
                <a:solidFill>
                  <a:srgbClr val="007434"/>
                </a:solidFill>
                <a:latin typeface="+mn-lt"/>
              </a:rPr>
              <a:t>How to Contact</a:t>
            </a:r>
          </a:p>
          <a:p>
            <a:pPr lvl="1"/>
            <a:r>
              <a:rPr lang="en-US" sz="2400" dirty="0" smtClean="0">
                <a:solidFill>
                  <a:srgbClr val="007434"/>
                </a:solidFill>
                <a:latin typeface="+mn-lt"/>
              </a:rPr>
              <a:t>Dean of Students Office (x2152)</a:t>
            </a:r>
          </a:p>
          <a:p>
            <a:pPr lvl="1"/>
            <a:r>
              <a:rPr lang="en-US" sz="2400" dirty="0" smtClean="0">
                <a:solidFill>
                  <a:srgbClr val="007434"/>
                </a:solidFill>
                <a:latin typeface="+mn-lt"/>
              </a:rPr>
              <a:t>Public Safety (x2300)</a:t>
            </a:r>
          </a:p>
          <a:p>
            <a:r>
              <a:rPr lang="en-US" sz="2800" dirty="0" smtClean="0">
                <a:solidFill>
                  <a:srgbClr val="007434"/>
                </a:solidFill>
                <a:latin typeface="+mn-lt"/>
              </a:rPr>
              <a:t>Follow-up Response</a:t>
            </a:r>
          </a:p>
          <a:p>
            <a:pPr lvl="1"/>
            <a:r>
              <a:rPr lang="en-US" dirty="0" smtClean="0">
                <a:solidFill>
                  <a:srgbClr val="007434"/>
                </a:solidFill>
                <a:latin typeface="+mn-lt"/>
              </a:rPr>
              <a:t>Bi-weekly meetings</a:t>
            </a:r>
          </a:p>
          <a:p>
            <a:pPr lvl="1"/>
            <a:r>
              <a:rPr lang="en-US" dirty="0" smtClean="0">
                <a:solidFill>
                  <a:srgbClr val="007434"/>
                </a:solidFill>
                <a:latin typeface="+mn-lt"/>
              </a:rPr>
              <a:t>Emergency meetings as needed</a:t>
            </a:r>
          </a:p>
          <a:p>
            <a:pPr lvl="1"/>
            <a:r>
              <a:rPr lang="en-US" dirty="0" smtClean="0">
                <a:solidFill>
                  <a:srgbClr val="007434"/>
                </a:solidFill>
                <a:latin typeface="+mn-lt"/>
              </a:rPr>
              <a:t>Additional resources brought in as needed.</a:t>
            </a:r>
          </a:p>
          <a:p>
            <a:pPr lvl="1"/>
            <a:r>
              <a:rPr lang="en-US" dirty="0" smtClean="0">
                <a:solidFill>
                  <a:srgbClr val="007434"/>
                </a:solidFill>
                <a:latin typeface="+mn-lt"/>
              </a:rPr>
              <a:t>Continuous and collaborative response</a:t>
            </a:r>
            <a:endParaRPr lang="en-US" dirty="0">
              <a:solidFill>
                <a:srgbClr val="007434"/>
              </a:solidFill>
              <a:latin typeface="+mn-lt"/>
            </a:endParaRPr>
          </a:p>
        </p:txBody>
      </p:sp>
      <p:pic>
        <p:nvPicPr>
          <p:cNvPr id="1026" name="Picture 2" descr="C:\Users\stdean1\AppData\Local\Microsoft\Windows\Temporary Internet Files\Content.IE5\CWCS4AGJ\MC90036669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243824"/>
            <a:ext cx="2066646" cy="17947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3536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68580" indent="0" algn="ctr"/>
            <a:r>
              <a:rPr lang="en-US" sz="4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See something,  </a:t>
            </a:r>
            <a:r>
              <a:rPr lang="en-US" sz="48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say</a:t>
            </a:r>
            <a:r>
              <a:rPr lang="en-US" sz="4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something</a:t>
            </a:r>
            <a:endParaRPr lang="en-US" sz="40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7772400" cy="3962399"/>
          </a:xfrm>
        </p:spPr>
        <p:txBody>
          <a:bodyPr>
            <a:normAutofit fontScale="92500" lnSpcReduction="20000"/>
          </a:bodyPr>
          <a:lstStyle/>
          <a:p>
            <a:pPr marL="68580" indent="0">
              <a:lnSpc>
                <a:spcPct val="110000"/>
              </a:lnSpc>
              <a:buNone/>
            </a:pPr>
            <a:r>
              <a:rPr lang="en-US" sz="3000" dirty="0" smtClean="0">
                <a:solidFill>
                  <a:srgbClr val="007434"/>
                </a:solidFill>
                <a:latin typeface="+mn-lt"/>
              </a:rPr>
              <a:t>“Creating a culture of shared responsibility for a safe campus must be a top priority.  An engaged community, armed with a shared mindset, access to information and effective mechanisms to respond to threats before violence occurs is a formidable force and one that will have an immediate impact on improving the overall safety of our colleges and universities”</a:t>
            </a:r>
          </a:p>
          <a:p>
            <a:pPr marL="68580" indent="0" algn="ctr">
              <a:buNone/>
            </a:pPr>
            <a:endParaRPr lang="en-US" sz="2800" i="1" dirty="0">
              <a:solidFill>
                <a:srgbClr val="007434"/>
              </a:solidFill>
              <a:latin typeface="+mn-lt"/>
            </a:endParaRPr>
          </a:p>
          <a:p>
            <a:pPr marL="68580" indent="0" algn="ctr">
              <a:buNone/>
            </a:pPr>
            <a:r>
              <a:rPr lang="en-US" sz="2800" i="1" dirty="0">
                <a:solidFill>
                  <a:srgbClr val="007434"/>
                </a:solidFill>
                <a:latin typeface="+mn-lt"/>
              </a:rPr>
              <a:t>Governor’s Task Force on </a:t>
            </a:r>
            <a:r>
              <a:rPr lang="en-US" sz="2800" i="1" dirty="0" smtClean="0">
                <a:solidFill>
                  <a:srgbClr val="007434"/>
                </a:solidFill>
                <a:latin typeface="+mn-lt"/>
              </a:rPr>
              <a:t>Campus Safety 2007</a:t>
            </a:r>
            <a:endParaRPr lang="en-US" sz="2800" i="1" dirty="0">
              <a:solidFill>
                <a:srgbClr val="007434"/>
              </a:solidFill>
              <a:latin typeface="+mn-lt"/>
            </a:endParaRPr>
          </a:p>
          <a:p>
            <a:pPr marL="68580" indent="0" algn="ctr">
              <a:buNone/>
            </a:pPr>
            <a:endParaRPr lang="en-US" sz="3000" b="1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400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7772400" cy="1143000"/>
          </a:xfr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b="1" dirty="0">
                <a:solidFill>
                  <a:srgbClr val="007434"/>
                </a:solidFill>
              </a:rPr>
              <a:t>Before Something Happens</a:t>
            </a:r>
            <a:endParaRPr lang="en-US" sz="4000" dirty="0" smtClean="0">
              <a:solidFill>
                <a:srgbClr val="007434"/>
              </a:solidFill>
            </a:endParaRPr>
          </a:p>
        </p:txBody>
      </p:sp>
      <p:sp>
        <p:nvSpPr>
          <p:cNvPr id="1863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>
            <a:normAutofit fontScale="62500" lnSpcReduction="20000"/>
          </a:bodyPr>
          <a:lstStyle/>
          <a:p>
            <a:r>
              <a:rPr lang="en-US" sz="4500" dirty="0">
                <a:solidFill>
                  <a:srgbClr val="007434"/>
                </a:solidFill>
                <a:latin typeface="+mn-lt"/>
              </a:rPr>
              <a:t>Be aware of behaviors of </a:t>
            </a:r>
            <a:r>
              <a:rPr lang="en-US" sz="4500" dirty="0" smtClean="0">
                <a:solidFill>
                  <a:srgbClr val="007434"/>
                </a:solidFill>
                <a:latin typeface="+mn-lt"/>
              </a:rPr>
              <a:t>concern</a:t>
            </a:r>
          </a:p>
          <a:p>
            <a:r>
              <a:rPr lang="en-US" sz="4500" dirty="0" smtClean="0">
                <a:solidFill>
                  <a:srgbClr val="007434"/>
                </a:solidFill>
                <a:latin typeface="+mn-lt"/>
              </a:rPr>
              <a:t>Early intervention is essential </a:t>
            </a:r>
          </a:p>
          <a:p>
            <a:r>
              <a:rPr lang="en-US" sz="4500" dirty="0" smtClean="0">
                <a:solidFill>
                  <a:srgbClr val="007434"/>
                </a:solidFill>
                <a:latin typeface="+mn-lt"/>
              </a:rPr>
              <a:t>Report </a:t>
            </a:r>
            <a:r>
              <a:rPr lang="en-US" sz="4500" dirty="0">
                <a:solidFill>
                  <a:srgbClr val="007434"/>
                </a:solidFill>
                <a:latin typeface="+mn-lt"/>
              </a:rPr>
              <a:t>the behaviors to the right </a:t>
            </a:r>
            <a:r>
              <a:rPr lang="en-US" sz="4500" dirty="0" smtClean="0">
                <a:solidFill>
                  <a:srgbClr val="007434"/>
                </a:solidFill>
                <a:latin typeface="+mn-lt"/>
              </a:rPr>
              <a:t>people (</a:t>
            </a:r>
            <a:r>
              <a:rPr lang="en-US" sz="4500" dirty="0">
                <a:solidFill>
                  <a:srgbClr val="007434"/>
                </a:solidFill>
                <a:latin typeface="+mn-lt"/>
              </a:rPr>
              <a:t>Dean of Students, Human </a:t>
            </a:r>
            <a:r>
              <a:rPr lang="en-US" sz="4500" dirty="0" smtClean="0">
                <a:solidFill>
                  <a:srgbClr val="007434"/>
                </a:solidFill>
                <a:latin typeface="+mn-lt"/>
              </a:rPr>
              <a:t>Resources</a:t>
            </a:r>
            <a:r>
              <a:rPr lang="en-US" sz="4500" dirty="0">
                <a:solidFill>
                  <a:srgbClr val="007434"/>
                </a:solidFill>
                <a:latin typeface="+mn-lt"/>
              </a:rPr>
              <a:t>, Public Safety, </a:t>
            </a:r>
            <a:r>
              <a:rPr lang="en-US" sz="4500" dirty="0" err="1">
                <a:solidFill>
                  <a:srgbClr val="007434"/>
                </a:solidFill>
                <a:latin typeface="+mn-lt"/>
              </a:rPr>
              <a:t>etc</a:t>
            </a:r>
            <a:r>
              <a:rPr lang="en-US" sz="4500" dirty="0" smtClean="0">
                <a:solidFill>
                  <a:srgbClr val="007434"/>
                </a:solidFill>
                <a:latin typeface="+mn-lt"/>
              </a:rPr>
              <a:t>)</a:t>
            </a:r>
          </a:p>
          <a:p>
            <a:pPr lvl="1"/>
            <a:r>
              <a:rPr lang="en-US" sz="3800" dirty="0" smtClean="0">
                <a:solidFill>
                  <a:srgbClr val="007434"/>
                </a:solidFill>
                <a:latin typeface="+mn-lt"/>
              </a:rPr>
              <a:t>SRT may be consulted for students only.</a:t>
            </a:r>
            <a:endParaRPr lang="en-US" sz="3800" dirty="0">
              <a:solidFill>
                <a:srgbClr val="007434"/>
              </a:solidFill>
              <a:latin typeface="+mn-lt"/>
            </a:endParaRPr>
          </a:p>
          <a:p>
            <a:r>
              <a:rPr lang="en-US" sz="4500" dirty="0" smtClean="0">
                <a:solidFill>
                  <a:srgbClr val="007434"/>
                </a:solidFill>
                <a:latin typeface="+mn-lt"/>
              </a:rPr>
              <a:t>Know </a:t>
            </a:r>
            <a:r>
              <a:rPr lang="en-US" sz="4500" dirty="0">
                <a:solidFill>
                  <a:srgbClr val="007434"/>
                </a:solidFill>
                <a:latin typeface="+mn-lt"/>
              </a:rPr>
              <a:t>your surroundings, </a:t>
            </a:r>
            <a:r>
              <a:rPr lang="en-US" sz="4500" dirty="0" smtClean="0">
                <a:solidFill>
                  <a:srgbClr val="007434"/>
                </a:solidFill>
                <a:latin typeface="+mn-lt"/>
              </a:rPr>
              <a:t> preplan </a:t>
            </a:r>
            <a:r>
              <a:rPr lang="en-US" sz="4500" dirty="0">
                <a:solidFill>
                  <a:srgbClr val="007434"/>
                </a:solidFill>
                <a:latin typeface="+mn-lt"/>
              </a:rPr>
              <a:t>for an </a:t>
            </a:r>
            <a:r>
              <a:rPr lang="en-US" sz="4500" dirty="0" smtClean="0">
                <a:solidFill>
                  <a:srgbClr val="007434"/>
                </a:solidFill>
                <a:latin typeface="+mn-lt"/>
              </a:rPr>
              <a:t>emergency</a:t>
            </a:r>
          </a:p>
          <a:p>
            <a:r>
              <a:rPr lang="en-US" sz="4500" dirty="0" smtClean="0">
                <a:solidFill>
                  <a:srgbClr val="007434"/>
                </a:solidFill>
                <a:latin typeface="+mn-lt"/>
              </a:rPr>
              <a:t>Don’t assume disruptive behaviors will stop on there own</a:t>
            </a:r>
            <a:endParaRPr lang="en-US" sz="4500" dirty="0">
              <a:solidFill>
                <a:srgbClr val="007434"/>
              </a:solidFill>
              <a:latin typeface="+mn-lt"/>
            </a:endParaRPr>
          </a:p>
          <a:p>
            <a:r>
              <a:rPr lang="en-US" sz="4500" dirty="0" smtClean="0">
                <a:solidFill>
                  <a:srgbClr val="007434"/>
                </a:solidFill>
                <a:latin typeface="+mn-lt"/>
              </a:rPr>
              <a:t>Always </a:t>
            </a:r>
            <a:r>
              <a:rPr lang="en-US" sz="4500" dirty="0">
                <a:solidFill>
                  <a:srgbClr val="007434"/>
                </a:solidFill>
                <a:latin typeface="+mn-lt"/>
              </a:rPr>
              <a:t>be prepared to call </a:t>
            </a:r>
            <a:r>
              <a:rPr lang="en-US" sz="4500" dirty="0" smtClean="0">
                <a:solidFill>
                  <a:srgbClr val="007434"/>
                </a:solidFill>
                <a:latin typeface="+mn-lt"/>
              </a:rPr>
              <a:t>911or 9-911</a:t>
            </a:r>
            <a:endParaRPr lang="en-US" sz="4500" dirty="0">
              <a:solidFill>
                <a:srgbClr val="007434"/>
              </a:solidFill>
              <a:latin typeface="+mn-lt"/>
            </a:endParaRPr>
          </a:p>
          <a:p>
            <a:pPr>
              <a:lnSpc>
                <a:spcPct val="150000"/>
              </a:lnSpc>
            </a:pPr>
            <a:endParaRPr lang="en-US" sz="36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32" r="-3042" b="21293"/>
          <a:stretch/>
        </p:blipFill>
        <p:spPr>
          <a:xfrm>
            <a:off x="5791200" y="3807200"/>
            <a:ext cx="3181350" cy="2394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006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wgb-theme-2">
  <a:themeElements>
    <a:clrScheme name="UW-Green Bay 1">
      <a:dk1>
        <a:srgbClr val="006633"/>
      </a:dk1>
      <a:lt1>
        <a:sysClr val="window" lastClr="FFFFFF"/>
      </a:lt1>
      <a:dk2>
        <a:srgbClr val="000000"/>
      </a:dk2>
      <a:lt2>
        <a:srgbClr val="FAF3DE"/>
      </a:lt2>
      <a:accent1>
        <a:srgbClr val="990000"/>
      </a:accent1>
      <a:accent2>
        <a:srgbClr val="CCCCCC"/>
      </a:accent2>
      <a:accent3>
        <a:srgbClr val="999999"/>
      </a:accent3>
      <a:accent4>
        <a:srgbClr val="9FD3B6"/>
      </a:accent4>
      <a:accent5>
        <a:srgbClr val="B2AF6C"/>
      </a:accent5>
      <a:accent6>
        <a:srgbClr val="006633"/>
      </a:accent6>
      <a:hlink>
        <a:srgbClr val="990000"/>
      </a:hlink>
      <a:folHlink>
        <a:srgbClr val="66000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uwgb-theme-2</Template>
  <TotalTime>8561</TotalTime>
  <Pages>23</Pages>
  <Words>2187</Words>
  <Application>Microsoft Office PowerPoint</Application>
  <PresentationFormat>Letter Paper (8.5x11 in)</PresentationFormat>
  <Paragraphs>344</Paragraphs>
  <Slides>31</Slides>
  <Notes>20</Notes>
  <HiddenSlides>0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</vt:lpstr>
      <vt:lpstr>Arial Unicode MS</vt:lpstr>
      <vt:lpstr>Berlin Sans FB Demi</vt:lpstr>
      <vt:lpstr>Courier New</vt:lpstr>
      <vt:lpstr>Tahoma</vt:lpstr>
      <vt:lpstr>Times New Roman</vt:lpstr>
      <vt:lpstr>Wingdings</vt:lpstr>
      <vt:lpstr>uwgb-theme-2</vt:lpstr>
      <vt:lpstr>PowerPoint Presentation</vt:lpstr>
      <vt:lpstr>OBJECTIVES</vt:lpstr>
      <vt:lpstr>FERPA…a barrier?</vt:lpstr>
      <vt:lpstr>Clery Reporting Requirements</vt:lpstr>
      <vt:lpstr>Nobody Just Snaps! We should be aware and alert, but not alarmed </vt:lpstr>
      <vt:lpstr>Student review team  Team Approach to behaviors of concern</vt:lpstr>
      <vt:lpstr>Student Review Team</vt:lpstr>
      <vt:lpstr>See something,  say something</vt:lpstr>
      <vt:lpstr>Before Something Happens</vt:lpstr>
      <vt:lpstr>Office Safety</vt:lpstr>
      <vt:lpstr>Is disruptive Behavior  a disability</vt:lpstr>
      <vt:lpstr>Behaviors of concern </vt:lpstr>
      <vt:lpstr>What You Might Do</vt:lpstr>
      <vt:lpstr>Talking with a Disruptive Person or Someone in Crisis</vt:lpstr>
      <vt:lpstr>Talking with a Disruptive Person or Someone in Crisis</vt:lpstr>
      <vt:lpstr>Planning Ahead</vt:lpstr>
      <vt:lpstr>Calling 911</vt:lpstr>
      <vt:lpstr>When to Call Public Safety?</vt:lpstr>
      <vt:lpstr>Active Shooter Situations</vt:lpstr>
      <vt:lpstr>Strategies for Survival of a Violent Incident</vt:lpstr>
      <vt:lpstr>Police Response</vt:lpstr>
      <vt:lpstr>Police Response What Should I do????</vt:lpstr>
      <vt:lpstr>   The 5 Outs Hide Out – Keep Out </vt:lpstr>
      <vt:lpstr> Call Out</vt:lpstr>
      <vt:lpstr>    Get Out Run! </vt:lpstr>
      <vt:lpstr>        Take Out</vt:lpstr>
      <vt:lpstr>RUN&gt; HIDE&gt; FIGHT</vt:lpstr>
      <vt:lpstr>Bottom line…</vt:lpstr>
      <vt:lpstr>Recent Efforts</vt:lpstr>
      <vt:lpstr>Additional information available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EMERGENCY ACTION PROCEDURES</dc:title>
  <dc:creator>CIT</dc:creator>
  <cp:lastModifiedBy>Olkowski, Mark</cp:lastModifiedBy>
  <cp:revision>492</cp:revision>
  <cp:lastPrinted>2017-08-25T20:42:20Z</cp:lastPrinted>
  <dcterms:created xsi:type="dcterms:W3CDTF">1997-03-27T11:05:52Z</dcterms:created>
  <dcterms:modified xsi:type="dcterms:W3CDTF">2017-08-30T19:12:26Z</dcterms:modified>
</cp:coreProperties>
</file>