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835" r:id="rId3"/>
    <p:sldMasterId id="2147483847" r:id="rId4"/>
    <p:sldMasterId id="2147483857" r:id="rId5"/>
  </p:sldMasterIdLst>
  <p:notesMasterIdLst>
    <p:notesMasterId r:id="rId50"/>
  </p:notesMasterIdLst>
  <p:sldIdLst>
    <p:sldId id="279" r:id="rId6"/>
    <p:sldId id="278" r:id="rId7"/>
    <p:sldId id="280" r:id="rId8"/>
    <p:sldId id="263" r:id="rId9"/>
    <p:sldId id="265" r:id="rId10"/>
    <p:sldId id="266" r:id="rId11"/>
    <p:sldId id="267" r:id="rId12"/>
    <p:sldId id="311" r:id="rId13"/>
    <p:sldId id="312" r:id="rId14"/>
    <p:sldId id="270" r:id="rId15"/>
    <p:sldId id="271" r:id="rId16"/>
    <p:sldId id="308" r:id="rId17"/>
    <p:sldId id="285" r:id="rId18"/>
    <p:sldId id="319" r:id="rId19"/>
    <p:sldId id="318" r:id="rId20"/>
    <p:sldId id="320" r:id="rId21"/>
    <p:sldId id="277" r:id="rId22"/>
    <p:sldId id="322" r:id="rId23"/>
    <p:sldId id="323" r:id="rId24"/>
    <p:sldId id="324" r:id="rId25"/>
    <p:sldId id="325" r:id="rId26"/>
    <p:sldId id="327" r:id="rId27"/>
    <p:sldId id="257" r:id="rId28"/>
    <p:sldId id="304" r:id="rId29"/>
    <p:sldId id="258" r:id="rId30"/>
    <p:sldId id="307" r:id="rId31"/>
    <p:sldId id="260" r:id="rId32"/>
    <p:sldId id="261" r:id="rId33"/>
    <p:sldId id="262" r:id="rId34"/>
    <p:sldId id="314" r:id="rId35"/>
    <p:sldId id="290" r:id="rId36"/>
    <p:sldId id="310" r:id="rId37"/>
    <p:sldId id="293" r:id="rId38"/>
    <p:sldId id="315" r:id="rId39"/>
    <p:sldId id="329" r:id="rId40"/>
    <p:sldId id="328" r:id="rId41"/>
    <p:sldId id="333" r:id="rId42"/>
    <p:sldId id="332" r:id="rId43"/>
    <p:sldId id="335" r:id="rId44"/>
    <p:sldId id="336" r:id="rId45"/>
    <p:sldId id="330" r:id="rId46"/>
    <p:sldId id="331" r:id="rId47"/>
    <p:sldId id="294" r:id="rId48"/>
    <p:sldId id="334"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1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4" autoAdjust="0"/>
  </p:normalViewPr>
  <p:slideViewPr>
    <p:cSldViewPr>
      <p:cViewPr varScale="1">
        <p:scale>
          <a:sx n="65" d="100"/>
          <a:sy n="65" d="100"/>
        </p:scale>
        <p:origin x="-984" y="-43"/>
      </p:cViewPr>
      <p:guideLst>
        <p:guide orient="horz" pos="2160"/>
        <p:guide pos="2880"/>
      </p:guideLst>
    </p:cSldViewPr>
  </p:slideViewPr>
  <p:outlineViewPr>
    <p:cViewPr>
      <p:scale>
        <a:sx n="33" d="100"/>
        <a:sy n="33" d="100"/>
      </p:scale>
      <p:origin x="0" y="994"/>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200" y="19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F3B7F83F-5131-4D01-B160-8CB813E0E0CA}" type="datetimeFigureOut">
              <a:rPr lang="en-US" smtClean="0"/>
              <a:pPr/>
              <a:t>2/9/2012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FE68FD80-3976-44FD-A361-1633EAFFE9C0}" type="slidenum">
              <a:rPr lang="en-US" smtClean="0"/>
              <a:pPr/>
              <a:t>‹#›</a:t>
            </a:fld>
            <a:endParaRPr lang="en-US"/>
          </a:p>
        </p:txBody>
      </p:sp>
    </p:spTree>
    <p:extLst>
      <p:ext uri="{BB962C8B-B14F-4D97-AF65-F5344CB8AC3E}">
        <p14:creationId xmlns:p14="http://schemas.microsoft.com/office/powerpoint/2010/main" val="3058177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8FD80-3976-44FD-A361-1633EAFFE9C0}" type="slidenum">
              <a:rPr lang="en-US" smtClean="0"/>
              <a:pPr/>
              <a:t>1</a:t>
            </a:fld>
            <a:endParaRPr lang="en-US"/>
          </a:p>
        </p:txBody>
      </p:sp>
    </p:spTree>
    <p:extLst>
      <p:ext uri="{BB962C8B-B14F-4D97-AF65-F5344CB8AC3E}">
        <p14:creationId xmlns:p14="http://schemas.microsoft.com/office/powerpoint/2010/main" val="981680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way to identify potentially hazardous materials:</a:t>
            </a:r>
          </a:p>
          <a:p>
            <a:endParaRPr lang="en-US" dirty="0" smtClean="0"/>
          </a:p>
          <a:p>
            <a:r>
              <a:rPr lang="en-US" dirty="0" smtClean="0"/>
              <a:t>CPSC signal words</a:t>
            </a:r>
          </a:p>
          <a:p>
            <a:pPr marL="228600" indent="-228600">
              <a:buFont typeface="+mj-lt"/>
              <a:buAutoNum type="arabicPeriod"/>
            </a:pPr>
            <a:r>
              <a:rPr lang="en-US" dirty="0" smtClean="0"/>
              <a:t>Danger</a:t>
            </a:r>
          </a:p>
          <a:p>
            <a:pPr marL="228600" indent="-228600">
              <a:buFont typeface="+mj-lt"/>
              <a:buAutoNum type="arabicPeriod"/>
            </a:pPr>
            <a:r>
              <a:rPr lang="en-US" dirty="0" smtClean="0"/>
              <a:t>Warning</a:t>
            </a:r>
          </a:p>
          <a:p>
            <a:pPr marL="228600" indent="-228600">
              <a:buFont typeface="+mj-lt"/>
              <a:buAutoNum type="arabicPeriod"/>
            </a:pPr>
            <a:r>
              <a:rPr lang="en-US" dirty="0" smtClean="0"/>
              <a:t>Caution</a:t>
            </a:r>
          </a:p>
          <a:p>
            <a:pPr marL="228600" indent="-228600">
              <a:buFont typeface="+mj-lt"/>
              <a:buAutoNum type="arabicPeriod"/>
            </a:pPr>
            <a:endParaRPr lang="en-US" dirty="0"/>
          </a:p>
          <a:p>
            <a:r>
              <a:rPr lang="en-US" dirty="0" smtClean="0"/>
              <a:t>Mr. Yuck or skull &amp; crossbones</a:t>
            </a:r>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3" y="4415790"/>
            <a:ext cx="5764107" cy="4728210"/>
          </a:xfrm>
        </p:spPr>
        <p:txBody>
          <a:bodyPr/>
          <a:lstStyle/>
          <a:p>
            <a:r>
              <a:rPr lang="en-US" dirty="0" smtClean="0"/>
              <a:t>Two common labeling systems:</a:t>
            </a:r>
          </a:p>
          <a:p>
            <a:pPr marL="228600" indent="-228600">
              <a:buFont typeface="+mj-lt"/>
              <a:buAutoNum type="arabicPeriod"/>
            </a:pPr>
            <a:r>
              <a:rPr lang="en-US" dirty="0" smtClean="0"/>
              <a:t>NFPA</a:t>
            </a:r>
          </a:p>
          <a:p>
            <a:pPr marL="685800" lvl="1" indent="-228600">
              <a:buFont typeface="Arial" pitchFamily="34" charset="0"/>
              <a:buChar char="•"/>
            </a:pPr>
            <a:r>
              <a:rPr lang="en-US" dirty="0" smtClean="0"/>
              <a:t>Developed by National Fire Protection Association</a:t>
            </a:r>
          </a:p>
          <a:p>
            <a:pPr marL="685800" lvl="1" indent="-228600">
              <a:buFont typeface="Arial" pitchFamily="34" charset="0"/>
              <a:buChar char="•"/>
            </a:pPr>
            <a:r>
              <a:rPr lang="en-US" dirty="0" smtClean="0"/>
              <a:t>Numerical and color rating system</a:t>
            </a:r>
          </a:p>
          <a:p>
            <a:pPr marL="685800" lvl="1" indent="-228600">
              <a:buFont typeface="Arial" pitchFamily="34" charset="0"/>
              <a:buChar char="•"/>
            </a:pPr>
            <a:r>
              <a:rPr lang="en-US" dirty="0" smtClean="0"/>
              <a:t>Diamond shaped</a:t>
            </a:r>
          </a:p>
          <a:p>
            <a:pPr marL="685800" lvl="1" indent="-228600">
              <a:buFont typeface="Arial" pitchFamily="34" charset="0"/>
              <a:buChar char="•"/>
            </a:pPr>
            <a:r>
              <a:rPr lang="en-US" dirty="0" smtClean="0"/>
              <a:t>Designed to provide rapid &amp; clear information to emergency responders and fire fighters</a:t>
            </a:r>
          </a:p>
          <a:p>
            <a:pPr marL="228600" indent="-228600">
              <a:buFont typeface="+mj-lt"/>
              <a:buAutoNum type="arabicPeriod"/>
            </a:pPr>
            <a:r>
              <a:rPr lang="en-US" dirty="0" smtClean="0"/>
              <a:t>HMIS  (Hazardous Materials Identification System) </a:t>
            </a:r>
          </a:p>
          <a:p>
            <a:pPr lvl="1">
              <a:buFont typeface="Arial" pitchFamily="34" charset="0"/>
              <a:buChar char="•"/>
            </a:pPr>
            <a:r>
              <a:rPr lang="en-US" dirty="0" smtClean="0"/>
              <a:t>Developed by National Paint &amp; Coatings Association</a:t>
            </a:r>
          </a:p>
          <a:p>
            <a:pPr lvl="1">
              <a:buFont typeface="Arial" pitchFamily="34" charset="0"/>
              <a:buChar char="•"/>
            </a:pPr>
            <a:r>
              <a:rPr lang="en-US" dirty="0" smtClean="0"/>
              <a:t>Numerical and color rating system</a:t>
            </a:r>
          </a:p>
          <a:p>
            <a:pPr lvl="1">
              <a:buFont typeface="Arial" pitchFamily="34" charset="0"/>
              <a:buChar char="•"/>
            </a:pPr>
            <a:r>
              <a:rPr lang="en-US" dirty="0" smtClean="0"/>
              <a:t>Horizontal bar shaped</a:t>
            </a:r>
          </a:p>
          <a:p>
            <a:pPr lvl="1">
              <a:buFont typeface="Arial" pitchFamily="34" charset="0"/>
              <a:buChar char="•"/>
            </a:pPr>
            <a:r>
              <a:rPr lang="en-US" dirty="0" smtClean="0"/>
              <a:t>Designed to convey health and hazard warning information to employees</a:t>
            </a:r>
          </a:p>
          <a:p>
            <a:pPr lvl="1">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FE68FD80-3976-44FD-A361-1633EAFFE9C0}"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178650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Explanation of NFPA rating system:</a:t>
            </a:r>
          </a:p>
          <a:p>
            <a:pPr lvl="1">
              <a:buFont typeface="Arial" pitchFamily="34" charset="0"/>
              <a:buChar char="•"/>
            </a:pPr>
            <a:r>
              <a:rPr lang="en-US" dirty="0" smtClean="0"/>
              <a:t>Blue: health</a:t>
            </a:r>
          </a:p>
          <a:p>
            <a:pPr lvl="1">
              <a:buFont typeface="Arial" pitchFamily="34" charset="0"/>
              <a:buChar char="•"/>
            </a:pPr>
            <a:r>
              <a:rPr lang="en-US" dirty="0" smtClean="0"/>
              <a:t>Red: flammability</a:t>
            </a:r>
          </a:p>
          <a:p>
            <a:pPr lvl="1">
              <a:buFont typeface="Arial" pitchFamily="34" charset="0"/>
              <a:buChar char="•"/>
            </a:pPr>
            <a:r>
              <a:rPr lang="en-US" dirty="0" smtClean="0"/>
              <a:t>Yellow: reactivity</a:t>
            </a:r>
          </a:p>
          <a:p>
            <a:pPr lvl="1">
              <a:buFont typeface="Arial" pitchFamily="34" charset="0"/>
              <a:buChar char="•"/>
            </a:pPr>
            <a:r>
              <a:rPr lang="en-US" dirty="0" smtClean="0"/>
              <a:t>Numbers range</a:t>
            </a:r>
          </a:p>
          <a:p>
            <a:pPr lvl="2">
              <a:buFont typeface="Arial" pitchFamily="34" charset="0"/>
              <a:buChar char="•"/>
            </a:pPr>
            <a:r>
              <a:rPr lang="en-US" dirty="0" smtClean="0"/>
              <a:t>0: least severe hazard</a:t>
            </a:r>
          </a:p>
          <a:p>
            <a:pPr lvl="2">
              <a:buFont typeface="Arial" pitchFamily="34" charset="0"/>
              <a:buChar char="•"/>
            </a:pPr>
            <a:r>
              <a:rPr lang="en-US" dirty="0" smtClean="0"/>
              <a:t>4: most severe hazard</a:t>
            </a:r>
          </a:p>
          <a:p>
            <a:pPr lvl="1">
              <a:buFont typeface="Arial" pitchFamily="34" charset="0"/>
              <a:buChar char="•"/>
            </a:pPr>
            <a:r>
              <a:rPr lang="en-US" dirty="0" smtClean="0"/>
              <a:t>Very similar to HMIS</a:t>
            </a:r>
          </a:p>
          <a:p>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14</a:t>
            </a:fld>
            <a:endParaRPr lang="en-US"/>
          </a:p>
        </p:txBody>
      </p:sp>
    </p:spTree>
    <p:extLst>
      <p:ext uri="{BB962C8B-B14F-4D97-AF65-F5344CB8AC3E}">
        <p14:creationId xmlns:p14="http://schemas.microsoft.com/office/powerpoint/2010/main" val="1017205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15</a:t>
            </a:fld>
            <a:endParaRPr lang="en-US"/>
          </a:p>
        </p:txBody>
      </p:sp>
    </p:spTree>
    <p:extLst>
      <p:ext uri="{BB962C8B-B14F-4D97-AF65-F5344CB8AC3E}">
        <p14:creationId xmlns:p14="http://schemas.microsoft.com/office/powerpoint/2010/main" val="3975256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16</a:t>
            </a:fld>
            <a:endParaRPr lang="en-US"/>
          </a:p>
        </p:txBody>
      </p:sp>
    </p:spTree>
    <p:extLst>
      <p:ext uri="{BB962C8B-B14F-4D97-AF65-F5344CB8AC3E}">
        <p14:creationId xmlns:p14="http://schemas.microsoft.com/office/powerpoint/2010/main" val="3401030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lstStyle/>
          <a:p>
            <a:r>
              <a:rPr lang="en-US" b="1" dirty="0" smtClean="0"/>
              <a:t>Another way to tell if the material you’re dealing with is a hazardous material</a:t>
            </a:r>
            <a:r>
              <a:rPr lang="en-US" dirty="0" smtClean="0"/>
              <a:t>: </a:t>
            </a:r>
          </a:p>
          <a:p>
            <a:pPr marL="228600" indent="-228600">
              <a:buFont typeface="+mj-lt"/>
              <a:buAutoNum type="arabicPeriod"/>
            </a:pPr>
            <a:r>
              <a:rPr lang="en-US" dirty="0" smtClean="0"/>
              <a:t>The U.S</a:t>
            </a:r>
            <a:r>
              <a:rPr lang="en-US" dirty="0"/>
              <a:t>. DOT hazard classification system </a:t>
            </a:r>
            <a:r>
              <a:rPr lang="en-US" dirty="0" smtClean="0"/>
              <a:t>is used for hazardous materials in transport</a:t>
            </a:r>
          </a:p>
          <a:p>
            <a:pPr marL="228600" indent="-228600">
              <a:buFont typeface="+mj-lt"/>
              <a:buAutoNum type="arabicPeriod"/>
            </a:pPr>
            <a:r>
              <a:rPr lang="en-US" dirty="0" smtClean="0"/>
              <a:t>Based </a:t>
            </a:r>
            <a:r>
              <a:rPr lang="en-US" dirty="0"/>
              <a:t>on the United Nations (U.N.) marking </a:t>
            </a:r>
            <a:r>
              <a:rPr lang="en-US" dirty="0" smtClean="0"/>
              <a:t>system</a:t>
            </a:r>
          </a:p>
          <a:p>
            <a:pPr marL="228600" indent="-228600">
              <a:buFont typeface="+mj-lt"/>
              <a:buAutoNum type="arabicPeriod"/>
            </a:pPr>
            <a:r>
              <a:rPr lang="en-US" dirty="0" smtClean="0"/>
              <a:t>Hazardous </a:t>
            </a:r>
            <a:r>
              <a:rPr lang="en-US" dirty="0"/>
              <a:t>materials are broken down into nine hazard </a:t>
            </a:r>
            <a:r>
              <a:rPr lang="en-US" dirty="0" smtClean="0"/>
              <a:t>classes: </a:t>
            </a:r>
          </a:p>
          <a:p>
            <a:pPr marL="685800" lvl="1" indent="-228600">
              <a:buFont typeface="+mj-lt"/>
              <a:buAutoNum type="arabicPeriod"/>
            </a:pPr>
            <a:r>
              <a:rPr lang="en-US" dirty="0" smtClean="0"/>
              <a:t>system is in HMR:  49 CFR 173.2</a:t>
            </a:r>
          </a:p>
          <a:p>
            <a:pPr lvl="2"/>
            <a:r>
              <a:rPr lang="en-US" dirty="0" smtClean="0"/>
              <a:t>Hazard class 1: explosives</a:t>
            </a:r>
          </a:p>
          <a:p>
            <a:pPr lvl="2"/>
            <a:r>
              <a:rPr lang="en-US" dirty="0" smtClean="0"/>
              <a:t>Hazard class 2: compressed gases</a:t>
            </a:r>
          </a:p>
          <a:p>
            <a:pPr lvl="2"/>
            <a:r>
              <a:rPr lang="en-US" dirty="0" smtClean="0"/>
              <a:t>Hazard class 3: flammable liquids</a:t>
            </a:r>
          </a:p>
          <a:p>
            <a:pPr lvl="2"/>
            <a:r>
              <a:rPr lang="en-US" dirty="0" smtClean="0"/>
              <a:t>Hazard class 4: flammable solids</a:t>
            </a:r>
          </a:p>
          <a:p>
            <a:pPr lvl="2"/>
            <a:r>
              <a:rPr lang="en-US" dirty="0" smtClean="0"/>
              <a:t>Hazard class 5: oxidizers and organic peroxides</a:t>
            </a:r>
          </a:p>
          <a:p>
            <a:pPr lvl="2"/>
            <a:r>
              <a:rPr lang="en-US" dirty="0" smtClean="0"/>
              <a:t>Hazard class 6: toxic materials</a:t>
            </a:r>
          </a:p>
          <a:p>
            <a:pPr lvl="2"/>
            <a:r>
              <a:rPr lang="en-US" dirty="0" smtClean="0"/>
              <a:t>Hazard class 7: radioactive material</a:t>
            </a:r>
          </a:p>
          <a:p>
            <a:pPr lvl="2"/>
            <a:r>
              <a:rPr lang="en-US" dirty="0" smtClean="0"/>
              <a:t>Hazard class 8: corrosive material</a:t>
            </a:r>
          </a:p>
          <a:p>
            <a:pPr lvl="2"/>
            <a:r>
              <a:rPr lang="en-US" dirty="0" smtClean="0"/>
              <a:t>Hazard class 9: miscellaneous</a:t>
            </a:r>
            <a:endParaRPr lang="en-US" dirty="0"/>
          </a:p>
          <a:p>
            <a:endParaRPr lang="en-US" dirty="0" smtClean="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17</a:t>
            </a:fld>
            <a:endParaRPr lang="en-US"/>
          </a:p>
        </p:txBody>
      </p:sp>
    </p:spTree>
    <p:extLst>
      <p:ext uri="{BB962C8B-B14F-4D97-AF65-F5344CB8AC3E}">
        <p14:creationId xmlns:p14="http://schemas.microsoft.com/office/powerpoint/2010/main" val="949463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endParaRPr lang="en-US" dirty="0" smtClean="0"/>
          </a:p>
          <a:p>
            <a:r>
              <a:rPr lang="en-US" dirty="0" smtClean="0"/>
              <a:t>This not DOT sanctioned size, but it is still a way to ID a </a:t>
            </a:r>
            <a:r>
              <a:rPr lang="en-US" dirty="0" err="1" smtClean="0"/>
              <a:t>haz</a:t>
            </a:r>
            <a:r>
              <a:rPr lang="en-US" dirty="0" smtClean="0"/>
              <a:t> mat</a:t>
            </a:r>
          </a:p>
          <a:p>
            <a:endParaRPr lang="en-US" dirty="0" smtClean="0"/>
          </a:p>
          <a:p>
            <a:r>
              <a:rPr lang="en-US" dirty="0" smtClean="0"/>
              <a:t>Adopted</a:t>
            </a:r>
            <a:r>
              <a:rPr lang="en-US" baseline="0" dirty="0" smtClean="0"/>
              <a:t> a well recognized label</a:t>
            </a:r>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18</a:t>
            </a:fld>
            <a:endParaRPr lang="en-US"/>
          </a:p>
        </p:txBody>
      </p:sp>
    </p:spTree>
    <p:extLst>
      <p:ext uri="{BB962C8B-B14F-4D97-AF65-F5344CB8AC3E}">
        <p14:creationId xmlns:p14="http://schemas.microsoft.com/office/powerpoint/2010/main" val="813822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 package label or marking that indicates a hazardous material: UN number</a:t>
            </a:r>
          </a:p>
          <a:p>
            <a:endParaRPr lang="en-US" b="1" dirty="0" smtClean="0"/>
          </a:p>
          <a:p>
            <a:pPr marL="228600" indent="-228600">
              <a:buFont typeface="+mj-lt"/>
              <a:buAutoNum type="arabicPeriod"/>
            </a:pPr>
            <a:r>
              <a:rPr lang="en-US" dirty="0" smtClean="0"/>
              <a:t>Four digit number</a:t>
            </a:r>
          </a:p>
          <a:p>
            <a:pPr marL="228600" indent="-228600">
              <a:buFont typeface="+mj-lt"/>
              <a:buAutoNum type="arabicPeriod"/>
            </a:pPr>
            <a:r>
              <a:rPr lang="en-US" dirty="0" smtClean="0"/>
              <a:t>Assigned by the United Nations Committee of Experts on the Transport of Dangerous Goods</a:t>
            </a:r>
          </a:p>
          <a:p>
            <a:pPr marL="228600" indent="-228600">
              <a:buFont typeface="+mj-lt"/>
              <a:buAutoNum type="arabicPeriod"/>
            </a:pPr>
            <a:r>
              <a:rPr lang="en-US" dirty="0" smtClean="0"/>
              <a:t>Represents a particular chemical or group of chemicals</a:t>
            </a:r>
          </a:p>
          <a:p>
            <a:pPr marL="685800" lvl="1" indent="-228600">
              <a:buFont typeface="+mj-lt"/>
              <a:buAutoNum type="arabicPeriod"/>
            </a:pPr>
            <a:r>
              <a:rPr lang="en-US" dirty="0" smtClean="0"/>
              <a:t>E.g. UN1170 represents Ethanol</a:t>
            </a:r>
          </a:p>
          <a:p>
            <a:pPr marL="228600" indent="-228600">
              <a:buFont typeface="+mj-lt"/>
              <a:buAutoNum type="arabicPeriod"/>
            </a:pPr>
            <a:r>
              <a:rPr lang="en-US" dirty="0" smtClean="0"/>
              <a:t>Range from UN0001 to about UN 3500</a:t>
            </a:r>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19</a:t>
            </a:fld>
            <a:endParaRPr lang="en-US"/>
          </a:p>
        </p:txBody>
      </p:sp>
    </p:spTree>
    <p:extLst>
      <p:ext uri="{BB962C8B-B14F-4D97-AF65-F5344CB8AC3E}">
        <p14:creationId xmlns:p14="http://schemas.microsoft.com/office/powerpoint/2010/main" val="3027098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20</a:t>
            </a:fld>
            <a:endParaRPr lang="en-US"/>
          </a:p>
        </p:txBody>
      </p:sp>
    </p:spTree>
    <p:extLst>
      <p:ext uri="{BB962C8B-B14F-4D97-AF65-F5344CB8AC3E}">
        <p14:creationId xmlns:p14="http://schemas.microsoft.com/office/powerpoint/2010/main" val="4271417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21</a:t>
            </a:fld>
            <a:endParaRPr lang="en-US"/>
          </a:p>
        </p:txBody>
      </p:sp>
    </p:spTree>
    <p:extLst>
      <p:ext uri="{BB962C8B-B14F-4D97-AF65-F5344CB8AC3E}">
        <p14:creationId xmlns:p14="http://schemas.microsoft.com/office/powerpoint/2010/main" val="1518706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8FD80-3976-44FD-A361-1633EAFFE9C0}" type="slidenum">
              <a:rPr lang="en-US" smtClean="0"/>
              <a:pPr/>
              <a:t>2</a:t>
            </a:fld>
            <a:endParaRPr lang="en-US"/>
          </a:p>
        </p:txBody>
      </p:sp>
    </p:spTree>
    <p:extLst>
      <p:ext uri="{BB962C8B-B14F-4D97-AF65-F5344CB8AC3E}">
        <p14:creationId xmlns:p14="http://schemas.microsoft.com/office/powerpoint/2010/main" val="1700944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919893" cy="465201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Hazardous Materials Table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Found in 49 CFR 172.101 is part of the Hazardous Materials Regulation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Contains more than 3000 entries the DOT has designated as hazardous materials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 </a:t>
            </a:r>
            <a:r>
              <a:rPr lang="en-US" b="1" dirty="0" smtClean="0"/>
              <a:t>So if the material you are dealing with is found in this table, it is a hazardous material according to the DOT and has very stringent requirements for transport.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Governs </a:t>
            </a:r>
            <a:r>
              <a:rPr lang="en-US" dirty="0"/>
              <a:t>the transportation of hazardous </a:t>
            </a:r>
            <a:r>
              <a:rPr lang="en-US" dirty="0" smtClean="0"/>
              <a:t>materials </a:t>
            </a:r>
            <a:r>
              <a:rPr lang="en-US" dirty="0"/>
              <a:t>by all </a:t>
            </a:r>
            <a:r>
              <a:rPr lang="en-US" dirty="0" smtClean="0"/>
              <a:t>modes: </a:t>
            </a:r>
            <a:r>
              <a:rPr lang="en-US" dirty="0"/>
              <a:t>air, water, rail and </a:t>
            </a:r>
            <a:r>
              <a:rPr lang="en-US" dirty="0" smtClean="0"/>
              <a:t>highway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For each material listed, the table:</a:t>
            </a:r>
            <a:endParaRPr lang="en-US" dirty="0"/>
          </a:p>
          <a:p>
            <a:pPr marL="685800" lvl="1" indent="-228600">
              <a:buFont typeface="Arial" pitchFamily="34" charset="0"/>
              <a:buChar char="•"/>
            </a:pPr>
            <a:r>
              <a:rPr lang="en-US" dirty="0"/>
              <a:t>Identifies the hazard class for each shipping description or specifies that it is forbidden in transportation.</a:t>
            </a:r>
          </a:p>
          <a:p>
            <a:pPr marL="685800" lvl="1" indent="-228600">
              <a:buFont typeface="Arial" pitchFamily="34" charset="0"/>
              <a:buChar char="•"/>
            </a:pPr>
            <a:r>
              <a:rPr lang="en-US" dirty="0"/>
              <a:t>Gives the proper shipping name or directs the user to the preferred proper shipping name.</a:t>
            </a:r>
          </a:p>
          <a:p>
            <a:pPr marL="685800" lvl="1" indent="-228600">
              <a:buFont typeface="Arial" pitchFamily="34" charset="0"/>
              <a:buChar char="•"/>
            </a:pPr>
            <a:r>
              <a:rPr lang="en-US" dirty="0"/>
              <a:t>Specifies or references requirements in the HMR pertaining to labeling, packaging, quantity limits aboard aircraft and stowage of hazardous materials aboard </a:t>
            </a:r>
            <a:r>
              <a:rPr lang="en-US" dirty="0" smtClean="0"/>
              <a:t>vessels</a:t>
            </a:r>
          </a:p>
          <a:p>
            <a:pPr marL="228600" indent="-228600">
              <a:buFont typeface="+mj-lt"/>
              <a:buAutoNum type="arabicPeriod"/>
            </a:pPr>
            <a:r>
              <a:rPr lang="en-US" dirty="0" smtClean="0"/>
              <a:t>The </a:t>
            </a:r>
            <a:r>
              <a:rPr lang="en-US" dirty="0"/>
              <a:t>information in the Hazardous Materials Table applies to:</a:t>
            </a:r>
          </a:p>
          <a:p>
            <a:pPr marL="685800" lvl="1" indent="-228600">
              <a:buFont typeface="Arial" pitchFamily="34" charset="0"/>
              <a:buChar char="•"/>
            </a:pPr>
            <a:r>
              <a:rPr lang="en-US" dirty="0"/>
              <a:t>Anyone who offers hazardous material for transportation;</a:t>
            </a:r>
          </a:p>
          <a:p>
            <a:pPr marL="685800" lvl="1" indent="-228600">
              <a:buFont typeface="Arial" pitchFamily="34" charset="0"/>
              <a:buChar char="•"/>
            </a:pPr>
            <a:r>
              <a:rPr lang="en-US" dirty="0"/>
              <a:t>Anyone who performs a packaging, labeling, or marking function required by the HMR; or</a:t>
            </a:r>
          </a:p>
          <a:p>
            <a:pPr marL="685800" lvl="1" indent="-228600">
              <a:buFont typeface="Arial" pitchFamily="34" charset="0"/>
              <a:buChar char="•"/>
            </a:pPr>
            <a:r>
              <a:rPr lang="en-US" dirty="0"/>
              <a:t>Carriers who transport hazardous material by any </a:t>
            </a:r>
            <a:r>
              <a:rPr lang="en-US" dirty="0" smtClean="0"/>
              <a:t>mode</a:t>
            </a:r>
          </a:p>
          <a:p>
            <a:pPr marL="228600" indent="-228600">
              <a:buFont typeface="+mj-lt"/>
              <a:buAutoNum type="arabicPeriod"/>
            </a:pPr>
            <a:r>
              <a:rPr lang="en-US" dirty="0" smtClean="0"/>
              <a:t>The </a:t>
            </a:r>
            <a:r>
              <a:rPr lang="en-US" dirty="0"/>
              <a:t>Table is used when preparing materials for transportation, selecting packaging, preparing shipping papers, and determining appropriate modes for transportation. It can also be used - in the course of transportation - to check the requirements for a specific hazardous material.</a:t>
            </a:r>
          </a:p>
          <a:p>
            <a:pPr>
              <a:defRPr/>
            </a:pPr>
            <a:endParaRPr lang="en-US" sz="1000" dirty="0" smtClean="0"/>
          </a:p>
          <a:p>
            <a:pPr>
              <a:defRPr/>
            </a:pPr>
            <a:endParaRPr lang="en-US" dirty="0"/>
          </a:p>
          <a:p>
            <a:pPr>
              <a:defRPr/>
            </a:pP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23</a:t>
            </a:fld>
            <a:endParaRPr lang="en-US"/>
          </a:p>
        </p:txBody>
      </p:sp>
    </p:spTree>
    <p:extLst>
      <p:ext uri="{BB962C8B-B14F-4D97-AF65-F5344CB8AC3E}">
        <p14:creationId xmlns:p14="http://schemas.microsoft.com/office/powerpoint/2010/main" val="1167727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9568" eaLnBrk="0" hangingPunct="0">
              <a:defRPr>
                <a:solidFill>
                  <a:schemeClr val="tx1"/>
                </a:solidFill>
                <a:latin typeface="Arial" charset="0"/>
              </a:defRPr>
            </a:lvl1pPr>
            <a:lvl2pPr marL="757066" indent="-291179" defTabSz="949568" eaLnBrk="0" hangingPunct="0">
              <a:defRPr>
                <a:solidFill>
                  <a:schemeClr val="tx1"/>
                </a:solidFill>
                <a:latin typeface="Arial" charset="0"/>
              </a:defRPr>
            </a:lvl2pPr>
            <a:lvl3pPr marL="1164717" indent="-232943" defTabSz="949568" eaLnBrk="0" hangingPunct="0">
              <a:defRPr>
                <a:solidFill>
                  <a:schemeClr val="tx1"/>
                </a:solidFill>
                <a:latin typeface="Arial" charset="0"/>
              </a:defRPr>
            </a:lvl3pPr>
            <a:lvl4pPr marL="1630604" indent="-232943" defTabSz="949568" eaLnBrk="0" hangingPunct="0">
              <a:defRPr>
                <a:solidFill>
                  <a:schemeClr val="tx1"/>
                </a:solidFill>
                <a:latin typeface="Arial" charset="0"/>
              </a:defRPr>
            </a:lvl4pPr>
            <a:lvl5pPr marL="2096491" indent="-232943" defTabSz="949568" eaLnBrk="0" hangingPunct="0">
              <a:defRPr>
                <a:solidFill>
                  <a:schemeClr val="tx1"/>
                </a:solidFill>
                <a:latin typeface="Arial" charset="0"/>
              </a:defRPr>
            </a:lvl5pPr>
            <a:lvl6pPr marL="2562377" indent="-232943" defTabSz="949568" eaLnBrk="0" fontAlgn="base" hangingPunct="0">
              <a:spcBef>
                <a:spcPct val="0"/>
              </a:spcBef>
              <a:spcAft>
                <a:spcPct val="0"/>
              </a:spcAft>
              <a:defRPr>
                <a:solidFill>
                  <a:schemeClr val="tx1"/>
                </a:solidFill>
                <a:latin typeface="Arial" charset="0"/>
              </a:defRPr>
            </a:lvl6pPr>
            <a:lvl7pPr marL="3028264" indent="-232943" defTabSz="949568" eaLnBrk="0" fontAlgn="base" hangingPunct="0">
              <a:spcBef>
                <a:spcPct val="0"/>
              </a:spcBef>
              <a:spcAft>
                <a:spcPct val="0"/>
              </a:spcAft>
              <a:defRPr>
                <a:solidFill>
                  <a:schemeClr val="tx1"/>
                </a:solidFill>
                <a:latin typeface="Arial" charset="0"/>
              </a:defRPr>
            </a:lvl7pPr>
            <a:lvl8pPr marL="3494151" indent="-232943" defTabSz="949568" eaLnBrk="0" fontAlgn="base" hangingPunct="0">
              <a:spcBef>
                <a:spcPct val="0"/>
              </a:spcBef>
              <a:spcAft>
                <a:spcPct val="0"/>
              </a:spcAft>
              <a:defRPr>
                <a:solidFill>
                  <a:schemeClr val="tx1"/>
                </a:solidFill>
                <a:latin typeface="Arial" charset="0"/>
              </a:defRPr>
            </a:lvl8pPr>
            <a:lvl9pPr marL="3960038" indent="-232943" defTabSz="949568" eaLnBrk="0" fontAlgn="base" hangingPunct="0">
              <a:spcBef>
                <a:spcPct val="0"/>
              </a:spcBef>
              <a:spcAft>
                <a:spcPct val="0"/>
              </a:spcAft>
              <a:defRPr>
                <a:solidFill>
                  <a:schemeClr val="tx1"/>
                </a:solidFill>
                <a:latin typeface="Arial" charset="0"/>
              </a:defRPr>
            </a:lvl9pPr>
          </a:lstStyle>
          <a:p>
            <a:pPr eaLnBrk="1" hangingPunct="1"/>
            <a:fld id="{29F4181A-D65C-449F-9287-EE0AB256FB98}" type="slidenum">
              <a:rPr lang="en-US">
                <a:solidFill>
                  <a:prstClr val="black"/>
                </a:solidFill>
              </a:rPr>
              <a:pPr eaLnBrk="1" hangingPunct="1"/>
              <a:t>24</a:t>
            </a:fld>
            <a:endParaRPr lang="en-US">
              <a:solidFill>
                <a:prstClr val="black"/>
              </a:solidFill>
            </a:endParaRPr>
          </a:p>
        </p:txBody>
      </p:sp>
      <p:sp>
        <p:nvSpPr>
          <p:cNvPr id="12291" name="Rectangle 2"/>
          <p:cNvSpPr>
            <a:spLocks noGrp="1" noRot="1" noChangeAspect="1" noChangeArrowheads="1" noTextEdit="1"/>
          </p:cNvSpPr>
          <p:nvPr>
            <p:ph type="sldImg"/>
          </p:nvPr>
        </p:nvSpPr>
        <p:spPr bwMode="auto">
          <a:xfrm>
            <a:off x="1190625" y="693738"/>
            <a:ext cx="4630738"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xfrm>
            <a:off x="934720" y="4414177"/>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Example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Columns contain the information needed to identify and classify the material :</a:t>
            </a:r>
          </a:p>
          <a:p>
            <a:pPr marL="228600" indent="-228600">
              <a:buFont typeface="+mj-lt"/>
              <a:buAutoNum type="arabicPeriod"/>
            </a:pPr>
            <a:r>
              <a:rPr lang="en-US" dirty="0" smtClean="0"/>
              <a:t>Column 1:	Symbols</a:t>
            </a:r>
          </a:p>
          <a:p>
            <a:pPr marL="228600" indent="-228600">
              <a:buFont typeface="+mj-lt"/>
              <a:buAutoNum type="arabicPeriod"/>
            </a:pPr>
            <a:r>
              <a:rPr lang="en-US" dirty="0" smtClean="0"/>
              <a:t>Column 2:	Proper shipping name</a:t>
            </a:r>
          </a:p>
          <a:p>
            <a:pPr marL="228600" indent="-228600">
              <a:buFont typeface="+mj-lt"/>
              <a:buAutoNum type="arabicPeriod"/>
            </a:pPr>
            <a:r>
              <a:rPr lang="en-US" dirty="0" smtClean="0"/>
              <a:t>Column 3:	Hazard class</a:t>
            </a:r>
          </a:p>
          <a:p>
            <a:pPr marL="228600" indent="-228600">
              <a:buFont typeface="+mj-lt"/>
              <a:buAutoNum type="arabicPeriod"/>
            </a:pPr>
            <a:r>
              <a:rPr lang="en-US" dirty="0" smtClean="0"/>
              <a:t>Column 4:	Identification number, </a:t>
            </a:r>
            <a:r>
              <a:rPr lang="en-US" smtClean="0"/>
              <a:t>often the UN </a:t>
            </a:r>
            <a:r>
              <a:rPr lang="en-US" dirty="0" smtClean="0"/>
              <a:t>number</a:t>
            </a:r>
          </a:p>
          <a:p>
            <a:pPr marL="228600" indent="-228600">
              <a:buFont typeface="+mj-lt"/>
              <a:buAutoNum type="arabicPeriod"/>
            </a:pPr>
            <a:r>
              <a:rPr lang="en-US" dirty="0" smtClean="0"/>
              <a:t>Column 5:	Packing class</a:t>
            </a:r>
          </a:p>
          <a:p>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25</a:t>
            </a:fld>
            <a:endParaRPr lang="en-US"/>
          </a:p>
        </p:txBody>
      </p:sp>
    </p:spTree>
    <p:extLst>
      <p:ext uri="{BB962C8B-B14F-4D97-AF65-F5344CB8AC3E}">
        <p14:creationId xmlns:p14="http://schemas.microsoft.com/office/powerpoint/2010/main" val="4263294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919893" cy="4652010"/>
          </a:xfrm>
        </p:spPr>
        <p:txBody>
          <a:bodyPr/>
          <a:lstStyle/>
          <a:p>
            <a:r>
              <a:rPr lang="en-US" dirty="0" smtClean="0"/>
              <a:t>Columns contain the information needed to identify and classify the material :</a:t>
            </a:r>
          </a:p>
          <a:p>
            <a:pPr marL="228600" indent="-228600">
              <a:buFont typeface="+mj-lt"/>
              <a:buAutoNum type="arabicPeriod"/>
            </a:pPr>
            <a:r>
              <a:rPr lang="en-US" dirty="0" smtClean="0"/>
              <a:t>Column 6:	Label codes</a:t>
            </a:r>
          </a:p>
          <a:p>
            <a:pPr marL="228600" indent="-228600">
              <a:buFont typeface="+mj-lt"/>
              <a:buAutoNum type="arabicPeriod"/>
            </a:pPr>
            <a:r>
              <a:rPr lang="en-US" dirty="0" smtClean="0"/>
              <a:t>Column 7:	Special provisions</a:t>
            </a:r>
          </a:p>
          <a:p>
            <a:pPr marL="228600" indent="-228600">
              <a:buFont typeface="+mj-lt"/>
              <a:buAutoNum type="arabicPeriod"/>
            </a:pPr>
            <a:r>
              <a:rPr lang="en-US" dirty="0" smtClean="0"/>
              <a:t>Column 8:	Packaging </a:t>
            </a:r>
          </a:p>
          <a:p>
            <a:pPr marL="228600" indent="-228600">
              <a:buFont typeface="+mj-lt"/>
              <a:buAutoNum type="arabicPeriod"/>
            </a:pPr>
            <a:r>
              <a:rPr lang="en-US" dirty="0" smtClean="0"/>
              <a:t>Column 9:	Quantity limitations</a:t>
            </a:r>
          </a:p>
          <a:p>
            <a:pPr marL="228600" indent="-228600">
              <a:buFont typeface="+mj-lt"/>
              <a:buAutoNum type="arabicPeriod"/>
            </a:pPr>
            <a:r>
              <a:rPr lang="en-US" dirty="0" smtClean="0"/>
              <a:t>Column 10: Vessel stowage</a:t>
            </a:r>
          </a:p>
        </p:txBody>
      </p:sp>
      <p:sp>
        <p:nvSpPr>
          <p:cNvPr id="4" name="Slide Number Placeholder 3"/>
          <p:cNvSpPr>
            <a:spLocks noGrp="1"/>
          </p:cNvSpPr>
          <p:nvPr>
            <p:ph type="sldNum" sz="quarter" idx="10"/>
          </p:nvPr>
        </p:nvSpPr>
        <p:spPr/>
        <p:txBody>
          <a:bodyPr/>
          <a:lstStyle/>
          <a:p>
            <a:fld id="{FE68FD80-3976-44FD-A361-1633EAFFE9C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67727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Column 9:</a:t>
            </a:r>
          </a:p>
          <a:p>
            <a:pPr marL="228600" indent="-228600">
              <a:buFont typeface="+mj-lt"/>
              <a:buAutoNum type="arabicPeriod"/>
            </a:pPr>
            <a:r>
              <a:rPr lang="en-US" dirty="0" smtClean="0"/>
              <a:t>Specifies  maximum quantities that can be offered in one package  by:</a:t>
            </a:r>
          </a:p>
          <a:p>
            <a:pPr marL="685800" lvl="1" indent="-228600">
              <a:buFont typeface="Arial" pitchFamily="34" charset="0"/>
              <a:buChar char="•"/>
            </a:pPr>
            <a:r>
              <a:rPr lang="en-US" dirty="0" smtClean="0"/>
              <a:t>Passenger-carrying aircraft</a:t>
            </a:r>
          </a:p>
          <a:p>
            <a:pPr marL="685800" lvl="1" indent="-228600">
              <a:buFont typeface="Arial" pitchFamily="34" charset="0"/>
              <a:buChar char="•"/>
            </a:pPr>
            <a:r>
              <a:rPr lang="en-US" dirty="0" smtClean="0"/>
              <a:t>Passenger-carrying rail</a:t>
            </a:r>
          </a:p>
          <a:p>
            <a:pPr marL="685800" lvl="1" indent="-228600">
              <a:buFont typeface="Arial" pitchFamily="34" charset="0"/>
              <a:buChar char="•"/>
            </a:pPr>
            <a:r>
              <a:rPr lang="en-US" dirty="0" smtClean="0"/>
              <a:t>Cargo aircraft only</a:t>
            </a:r>
          </a:p>
          <a:p>
            <a:pPr marL="228600" indent="-228600">
              <a:buFont typeface="+mj-lt"/>
              <a:buAutoNum type="arabicPeriod"/>
            </a:pPr>
            <a:r>
              <a:rPr lang="en-US" dirty="0" smtClean="0"/>
              <a:t>If the material is not allowed on that mode</a:t>
            </a:r>
            <a:r>
              <a:rPr lang="en-US" i="1" dirty="0" smtClean="0"/>
              <a:t>:  forbidden </a:t>
            </a:r>
            <a:r>
              <a:rPr lang="en-US" dirty="0" smtClean="0"/>
              <a:t>is entered in column </a:t>
            </a:r>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27</a:t>
            </a:fld>
            <a:endParaRPr lang="en-US"/>
          </a:p>
        </p:txBody>
      </p:sp>
    </p:spTree>
    <p:extLst>
      <p:ext uri="{BB962C8B-B14F-4D97-AF65-F5344CB8AC3E}">
        <p14:creationId xmlns:p14="http://schemas.microsoft.com/office/powerpoint/2010/main" val="2907496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see column 9</a:t>
            </a:r>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28</a:t>
            </a:fld>
            <a:endParaRPr lang="en-US"/>
          </a:p>
        </p:txBody>
      </p:sp>
    </p:spTree>
    <p:extLst>
      <p:ext uri="{BB962C8B-B14F-4D97-AF65-F5344CB8AC3E}">
        <p14:creationId xmlns:p14="http://schemas.microsoft.com/office/powerpoint/2010/main" val="4058395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28600" indent="-228600">
              <a:buFont typeface="+mj-lt"/>
              <a:buAutoNum type="arabicPeriod"/>
            </a:pPr>
            <a:r>
              <a:rPr lang="en-US" dirty="0" smtClean="0"/>
              <a:t>Any person who performs any transport-related function with hazardous materials needs to be trained in:</a:t>
            </a:r>
          </a:p>
          <a:p>
            <a:pPr marL="685800" lvl="1" indent="-228600">
              <a:buFont typeface="+mj-lt"/>
              <a:buAutoNum type="arabicPeriod"/>
            </a:pPr>
            <a:r>
              <a:rPr lang="en-US" dirty="0" smtClean="0"/>
              <a:t>General awareness</a:t>
            </a:r>
          </a:p>
          <a:p>
            <a:pPr marL="1143000" lvl="2" indent="-228600">
              <a:buFont typeface="Arial" pitchFamily="34" charset="0"/>
              <a:buChar char="•"/>
            </a:pPr>
            <a:r>
              <a:rPr lang="en-US" dirty="0" smtClean="0"/>
              <a:t>Provide familiarity with requirements of HMR</a:t>
            </a:r>
          </a:p>
          <a:p>
            <a:pPr marL="1143000" lvl="2" indent="-228600">
              <a:buFont typeface="Arial" pitchFamily="34" charset="0"/>
              <a:buChar char="•"/>
            </a:pPr>
            <a:r>
              <a:rPr lang="en-US" dirty="0" smtClean="0"/>
              <a:t>Enable employee to recognize and ID hazardous materials</a:t>
            </a:r>
          </a:p>
          <a:p>
            <a:pPr marL="685800" lvl="1" indent="-228600">
              <a:buFont typeface="+mj-lt"/>
              <a:buAutoNum type="arabicPeriod"/>
            </a:pPr>
            <a:r>
              <a:rPr lang="en-US" dirty="0" smtClean="0"/>
              <a:t>Function-specific training</a:t>
            </a:r>
          </a:p>
          <a:p>
            <a:pPr marL="1143000" lvl="2" indent="-228600">
              <a:buFont typeface="Arial" pitchFamily="34" charset="0"/>
              <a:buChar char="•"/>
            </a:pPr>
            <a:r>
              <a:rPr lang="en-US" dirty="0" smtClean="0"/>
              <a:t>Concerning requirements of HMR which are specific to functions that employee performs</a:t>
            </a:r>
          </a:p>
          <a:p>
            <a:pPr marL="685800" lvl="1" indent="-228600">
              <a:buFont typeface="+mj-lt"/>
              <a:buAutoNum type="arabicPeriod"/>
            </a:pPr>
            <a:r>
              <a:rPr lang="en-US" dirty="0" smtClean="0"/>
              <a:t>Safety training </a:t>
            </a:r>
          </a:p>
          <a:p>
            <a:pPr marL="685800" lvl="1" indent="-228600">
              <a:buFont typeface="+mj-lt"/>
              <a:buAutoNum type="arabicPeriod"/>
            </a:pPr>
            <a:r>
              <a:rPr lang="en-US" dirty="0" smtClean="0"/>
              <a:t>Security training</a:t>
            </a:r>
          </a:p>
          <a:p>
            <a:pPr marL="228600" indent="-228600">
              <a:buFont typeface="+mj-lt"/>
              <a:buAutoNum type="arabicPeriod"/>
            </a:pPr>
            <a:r>
              <a:rPr lang="en-US" dirty="0" smtClean="0"/>
              <a:t>HMR  (49 CFR 171.2) requires proper classification, description, packaging, marking, labeling etc.</a:t>
            </a:r>
          </a:p>
          <a:p>
            <a:pPr marL="228600" indent="-228600">
              <a:buFont typeface="+mj-lt"/>
              <a:buAutoNum type="arabicPeriod"/>
            </a:pPr>
            <a:endParaRPr lang="en-US" dirty="0"/>
          </a:p>
          <a:p>
            <a:pPr marL="228600" indent="-228600">
              <a:buFont typeface="+mj-lt"/>
              <a:buAutoNum type="arabicPeriod"/>
            </a:pPr>
            <a:r>
              <a:rPr lang="en-US" dirty="0" smtClean="0"/>
              <a:t>Summary:  If you want to ship a </a:t>
            </a:r>
            <a:r>
              <a:rPr lang="en-US" dirty="0" err="1" smtClean="0"/>
              <a:t>haz</a:t>
            </a:r>
            <a:r>
              <a:rPr lang="en-US" dirty="0" smtClean="0"/>
              <a:t> material, you will either have to be trained or have somebody who is trained ship it for you</a:t>
            </a:r>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29</a:t>
            </a:fld>
            <a:endParaRPr lang="en-US"/>
          </a:p>
        </p:txBody>
      </p:sp>
    </p:spTree>
    <p:extLst>
      <p:ext uri="{BB962C8B-B14F-4D97-AF65-F5344CB8AC3E}">
        <p14:creationId xmlns:p14="http://schemas.microsoft.com/office/powerpoint/2010/main" val="1658474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any function you perform that might have an affect on the transportation of hazardous materials requires you to have hazmat employee certification. The terms ``hazmat employee'' and ``hazmat employer'' are defined in detail in 49 CFR 171.8. Stated briefly, a </a:t>
            </a:r>
            <a:r>
              <a:rPr lang="en-US" b="1" dirty="0"/>
              <a:t>hazmat employee</a:t>
            </a:r>
            <a:r>
              <a:rPr lang="en-US" dirty="0"/>
              <a:t> </a:t>
            </a:r>
            <a:r>
              <a:rPr lang="en-US" i="1" dirty="0"/>
              <a:t>is anyone who directly affects hazardous materials transportation safety</a:t>
            </a:r>
            <a:r>
              <a:rPr lang="en-US" dirty="0"/>
              <a:t>, and a </a:t>
            </a:r>
            <a:r>
              <a:rPr lang="en-US" b="1" dirty="0"/>
              <a:t>hazmat employer</a:t>
            </a:r>
            <a:r>
              <a:rPr lang="en-US" dirty="0"/>
              <a:t> </a:t>
            </a:r>
            <a:r>
              <a:rPr lang="en-US" i="1" dirty="0"/>
              <a:t>is anyone who uses employees in connection with transporting hazardous materials in commerce, causing hazardous materials to be transported, or manufacturing or offering </a:t>
            </a:r>
            <a:r>
              <a:rPr lang="en-US" i="1" dirty="0" err="1"/>
              <a:t>packagings</a:t>
            </a:r>
            <a:r>
              <a:rPr lang="en-US" i="1" dirty="0"/>
              <a:t> as authorized for use in transportation of hazardous materials.</a:t>
            </a:r>
            <a:endParaRPr lang="en-US" dirty="0"/>
          </a:p>
          <a:p>
            <a:endParaRPr lang="en-US" dirty="0"/>
          </a:p>
          <a:p>
            <a:r>
              <a:rPr lang="en-US" dirty="0"/>
              <a:t>Anyone who prepares or packages a material for shipment must have specific training in:</a:t>
            </a:r>
          </a:p>
          <a:p>
            <a:pPr>
              <a:buFont typeface="Arial" pitchFamily="34" charset="0"/>
              <a:buChar char="•"/>
            </a:pPr>
            <a:r>
              <a:rPr lang="en-US" dirty="0"/>
              <a:t>Approved packaging materials &amp; procedures</a:t>
            </a:r>
          </a:p>
          <a:p>
            <a:pPr>
              <a:buFont typeface="Arial" pitchFamily="34" charset="0"/>
              <a:buChar char="•"/>
            </a:pPr>
            <a:r>
              <a:rPr lang="en-US" dirty="0"/>
              <a:t>Labeling packages</a:t>
            </a:r>
          </a:p>
          <a:p>
            <a:pPr>
              <a:buFont typeface="Arial" pitchFamily="34" charset="0"/>
              <a:buChar char="•"/>
            </a:pPr>
            <a:r>
              <a:rPr lang="en-US" dirty="0"/>
              <a:t>Marking packages</a:t>
            </a:r>
          </a:p>
          <a:p>
            <a:pPr>
              <a:buFont typeface="Arial" pitchFamily="34" charset="0"/>
              <a:buChar char="•"/>
            </a:pPr>
            <a:r>
              <a:rPr lang="en-US" dirty="0"/>
              <a:t>Preparing shipping papers</a:t>
            </a:r>
          </a:p>
          <a:p>
            <a:pPr>
              <a:buFont typeface="Arial" pitchFamily="34" charset="0"/>
              <a:buChar char="•"/>
            </a:pPr>
            <a:r>
              <a:rPr lang="en-US" dirty="0"/>
              <a:t>Emergency &amp; safety procedures </a:t>
            </a:r>
          </a:p>
          <a:p>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30</a:t>
            </a:fld>
            <a:endParaRPr lang="en-US"/>
          </a:p>
        </p:txBody>
      </p:sp>
    </p:spTree>
    <p:extLst>
      <p:ext uri="{BB962C8B-B14F-4D97-AF65-F5344CB8AC3E}">
        <p14:creationId xmlns:p14="http://schemas.microsoft.com/office/powerpoint/2010/main" val="4031247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23410"/>
          </a:xfrm>
        </p:spPr>
        <p:txBody>
          <a:bodyPr/>
          <a:lstStyle/>
          <a:p>
            <a:pPr>
              <a:defRPr/>
            </a:pPr>
            <a:r>
              <a:rPr lang="en-US" b="1" dirty="0" smtClean="0"/>
              <a:t>Requirements for preparing &amp; transporting hazardous materials</a:t>
            </a:r>
          </a:p>
          <a:p>
            <a:pPr>
              <a:defRPr/>
            </a:pPr>
            <a:endParaRPr lang="en-US" dirty="0" smtClean="0"/>
          </a:p>
          <a:p>
            <a:pPr>
              <a:defRPr/>
            </a:pPr>
            <a:r>
              <a:rPr lang="en-US" dirty="0" smtClean="0"/>
              <a:t>The Hazardous Materials Table (49 CFR Sec 172.101)</a:t>
            </a:r>
          </a:p>
          <a:p>
            <a:pPr marL="228600" indent="-228600">
              <a:buFont typeface="+mj-lt"/>
              <a:buAutoNum type="arabicPeriod"/>
              <a:defRPr/>
            </a:pPr>
            <a:r>
              <a:rPr lang="en-US" dirty="0" smtClean="0"/>
              <a:t> is primary guide to </a:t>
            </a:r>
            <a:r>
              <a:rPr lang="en-US" dirty="0" err="1" smtClean="0"/>
              <a:t>offerors</a:t>
            </a:r>
            <a:r>
              <a:rPr lang="en-US" dirty="0" smtClean="0"/>
              <a:t>, carriers, and enforcement personnel in determining compliance with the regulations</a:t>
            </a:r>
          </a:p>
          <a:p>
            <a:pPr marL="228600" indent="-228600">
              <a:buFont typeface="+mj-lt"/>
              <a:buAutoNum type="arabicPeriod"/>
              <a:defRPr/>
            </a:pPr>
            <a:endParaRPr lang="en-US" dirty="0" smtClean="0"/>
          </a:p>
          <a:p>
            <a:pPr marL="228600" indent="-228600">
              <a:buFont typeface="+mj-lt"/>
              <a:buAutoNum type="arabicPeriod"/>
              <a:defRPr/>
            </a:pPr>
            <a:r>
              <a:rPr lang="en-US" dirty="0" smtClean="0"/>
              <a:t>lists, by name, several thousand of the most commonly transported hazardous materials. </a:t>
            </a:r>
          </a:p>
          <a:p>
            <a:pPr marL="228600" indent="-228600">
              <a:buFont typeface="+mj-lt"/>
              <a:buAutoNum type="arabicPeriod"/>
              <a:defRPr/>
            </a:pPr>
            <a:endParaRPr lang="en-US" dirty="0" smtClean="0"/>
          </a:p>
          <a:p>
            <a:pPr marL="228600" indent="-228600">
              <a:buFont typeface="+mj-lt"/>
              <a:buAutoNum type="arabicPeriod"/>
              <a:defRPr/>
            </a:pPr>
            <a:r>
              <a:rPr lang="en-US" dirty="0" smtClean="0"/>
              <a:t>specifies (for each entry) the proper shipping name, hazard class or division, identification number, packing group, required hazard warning labels, packaging authorizations, per-package quantity limitations for passenger and cargo aircraft, and special provisions. </a:t>
            </a:r>
          </a:p>
          <a:p>
            <a:pPr marL="228600" indent="-228600">
              <a:buFont typeface="+mj-lt"/>
              <a:buAutoNum type="arabicPeriod"/>
              <a:defRPr/>
            </a:pPr>
            <a:endParaRPr lang="en-US" dirty="0" smtClean="0"/>
          </a:p>
          <a:p>
            <a:pPr marL="228600" indent="-228600">
              <a:buFont typeface="+mj-lt"/>
              <a:buAutoNum type="arabicPeriod"/>
              <a:defRPr/>
            </a:pPr>
            <a:r>
              <a:rPr lang="en-US" dirty="0" smtClean="0"/>
              <a:t>specifically designates some materials </a:t>
            </a:r>
            <a:r>
              <a:rPr lang="en-US" dirty="0"/>
              <a:t>as </a:t>
            </a:r>
            <a:r>
              <a:rPr lang="en-US" b="1" dirty="0"/>
              <a:t>``forbidden</a:t>
            </a:r>
            <a:r>
              <a:rPr lang="en-US" b="1" dirty="0" smtClean="0"/>
              <a:t>'‘</a:t>
            </a:r>
            <a:r>
              <a:rPr lang="en-US" dirty="0" smtClean="0"/>
              <a:t>  - these </a:t>
            </a:r>
            <a:r>
              <a:rPr lang="en-US" dirty="0"/>
              <a:t>may not be offered for transportation or transported in commerce. Some require special review and approval. Others are designated as ``forbidden'' from transportation by specific modes, such as air transportation</a:t>
            </a:r>
            <a:r>
              <a:rPr lang="en-US" dirty="0" smtClean="0"/>
              <a:t>.</a:t>
            </a:r>
          </a:p>
          <a:p>
            <a:endParaRPr lang="en-US" sz="800" dirty="0"/>
          </a:p>
          <a:p>
            <a:endParaRPr lang="en-US" sz="800" dirty="0"/>
          </a:p>
          <a:p>
            <a:endParaRPr lang="en-US" sz="8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p>
          <a:p>
            <a:endParaRPr lang="en-US" sz="800"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31</a:t>
            </a:fld>
            <a:endParaRPr lang="en-US"/>
          </a:p>
        </p:txBody>
      </p:sp>
    </p:spTree>
    <p:extLst>
      <p:ext uri="{BB962C8B-B14F-4D97-AF65-F5344CB8AC3E}">
        <p14:creationId xmlns:p14="http://schemas.microsoft.com/office/powerpoint/2010/main" val="2517284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8210"/>
          </a:xfrm>
        </p:spPr>
        <p:txBody>
          <a:bodyPr/>
          <a:lstStyle/>
          <a:p>
            <a:r>
              <a:rPr lang="en-US" b="1" dirty="0" smtClean="0">
                <a:effectLst/>
              </a:rPr>
              <a:t>Passenger travel</a:t>
            </a:r>
          </a:p>
          <a:p>
            <a:endParaRPr lang="en-US" dirty="0" smtClean="0">
              <a:effectLst/>
            </a:endParaRPr>
          </a:p>
          <a:p>
            <a:pPr marL="228600" indent="-228600">
              <a:buFont typeface="+mj-lt"/>
              <a:buAutoNum type="arabicPeriod"/>
            </a:pPr>
            <a:r>
              <a:rPr lang="en-US" dirty="0" smtClean="0"/>
              <a:t>M</a:t>
            </a:r>
            <a:r>
              <a:rPr lang="en-US" dirty="0" smtClean="0">
                <a:effectLst/>
              </a:rPr>
              <a:t>any everyday materials are classified as hazardous materials:  pressurized gases, acetone (nail polish remover), oven cleaner, aerosol disinfectants, white gas</a:t>
            </a:r>
          </a:p>
          <a:p>
            <a:pPr marL="228600" indent="-228600">
              <a:buFont typeface="+mj-lt"/>
              <a:buAutoNum type="arabicPeriod"/>
            </a:pPr>
            <a:endParaRPr lang="en-US" dirty="0" smtClean="0">
              <a:effectLst/>
            </a:endParaRPr>
          </a:p>
          <a:p>
            <a:pPr marL="228600" indent="-228600">
              <a:buFont typeface="+mj-lt"/>
              <a:buAutoNum type="arabicPeriod"/>
            </a:pPr>
            <a:r>
              <a:rPr lang="en-US" dirty="0" smtClean="0">
                <a:effectLst/>
              </a:rPr>
              <a:t>As a general rule, hazardous materials are not acceptable in checked or carry-on baggage. </a:t>
            </a:r>
          </a:p>
          <a:p>
            <a:pPr marL="228600" indent="-228600">
              <a:buFont typeface="+mj-lt"/>
              <a:buAutoNum type="arabicPeriod"/>
            </a:pPr>
            <a:endParaRPr lang="en-US" dirty="0" smtClean="0">
              <a:effectLst/>
            </a:endParaRPr>
          </a:p>
          <a:p>
            <a:pPr marL="228600" indent="-228600">
              <a:buFont typeface="+mj-lt"/>
              <a:buAutoNum type="arabicPeriod"/>
            </a:pPr>
            <a:r>
              <a:rPr lang="en-US" dirty="0" smtClean="0"/>
              <a:t>S</a:t>
            </a:r>
            <a:r>
              <a:rPr lang="en-US" dirty="0" smtClean="0">
                <a:effectLst/>
              </a:rPr>
              <a:t>ome items that are permitted if strict guidelines are followed</a:t>
            </a:r>
          </a:p>
          <a:p>
            <a:pPr marL="685800" lvl="1" indent="-228600">
              <a:buFont typeface="Arial" pitchFamily="34" charset="0"/>
              <a:buChar char="•"/>
            </a:pPr>
            <a:r>
              <a:rPr lang="en-US" dirty="0" smtClean="0">
                <a:effectLst/>
              </a:rPr>
              <a:t>FAA has made exemptions for certain personal hazardous materials that do not pose an unreasonable risk to the passengers, cre</a:t>
            </a:r>
            <a:r>
              <a:rPr lang="en-US" dirty="0" smtClean="0"/>
              <a:t>w or aircraft.</a:t>
            </a:r>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33</a:t>
            </a:fld>
            <a:endParaRPr lang="en-US"/>
          </a:p>
        </p:txBody>
      </p:sp>
    </p:spTree>
    <p:extLst>
      <p:ext uri="{BB962C8B-B14F-4D97-AF65-F5344CB8AC3E}">
        <p14:creationId xmlns:p14="http://schemas.microsoft.com/office/powerpoint/2010/main" val="246105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objectives:</a:t>
            </a:r>
          </a:p>
          <a:p>
            <a:pPr>
              <a:buFont typeface="Arial" pitchFamily="34" charset="0"/>
              <a:buChar char="•"/>
            </a:pPr>
            <a:r>
              <a:rPr lang="en-US" dirty="0" smtClean="0"/>
              <a:t>What are hazardous materials?</a:t>
            </a:r>
          </a:p>
          <a:p>
            <a:pPr>
              <a:buFont typeface="Arial" pitchFamily="34" charset="0"/>
              <a:buChar char="•"/>
            </a:pPr>
            <a:r>
              <a:rPr lang="en-US" dirty="0" smtClean="0"/>
              <a:t>Overview of hazardous materials transportation legislation and regulations</a:t>
            </a:r>
          </a:p>
          <a:p>
            <a:pPr>
              <a:buFont typeface="Arial" pitchFamily="34" charset="0"/>
              <a:buChar char="•"/>
            </a:pPr>
            <a:r>
              <a:rPr lang="en-US" dirty="0" smtClean="0"/>
              <a:t>How to identify hazardous materials</a:t>
            </a:r>
          </a:p>
          <a:p>
            <a:pPr>
              <a:buFont typeface="Arial" pitchFamily="34" charset="0"/>
              <a:buChar char="•"/>
            </a:pPr>
            <a:r>
              <a:rPr lang="en-US" dirty="0" smtClean="0"/>
              <a:t>The requirements for hazardous materials transport</a:t>
            </a:r>
          </a:p>
          <a:p>
            <a:pPr>
              <a:buFont typeface="Arial" pitchFamily="34" charset="0"/>
              <a:buChar char="•"/>
            </a:pPr>
            <a:r>
              <a:rPr lang="en-US" dirty="0" smtClean="0"/>
              <a:t>How to determine if a material is allowable for passenger transport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3</a:t>
            </a:fld>
            <a:endParaRPr lang="en-US"/>
          </a:p>
        </p:txBody>
      </p:sp>
    </p:spTree>
    <p:extLst>
      <p:ext uri="{BB962C8B-B14F-4D97-AF65-F5344CB8AC3E}">
        <p14:creationId xmlns:p14="http://schemas.microsoft.com/office/powerpoint/2010/main" val="705672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publication of </a:t>
            </a:r>
            <a:r>
              <a:rPr lang="en-US" smtClean="0"/>
              <a:t>this document in 2008, </a:t>
            </a:r>
            <a:r>
              <a:rPr lang="en-US" dirty="0" smtClean="0"/>
              <a:t>49 CFR 175.10 has been revised.  Current citation reads “Non-radioactive </a:t>
            </a:r>
            <a:r>
              <a:rPr lang="en-US" i="1" dirty="0" smtClean="0"/>
              <a:t>medicinal and </a:t>
            </a:r>
            <a:r>
              <a:rPr lang="en-US" dirty="0" smtClean="0"/>
              <a:t>toilet articles for</a:t>
            </a:r>
            <a:r>
              <a:rPr lang="en-US" baseline="0" dirty="0" smtClean="0"/>
              <a:t> personal use….”</a:t>
            </a:r>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34</a:t>
            </a:fld>
            <a:endParaRPr lang="en-US"/>
          </a:p>
        </p:txBody>
      </p:sp>
    </p:spTree>
    <p:extLst>
      <p:ext uri="{BB962C8B-B14F-4D97-AF65-F5344CB8AC3E}">
        <p14:creationId xmlns:p14="http://schemas.microsoft.com/office/powerpoint/2010/main" val="2482392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49 CFR 175.10</a:t>
            </a:r>
            <a:r>
              <a:rPr lang="en-US" baseline="0" dirty="0" smtClean="0"/>
              <a:t> revised since publication of this document in 2008:  current citation is now 49 CFR 175.10(a)(18)</a:t>
            </a:r>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36</a:t>
            </a:fld>
            <a:endParaRPr lang="en-US"/>
          </a:p>
        </p:txBody>
      </p:sp>
    </p:spTree>
    <p:extLst>
      <p:ext uri="{BB962C8B-B14F-4D97-AF65-F5344CB8AC3E}">
        <p14:creationId xmlns:p14="http://schemas.microsoft.com/office/powerpoint/2010/main" val="3335353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8FD80-3976-44FD-A361-1633EAFFE9C0}" type="slidenum">
              <a:rPr lang="en-US" smtClean="0"/>
              <a:pPr/>
              <a:t>43</a:t>
            </a:fld>
            <a:endParaRPr lang="en-US"/>
          </a:p>
        </p:txBody>
      </p:sp>
    </p:spTree>
    <p:extLst>
      <p:ext uri="{BB962C8B-B14F-4D97-AF65-F5344CB8AC3E}">
        <p14:creationId xmlns:p14="http://schemas.microsoft.com/office/powerpoint/2010/main" val="407484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8210"/>
          </a:xfrm>
        </p:spPr>
        <p:txBody>
          <a:bodyPr/>
          <a:lstStyle/>
          <a:p>
            <a:pPr>
              <a:defRPr/>
            </a:pPr>
            <a:r>
              <a:rPr lang="en-US" dirty="0" smtClean="0"/>
              <a:t>What are hazardous materials?</a:t>
            </a:r>
          </a:p>
          <a:p>
            <a:pPr marL="228600" indent="-228600">
              <a:buFont typeface="+mj-lt"/>
              <a:buAutoNum type="arabicPeriod"/>
              <a:defRPr/>
            </a:pPr>
            <a:r>
              <a:rPr lang="en-US" dirty="0" smtClean="0"/>
              <a:t>Many agencies regulate hazardous materials depending upon status of material:</a:t>
            </a:r>
          </a:p>
          <a:p>
            <a:pPr marL="685800" lvl="1" indent="-228600">
              <a:buFont typeface="Arial" pitchFamily="34" charset="0"/>
              <a:buChar char="•"/>
              <a:defRPr/>
            </a:pPr>
            <a:r>
              <a:rPr lang="en-US" dirty="0" smtClean="0"/>
              <a:t>In workplace: OSHA</a:t>
            </a:r>
          </a:p>
          <a:p>
            <a:pPr marL="685800" lvl="1" indent="-228600">
              <a:buFont typeface="Arial" pitchFamily="34" charset="0"/>
              <a:buChar char="•"/>
              <a:defRPr/>
            </a:pPr>
            <a:r>
              <a:rPr lang="en-US" dirty="0" smtClean="0"/>
              <a:t>As waste: EPA</a:t>
            </a:r>
          </a:p>
          <a:p>
            <a:pPr marL="685800" lvl="1" indent="-228600">
              <a:buFont typeface="Arial" pitchFamily="34" charset="0"/>
              <a:buChar char="•"/>
              <a:defRPr/>
            </a:pPr>
            <a:r>
              <a:rPr lang="en-US" dirty="0" smtClean="0"/>
              <a:t>In transportation: DOT</a:t>
            </a:r>
          </a:p>
          <a:p>
            <a:pPr marL="685800" lvl="1" indent="-228600">
              <a:buFont typeface="Arial" pitchFamily="34" charset="0"/>
              <a:buChar char="•"/>
              <a:defRPr/>
            </a:pPr>
            <a:r>
              <a:rPr lang="en-US" dirty="0" smtClean="0"/>
              <a:t>For public employees </a:t>
            </a:r>
            <a:r>
              <a:rPr lang="en-US" dirty="0" err="1" smtClean="0"/>
              <a:t>Dept</a:t>
            </a:r>
            <a:r>
              <a:rPr lang="en-US" dirty="0" smtClean="0"/>
              <a:t> of Safety &amp; Professional Services has adopted and enforces OSHA</a:t>
            </a:r>
          </a:p>
          <a:p>
            <a:pPr marL="228600" indent="-228600">
              <a:buFont typeface="+mj-lt"/>
              <a:buAutoNum type="arabicPeriod"/>
              <a:defRPr/>
            </a:pPr>
            <a:r>
              <a:rPr lang="en-US" dirty="0" smtClean="0"/>
              <a:t>U.S.DOT definition of hazardous material</a:t>
            </a:r>
          </a:p>
          <a:p>
            <a:pPr marL="228600" indent="-228600">
              <a:buFont typeface="+mj-lt"/>
              <a:buAutoNum type="arabicPeriod"/>
              <a:defRPr/>
            </a:pPr>
            <a:r>
              <a:rPr lang="en-US" dirty="0" smtClean="0"/>
              <a:t>Background:</a:t>
            </a:r>
          </a:p>
          <a:p>
            <a:pPr marL="685800" lvl="1" indent="-228600">
              <a:buFont typeface="Arial" pitchFamily="34" charset="0"/>
              <a:buChar char="•"/>
              <a:defRPr/>
            </a:pPr>
            <a:r>
              <a:rPr lang="en-US" dirty="0" smtClean="0"/>
              <a:t>U.N. Model Regulations</a:t>
            </a:r>
          </a:p>
          <a:p>
            <a:pPr marL="228600" indent="-228600">
              <a:buFont typeface="+mj-lt"/>
              <a:buAutoNum type="arabicPeriod"/>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4</a:t>
            </a:fld>
            <a:endParaRPr lang="en-US"/>
          </a:p>
        </p:txBody>
      </p:sp>
    </p:spTree>
    <p:extLst>
      <p:ext uri="{BB962C8B-B14F-4D97-AF65-F5344CB8AC3E}">
        <p14:creationId xmlns:p14="http://schemas.microsoft.com/office/powerpoint/2010/main" val="11791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8FD80-3976-44FD-A361-1633EAFFE9C0}" type="slidenum">
              <a:rPr lang="en-US" smtClean="0"/>
              <a:pPr/>
              <a:t>5</a:t>
            </a:fld>
            <a:endParaRPr lang="en-US"/>
          </a:p>
        </p:txBody>
      </p:sp>
    </p:spTree>
    <p:extLst>
      <p:ext uri="{BB962C8B-B14F-4D97-AF65-F5344CB8AC3E}">
        <p14:creationId xmlns:p14="http://schemas.microsoft.com/office/powerpoint/2010/main" val="93181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8FD80-3976-44FD-A361-1633EAFFE9C0}" type="slidenum">
              <a:rPr lang="en-US" smtClean="0"/>
              <a:pPr/>
              <a:t>6</a:t>
            </a:fld>
            <a:endParaRPr lang="en-US"/>
          </a:p>
        </p:txBody>
      </p:sp>
    </p:spTree>
    <p:extLst>
      <p:ext uri="{BB962C8B-B14F-4D97-AF65-F5344CB8AC3E}">
        <p14:creationId xmlns:p14="http://schemas.microsoft.com/office/powerpoint/2010/main" val="400961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8FD80-3976-44FD-A361-1633EAFFE9C0}" type="slidenum">
              <a:rPr lang="en-US" smtClean="0"/>
              <a:pPr/>
              <a:t>7</a:t>
            </a:fld>
            <a:endParaRPr lang="en-US"/>
          </a:p>
        </p:txBody>
      </p:sp>
    </p:spTree>
    <p:extLst>
      <p:ext uri="{BB962C8B-B14F-4D97-AF65-F5344CB8AC3E}">
        <p14:creationId xmlns:p14="http://schemas.microsoft.com/office/powerpoint/2010/main" val="3100436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8FD80-3976-44FD-A361-1633EAFFE9C0}" type="slidenum">
              <a:rPr lang="en-US" smtClean="0"/>
              <a:pPr/>
              <a:t>10</a:t>
            </a:fld>
            <a:endParaRPr lang="en-US"/>
          </a:p>
        </p:txBody>
      </p:sp>
    </p:spTree>
    <p:extLst>
      <p:ext uri="{BB962C8B-B14F-4D97-AF65-F5344CB8AC3E}">
        <p14:creationId xmlns:p14="http://schemas.microsoft.com/office/powerpoint/2010/main" val="210289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to identify hazardous materials</a:t>
            </a:r>
            <a:r>
              <a:rPr lang="en-US" dirty="0" smtClean="0"/>
              <a:t>?  </a:t>
            </a:r>
          </a:p>
          <a:p>
            <a:endParaRPr lang="en-US" dirty="0" smtClean="0"/>
          </a:p>
          <a:p>
            <a:pPr marL="228600" indent="-228600">
              <a:buFont typeface="+mj-lt"/>
              <a:buAutoNum type="arabicPeriod"/>
            </a:pPr>
            <a:r>
              <a:rPr lang="en-US" dirty="0" smtClean="0"/>
              <a:t>Methods to identify a  hazardous material:</a:t>
            </a:r>
          </a:p>
          <a:p>
            <a:pPr marL="685800" lvl="1" indent="-228600">
              <a:buFont typeface="+mj-lt"/>
              <a:buAutoNum type="arabicPeriod"/>
            </a:pPr>
            <a:r>
              <a:rPr lang="en-US" dirty="0" smtClean="0"/>
              <a:t>By a label</a:t>
            </a:r>
          </a:p>
          <a:p>
            <a:pPr marL="685800" lvl="1" indent="-228600">
              <a:buFont typeface="+mj-lt"/>
              <a:buAutoNum type="arabicPeriod"/>
            </a:pPr>
            <a:r>
              <a:rPr lang="en-US" dirty="0" smtClean="0"/>
              <a:t>By looking it up in a table (or MSDS)</a:t>
            </a:r>
          </a:p>
          <a:p>
            <a:pPr marL="685800" lvl="1" indent="-228600"/>
            <a:endParaRPr lang="en-US" dirty="0" smtClean="0"/>
          </a:p>
          <a:p>
            <a:pPr marL="228600" indent="-228600">
              <a:buFont typeface="+mj-lt"/>
              <a:buAutoNum type="arabicPeriod"/>
            </a:pPr>
            <a:r>
              <a:rPr lang="en-US" dirty="0" smtClean="0"/>
              <a:t>Some common labeling systems</a:t>
            </a:r>
          </a:p>
          <a:p>
            <a:pPr marL="685800" lvl="1" indent="-228600">
              <a:buFont typeface="+mj-lt"/>
              <a:buAutoNum type="arabicPeriod"/>
            </a:pPr>
            <a:r>
              <a:rPr lang="en-US" dirty="0" smtClean="0"/>
              <a:t>NFPA 704 rating system</a:t>
            </a:r>
          </a:p>
          <a:p>
            <a:pPr marL="685800" lvl="1" indent="-228600">
              <a:buFont typeface="+mj-lt"/>
              <a:buAutoNum type="arabicPeriod"/>
            </a:pPr>
            <a:r>
              <a:rPr lang="en-US" dirty="0" smtClean="0"/>
              <a:t>HMIS</a:t>
            </a:r>
          </a:p>
          <a:p>
            <a:pPr marL="685800" lvl="1" indent="-228600">
              <a:buFont typeface="+mj-lt"/>
              <a:buAutoNum type="arabicPeriod"/>
            </a:pPr>
            <a:r>
              <a:rPr lang="en-US" dirty="0" smtClean="0"/>
              <a:t>DOT classification system</a:t>
            </a:r>
          </a:p>
          <a:p>
            <a:pPr marL="685800" lvl="1" indent="-228600">
              <a:buFont typeface="+mj-lt"/>
              <a:buAutoNum type="arabicPeriod"/>
            </a:pPr>
            <a:r>
              <a:rPr lang="en-US" dirty="0" smtClean="0"/>
              <a:t>UN number</a:t>
            </a:r>
          </a:p>
          <a:p>
            <a:endParaRPr lang="en-US" dirty="0"/>
          </a:p>
        </p:txBody>
      </p:sp>
      <p:sp>
        <p:nvSpPr>
          <p:cNvPr id="4" name="Slide Number Placeholder 3"/>
          <p:cNvSpPr>
            <a:spLocks noGrp="1"/>
          </p:cNvSpPr>
          <p:nvPr>
            <p:ph type="sldNum" sz="quarter" idx="10"/>
          </p:nvPr>
        </p:nvSpPr>
        <p:spPr/>
        <p:txBody>
          <a:bodyPr/>
          <a:lstStyle/>
          <a:p>
            <a:fld id="{FE68FD80-3976-44FD-A361-1633EAFFE9C0}" type="slidenum">
              <a:rPr lang="en-US" smtClean="0"/>
              <a:pPr/>
              <a:t>11</a:t>
            </a:fld>
            <a:endParaRPr lang="en-US"/>
          </a:p>
        </p:txBody>
      </p:sp>
    </p:spTree>
    <p:extLst>
      <p:ext uri="{BB962C8B-B14F-4D97-AF65-F5344CB8AC3E}">
        <p14:creationId xmlns:p14="http://schemas.microsoft.com/office/powerpoint/2010/main" val="317865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34696729"/>
      </p:ext>
    </p:extLst>
  </p:cSld>
  <p:clrMapOvr>
    <a:masterClrMapping/>
  </p:clrMapOvr>
  <p:transition>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3581284"/>
      </p:ext>
    </p:extLst>
  </p:cSld>
  <p:clrMapOvr>
    <a:masterClrMapping/>
  </p:clrMapOvr>
  <p:transition>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0193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0"/>
            <a:ext cx="59055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3773853"/>
      </p:ext>
    </p:extLst>
  </p:cSld>
  <p:clrMapOvr>
    <a:masterClrMapping/>
  </p:clrMapOvr>
  <p:transition>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89088" y="0"/>
            <a:ext cx="73263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800225"/>
            <a:ext cx="8001000" cy="2338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291013"/>
            <a:ext cx="8001000" cy="2338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0487603"/>
      </p:ext>
    </p:extLst>
  </p:cSld>
  <p:clrMapOvr>
    <a:masterClrMapping/>
  </p:clrMapOvr>
  <p:transition>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9088" y="0"/>
            <a:ext cx="73263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800225"/>
            <a:ext cx="3924300" cy="482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800225"/>
            <a:ext cx="3924300" cy="482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9532285"/>
      </p:ext>
    </p:extLst>
  </p:cSld>
  <p:clrMapOvr>
    <a:masterClrMapping/>
  </p:clrMapOvr>
  <p:transition>
    <p:pull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89088" y="0"/>
            <a:ext cx="73263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800225"/>
            <a:ext cx="8001000" cy="4829175"/>
          </a:xfrm>
        </p:spPr>
        <p:txBody>
          <a:bodyPr/>
          <a:lstStyle/>
          <a:p>
            <a:pPr lvl="0"/>
            <a:endParaRPr lang="en-US" noProof="0" smtClean="0"/>
          </a:p>
        </p:txBody>
      </p:sp>
    </p:spTree>
    <p:extLst>
      <p:ext uri="{BB962C8B-B14F-4D97-AF65-F5344CB8AC3E}">
        <p14:creationId xmlns:p14="http://schemas.microsoft.com/office/powerpoint/2010/main" val="843330098"/>
      </p:ext>
    </p:extLst>
  </p:cSld>
  <p:clrMapOvr>
    <a:masterClrMapping/>
  </p:clrMapOvr>
  <p:transition>
    <p:pull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8232EC-E587-4E39-9998-875C79487B9D}"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8BA983-1D07-47CC-B906-E8BFAEC6F0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7757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9AB50D-893E-4903-85FA-0F35785CF8CE}"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8ADCE-EB0B-4267-A931-EA97D0276D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9311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3521B7-EE06-4B89-907F-67863B58255A}"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3FCEB6-4613-47E7-85A0-693C6F02FE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2515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E29774-44DB-468A-B599-B55467B905E9}" type="datetimeFigureOut">
              <a:rPr lang="en-US">
                <a:solidFill>
                  <a:prstClr val="black">
                    <a:tint val="75000"/>
                  </a:prstClr>
                </a:solidFill>
              </a:rPr>
              <a:pPr>
                <a:defRPr/>
              </a:pPr>
              <a:t>2/9/2012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D57204-02F1-48FE-80B4-9D619C9040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6367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7D1E04B-665D-4C76-996C-20FDD8F124E4}" type="datetimeFigureOut">
              <a:rPr lang="en-US">
                <a:solidFill>
                  <a:prstClr val="black">
                    <a:tint val="75000"/>
                  </a:prstClr>
                </a:solidFill>
              </a:rPr>
              <a:pPr>
                <a:defRPr/>
              </a:pPr>
              <a:t>2/9/2012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4B8E6E7-4E9A-4E9D-9018-8E4F6C6F40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576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9059752"/>
      </p:ext>
    </p:extLst>
  </p:cSld>
  <p:clrMapOvr>
    <a:masterClrMapping/>
  </p:clrMapOvr>
  <p:transition>
    <p:pull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A239DD-44A6-46A0-886F-BDB2A0E9DBA5}" type="datetimeFigureOut">
              <a:rPr lang="en-US">
                <a:solidFill>
                  <a:prstClr val="black">
                    <a:tint val="75000"/>
                  </a:prstClr>
                </a:solidFill>
              </a:rPr>
              <a:pPr>
                <a:defRPr/>
              </a:pPr>
              <a:t>2/9/2012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58E48E-8C45-4852-802D-F60FC59CC7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9341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2E78BF-1298-4369-8E27-DD7561053F13}" type="datetimeFigureOut">
              <a:rPr lang="en-US">
                <a:solidFill>
                  <a:prstClr val="black">
                    <a:tint val="75000"/>
                  </a:prstClr>
                </a:solidFill>
              </a:rPr>
              <a:pPr>
                <a:defRPr/>
              </a:pPr>
              <a:t>2/9/2012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AD0875C-2D81-4206-9775-81058F0E8B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1958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0F93E4-FAFD-4AB7-9880-49E2055A7B34}" type="datetimeFigureOut">
              <a:rPr lang="en-US">
                <a:solidFill>
                  <a:prstClr val="black">
                    <a:tint val="75000"/>
                  </a:prstClr>
                </a:solidFill>
              </a:rPr>
              <a:pPr>
                <a:defRPr/>
              </a:pPr>
              <a:t>2/9/2012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8C85CF-0FE9-4FF9-B256-D2A4A359B7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5379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AB0979-7BBC-490B-9F61-F884EB916F5A}" type="datetimeFigureOut">
              <a:rPr lang="en-US">
                <a:solidFill>
                  <a:prstClr val="black">
                    <a:tint val="75000"/>
                  </a:prstClr>
                </a:solidFill>
              </a:rPr>
              <a:pPr>
                <a:defRPr/>
              </a:pPr>
              <a:t>2/9/2012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2C3AD-CF41-492A-95C8-1DD57B3A7C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7075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3F23EC-1759-42A4-8673-62BDF47EF1A1}"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3E8740-5970-4C59-A121-D6FD6E4156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0052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1147FD-60A0-4AF8-8871-1C60F4ADA4F5}"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ACD5C5-89D6-4CD5-B94B-0E913F5CBB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411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A102DA8-D3E1-4B6D-AF9F-E3A9E0BA8B94}"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B3F6D6B-E393-4D11-BDCA-4FE2619D4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3155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25B8E1-B5D4-4E52-9272-944FF80F93BF}"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9C0F17-4FF1-4CBC-9CEB-7439055AD6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8948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73001F-B50B-42AF-A42A-B2CD3F6640A7}"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761F2B-FF25-49B4-8158-099267F6B3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5436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B95BD58-1AED-470C-AB9D-E5A9C8CC7F9E}" type="datetimeFigureOut">
              <a:rPr lang="en-US">
                <a:solidFill>
                  <a:prstClr val="black">
                    <a:tint val="75000"/>
                  </a:prstClr>
                </a:solidFill>
              </a:rPr>
              <a:pPr>
                <a:defRPr/>
              </a:pPr>
              <a:t>2/9/2012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2E22B7-03A9-4E5B-817E-9394E18797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434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8880126"/>
      </p:ext>
    </p:extLst>
  </p:cSld>
  <p:clrMapOvr>
    <a:masterClrMapping/>
  </p:clrMapOvr>
  <p:transition>
    <p:pull dir="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D122E5-AF65-4569-957D-CB647C7B644D}" type="datetimeFigureOut">
              <a:rPr lang="en-US">
                <a:solidFill>
                  <a:prstClr val="black">
                    <a:tint val="75000"/>
                  </a:prstClr>
                </a:solidFill>
              </a:rPr>
              <a:pPr>
                <a:defRPr/>
              </a:pPr>
              <a:t>2/9/2012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B83A712-5129-4E7B-8CAB-8428664E3A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0248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ADFD7E-59F5-491C-AB47-480536688F3A}" type="datetimeFigureOut">
              <a:rPr lang="en-US">
                <a:solidFill>
                  <a:prstClr val="black">
                    <a:tint val="75000"/>
                  </a:prstClr>
                </a:solidFill>
              </a:rPr>
              <a:pPr>
                <a:defRPr/>
              </a:pPr>
              <a:t>2/9/2012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AB88DCF-6403-49F7-A20B-ABF18E58DD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4222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D55910-6247-40A1-A538-7CCD32BBF7B7}" type="datetimeFigureOut">
              <a:rPr lang="en-US">
                <a:solidFill>
                  <a:prstClr val="black">
                    <a:tint val="75000"/>
                  </a:prstClr>
                </a:solidFill>
              </a:rPr>
              <a:pPr>
                <a:defRPr/>
              </a:pPr>
              <a:t>2/9/2012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F28C81-8F9D-437F-A734-D558EF2AEE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4709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2718E2-94F4-471B-966F-A25AED9253B4}" type="datetimeFigureOut">
              <a:rPr lang="en-US">
                <a:solidFill>
                  <a:prstClr val="black">
                    <a:tint val="75000"/>
                  </a:prstClr>
                </a:solidFill>
              </a:rPr>
              <a:pPr>
                <a:defRPr/>
              </a:pPr>
              <a:t>2/9/2012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E19E707-BFA0-44B3-BADB-8EFDE2EA9A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3827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133E1C-5112-40DA-808A-DF85FFC5254F}" type="datetimeFigureOut">
              <a:rPr lang="en-US">
                <a:solidFill>
                  <a:prstClr val="black">
                    <a:tint val="75000"/>
                  </a:prstClr>
                </a:solidFill>
              </a:rPr>
              <a:pPr>
                <a:defRPr/>
              </a:pPr>
              <a:t>2/9/2012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76BBB02-77A6-4ABE-8AB4-E0C365FB10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4824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14A0E0-47B0-4D77-BFD8-DF4CF9450D43}"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66D277-C6A2-468E-9673-14E4EB5C24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0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F28971-FD14-4173-AF72-BA1FF55A212D}"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907C9F-EAB1-4483-8153-84D89F9A0F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4213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F2CC30-2DDC-4570-A050-97FA95E5DF81}"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1ED5-1E00-42F2-ABDC-215EC0950502}"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8300" y="1634068"/>
            <a:ext cx="7268633" cy="4546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2CC30-2DDC-4570-A050-97FA95E5DF81}"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1ED5-1E00-42F2-ABDC-215EC0950502}"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8300" y="4292600"/>
            <a:ext cx="7772400" cy="1362075"/>
          </a:xfrm>
        </p:spPr>
        <p:txBody>
          <a:bodyPr anchor="t"/>
          <a:lstStyle>
            <a:lvl1pPr algn="l">
              <a:defRPr sz="4000" b="0" cap="small"/>
            </a:lvl1pPr>
          </a:lstStyle>
          <a:p>
            <a:r>
              <a:rPr lang="en-US" smtClean="0"/>
              <a:t>Click to edit Master title style</a:t>
            </a:r>
            <a:endParaRPr lang="en-US" dirty="0"/>
          </a:p>
        </p:txBody>
      </p:sp>
      <p:sp>
        <p:nvSpPr>
          <p:cNvPr id="3" name="Text Placeholder 2"/>
          <p:cNvSpPr>
            <a:spLocks noGrp="1"/>
          </p:cNvSpPr>
          <p:nvPr>
            <p:ph type="body" idx="1"/>
          </p:nvPr>
        </p:nvSpPr>
        <p:spPr>
          <a:xfrm>
            <a:off x="368300" y="27924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2CC30-2DDC-4570-A050-97FA95E5DF81}"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1ED5-1E00-42F2-ABDC-215EC09505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00225"/>
            <a:ext cx="3924300" cy="4829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800225"/>
            <a:ext cx="3924300" cy="4829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8611360"/>
      </p:ext>
    </p:extLst>
  </p:cSld>
  <p:clrMapOvr>
    <a:masterClrMapping/>
  </p:clrMapOvr>
  <p:transition>
    <p:pull dir="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0513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05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F2CC30-2DDC-4570-A050-97FA95E5DF81}"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1ED5-1E00-42F2-ABDC-215EC0950502}"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F2CC30-2DDC-4570-A050-97FA95E5DF81}" type="datetimeFigureOut">
              <a:rPr lang="en-US" smtClean="0"/>
              <a:pPr/>
              <a:t>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1ED5-1E00-42F2-ABDC-215EC0950502}"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F2CC30-2DDC-4570-A050-97FA95E5DF81}" type="datetimeFigureOut">
              <a:rPr lang="en-US" smtClean="0"/>
              <a:pPr/>
              <a:t>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1ED5-1E00-42F2-ABDC-215EC0950502}"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2CC30-2DDC-4570-A050-97FA95E5DF81}" type="datetimeFigureOut">
              <a:rPr lang="en-US" smtClean="0"/>
              <a:pPr/>
              <a:t>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1ED5-1E00-42F2-ABDC-215EC0950502}"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cap="none">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378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164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2CC30-2DDC-4570-A050-97FA95E5DF81}"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1ED5-1E00-42F2-ABDC-215EC0950502}"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299" y="4800600"/>
            <a:ext cx="7268633"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368299" y="612775"/>
            <a:ext cx="726863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68299" y="5367338"/>
            <a:ext cx="726863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2CC30-2DDC-4570-A050-97FA95E5DF81}"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1ED5-1E00-42F2-ABDC-215EC0950502}"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CA102DA8-D3E1-4B6D-AF9F-E3A9E0BA8B94}" type="datetimeFigureOut">
              <a:rPr lang="en-US" smtClean="0">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B3F6D6B-E393-4D11-BDCA-4FE2619D41A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8300" y="1634068"/>
            <a:ext cx="7268633" cy="4546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925B8E1-B5D4-4E52-9272-944FF80F93BF}" type="datetimeFigureOut">
              <a:rPr lang="en-US" smtClean="0">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F9C0F17-4FF1-4CBC-9CEB-7439055AD68F}"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8300" y="4292600"/>
            <a:ext cx="7772400" cy="1362075"/>
          </a:xfrm>
        </p:spPr>
        <p:txBody>
          <a:bodyPr anchor="t"/>
          <a:lstStyle>
            <a:lvl1pPr algn="l">
              <a:defRPr sz="4000" b="0" cap="small"/>
            </a:lvl1pPr>
          </a:lstStyle>
          <a:p>
            <a:r>
              <a:rPr lang="en-US" smtClean="0"/>
              <a:t>Click to edit Master title style</a:t>
            </a:r>
            <a:endParaRPr lang="en-US" dirty="0"/>
          </a:p>
        </p:txBody>
      </p:sp>
      <p:sp>
        <p:nvSpPr>
          <p:cNvPr id="3" name="Text Placeholder 2"/>
          <p:cNvSpPr>
            <a:spLocks noGrp="1"/>
          </p:cNvSpPr>
          <p:nvPr>
            <p:ph type="body" idx="1"/>
          </p:nvPr>
        </p:nvSpPr>
        <p:spPr>
          <a:xfrm>
            <a:off x="368300" y="27924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D73001F-B50B-42AF-A42A-B2CD3F6640A7}" type="datetimeFigureOut">
              <a:rPr lang="en-US" smtClean="0">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C761F2B-FF25-49B4-8158-099267F6B37F}"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0513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05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B95BD58-1AED-470C-AB9D-E5A9C8CC7F9E}" type="datetimeFigureOut">
              <a:rPr lang="en-US" smtClean="0">
                <a:solidFill>
                  <a:prstClr val="black">
                    <a:tint val="75000"/>
                  </a:prstClr>
                </a:solidFill>
              </a:rPr>
              <a:pPr>
                <a:defRPr/>
              </a:pPr>
              <a:t>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82E22B7-03A9-4E5B-817E-9394E18797CE}"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7945908"/>
      </p:ext>
    </p:extLst>
  </p:cSld>
  <p:clrMapOvr>
    <a:masterClrMapping/>
  </p:clrMapOvr>
  <p:transition>
    <p:pull dir="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6CD122E5-AF65-4569-957D-CB647C7B644D}" type="datetimeFigureOut">
              <a:rPr lang="en-US" smtClean="0">
                <a:solidFill>
                  <a:prstClr val="black">
                    <a:tint val="75000"/>
                  </a:prstClr>
                </a:solidFill>
              </a:rPr>
              <a:pPr>
                <a:defRPr/>
              </a:pPr>
              <a:t>2/9/2012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B83A712-5129-4E7B-8CAB-8428664E3A23}"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9ADFD7E-59F5-491C-AB47-480536688F3A}" type="datetimeFigureOut">
              <a:rPr lang="en-US" smtClean="0">
                <a:solidFill>
                  <a:prstClr val="black">
                    <a:tint val="75000"/>
                  </a:prstClr>
                </a:solidFill>
              </a:rPr>
              <a:pPr>
                <a:defRPr/>
              </a:pPr>
              <a:t>2/9/2012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AB88DCF-6403-49F7-A20B-ABF18E58DDD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1D55910-6247-40A1-A538-7CCD32BBF7B7}" type="datetimeFigureOut">
              <a:rPr lang="en-US" smtClean="0">
                <a:solidFill>
                  <a:prstClr val="black">
                    <a:tint val="75000"/>
                  </a:prstClr>
                </a:solidFill>
              </a:rPr>
              <a:pPr>
                <a:defRPr/>
              </a:pPr>
              <a:t>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1F28C81-8F9D-437F-A734-D558EF2AEE54}"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cap="none">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378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164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32718E2-94F4-471B-966F-A25AED9253B4}" type="datetimeFigureOut">
              <a:rPr lang="en-US" smtClean="0">
                <a:solidFill>
                  <a:prstClr val="black">
                    <a:tint val="75000"/>
                  </a:prstClr>
                </a:solidFill>
              </a:rPr>
              <a:pPr>
                <a:defRPr/>
              </a:pPr>
              <a:t>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E19E707-BFA0-44B3-BADB-8EFDE2EA9A78}"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299" y="4800600"/>
            <a:ext cx="7268633"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368299" y="612775"/>
            <a:ext cx="726863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68299" y="5367338"/>
            <a:ext cx="726863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B133E1C-5112-40DA-808A-DF85FFC5254F}" type="datetimeFigureOut">
              <a:rPr lang="en-US" smtClean="0">
                <a:solidFill>
                  <a:prstClr val="black">
                    <a:tint val="75000"/>
                  </a:prstClr>
                </a:solidFill>
              </a:rPr>
              <a:pPr>
                <a:defRPr/>
              </a:pPr>
              <a:t>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76BBB02-77A6-4ABE-8AB4-E0C365FB1024}"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262599"/>
      </p:ext>
    </p:extLst>
  </p:cSld>
  <p:clrMapOvr>
    <a:masterClrMapping/>
  </p:clrMapOvr>
  <p:transition>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273246"/>
      </p:ext>
    </p:extLst>
  </p:cSld>
  <p:clrMapOvr>
    <a:masterClrMapping/>
  </p:clrMapOvr>
  <p:transition>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2621731"/>
      </p:ext>
    </p:extLst>
  </p:cSld>
  <p:clrMapOvr>
    <a:masterClrMapping/>
  </p:clrMapOvr>
  <p:transition>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6317259"/>
      </p:ext>
    </p:extLst>
  </p:cSld>
  <p:clrMapOvr>
    <a:masterClrMapping/>
  </p:clrMapOvr>
  <p:transition>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2.png"/><Relationship Id="rId5" Type="http://schemas.openxmlformats.org/officeDocument/2006/relationships/slideLayout" Target="../slideLayouts/slideLayout41.xml"/><Relationship Id="rId10"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2.png"/><Relationship Id="rId5" Type="http://schemas.openxmlformats.org/officeDocument/2006/relationships/slideLayout" Target="../slideLayouts/slideLayout50.xml"/><Relationship Id="rId10" Type="http://schemas.openxmlformats.org/officeDocument/2006/relationships/theme" Target="../theme/theme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bwMode="auto">
          <a:xfrm>
            <a:off x="1589088" y="0"/>
            <a:ext cx="73263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838200" y="1800225"/>
            <a:ext cx="80010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2052" name="Object 4"/>
          <p:cNvGraphicFramePr>
            <a:graphicFrameLocks noChangeAspect="1"/>
          </p:cNvGraphicFramePr>
          <p:nvPr/>
        </p:nvGraphicFramePr>
        <p:xfrm>
          <a:off x="0" y="0"/>
          <a:ext cx="1428750" cy="1543050"/>
        </p:xfrm>
        <a:graphic>
          <a:graphicData uri="http://schemas.openxmlformats.org/presentationml/2006/ole">
            <mc:AlternateContent xmlns:mc="http://schemas.openxmlformats.org/markup-compatibility/2006">
              <mc:Choice xmlns:v="urn:schemas-microsoft-com:vml" Requires="v">
                <p:oleObj spid="_x0000_s1453" name="Photo Editor Photo" r:id="rId17" imgW="1428949" imgH="1542857" progId="">
                  <p:embed/>
                </p:oleObj>
              </mc:Choice>
              <mc:Fallback>
                <p:oleObj name="Photo Editor Photo" r:id="rId17" imgW="1428949" imgH="1542857" progId="">
                  <p:embed/>
                  <p:pic>
                    <p:nvPicPr>
                      <p:cNvPr id="0" name="Picture 19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428750" cy="154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666633"/>
                              </a:outerShdw>
                            </a:effectLst>
                          </a14:hiddenEffects>
                        </a:ext>
                      </a:extLst>
                    </p:spPr>
                  </p:pic>
                </p:oleObj>
              </mc:Fallback>
            </mc:AlternateContent>
          </a:graphicData>
        </a:graphic>
      </p:graphicFrame>
    </p:spTree>
    <p:extLst>
      <p:ext uri="{BB962C8B-B14F-4D97-AF65-F5344CB8AC3E}">
        <p14:creationId xmlns:p14="http://schemas.microsoft.com/office/powerpoint/2010/main" val="368012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pull dir="ru"/>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rgbClr val="003366"/>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3600" b="1">
          <a:solidFill>
            <a:srgbClr val="003366"/>
          </a:solidFill>
          <a:effectLst>
            <a:outerShdw blurRad="38100" dist="38100" dir="2700000" algn="tl">
              <a:srgbClr val="000000"/>
            </a:outerShdw>
          </a:effectLst>
          <a:latin typeface="Tahoma" pitchFamily="34" charset="0"/>
        </a:defRPr>
      </a:lvl2pPr>
      <a:lvl3pPr algn="l" rtl="0" eaLnBrk="0" fontAlgn="base" hangingPunct="0">
        <a:lnSpc>
          <a:spcPct val="90000"/>
        </a:lnSpc>
        <a:spcBef>
          <a:spcPct val="0"/>
        </a:spcBef>
        <a:spcAft>
          <a:spcPct val="0"/>
        </a:spcAft>
        <a:defRPr sz="3600" b="1">
          <a:solidFill>
            <a:srgbClr val="003366"/>
          </a:solidFill>
          <a:effectLst>
            <a:outerShdw blurRad="38100" dist="38100" dir="2700000" algn="tl">
              <a:srgbClr val="000000"/>
            </a:outerShdw>
          </a:effectLst>
          <a:latin typeface="Tahoma" pitchFamily="34" charset="0"/>
        </a:defRPr>
      </a:lvl3pPr>
      <a:lvl4pPr algn="l" rtl="0" eaLnBrk="0" fontAlgn="base" hangingPunct="0">
        <a:lnSpc>
          <a:spcPct val="90000"/>
        </a:lnSpc>
        <a:spcBef>
          <a:spcPct val="0"/>
        </a:spcBef>
        <a:spcAft>
          <a:spcPct val="0"/>
        </a:spcAft>
        <a:defRPr sz="3600" b="1">
          <a:solidFill>
            <a:srgbClr val="003366"/>
          </a:solidFill>
          <a:effectLst>
            <a:outerShdw blurRad="38100" dist="38100" dir="2700000" algn="tl">
              <a:srgbClr val="000000"/>
            </a:outerShdw>
          </a:effectLst>
          <a:latin typeface="Tahoma" pitchFamily="34" charset="0"/>
        </a:defRPr>
      </a:lvl4pPr>
      <a:lvl5pPr algn="l" rtl="0" eaLnBrk="0" fontAlgn="base" hangingPunct="0">
        <a:lnSpc>
          <a:spcPct val="90000"/>
        </a:lnSpc>
        <a:spcBef>
          <a:spcPct val="0"/>
        </a:spcBef>
        <a:spcAft>
          <a:spcPct val="0"/>
        </a:spcAft>
        <a:defRPr sz="3600" b="1">
          <a:solidFill>
            <a:srgbClr val="003366"/>
          </a:solidFill>
          <a:effectLst>
            <a:outerShdw blurRad="38100" dist="38100" dir="2700000" algn="tl">
              <a:srgbClr val="000000"/>
            </a:outerShdw>
          </a:effectLst>
          <a:latin typeface="Tahoma" pitchFamily="34" charset="0"/>
        </a:defRPr>
      </a:lvl5pPr>
      <a:lvl6pPr marL="457200" algn="l" rtl="0" fontAlgn="base">
        <a:lnSpc>
          <a:spcPct val="90000"/>
        </a:lnSpc>
        <a:spcBef>
          <a:spcPct val="0"/>
        </a:spcBef>
        <a:spcAft>
          <a:spcPct val="0"/>
        </a:spcAft>
        <a:defRPr sz="3600" b="1">
          <a:solidFill>
            <a:srgbClr val="003366"/>
          </a:solidFill>
          <a:effectLst>
            <a:outerShdw blurRad="38100" dist="38100" dir="2700000" algn="tl">
              <a:srgbClr val="000000"/>
            </a:outerShdw>
          </a:effectLst>
          <a:latin typeface="Tahoma" pitchFamily="34" charset="0"/>
        </a:defRPr>
      </a:lvl6pPr>
      <a:lvl7pPr marL="914400" algn="l" rtl="0" fontAlgn="base">
        <a:lnSpc>
          <a:spcPct val="90000"/>
        </a:lnSpc>
        <a:spcBef>
          <a:spcPct val="0"/>
        </a:spcBef>
        <a:spcAft>
          <a:spcPct val="0"/>
        </a:spcAft>
        <a:defRPr sz="3600" b="1">
          <a:solidFill>
            <a:srgbClr val="003366"/>
          </a:solidFill>
          <a:effectLst>
            <a:outerShdw blurRad="38100" dist="38100" dir="2700000" algn="tl">
              <a:srgbClr val="000000"/>
            </a:outerShdw>
          </a:effectLst>
          <a:latin typeface="Tahoma" pitchFamily="34" charset="0"/>
        </a:defRPr>
      </a:lvl7pPr>
      <a:lvl8pPr marL="1371600" algn="l" rtl="0" fontAlgn="base">
        <a:lnSpc>
          <a:spcPct val="90000"/>
        </a:lnSpc>
        <a:spcBef>
          <a:spcPct val="0"/>
        </a:spcBef>
        <a:spcAft>
          <a:spcPct val="0"/>
        </a:spcAft>
        <a:defRPr sz="3600" b="1">
          <a:solidFill>
            <a:srgbClr val="003366"/>
          </a:solidFill>
          <a:effectLst>
            <a:outerShdw blurRad="38100" dist="38100" dir="2700000" algn="tl">
              <a:srgbClr val="000000"/>
            </a:outerShdw>
          </a:effectLst>
          <a:latin typeface="Tahoma" pitchFamily="34" charset="0"/>
        </a:defRPr>
      </a:lvl8pPr>
      <a:lvl9pPr marL="1828800" algn="l" rtl="0" fontAlgn="base">
        <a:lnSpc>
          <a:spcPct val="90000"/>
        </a:lnSpc>
        <a:spcBef>
          <a:spcPct val="0"/>
        </a:spcBef>
        <a:spcAft>
          <a:spcPct val="0"/>
        </a:spcAft>
        <a:defRPr sz="3600" b="1">
          <a:solidFill>
            <a:srgbClr val="003366"/>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DD1811A-0297-4F2D-A505-2770D3B998D6}"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E78EDC5-7B30-4BBC-8909-DBF53F4C08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99953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1343CF-E64F-40CD-8DCB-15E4DB4CFF03}" type="datetimeFigureOut">
              <a:rPr lang="en-US">
                <a:solidFill>
                  <a:prstClr val="black">
                    <a:tint val="75000"/>
                  </a:prstClr>
                </a:solidFill>
              </a:rPr>
              <a:pPr>
                <a:defRPr/>
              </a:pPr>
              <a:t>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54C3C09-4491-4610-B4EB-14F19724DF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525004"/>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tx2">
                <a:lumMod val="90000"/>
                <a:lumOff val="10000"/>
                <a:alpha val="2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274637"/>
            <a:ext cx="8407400" cy="12070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8300" y="1634068"/>
            <a:ext cx="7268633" cy="4546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17798" y="6356350"/>
            <a:ext cx="812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2CC30-2DDC-4570-A050-97FA95E5DF81}" type="datetimeFigureOut">
              <a:rPr lang="en-US" smtClean="0"/>
              <a:pPr/>
              <a:t>2/9/2012</a:t>
            </a:fld>
            <a:endParaRPr lang="en-US"/>
          </a:p>
        </p:txBody>
      </p:sp>
      <p:sp>
        <p:nvSpPr>
          <p:cNvPr id="5" name="Footer Placeholder 4"/>
          <p:cNvSpPr>
            <a:spLocks noGrp="1"/>
          </p:cNvSpPr>
          <p:nvPr>
            <p:ph type="ftr" sz="quarter" idx="3"/>
          </p:nvPr>
        </p:nvSpPr>
        <p:spPr>
          <a:xfrm>
            <a:off x="3750733" y="6356350"/>
            <a:ext cx="3886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83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01ED5-1E00-42F2-ABDC-215EC0950502}" type="slidenum">
              <a:rPr lang="en-US" smtClean="0"/>
              <a:pPr/>
              <a:t>‹#›</a:t>
            </a:fld>
            <a:endParaRPr lang="en-US"/>
          </a:p>
        </p:txBody>
      </p:sp>
      <p:pic>
        <p:nvPicPr>
          <p:cNvPr id="7" name="Picture 6" descr="green-bay-logo.png"/>
          <p:cNvPicPr>
            <a:picLocks noChangeAspect="1"/>
          </p:cNvPicPr>
          <p:nvPr/>
        </p:nvPicPr>
        <p:blipFill>
          <a:blip r:embed="rId11"/>
          <a:stretch>
            <a:fillRect/>
          </a:stretch>
        </p:blipFill>
        <p:spPr>
          <a:xfrm>
            <a:off x="7730065" y="5677429"/>
            <a:ext cx="1286930" cy="965196"/>
          </a:xfrm>
          <a:prstGeom prst="rect">
            <a:avLst/>
          </a:prstGeom>
          <a:effectLst>
            <a:reflection blurRad="6350" stA="20000" endA="300" endPos="10000" dist="50800" dir="5400000" sy="-100000" algn="bl" rotWithShape="0"/>
          </a:effectLst>
        </p:spPr>
      </p:pic>
      <p:cxnSp>
        <p:nvCxnSpPr>
          <p:cNvPr id="9" name="Straight Connector 8"/>
          <p:cNvCxnSpPr/>
          <p:nvPr/>
        </p:nvCxnSpPr>
        <p:spPr>
          <a:xfrm rot="10800000">
            <a:off x="368301" y="6356350"/>
            <a:ext cx="7268633" cy="1588"/>
          </a:xfrm>
          <a:prstGeom prst="line">
            <a:avLst/>
          </a:prstGeom>
          <a:ln>
            <a:solidFill>
              <a:schemeClr val="tx2">
                <a:lumMod val="90000"/>
                <a:lumOff val="10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Lst>
  <p:timing>
    <p:tnLst>
      <p:par>
        <p:cTn id="1" dur="indefinite" restart="never" nodeType="tmRoot"/>
      </p:par>
    </p:tnLst>
  </p:timing>
  <p:txStyles>
    <p:titleStyle>
      <a:lvl1pPr algn="ctr" defTabSz="457200" rtl="0" eaLnBrk="1" latinLnBrk="0" hangingPunct="1">
        <a:spcBef>
          <a:spcPct val="0"/>
        </a:spcBef>
        <a:buNone/>
        <a:defRPr sz="4000" b="0" u="none" kern="1200" cap="small">
          <a:solidFill>
            <a:schemeClr val="accent6">
              <a:lumMod val="50000"/>
            </a:schemeClr>
          </a:solidFill>
          <a:effectLst>
            <a:reflection stA="25000" endPos="50000" dir="5400000" sy="-100000" algn="bl" rotWithShape="0"/>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tx2">
                <a:lumMod val="90000"/>
                <a:lumOff val="10000"/>
                <a:alpha val="2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274637"/>
            <a:ext cx="8407400" cy="12070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8300" y="1634068"/>
            <a:ext cx="7268633" cy="4546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17798" y="6356350"/>
            <a:ext cx="812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FEDBB-FF69-D84D-B042-52254BD7C087}" type="datetimeFigureOut">
              <a:rPr lang="en-US" smtClean="0"/>
              <a:pPr/>
              <a:t>2/9/2012</a:t>
            </a:fld>
            <a:endParaRPr lang="en-US" dirty="0"/>
          </a:p>
        </p:txBody>
      </p:sp>
      <p:sp>
        <p:nvSpPr>
          <p:cNvPr id="5" name="Footer Placeholder 4"/>
          <p:cNvSpPr>
            <a:spLocks noGrp="1"/>
          </p:cNvSpPr>
          <p:nvPr>
            <p:ph type="ftr" sz="quarter" idx="3"/>
          </p:nvPr>
        </p:nvSpPr>
        <p:spPr>
          <a:xfrm>
            <a:off x="3750733" y="6356350"/>
            <a:ext cx="3886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University of Wisconsin-Green Bay</a:t>
            </a:r>
            <a:endParaRPr lang="en-US" dirty="0"/>
          </a:p>
        </p:txBody>
      </p:sp>
      <p:sp>
        <p:nvSpPr>
          <p:cNvPr id="6" name="Slide Number Placeholder 5"/>
          <p:cNvSpPr>
            <a:spLocks noGrp="1"/>
          </p:cNvSpPr>
          <p:nvPr>
            <p:ph type="sldNum" sz="quarter" idx="4"/>
          </p:nvPr>
        </p:nvSpPr>
        <p:spPr>
          <a:xfrm>
            <a:off x="3683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C237F-21B4-C342-ABDF-F97E401ADE8D}" type="slidenum">
              <a:rPr lang="en-US" smtClean="0"/>
              <a:pPr/>
              <a:t>‹#›</a:t>
            </a:fld>
            <a:endParaRPr lang="en-US" dirty="0"/>
          </a:p>
        </p:txBody>
      </p:sp>
      <p:pic>
        <p:nvPicPr>
          <p:cNvPr id="7" name="Picture 6" descr="green-bay-logo.png"/>
          <p:cNvPicPr>
            <a:picLocks noChangeAspect="1"/>
          </p:cNvPicPr>
          <p:nvPr/>
        </p:nvPicPr>
        <p:blipFill>
          <a:blip r:embed="rId11"/>
          <a:stretch>
            <a:fillRect/>
          </a:stretch>
        </p:blipFill>
        <p:spPr>
          <a:xfrm>
            <a:off x="7730065" y="5677429"/>
            <a:ext cx="1286930" cy="965196"/>
          </a:xfrm>
          <a:prstGeom prst="rect">
            <a:avLst/>
          </a:prstGeom>
          <a:effectLst>
            <a:reflection blurRad="6350" stA="20000" endA="300" endPos="10000" dist="50800" dir="5400000" sy="-100000" algn="bl" rotWithShape="0"/>
          </a:effectLst>
        </p:spPr>
      </p:pic>
      <p:cxnSp>
        <p:nvCxnSpPr>
          <p:cNvPr id="9" name="Straight Connector 8"/>
          <p:cNvCxnSpPr/>
          <p:nvPr/>
        </p:nvCxnSpPr>
        <p:spPr>
          <a:xfrm rot="10800000">
            <a:off x="368301" y="6356350"/>
            <a:ext cx="7268633" cy="1588"/>
          </a:xfrm>
          <a:prstGeom prst="line">
            <a:avLst/>
          </a:prstGeom>
          <a:ln>
            <a:solidFill>
              <a:schemeClr val="tx2">
                <a:lumMod val="90000"/>
                <a:lumOff val="10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Lst>
  <p:timing>
    <p:tnLst>
      <p:par>
        <p:cTn id="1" dur="indefinite" restart="never" nodeType="tmRoot"/>
      </p:par>
    </p:tnLst>
  </p:timing>
  <p:txStyles>
    <p:titleStyle>
      <a:lvl1pPr algn="ctr" defTabSz="457200" rtl="0" eaLnBrk="1" latinLnBrk="0" hangingPunct="1">
        <a:spcBef>
          <a:spcPct val="0"/>
        </a:spcBef>
        <a:buNone/>
        <a:defRPr sz="4000" b="0" u="none" kern="1200" cap="small">
          <a:solidFill>
            <a:schemeClr val="accent6">
              <a:lumMod val="50000"/>
            </a:schemeClr>
          </a:solidFill>
          <a:effectLst>
            <a:reflection stA="25000" endPos="50000" dir="5400000" sy="-100000" algn="bl" rotWithShape="0"/>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8.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gif"/><Relationship Id="rId2" Type="http://schemas.openxmlformats.org/officeDocument/2006/relationships/notesSlide" Target="../notesSlides/notesSlide17.xml"/><Relationship Id="rId1" Type="http://schemas.openxmlformats.org/officeDocument/2006/relationships/slideLayout" Target="../slideLayouts/slideLayout3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hyperlink" Target="http://ecfr.gpoaccess.gov/cgi/t/text/text-idx?sid=32c9d6e43c050d0c1668f98ddffc2f54&amp;c=ecfr&amp;tpl=/ecfrbrowse/Title49/49cfrv2_02.tpl" TargetMode="External"/><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38.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3" Type="http://schemas.openxmlformats.org/officeDocument/2006/relationships/hyperlink" Target="http://www.tsa.gov/travelers/index.shtm" TargetMode="External"/><Relationship Id="rId2" Type="http://schemas.openxmlformats.org/officeDocument/2006/relationships/notesSlide" Target="../notesSlides/notesSlide32.xml"/><Relationship Id="rId1" Type="http://schemas.openxmlformats.org/officeDocument/2006/relationships/slideLayout" Target="../slideLayouts/slideLayout38.xml"/><Relationship Id="rId5" Type="http://schemas.openxmlformats.org/officeDocument/2006/relationships/hyperlink" Target="http://safetravel.dot.gov/" TargetMode="External"/><Relationship Id="rId4" Type="http://schemas.openxmlformats.org/officeDocument/2006/relationships/hyperlink" Target="http://www.faa.gov/about/office_org/headquarters_offices/ash/ash_programs/hazmat/passenger_info/"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jlattis@uwsa.edu" TargetMode="External"/><Relationship Id="rId2" Type="http://schemas.openxmlformats.org/officeDocument/2006/relationships/hyperlink" Target="mailto:fermanij@uwgb.edu" TargetMode="Externa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8.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8.xml"/><Relationship Id="rId1" Type="http://schemas.openxmlformats.org/officeDocument/2006/relationships/vmlDrawing" Target="../drawings/vmlDrawing2.v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Hazardous Materials Transport Awareness Training</a:t>
            </a:r>
            <a:endParaRPr lang="en-US" b="1" dirty="0"/>
          </a:p>
        </p:txBody>
      </p:sp>
      <p:sp>
        <p:nvSpPr>
          <p:cNvPr id="3" name="Subtitle 2"/>
          <p:cNvSpPr>
            <a:spLocks noGrp="1"/>
          </p:cNvSpPr>
          <p:nvPr>
            <p:ph type="subTitle" idx="1"/>
          </p:nvPr>
        </p:nvSpPr>
        <p:spPr/>
        <p:txBody>
          <a:bodyPr/>
          <a:lstStyle/>
          <a:p>
            <a:r>
              <a:rPr lang="en-US" dirty="0"/>
              <a:t>f</a:t>
            </a:r>
            <a:r>
              <a:rPr lang="en-US" dirty="0" smtClean="0"/>
              <a:t>or</a:t>
            </a:r>
          </a:p>
          <a:p>
            <a:r>
              <a:rPr lang="en-US" dirty="0" smtClean="0"/>
              <a:t>UW – Green Bay Airline Passengers</a:t>
            </a:r>
          </a:p>
          <a:p>
            <a:r>
              <a:rPr lang="en-US" sz="2400" i="1" smtClean="0"/>
              <a:t>February 15, 2012</a:t>
            </a:r>
            <a:endParaRPr lang="en-US" sz="2400" i="1" dirty="0"/>
          </a:p>
        </p:txBody>
      </p:sp>
    </p:spTree>
    <p:extLst>
      <p:ext uri="{BB962C8B-B14F-4D97-AF65-F5344CB8AC3E}">
        <p14:creationId xmlns:p14="http://schemas.microsoft.com/office/powerpoint/2010/main" val="312358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Hazardous Materials Regulations</a:t>
            </a:r>
            <a:endParaRPr lang="en-US" b="1" dirty="0"/>
          </a:p>
        </p:txBody>
      </p:sp>
      <p:sp>
        <p:nvSpPr>
          <p:cNvPr id="3" name="Content Placeholder 2"/>
          <p:cNvSpPr>
            <a:spLocks noGrp="1"/>
          </p:cNvSpPr>
          <p:nvPr>
            <p:ph idx="1"/>
          </p:nvPr>
        </p:nvSpPr>
        <p:spPr>
          <a:xfrm>
            <a:off x="368300" y="1634068"/>
            <a:ext cx="7785100" cy="4546599"/>
          </a:xfrm>
        </p:spPr>
        <p:txBody>
          <a:bodyPr/>
          <a:lstStyle/>
          <a:p>
            <a:pPr marL="0" indent="0">
              <a:buNone/>
            </a:pPr>
            <a:r>
              <a:rPr lang="en-US" dirty="0" smtClean="0"/>
              <a:t>Subchapter C (49 CFR Parts 171 – 179)</a:t>
            </a:r>
          </a:p>
          <a:p>
            <a:r>
              <a:rPr lang="en-US" dirty="0" smtClean="0"/>
              <a:t>Part 175: Carriage by Aircraft</a:t>
            </a:r>
          </a:p>
          <a:p>
            <a:pPr lvl="1"/>
            <a:r>
              <a:rPr lang="en-US" dirty="0" smtClean="0"/>
              <a:t>175.10: Exceptions for passengers, crewmembers, and air operators</a:t>
            </a:r>
            <a:endParaRPr lang="en-US" dirty="0"/>
          </a:p>
        </p:txBody>
      </p:sp>
    </p:spTree>
    <p:extLst>
      <p:ext uri="{BB962C8B-B14F-4D97-AF65-F5344CB8AC3E}">
        <p14:creationId xmlns:p14="http://schemas.microsoft.com/office/powerpoint/2010/main" val="2519095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to identify hazardous materials</a:t>
            </a:r>
            <a:endParaRPr lang="en-US" b="1" dirty="0"/>
          </a:p>
        </p:txBody>
      </p:sp>
      <p:sp>
        <p:nvSpPr>
          <p:cNvPr id="3" name="Content Placeholder 2"/>
          <p:cNvSpPr>
            <a:spLocks noGrp="1"/>
          </p:cNvSpPr>
          <p:nvPr>
            <p:ph idx="1"/>
          </p:nvPr>
        </p:nvSpPr>
        <p:spPr>
          <a:xfrm>
            <a:off x="228600" y="1600200"/>
            <a:ext cx="8763000" cy="4525963"/>
          </a:xfrm>
        </p:spPr>
        <p:txBody>
          <a:bodyPr>
            <a:normAutofit lnSpcReduction="10000"/>
          </a:bodyPr>
          <a:lstStyle/>
          <a:p>
            <a:pPr marL="0" indent="0">
              <a:buNone/>
            </a:pPr>
            <a:r>
              <a:rPr lang="en-US" dirty="0" smtClean="0">
                <a:latin typeface="Calibri" pitchFamily="34" charset="0"/>
                <a:cs typeface="Calibri" pitchFamily="34" charset="0"/>
              </a:rPr>
              <a:t>Hazardous materials identification systems: </a:t>
            </a:r>
            <a:r>
              <a:rPr lang="en-US" b="1" i="1" dirty="0" smtClean="0">
                <a:latin typeface="Calibri" pitchFamily="34" charset="0"/>
                <a:cs typeface="Calibri" pitchFamily="34" charset="0"/>
              </a:rPr>
              <a:t>Labels</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Consumer </a:t>
            </a:r>
            <a:r>
              <a:rPr lang="en-US" dirty="0">
                <a:latin typeface="Calibri" pitchFamily="34" charset="0"/>
                <a:cs typeface="Calibri" pitchFamily="34" charset="0"/>
              </a:rPr>
              <a:t>Product Safety Commission (CPSC) </a:t>
            </a:r>
            <a:r>
              <a:rPr lang="en-US" dirty="0" smtClean="0">
                <a:latin typeface="Calibri" pitchFamily="34" charset="0"/>
                <a:cs typeface="Calibri" pitchFamily="34" charset="0"/>
              </a:rPr>
              <a:t>labels</a:t>
            </a:r>
            <a:endParaRPr lang="en-US" dirty="0">
              <a:latin typeface="Calibri" pitchFamily="34" charset="0"/>
              <a:cs typeface="Calibri" pitchFamily="34" charset="0"/>
            </a:endParaRPr>
          </a:p>
          <a:p>
            <a:r>
              <a:rPr lang="en-US" dirty="0" smtClean="0">
                <a:latin typeface="Calibri" pitchFamily="34" charset="0"/>
                <a:cs typeface="Calibri" pitchFamily="34" charset="0"/>
              </a:rPr>
              <a:t>National </a:t>
            </a:r>
            <a:r>
              <a:rPr lang="en-US" dirty="0" smtClean="0">
                <a:latin typeface="Calibri" pitchFamily="34" charset="0"/>
                <a:cs typeface="Calibri" pitchFamily="34" charset="0"/>
              </a:rPr>
              <a:t>Fire Protection Association (NFPA) 704 rating system</a:t>
            </a:r>
          </a:p>
          <a:p>
            <a:r>
              <a:rPr lang="en-US" dirty="0" smtClean="0">
                <a:latin typeface="Calibri" pitchFamily="34" charset="0"/>
                <a:cs typeface="Calibri" pitchFamily="34" charset="0"/>
              </a:rPr>
              <a:t>Hazardous Materials Identification System (HMIS)</a:t>
            </a:r>
          </a:p>
          <a:p>
            <a:r>
              <a:rPr lang="en-US" dirty="0" smtClean="0">
                <a:latin typeface="Calibri" pitchFamily="34" charset="0"/>
                <a:cs typeface="Calibri" pitchFamily="34" charset="0"/>
              </a:rPr>
              <a:t>DOT Hazard Classifications System</a:t>
            </a:r>
          </a:p>
          <a:p>
            <a:r>
              <a:rPr lang="en-US" dirty="0" smtClean="0">
                <a:latin typeface="Calibri" pitchFamily="34" charset="0"/>
                <a:cs typeface="Calibri" pitchFamily="34" charset="0"/>
              </a:rPr>
              <a:t>UN #</a:t>
            </a:r>
          </a:p>
          <a:p>
            <a:pPr marL="0" indent="0">
              <a:buNone/>
            </a:pPr>
            <a:r>
              <a:rPr lang="en-US" sz="2400" i="1" dirty="0" smtClean="0">
                <a:latin typeface="Calibri" pitchFamily="34" charset="0"/>
                <a:cs typeface="Calibri" pitchFamily="34" charset="0"/>
              </a:rPr>
              <a:t>There are others….. </a:t>
            </a:r>
            <a:endParaRPr lang="en-US" sz="2400" i="1" dirty="0">
              <a:latin typeface="Calibri" pitchFamily="34" charset="0"/>
              <a:cs typeface="Calibri" pitchFamily="34" charset="0"/>
            </a:endParaRPr>
          </a:p>
        </p:txBody>
      </p:sp>
    </p:spTree>
    <p:extLst>
      <p:ext uri="{BB962C8B-B14F-4D97-AF65-F5344CB8AC3E}">
        <p14:creationId xmlns:p14="http://schemas.microsoft.com/office/powerpoint/2010/main" val="1916198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to identify hazardous materials</a:t>
            </a:r>
            <a:endParaRPr lang="en-US" b="1" dirty="0"/>
          </a:p>
        </p:txBody>
      </p:sp>
      <p:sp>
        <p:nvSpPr>
          <p:cNvPr id="3" name="Content Placeholder 2"/>
          <p:cNvSpPr>
            <a:spLocks noGrp="1"/>
          </p:cNvSpPr>
          <p:nvPr>
            <p:ph idx="1"/>
          </p:nvPr>
        </p:nvSpPr>
        <p:spPr>
          <a:xfrm>
            <a:off x="152400" y="1600200"/>
            <a:ext cx="8763000" cy="4525963"/>
          </a:xfrm>
        </p:spPr>
        <p:txBody>
          <a:bodyPr/>
          <a:lstStyle/>
          <a:p>
            <a:pPr>
              <a:buNone/>
            </a:pPr>
            <a:r>
              <a:rPr lang="en-US" dirty="0" smtClean="0">
                <a:latin typeface="Calibri" pitchFamily="34" charset="0"/>
                <a:cs typeface="Calibri" pitchFamily="34" charset="0"/>
              </a:rPr>
              <a:t>Hazardous materials identification systems: </a:t>
            </a:r>
            <a:r>
              <a:rPr lang="en-US" b="1" i="1" dirty="0" smtClean="0">
                <a:latin typeface="Calibri" pitchFamily="34" charset="0"/>
                <a:cs typeface="Calibri" pitchFamily="34" charset="0"/>
              </a:rPr>
              <a:t>Labels</a:t>
            </a:r>
            <a:endParaRPr lang="en-US" dirty="0" smtClean="0">
              <a:latin typeface="Calibri" pitchFamily="34" charset="0"/>
              <a:cs typeface="Calibri" pitchFamily="34" charset="0"/>
            </a:endParaRPr>
          </a:p>
          <a:p>
            <a:pPr>
              <a:buNone/>
            </a:pPr>
            <a:r>
              <a:rPr lang="en-US" dirty="0" smtClean="0">
                <a:latin typeface="Calibri" pitchFamily="34" charset="0"/>
                <a:cs typeface="Calibri" pitchFamily="34" charset="0"/>
              </a:rPr>
              <a:t>CPSC signal words:</a:t>
            </a:r>
          </a:p>
          <a:p>
            <a:pPr lvl="2"/>
            <a:r>
              <a:rPr lang="en-US" sz="2800" dirty="0" smtClean="0">
                <a:latin typeface="Calibri" pitchFamily="34" charset="0"/>
                <a:cs typeface="Calibri" pitchFamily="34" charset="0"/>
              </a:rPr>
              <a:t>Danger</a:t>
            </a:r>
          </a:p>
          <a:p>
            <a:pPr lvl="2"/>
            <a:r>
              <a:rPr lang="en-US" sz="2800" dirty="0" smtClean="0">
                <a:latin typeface="Calibri" pitchFamily="34" charset="0"/>
                <a:cs typeface="Calibri" pitchFamily="34" charset="0"/>
              </a:rPr>
              <a:t>Warning</a:t>
            </a:r>
          </a:p>
          <a:p>
            <a:pPr lvl="2"/>
            <a:r>
              <a:rPr lang="en-US" sz="2800" dirty="0" smtClean="0">
                <a:latin typeface="Calibri" pitchFamily="34" charset="0"/>
                <a:cs typeface="Calibri" pitchFamily="34" charset="0"/>
              </a:rPr>
              <a:t>Caution</a:t>
            </a:r>
          </a:p>
          <a:p>
            <a:pPr lvl="2"/>
            <a:r>
              <a:rPr lang="en-US" sz="2800" dirty="0" smtClean="0">
                <a:latin typeface="Calibri" pitchFamily="34" charset="0"/>
                <a:cs typeface="Calibri" pitchFamily="34" charset="0"/>
              </a:rPr>
              <a:t>Poison</a:t>
            </a:r>
            <a:endParaRPr lang="en-US" sz="2800" dirty="0">
              <a:latin typeface="Calibri" pitchFamily="34" charset="0"/>
              <a:cs typeface="Calibr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209800"/>
            <a:ext cx="4648200" cy="3857625"/>
          </a:xfrm>
          <a:prstGeom prst="rect">
            <a:avLst/>
          </a:prstGeom>
        </p:spPr>
      </p:pic>
      <p:sp>
        <p:nvSpPr>
          <p:cNvPr id="6" name="Oval 5"/>
          <p:cNvSpPr/>
          <p:nvPr/>
        </p:nvSpPr>
        <p:spPr>
          <a:xfrm>
            <a:off x="5334000" y="2895600"/>
            <a:ext cx="3200400" cy="1447800"/>
          </a:xfrm>
          <a:prstGeom prst="ellipse">
            <a:avLst/>
          </a:prstGeom>
          <a:noFill/>
          <a:ln w="38100">
            <a:solidFill>
              <a:srgbClr val="A81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4847492"/>
            <a:ext cx="1371600" cy="1371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2400"/>
            <a:ext cx="8775700" cy="1207029"/>
          </a:xfrm>
        </p:spPr>
        <p:txBody>
          <a:bodyPr>
            <a:normAutofit fontScale="90000"/>
          </a:bodyPr>
          <a:lstStyle/>
          <a:p>
            <a:r>
              <a:rPr lang="en-US" b="1" dirty="0" smtClean="0"/>
              <a:t>How to identify hazardous materials</a:t>
            </a:r>
            <a:br>
              <a:rPr lang="en-US" b="1" dirty="0" smtClean="0"/>
            </a:br>
            <a:r>
              <a:rPr lang="en-US" sz="2400" dirty="0" smtClean="0"/>
              <a:t>Two of the most common hazardous materials labeling systems:</a:t>
            </a:r>
            <a:endParaRPr lang="en-US" b="1" dirty="0"/>
          </a:p>
        </p:txBody>
      </p:sp>
      <p:sp>
        <p:nvSpPr>
          <p:cNvPr id="4" name="Text Placeholder 3"/>
          <p:cNvSpPr>
            <a:spLocks noGrp="1"/>
          </p:cNvSpPr>
          <p:nvPr>
            <p:ph type="body" idx="1"/>
          </p:nvPr>
        </p:nvSpPr>
        <p:spPr/>
        <p:txBody>
          <a:bodyPr/>
          <a:lstStyle/>
          <a:p>
            <a:r>
              <a:rPr lang="en-US" dirty="0" smtClean="0"/>
              <a:t>NFPA 704 rating system</a:t>
            </a:r>
            <a:endParaRPr lang="en-US" dirty="0"/>
          </a:p>
        </p:txBody>
      </p:sp>
      <p:sp>
        <p:nvSpPr>
          <p:cNvPr id="3" name="Content Placeholder 2"/>
          <p:cNvSpPr>
            <a:spLocks noGrp="1"/>
          </p:cNvSpPr>
          <p:nvPr>
            <p:ph sz="half" idx="2"/>
          </p:nvPr>
        </p:nvSpPr>
        <p:spPr/>
        <p:txBody>
          <a:bodyPr/>
          <a:lstStyle/>
          <a:p>
            <a:endParaRPr lang="en-US" dirty="0"/>
          </a:p>
        </p:txBody>
      </p:sp>
      <p:sp>
        <p:nvSpPr>
          <p:cNvPr id="6" name="Text Placeholder 5"/>
          <p:cNvSpPr>
            <a:spLocks noGrp="1"/>
          </p:cNvSpPr>
          <p:nvPr>
            <p:ph type="body" sz="quarter" idx="3"/>
          </p:nvPr>
        </p:nvSpPr>
        <p:spPr/>
        <p:txBody>
          <a:bodyPr/>
          <a:lstStyle/>
          <a:p>
            <a:pPr algn="ctr"/>
            <a:r>
              <a:rPr lang="en-US" dirty="0" smtClean="0"/>
              <a:t>HMIS®</a:t>
            </a:r>
            <a:endParaRPr lang="en-US" dirty="0"/>
          </a:p>
        </p:txBody>
      </p:sp>
      <p:pic>
        <p:nvPicPr>
          <p:cNvPr id="5" name="Picture 1" descr="NFPA_Diamond.jpg"/>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762000" y="2286000"/>
            <a:ext cx="32480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t2.gstatic.com/images?q=tbn:ANd9GcTEd0pcKqUbvzjNsm5NLgzBcLSOz2KxACGb6m7WHndiU9IlVx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438400"/>
            <a:ext cx="3796782"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364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mpliancesigns.com/media/NFPA-Chart_1_60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584" y="228599"/>
            <a:ext cx="8488416" cy="656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733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9144000" cy="1207029"/>
          </a:xfrm>
        </p:spPr>
        <p:txBody>
          <a:bodyPr>
            <a:normAutofit/>
          </a:bodyPr>
          <a:lstStyle/>
          <a:p>
            <a:r>
              <a:rPr lang="en-US" sz="3400" b="1" dirty="0"/>
              <a:t>How to identify hazardous </a:t>
            </a:r>
            <a:r>
              <a:rPr lang="en-US" sz="3400" b="1" dirty="0" smtClean="0"/>
              <a:t>Materials</a:t>
            </a:r>
            <a:endParaRPr lang="en-US" sz="3400" dirty="0"/>
          </a:p>
        </p:txBody>
      </p:sp>
      <p:sp>
        <p:nvSpPr>
          <p:cNvPr id="4" name="TextBox 3"/>
          <p:cNvSpPr txBox="1"/>
          <p:nvPr/>
        </p:nvSpPr>
        <p:spPr>
          <a:xfrm>
            <a:off x="2971800" y="1268996"/>
            <a:ext cx="3658374" cy="369332"/>
          </a:xfrm>
          <a:prstGeom prst="rect">
            <a:avLst/>
          </a:prstGeom>
          <a:noFill/>
        </p:spPr>
        <p:txBody>
          <a:bodyPr wrap="none" rtlCol="0">
            <a:spAutoFit/>
          </a:bodyPr>
          <a:lstStyle/>
          <a:p>
            <a:r>
              <a:rPr lang="en-US" b="1" dirty="0" smtClean="0">
                <a:latin typeface="Calibri" pitchFamily="34" charset="0"/>
                <a:cs typeface="Calibri" pitchFamily="34" charset="0"/>
              </a:rPr>
              <a:t>Examples of NFPA and HMIS® labels </a:t>
            </a:r>
            <a:endParaRPr lang="en-US" b="1" dirty="0">
              <a:latin typeface="Calibri" pitchFamily="34" charset="0"/>
              <a:cs typeface="Calibri" pitchFamily="34" charset="0"/>
            </a:endParaRPr>
          </a:p>
        </p:txBody>
      </p:sp>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104900"/>
            <a:ext cx="2133600" cy="213360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581400"/>
            <a:ext cx="3733800" cy="257597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0874" y="1971011"/>
            <a:ext cx="4038600" cy="2921824"/>
          </a:xfrm>
          <a:prstGeom prst="rect">
            <a:avLst/>
          </a:prstGeom>
        </p:spPr>
      </p:pic>
    </p:spTree>
    <p:extLst>
      <p:ext uri="{BB962C8B-B14F-4D97-AF65-F5344CB8AC3E}">
        <p14:creationId xmlns:p14="http://schemas.microsoft.com/office/powerpoint/2010/main" val="3711424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Is it a hazardous material?</a:t>
            </a:r>
            <a:endParaRPr lang="en-US" dirty="0"/>
          </a:p>
        </p:txBody>
      </p:sp>
      <p:pic>
        <p:nvPicPr>
          <p:cNvPr id="4" name="Content Placeholder 3"/>
          <p:cNvPicPr>
            <a:picLocks noGrp="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207283"/>
            <a:ext cx="6400000" cy="331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43354" y="1445567"/>
            <a:ext cx="6858000" cy="461665"/>
          </a:xfrm>
          <a:prstGeom prst="rect">
            <a:avLst/>
          </a:prstGeom>
          <a:noFill/>
        </p:spPr>
        <p:txBody>
          <a:bodyPr wrap="square" rtlCol="0">
            <a:spAutoFit/>
          </a:bodyPr>
          <a:lstStyle/>
          <a:p>
            <a:r>
              <a:rPr lang="en-US" sz="2400" b="1" dirty="0" smtClean="0">
                <a:latin typeface="Calibri" pitchFamily="34" charset="0"/>
                <a:cs typeface="Calibri" pitchFamily="34" charset="0"/>
              </a:rPr>
              <a:t>HMIS or NFPA labels indicate it may be hazardous</a:t>
            </a:r>
            <a:endParaRPr lang="en-US" sz="2400" b="1" dirty="0">
              <a:latin typeface="Calibri" pitchFamily="34" charset="0"/>
              <a:cs typeface="Calibri" pitchFamily="34" charset="0"/>
            </a:endParaRPr>
          </a:p>
        </p:txBody>
      </p:sp>
      <p:sp>
        <p:nvSpPr>
          <p:cNvPr id="6" name="Oval 5"/>
          <p:cNvSpPr>
            <a:spLocks noChangeArrowheads="1"/>
          </p:cNvSpPr>
          <p:nvPr/>
        </p:nvSpPr>
        <p:spPr bwMode="auto">
          <a:xfrm>
            <a:off x="533400" y="4038600"/>
            <a:ext cx="2709862" cy="838200"/>
          </a:xfrm>
          <a:prstGeom prst="ellipse">
            <a:avLst/>
          </a:prstGeom>
          <a:noFill/>
          <a:ln w="57150">
            <a:solidFill>
              <a:srgbClr val="FF00FF"/>
            </a:solidFill>
            <a:round/>
            <a:headEnd/>
            <a:tailEnd/>
          </a:ln>
          <a:effectLst/>
        </p:spPr>
        <p:txBody>
          <a:bodyPr rot="10800000" wrap="none" anchor="ctr"/>
          <a:lstStyle/>
          <a:p>
            <a:pPr fontAlgn="base">
              <a:spcBef>
                <a:spcPct val="20000"/>
              </a:spcBef>
              <a:spcAft>
                <a:spcPct val="0"/>
              </a:spcAft>
              <a:buClr>
                <a:srgbClr val="FF0000"/>
              </a:buClr>
              <a:buSzPct val="70000"/>
              <a:buFont typeface="Wingdings" pitchFamily="2" charset="2"/>
              <a:buChar char="ü"/>
              <a:defRPr/>
            </a:pPr>
            <a:endParaRPr lang="en-US">
              <a:solidFill>
                <a:prstClr val="black"/>
              </a:solidFill>
              <a:effectLst>
                <a:outerShdw blurRad="38100" dist="38100" dir="2700000" algn="tl">
                  <a:srgbClr val="000000">
                    <a:alpha val="43137"/>
                  </a:srgbClr>
                </a:outerShdw>
              </a:effectLst>
              <a:latin typeface="Arial" charset="0"/>
            </a:endParaRPr>
          </a:p>
        </p:txBody>
      </p:sp>
      <p:sp>
        <p:nvSpPr>
          <p:cNvPr id="7" name="Oval 6"/>
          <p:cNvSpPr>
            <a:spLocks noChangeArrowheads="1"/>
          </p:cNvSpPr>
          <p:nvPr/>
        </p:nvSpPr>
        <p:spPr bwMode="auto">
          <a:xfrm>
            <a:off x="6172200" y="4572000"/>
            <a:ext cx="947737" cy="1066800"/>
          </a:xfrm>
          <a:prstGeom prst="ellipse">
            <a:avLst/>
          </a:prstGeom>
          <a:noFill/>
          <a:ln w="57150">
            <a:solidFill>
              <a:srgbClr val="FF00FF"/>
            </a:solidFill>
            <a:round/>
            <a:headEnd/>
            <a:tailEnd/>
          </a:ln>
          <a:effectLst/>
        </p:spPr>
        <p:txBody>
          <a:bodyPr rot="10800000" wrap="none" anchor="ctr"/>
          <a:lstStyle/>
          <a:p>
            <a:pPr fontAlgn="base">
              <a:spcBef>
                <a:spcPct val="20000"/>
              </a:spcBef>
              <a:spcAft>
                <a:spcPct val="0"/>
              </a:spcAft>
              <a:buClr>
                <a:srgbClr val="FF0000"/>
              </a:buClr>
              <a:buSzPct val="70000"/>
              <a:buFont typeface="Wingdings" pitchFamily="2" charset="2"/>
              <a:buChar char="ü"/>
              <a:defRPr/>
            </a:pPr>
            <a:endParaRPr lang="en-US">
              <a:solidFill>
                <a:prstClr val="black"/>
              </a:solidFill>
              <a:effectLst>
                <a:outerShdw blurRad="38100" dist="38100" dir="2700000" algn="tl">
                  <a:srgbClr val="000000">
                    <a:alpha val="43137"/>
                  </a:srgbClr>
                </a:outerShdw>
              </a:effectLst>
              <a:latin typeface="Arial" charset="0"/>
            </a:endParaRPr>
          </a:p>
        </p:txBody>
      </p:sp>
      <p:sp>
        <p:nvSpPr>
          <p:cNvPr id="8" name="Line 4"/>
          <p:cNvSpPr>
            <a:spLocks noChangeShapeType="1"/>
          </p:cNvSpPr>
          <p:nvPr/>
        </p:nvSpPr>
        <p:spPr bwMode="auto">
          <a:xfrm flipH="1" flipV="1">
            <a:off x="1422400" y="1907232"/>
            <a:ext cx="406400" cy="2209800"/>
          </a:xfrm>
          <a:prstGeom prst="line">
            <a:avLst/>
          </a:prstGeom>
          <a:noFill/>
          <a:ln w="57150">
            <a:solidFill>
              <a:srgbClr val="FF00FF"/>
            </a:solidFill>
            <a:round/>
            <a:headEnd type="triangle" w="med" len="med"/>
            <a:tailEnd/>
          </a:ln>
          <a:effectLst/>
        </p:spPr>
        <p:txBody>
          <a:bodyPr rot="10800000" wrap="none" anchor="ctr"/>
          <a:lstStyle/>
          <a:p>
            <a:pPr fontAlgn="base">
              <a:spcBef>
                <a:spcPct val="20000"/>
              </a:spcBef>
              <a:spcAft>
                <a:spcPct val="0"/>
              </a:spcAft>
              <a:buClr>
                <a:srgbClr val="FF0000"/>
              </a:buClr>
              <a:buSzPct val="70000"/>
              <a:buFont typeface="Wingdings" pitchFamily="2" charset="2"/>
              <a:buChar char="ü"/>
              <a:defRPr/>
            </a:pPr>
            <a:endParaRPr lang="en-US">
              <a:solidFill>
                <a:prstClr val="black"/>
              </a:solidFill>
              <a:effectLst>
                <a:outerShdw blurRad="38100" dist="38100" dir="2700000" algn="tl">
                  <a:srgbClr val="000000">
                    <a:alpha val="43137"/>
                  </a:srgbClr>
                </a:outerShdw>
              </a:effectLst>
              <a:latin typeface="Arial" charset="0"/>
            </a:endParaRPr>
          </a:p>
        </p:txBody>
      </p:sp>
      <p:sp>
        <p:nvSpPr>
          <p:cNvPr id="9" name="Line 8"/>
          <p:cNvSpPr>
            <a:spLocks noChangeShapeType="1"/>
          </p:cNvSpPr>
          <p:nvPr/>
        </p:nvSpPr>
        <p:spPr bwMode="auto">
          <a:xfrm flipH="1" flipV="1">
            <a:off x="2463922" y="1907232"/>
            <a:ext cx="3725863" cy="2971800"/>
          </a:xfrm>
          <a:prstGeom prst="line">
            <a:avLst/>
          </a:prstGeom>
          <a:noFill/>
          <a:ln w="57150">
            <a:solidFill>
              <a:srgbClr val="FF00FF"/>
            </a:solidFill>
            <a:round/>
            <a:headEnd type="triangle" w="med" len="med"/>
            <a:tailEnd/>
          </a:ln>
          <a:effectLst/>
        </p:spPr>
        <p:txBody>
          <a:bodyPr rot="10800000" wrap="none" anchor="ctr"/>
          <a:lstStyle/>
          <a:p>
            <a:pPr fontAlgn="base">
              <a:spcBef>
                <a:spcPct val="20000"/>
              </a:spcBef>
              <a:spcAft>
                <a:spcPct val="0"/>
              </a:spcAft>
              <a:buClr>
                <a:srgbClr val="FF0000"/>
              </a:buClr>
              <a:buSzPct val="70000"/>
              <a:buFont typeface="Wingdings" pitchFamily="2" charset="2"/>
              <a:buChar char="ü"/>
              <a:defRPr/>
            </a:pPr>
            <a:endParaRPr lang="en-US">
              <a:solidFill>
                <a:prstClr val="black"/>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41421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DOT Hazard Classification System</a:t>
            </a:r>
            <a:endParaRPr lang="en-US" b="1" dirty="0"/>
          </a:p>
        </p:txBody>
      </p:sp>
      <p:sp>
        <p:nvSpPr>
          <p:cNvPr id="3" name="Content Placeholder 2"/>
          <p:cNvSpPr>
            <a:spLocks noGrp="1"/>
          </p:cNvSpPr>
          <p:nvPr>
            <p:ph idx="1"/>
          </p:nvPr>
        </p:nvSpPr>
        <p:spPr/>
        <p:txBody>
          <a:bodyPr/>
          <a:lstStyle/>
          <a:p>
            <a:endParaRPr lang="en-US"/>
          </a:p>
        </p:txBody>
      </p:sp>
      <p:pic>
        <p:nvPicPr>
          <p:cNvPr id="31746" name="Picture 2" descr="http://www.labsafety.com/images/refinfo/DO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83323"/>
            <a:ext cx="7924800" cy="500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63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274637"/>
            <a:ext cx="8623300" cy="1207029"/>
          </a:xfrm>
        </p:spPr>
        <p:txBody>
          <a:bodyPr>
            <a:normAutofit fontScale="90000"/>
          </a:bodyPr>
          <a:lstStyle/>
          <a:p>
            <a:r>
              <a:rPr lang="en-US" b="1" dirty="0"/>
              <a:t>DOT Hazard Classification System</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0" y="886178"/>
            <a:ext cx="4038600" cy="5381434"/>
          </a:xfrm>
          <a:ln>
            <a:solidFill>
              <a:srgbClr val="A81A8D"/>
            </a:solidFill>
          </a:ln>
        </p:spPr>
      </p:pic>
      <p:sp>
        <p:nvSpPr>
          <p:cNvPr id="7" name="Oval 6"/>
          <p:cNvSpPr/>
          <p:nvPr/>
        </p:nvSpPr>
        <p:spPr>
          <a:xfrm>
            <a:off x="4419600" y="2438400"/>
            <a:ext cx="457200" cy="381000"/>
          </a:xfrm>
          <a:prstGeom prst="ellipse">
            <a:avLst/>
          </a:prstGeom>
          <a:noFill/>
          <a:ln w="31750">
            <a:solidFill>
              <a:srgbClr val="A81A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109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Package labels &amp; Markings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524000"/>
            <a:ext cx="2133600" cy="2133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1752600"/>
            <a:ext cx="1569720" cy="15697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7477" y="1190706"/>
            <a:ext cx="3534834" cy="261929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802720">
            <a:off x="4688057" y="4208867"/>
            <a:ext cx="1569720" cy="185928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7462" y="3810000"/>
            <a:ext cx="2537460" cy="2537460"/>
          </a:xfrm>
          <a:prstGeom prst="rect">
            <a:avLst/>
          </a:prstGeom>
        </p:spPr>
      </p:pic>
      <p:sp>
        <p:nvSpPr>
          <p:cNvPr id="9" name="TextBox 8"/>
          <p:cNvSpPr txBox="1"/>
          <p:nvPr/>
        </p:nvSpPr>
        <p:spPr>
          <a:xfrm>
            <a:off x="304800" y="863025"/>
            <a:ext cx="3276600" cy="584775"/>
          </a:xfrm>
          <a:prstGeom prst="rect">
            <a:avLst/>
          </a:prstGeom>
          <a:noFill/>
        </p:spPr>
        <p:txBody>
          <a:bodyPr wrap="square" rtlCol="0">
            <a:spAutoFit/>
          </a:bodyPr>
          <a:lstStyle/>
          <a:p>
            <a:r>
              <a:rPr lang="en-US" sz="3200" dirty="0" smtClean="0">
                <a:latin typeface="Calibri" pitchFamily="34" charset="0"/>
                <a:cs typeface="Calibri" pitchFamily="34" charset="0"/>
              </a:rPr>
              <a:t>UN numbers:</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072811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Hazardous Materials Transport Awareness Training</a:t>
            </a:r>
            <a:endParaRPr lang="en-US" b="1" dirty="0"/>
          </a:p>
        </p:txBody>
      </p:sp>
      <p:sp>
        <p:nvSpPr>
          <p:cNvPr id="3" name="Content Placeholder 2"/>
          <p:cNvSpPr>
            <a:spLocks noGrp="1"/>
          </p:cNvSpPr>
          <p:nvPr>
            <p:ph idx="1"/>
          </p:nvPr>
        </p:nvSpPr>
        <p:spPr/>
        <p:txBody>
          <a:bodyPr/>
          <a:lstStyle/>
          <a:p>
            <a:pPr marL="0" indent="0">
              <a:buNone/>
            </a:pPr>
            <a:r>
              <a:rPr lang="en-US" dirty="0" smtClean="0"/>
              <a:t>Purpose of training:</a:t>
            </a:r>
          </a:p>
          <a:p>
            <a:pPr marL="0" indent="0">
              <a:buNone/>
            </a:pPr>
            <a:endParaRPr lang="en-US" dirty="0"/>
          </a:p>
          <a:p>
            <a:pPr marL="0" indent="0">
              <a:buNone/>
            </a:pPr>
            <a:r>
              <a:rPr lang="en-US" dirty="0" smtClean="0"/>
              <a:t>To provide UW – Green Bay airline passengers with a general awareness of the requirements of air transport of hazardous materials</a:t>
            </a:r>
            <a:endParaRPr lang="en-US" dirty="0"/>
          </a:p>
        </p:txBody>
      </p:sp>
    </p:spTree>
    <p:extLst>
      <p:ext uri="{BB962C8B-B14F-4D97-AF65-F5344CB8AC3E}">
        <p14:creationId xmlns:p14="http://schemas.microsoft.com/office/powerpoint/2010/main" val="1551903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75700" cy="1207029"/>
          </a:xfrm>
        </p:spPr>
        <p:txBody>
          <a:bodyPr>
            <a:normAutofit fontScale="90000"/>
          </a:bodyPr>
          <a:lstStyle/>
          <a:p>
            <a:r>
              <a:rPr lang="en-US" b="1" dirty="0"/>
              <a:t>Is this a DOT Hazardous Material?</a:t>
            </a:r>
            <a:endParaRPr lang="en-US" dirty="0"/>
          </a:p>
        </p:txBody>
      </p:sp>
      <p:pic>
        <p:nvPicPr>
          <p:cNvPr id="4" name="Content Placeholder 3"/>
          <p:cNvPicPr>
            <a:picLocks noGrp="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447800"/>
            <a:ext cx="6969519" cy="381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 y="1752600"/>
            <a:ext cx="1524000" cy="4062651"/>
          </a:xfrm>
          <a:prstGeom prst="rect">
            <a:avLst/>
          </a:prstGeom>
          <a:noFill/>
        </p:spPr>
        <p:txBody>
          <a:bodyPr wrap="square" rtlCol="0">
            <a:spAutoFit/>
          </a:bodyPr>
          <a:lstStyle/>
          <a:p>
            <a:r>
              <a:rPr lang="en-US" sz="2400" dirty="0" smtClean="0">
                <a:latin typeface="Calibri" pitchFamily="34" charset="0"/>
                <a:cs typeface="Calibri" pitchFamily="34" charset="0"/>
              </a:rPr>
              <a:t>Yes, </a:t>
            </a:r>
            <a:r>
              <a:rPr lang="en-US" sz="2400" dirty="0" smtClean="0">
                <a:solidFill>
                  <a:prstClr val="black"/>
                </a:solidFill>
                <a:latin typeface="Calibri" pitchFamily="34" charset="0"/>
                <a:cs typeface="Calibri" pitchFamily="34" charset="0"/>
              </a:rPr>
              <a:t>if </a:t>
            </a:r>
            <a:r>
              <a:rPr lang="en-US" sz="2400" dirty="0">
                <a:solidFill>
                  <a:prstClr val="black"/>
                </a:solidFill>
                <a:latin typeface="Calibri" pitchFamily="34" charset="0"/>
                <a:cs typeface="Calibri" pitchFamily="34" charset="0"/>
              </a:rPr>
              <a:t>it has a </a:t>
            </a:r>
            <a:br>
              <a:rPr lang="en-US" sz="2400" dirty="0">
                <a:solidFill>
                  <a:prstClr val="black"/>
                </a:solidFill>
                <a:latin typeface="Calibri" pitchFamily="34" charset="0"/>
                <a:cs typeface="Calibri" pitchFamily="34" charset="0"/>
              </a:rPr>
            </a:br>
            <a:r>
              <a:rPr lang="en-US" sz="2400" dirty="0">
                <a:solidFill>
                  <a:prstClr val="black"/>
                </a:solidFill>
                <a:latin typeface="Calibri" pitchFamily="34" charset="0"/>
                <a:cs typeface="Calibri" pitchFamily="34" charset="0"/>
              </a:rPr>
              <a:t>“</a:t>
            </a:r>
            <a:r>
              <a:rPr lang="en-US" sz="2400" dirty="0">
                <a:latin typeface="Calibri" pitchFamily="34" charset="0"/>
                <a:cs typeface="Calibri" pitchFamily="34" charset="0"/>
              </a:rPr>
              <a:t>UN</a:t>
            </a:r>
            <a:r>
              <a:rPr lang="en-US" sz="2400" dirty="0">
                <a:solidFill>
                  <a:prstClr val="black"/>
                </a:solidFill>
                <a:latin typeface="Calibri" pitchFamily="34" charset="0"/>
                <a:cs typeface="Calibri" pitchFamily="34" charset="0"/>
              </a:rPr>
              <a:t>” number, </a:t>
            </a:r>
            <a:br>
              <a:rPr lang="en-US" sz="2400" dirty="0">
                <a:solidFill>
                  <a:prstClr val="black"/>
                </a:solidFill>
                <a:latin typeface="Calibri" pitchFamily="34" charset="0"/>
                <a:cs typeface="Calibri" pitchFamily="34" charset="0"/>
              </a:rPr>
            </a:br>
            <a:r>
              <a:rPr lang="en-US" sz="2400" dirty="0">
                <a:solidFill>
                  <a:prstClr val="black"/>
                </a:solidFill>
                <a:latin typeface="Calibri" pitchFamily="34" charset="0"/>
                <a:cs typeface="Calibri" pitchFamily="34" charset="0"/>
              </a:rPr>
              <a:t>which refers to the DOT Hazardous Materials Table</a:t>
            </a:r>
          </a:p>
          <a:p>
            <a:endParaRPr lang="en-US" dirty="0"/>
          </a:p>
        </p:txBody>
      </p:sp>
      <p:sp>
        <p:nvSpPr>
          <p:cNvPr id="6" name="Oval 5"/>
          <p:cNvSpPr/>
          <p:nvPr/>
        </p:nvSpPr>
        <p:spPr>
          <a:xfrm>
            <a:off x="4038600" y="1752600"/>
            <a:ext cx="762000" cy="457200"/>
          </a:xfrm>
          <a:prstGeom prst="ellipse">
            <a:avLst/>
          </a:prstGeom>
          <a:noFill/>
          <a:ln w="31750">
            <a:solidFill>
              <a:srgbClr val="A81A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45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Recognizing Packages of</a:t>
            </a:r>
            <a:br>
              <a:rPr lang="en-US" b="1" dirty="0"/>
            </a:br>
            <a:r>
              <a:rPr lang="en-US" b="1" dirty="0"/>
              <a:t>Hazardous Material...</a:t>
            </a:r>
            <a:endParaRPr lang="en-US" dirty="0"/>
          </a:p>
        </p:txBody>
      </p:sp>
      <p:pic>
        <p:nvPicPr>
          <p:cNvPr id="4" name="Content Placeholder 3"/>
          <p:cNvPicPr>
            <a:picLocks noGrp="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600200"/>
            <a:ext cx="4736041"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3429000"/>
            <a:ext cx="2590800" cy="1815882"/>
          </a:xfrm>
          <a:prstGeom prst="rect">
            <a:avLst/>
          </a:prstGeom>
          <a:noFill/>
        </p:spPr>
        <p:txBody>
          <a:bodyPr wrap="square" rtlCol="0">
            <a:spAutoFit/>
          </a:bodyPr>
          <a:lstStyle/>
          <a:p>
            <a:r>
              <a:rPr lang="en-US" sz="2800" dirty="0" smtClean="0">
                <a:latin typeface="Calibri" pitchFamily="34" charset="0"/>
                <a:cs typeface="Calibri" pitchFamily="34" charset="0"/>
              </a:rPr>
              <a:t>   </a:t>
            </a:r>
            <a:r>
              <a:rPr lang="en-US" sz="2800" b="1" dirty="0" smtClean="0">
                <a:latin typeface="Calibri" pitchFamily="34" charset="0"/>
                <a:cs typeface="Calibri" pitchFamily="34" charset="0"/>
              </a:rPr>
              <a:t>Look for a </a:t>
            </a:r>
            <a:r>
              <a:rPr lang="en-US" sz="2800" b="1" dirty="0" err="1" smtClean="0">
                <a:latin typeface="Calibri" pitchFamily="34" charset="0"/>
                <a:cs typeface="Calibri" pitchFamily="34" charset="0"/>
              </a:rPr>
              <a:t>HazMat</a:t>
            </a:r>
            <a:r>
              <a:rPr lang="en-US" sz="2800" b="1" dirty="0" smtClean="0">
                <a:latin typeface="Calibri" pitchFamily="34" charset="0"/>
                <a:cs typeface="Calibri" pitchFamily="34" charset="0"/>
              </a:rPr>
              <a:t> label</a:t>
            </a:r>
          </a:p>
          <a:p>
            <a:endParaRPr lang="en-US" sz="2800" b="1" dirty="0">
              <a:latin typeface="Calibri" pitchFamily="34" charset="0"/>
              <a:cs typeface="Calibri" pitchFamily="34" charset="0"/>
            </a:endParaRPr>
          </a:p>
          <a:p>
            <a:r>
              <a:rPr lang="en-US" sz="2800" b="1" dirty="0" err="1" smtClean="0">
                <a:latin typeface="Calibri" pitchFamily="34" charset="0"/>
                <a:cs typeface="Calibri" pitchFamily="34" charset="0"/>
              </a:rPr>
              <a:t>HazMat</a:t>
            </a:r>
            <a:r>
              <a:rPr lang="en-US" sz="2800" b="1" dirty="0" smtClean="0">
                <a:latin typeface="Calibri" pitchFamily="34" charset="0"/>
                <a:cs typeface="Calibri" pitchFamily="34" charset="0"/>
              </a:rPr>
              <a:t> labels</a:t>
            </a:r>
            <a:endParaRPr lang="en-US" sz="2800" b="1" dirty="0">
              <a:latin typeface="Calibri" pitchFamily="34" charset="0"/>
              <a:cs typeface="Calibri" pitchFamily="34" charset="0"/>
            </a:endParaRPr>
          </a:p>
        </p:txBody>
      </p:sp>
      <p:sp>
        <p:nvSpPr>
          <p:cNvPr id="6" name="Line 7"/>
          <p:cNvSpPr>
            <a:spLocks noChangeShapeType="1"/>
          </p:cNvSpPr>
          <p:nvPr/>
        </p:nvSpPr>
        <p:spPr bwMode="auto">
          <a:xfrm flipV="1">
            <a:off x="2438400" y="4686300"/>
            <a:ext cx="1219200" cy="228600"/>
          </a:xfrm>
          <a:prstGeom prst="line">
            <a:avLst/>
          </a:prstGeom>
          <a:noFill/>
          <a:ln w="76200">
            <a:solidFill>
              <a:srgbClr val="FF00FF"/>
            </a:solidFill>
            <a:round/>
            <a:headEnd type="none" w="sm" len="sm"/>
            <a:tailEnd type="stealth" w="med" len="lg"/>
          </a:ln>
          <a:effectLst/>
        </p:spPr>
        <p:txBody>
          <a:bodyPr wrap="none" anchor="ctr"/>
          <a:lstStyle/>
          <a:p>
            <a:pPr marL="0" marR="0" lvl="0" indent="0" defTabSz="914400" eaLnBrk="1" fontAlgn="base" latinLnBrk="0" hangingPunct="1">
              <a:lnSpc>
                <a:spcPct val="100000"/>
              </a:lnSpc>
              <a:spcBef>
                <a:spcPct val="20000"/>
              </a:spcBef>
              <a:spcAft>
                <a:spcPct val="0"/>
              </a:spcAft>
              <a:buClr>
                <a:srgbClr val="FF0000"/>
              </a:buClr>
              <a:buSzPct val="70000"/>
              <a:buFont typeface="Wingdings" pitchFamily="2" charset="2"/>
              <a:buChar char="ü"/>
              <a:tabLst/>
              <a:defRPr/>
            </a:pPr>
            <a:endParaRPr kumimoji="0" lang="en-US" sz="2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endParaRPr>
          </a:p>
        </p:txBody>
      </p:sp>
      <p:sp>
        <p:nvSpPr>
          <p:cNvPr id="7" name="Line 8"/>
          <p:cNvSpPr>
            <a:spLocks noChangeShapeType="1"/>
          </p:cNvSpPr>
          <p:nvPr/>
        </p:nvSpPr>
        <p:spPr bwMode="auto">
          <a:xfrm>
            <a:off x="2473569" y="5117764"/>
            <a:ext cx="3733800" cy="381000"/>
          </a:xfrm>
          <a:prstGeom prst="line">
            <a:avLst/>
          </a:prstGeom>
          <a:noFill/>
          <a:ln w="76200">
            <a:solidFill>
              <a:srgbClr val="FF00FF"/>
            </a:solidFill>
            <a:round/>
            <a:headEnd type="none" w="sm" len="sm"/>
            <a:tailEnd type="stealth" w="med" len="lg"/>
          </a:ln>
          <a:effectLst/>
        </p:spPr>
        <p:txBody>
          <a:bodyPr wrap="none" anchor="ctr"/>
          <a:lstStyle/>
          <a:p>
            <a:pPr marL="0" marR="0" lvl="0" indent="0" defTabSz="914400" eaLnBrk="1" fontAlgn="base" latinLnBrk="0" hangingPunct="1">
              <a:lnSpc>
                <a:spcPct val="100000"/>
              </a:lnSpc>
              <a:spcBef>
                <a:spcPct val="20000"/>
              </a:spcBef>
              <a:spcAft>
                <a:spcPct val="0"/>
              </a:spcAft>
              <a:buClr>
                <a:srgbClr val="FF0000"/>
              </a:buClr>
              <a:buSzPct val="70000"/>
              <a:buFont typeface="Wingdings" pitchFamily="2" charset="2"/>
              <a:buChar char="ü"/>
              <a:tabLst/>
              <a:defRPr/>
            </a:pPr>
            <a:endParaRPr kumimoji="0" lang="en-US" sz="2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3902123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Is it a hazardous material?</a:t>
            </a:r>
            <a:endParaRPr lang="en-US" dirty="0"/>
          </a:p>
        </p:txBody>
      </p:sp>
      <p:sp>
        <p:nvSpPr>
          <p:cNvPr id="3" name="Content Placeholder 2"/>
          <p:cNvSpPr>
            <a:spLocks noGrp="1"/>
          </p:cNvSpPr>
          <p:nvPr>
            <p:ph idx="1"/>
          </p:nvPr>
        </p:nvSpPr>
        <p:spPr>
          <a:xfrm>
            <a:off x="381000" y="1634068"/>
            <a:ext cx="8686800" cy="4546599"/>
          </a:xfrm>
        </p:spPr>
        <p:txBody>
          <a:bodyPr>
            <a:normAutofit/>
          </a:bodyPr>
          <a:lstStyle/>
          <a:p>
            <a:pPr marL="0" indent="0">
              <a:buNone/>
            </a:pPr>
            <a:r>
              <a:rPr lang="en-US" dirty="0">
                <a:latin typeface="Calibri" pitchFamily="34" charset="0"/>
                <a:cs typeface="Calibri" pitchFamily="34" charset="0"/>
              </a:rPr>
              <a:t>If any material has any kind of “hazard” label, it is an indication that it might be a hazardous material</a:t>
            </a:r>
          </a:p>
          <a:p>
            <a:r>
              <a:rPr lang="en-US" sz="2600" dirty="0">
                <a:latin typeface="Calibri" pitchFamily="34" charset="0"/>
                <a:cs typeface="Calibri" pitchFamily="34" charset="0"/>
              </a:rPr>
              <a:t>CPSC: caution, warning, danger</a:t>
            </a:r>
          </a:p>
          <a:p>
            <a:r>
              <a:rPr lang="en-US" sz="2600" dirty="0">
                <a:latin typeface="Calibri" pitchFamily="34" charset="0"/>
                <a:cs typeface="Calibri" pitchFamily="34" charset="0"/>
              </a:rPr>
              <a:t>NFPA 704 label</a:t>
            </a:r>
          </a:p>
          <a:p>
            <a:r>
              <a:rPr lang="en-US" sz="2600" dirty="0">
                <a:latin typeface="Calibri" pitchFamily="34" charset="0"/>
                <a:cs typeface="Calibri" pitchFamily="34" charset="0"/>
              </a:rPr>
              <a:t>HMIS</a:t>
            </a:r>
          </a:p>
          <a:p>
            <a:r>
              <a:rPr lang="en-US" sz="2600" dirty="0">
                <a:latin typeface="Calibri" pitchFamily="34" charset="0"/>
                <a:cs typeface="Calibri" pitchFamily="34" charset="0"/>
              </a:rPr>
              <a:t>DOT hazard classification number</a:t>
            </a:r>
          </a:p>
          <a:p>
            <a:r>
              <a:rPr lang="en-US" sz="2600" dirty="0">
                <a:latin typeface="Calibri" pitchFamily="34" charset="0"/>
                <a:cs typeface="Calibri" pitchFamily="34" charset="0"/>
              </a:rPr>
              <a:t>UN number</a:t>
            </a:r>
          </a:p>
          <a:p>
            <a:r>
              <a:rPr lang="en-US" sz="2600" dirty="0">
                <a:latin typeface="Calibri" pitchFamily="34" charset="0"/>
                <a:cs typeface="Calibri" pitchFamily="34" charset="0"/>
              </a:rPr>
              <a:t>There are others…..?</a:t>
            </a:r>
          </a:p>
        </p:txBody>
      </p:sp>
    </p:spTree>
    <p:extLst>
      <p:ext uri="{BB962C8B-B14F-4D97-AF65-F5344CB8AC3E}">
        <p14:creationId xmlns:p14="http://schemas.microsoft.com/office/powerpoint/2010/main" val="1953608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Hazardous Materials Table</a:t>
            </a:r>
            <a:br>
              <a:rPr lang="en-US" b="1" dirty="0" smtClean="0"/>
            </a:br>
            <a:r>
              <a:rPr lang="en-US" b="1" dirty="0" smtClean="0"/>
              <a:t>49 CFR 172.101</a:t>
            </a:r>
            <a:endParaRPr lang="en-US" b="1" dirty="0"/>
          </a:p>
        </p:txBody>
      </p:sp>
      <p:pic>
        <p:nvPicPr>
          <p:cNvPr id="4" name="Content Placeholder 4" descr="HM Table1.gif"/>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09600" y="2133600"/>
            <a:ext cx="7828357" cy="1798161"/>
          </a:xfrm>
        </p:spPr>
      </p:pic>
      <p:sp>
        <p:nvSpPr>
          <p:cNvPr id="5" name="TextBox 4"/>
          <p:cNvSpPr txBox="1"/>
          <p:nvPr/>
        </p:nvSpPr>
        <p:spPr>
          <a:xfrm>
            <a:off x="1066800" y="4876800"/>
            <a:ext cx="6711389" cy="523220"/>
          </a:xfrm>
          <a:prstGeom prst="rect">
            <a:avLst/>
          </a:prstGeom>
          <a:noFill/>
        </p:spPr>
        <p:txBody>
          <a:bodyPr wrap="none" rtlCol="0">
            <a:spAutoFit/>
          </a:bodyPr>
          <a:lstStyle/>
          <a:p>
            <a:r>
              <a:rPr lang="en-US" sz="2800" b="1" dirty="0" smtClean="0">
                <a:latin typeface="Calibri" pitchFamily="34" charset="0"/>
                <a:cs typeface="Calibri" pitchFamily="34" charset="0"/>
              </a:rPr>
              <a:t>Identifies and classifies hazardous materials</a:t>
            </a:r>
            <a:endParaRPr lang="en-US" sz="2800" b="1" dirty="0">
              <a:latin typeface="Calibri" pitchFamily="34" charset="0"/>
              <a:cs typeface="Calibri" pitchFamily="34" charset="0"/>
            </a:endParaRPr>
          </a:p>
        </p:txBody>
      </p:sp>
    </p:spTree>
    <p:extLst>
      <p:ext uri="{BB962C8B-B14F-4D97-AF65-F5344CB8AC3E}">
        <p14:creationId xmlns:p14="http://schemas.microsoft.com/office/powerpoint/2010/main" val="3110141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381000"/>
            <a:ext cx="7315200" cy="1143000"/>
          </a:xfrm>
        </p:spPr>
        <p:txBody>
          <a:bodyPr>
            <a:normAutofit fontScale="90000"/>
          </a:bodyPr>
          <a:lstStyle/>
          <a:p>
            <a:pPr eaLnBrk="1" hangingPunct="1"/>
            <a:r>
              <a:rPr lang="en-US" sz="4000" b="1" dirty="0" smtClean="0"/>
              <a:t>Is this a DOT Hazardous Material?</a:t>
            </a:r>
            <a:endParaRPr lang="en-US" sz="4000" b="1" i="1" dirty="0" smtClean="0"/>
          </a:p>
        </p:txBody>
      </p:sp>
      <p:pic>
        <p:nvPicPr>
          <p:cNvPr id="487427"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738" y="2667000"/>
            <a:ext cx="6951662"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7429" name="Oval 5"/>
          <p:cNvSpPr>
            <a:spLocks noChangeArrowheads="1"/>
          </p:cNvSpPr>
          <p:nvPr/>
        </p:nvSpPr>
        <p:spPr bwMode="auto">
          <a:xfrm>
            <a:off x="2913063" y="2590800"/>
            <a:ext cx="2708275" cy="609600"/>
          </a:xfrm>
          <a:prstGeom prst="ellipse">
            <a:avLst/>
          </a:prstGeom>
          <a:noFill/>
          <a:ln w="57150">
            <a:solidFill>
              <a:srgbClr val="FF00FF"/>
            </a:solidFill>
            <a:round/>
            <a:headEnd/>
            <a:tailEnd/>
          </a:ln>
          <a:effectLst/>
        </p:spPr>
        <p:txBody>
          <a:bodyPr rot="10800000" wrap="none" anchor="ctr"/>
          <a:lstStyle/>
          <a:p>
            <a:pPr fontAlgn="base">
              <a:spcBef>
                <a:spcPct val="20000"/>
              </a:spcBef>
              <a:spcAft>
                <a:spcPct val="0"/>
              </a:spcAft>
              <a:buClr>
                <a:srgbClr val="FF0000"/>
              </a:buClr>
              <a:buSzPct val="70000"/>
              <a:buFont typeface="Wingdings" pitchFamily="2" charset="2"/>
              <a:buChar char="ü"/>
              <a:defRPr/>
            </a:pPr>
            <a:endParaRPr lang="en-US">
              <a:solidFill>
                <a:prstClr val="black"/>
              </a:solidFill>
              <a:effectLst>
                <a:outerShdw blurRad="38100" dist="38100" dir="2700000" algn="tl">
                  <a:srgbClr val="000000">
                    <a:alpha val="43137"/>
                  </a:srgbClr>
                </a:outerShdw>
              </a:effectLst>
              <a:latin typeface="Arial" charset="0"/>
            </a:endParaRPr>
          </a:p>
        </p:txBody>
      </p:sp>
      <p:sp>
        <p:nvSpPr>
          <p:cNvPr id="487430" name="Text Box 6"/>
          <p:cNvSpPr txBox="1">
            <a:spLocks noChangeArrowheads="1"/>
          </p:cNvSpPr>
          <p:nvPr/>
        </p:nvSpPr>
        <p:spPr bwMode="auto">
          <a:xfrm>
            <a:off x="731838" y="1858963"/>
            <a:ext cx="7575550" cy="457200"/>
          </a:xfrm>
          <a:prstGeom prst="rect">
            <a:avLst/>
          </a:prstGeom>
          <a:noFill/>
          <a:ln w="12700">
            <a:noFill/>
            <a:miter lim="800000"/>
            <a:headEnd/>
            <a:tailEnd/>
          </a:ln>
          <a:effectLst/>
        </p:spPr>
        <p:txBody>
          <a:bodyPr wrap="none" anchor="ctr">
            <a:spAutoFit/>
          </a:bodyPr>
          <a:lstStyle/>
          <a:p>
            <a:pPr algn="ctr" fontAlgn="base">
              <a:spcBef>
                <a:spcPct val="0"/>
              </a:spcBef>
              <a:spcAft>
                <a:spcPct val="0"/>
              </a:spcAft>
              <a:defRPr/>
            </a:pPr>
            <a:r>
              <a:rPr lang="en-US" sz="2400" dirty="0">
                <a:latin typeface="Tahoma" pitchFamily="34" charset="0"/>
              </a:rPr>
              <a:t>Yes, if it is listed in the DOT Hazardous Materials Table</a:t>
            </a:r>
          </a:p>
        </p:txBody>
      </p:sp>
    </p:spTree>
    <p:extLst>
      <p:ext uri="{BB962C8B-B14F-4D97-AF65-F5344CB8AC3E}">
        <p14:creationId xmlns:p14="http://schemas.microsoft.com/office/powerpoint/2010/main" val="2905488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87427"/>
                                        </p:tgtEl>
                                        <p:attrNameLst>
                                          <p:attrName>style.visibility</p:attrName>
                                        </p:attrNameLst>
                                      </p:cBhvr>
                                      <p:to>
                                        <p:strVal val="visible"/>
                                      </p:to>
                                    </p:set>
                                    <p:animEffect transition="in" filter="wipe(up)">
                                      <p:cBhvr>
                                        <p:cTn id="7" dur="500"/>
                                        <p:tgtEl>
                                          <p:spTgt spid="487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Hazardous Materials Table</a:t>
            </a:r>
            <a:endParaRPr lang="en-US" b="1" dirty="0"/>
          </a:p>
        </p:txBody>
      </p:sp>
      <p:pic>
        <p:nvPicPr>
          <p:cNvPr id="4" name="Content Placeholder 4" descr="HMTCol1_5.gif"/>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362200" y="1295400"/>
            <a:ext cx="3794760" cy="2735580"/>
          </a:xfrm>
        </p:spPr>
      </p:pic>
      <p:sp>
        <p:nvSpPr>
          <p:cNvPr id="5" name="TextBox 4"/>
          <p:cNvSpPr txBox="1"/>
          <p:nvPr/>
        </p:nvSpPr>
        <p:spPr>
          <a:xfrm>
            <a:off x="1905000" y="4724400"/>
            <a:ext cx="5486400" cy="1200329"/>
          </a:xfrm>
          <a:prstGeom prst="rect">
            <a:avLst/>
          </a:prstGeom>
          <a:noFill/>
        </p:spPr>
        <p:txBody>
          <a:bodyPr wrap="square" rtlCol="0">
            <a:spAutoFit/>
          </a:bodyPr>
          <a:lstStyle/>
          <a:p>
            <a:r>
              <a:rPr lang="en-US" sz="2400" dirty="0" smtClean="0">
                <a:latin typeface="Calibri" pitchFamily="34" charset="0"/>
                <a:cs typeface="Calibri" pitchFamily="34" charset="0"/>
              </a:rPr>
              <a:t>Columns 1 – 5 contain the information needed to identify and classify the material on the shipping paper</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053864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Hazardous Materials Table</a:t>
            </a:r>
            <a:br>
              <a:rPr lang="en-US" b="1" dirty="0" smtClean="0"/>
            </a:br>
            <a:r>
              <a:rPr lang="en-US" b="1" dirty="0" smtClean="0"/>
              <a:t>49 CFR 172.101</a:t>
            </a:r>
            <a:endParaRPr lang="en-US" b="1" dirty="0"/>
          </a:p>
        </p:txBody>
      </p:sp>
      <p:pic>
        <p:nvPicPr>
          <p:cNvPr id="4" name="Content Placeholder 4" descr="HM Table1.gif"/>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09600" y="2133600"/>
            <a:ext cx="7828357" cy="1798161"/>
          </a:xfrm>
        </p:spPr>
      </p:pic>
      <p:sp>
        <p:nvSpPr>
          <p:cNvPr id="3" name="TextBox 2"/>
          <p:cNvSpPr txBox="1"/>
          <p:nvPr/>
        </p:nvSpPr>
        <p:spPr>
          <a:xfrm>
            <a:off x="2133600" y="4876800"/>
            <a:ext cx="184731" cy="369332"/>
          </a:xfrm>
          <a:prstGeom prst="rect">
            <a:avLst/>
          </a:prstGeom>
          <a:noFill/>
        </p:spPr>
        <p:txBody>
          <a:bodyPr wrap="none" rtlCol="0">
            <a:spAutoFit/>
          </a:bodyPr>
          <a:lstStyle/>
          <a:p>
            <a:endParaRPr lang="en-US" dirty="0"/>
          </a:p>
        </p:txBody>
      </p:sp>
      <p:sp>
        <p:nvSpPr>
          <p:cNvPr id="6" name="TextBox 5"/>
          <p:cNvSpPr txBox="1"/>
          <p:nvPr/>
        </p:nvSpPr>
        <p:spPr>
          <a:xfrm>
            <a:off x="914400" y="4267200"/>
            <a:ext cx="7391400" cy="2215991"/>
          </a:xfrm>
          <a:prstGeom prst="rect">
            <a:avLst/>
          </a:prstGeom>
          <a:noFill/>
        </p:spPr>
        <p:txBody>
          <a:bodyPr wrap="square" rtlCol="0">
            <a:spAutoFit/>
          </a:bodyPr>
          <a:lstStyle/>
          <a:p>
            <a:r>
              <a:rPr lang="en-US" sz="2400" dirty="0" smtClean="0">
                <a:latin typeface="Calibri" pitchFamily="34" charset="0"/>
                <a:cs typeface="Calibri" pitchFamily="34" charset="0"/>
              </a:rPr>
              <a:t>Columns 6 – 10 of the Hazardous Materials Table  contain information necessary for the proper </a:t>
            </a:r>
            <a:r>
              <a:rPr lang="en-US" sz="2400" dirty="0">
                <a:latin typeface="Calibri" pitchFamily="34" charset="0"/>
                <a:cs typeface="Calibri" pitchFamily="34" charset="0"/>
              </a:rPr>
              <a:t>packaging, labeling, marking, placarding and mode-specific requirements</a:t>
            </a:r>
            <a:r>
              <a:rPr lang="en-US" sz="2400" dirty="0" smtClean="0">
                <a:latin typeface="Calibri" pitchFamily="34" charset="0"/>
                <a:cs typeface="Calibri" pitchFamily="34" charset="0"/>
              </a:rPr>
              <a:t>. </a:t>
            </a:r>
            <a:r>
              <a:rPr lang="en-US" sz="2400" dirty="0">
                <a:latin typeface="Calibri" pitchFamily="34" charset="0"/>
                <a:cs typeface="Calibri" pitchFamily="34" charset="0"/>
              </a:rPr>
              <a:t>The modes of transportation are air, water, rail and highway.</a:t>
            </a:r>
            <a:br>
              <a:rPr lang="en-US" sz="2400" dirty="0">
                <a:latin typeface="Calibri" pitchFamily="34" charset="0"/>
                <a:cs typeface="Calibri" pitchFamily="34" charset="0"/>
              </a:rPr>
            </a:br>
            <a:endParaRPr lang="en-US" sz="2400" dirty="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889758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Hazardous Materials Table</a:t>
            </a:r>
            <a:endParaRPr lang="en-US" b="1" dirty="0"/>
          </a:p>
        </p:txBody>
      </p:sp>
      <p:sp>
        <p:nvSpPr>
          <p:cNvPr id="3" name="Content Placeholder 2"/>
          <p:cNvSpPr>
            <a:spLocks noGrp="1"/>
          </p:cNvSpPr>
          <p:nvPr>
            <p:ph idx="1"/>
          </p:nvPr>
        </p:nvSpPr>
        <p:spPr>
          <a:xfrm>
            <a:off x="368300" y="1634068"/>
            <a:ext cx="8242300" cy="4546599"/>
          </a:xfrm>
        </p:spPr>
        <p:txBody>
          <a:bodyPr/>
          <a:lstStyle/>
          <a:p>
            <a:pPr marL="0" indent="0">
              <a:buNone/>
            </a:pPr>
            <a:r>
              <a:rPr lang="en-US" dirty="0" smtClean="0">
                <a:latin typeface="Calibri" pitchFamily="34" charset="0"/>
                <a:cs typeface="Calibri" pitchFamily="34" charset="0"/>
              </a:rPr>
              <a:t>Column (9) – Quantity limitations</a:t>
            </a:r>
          </a:p>
          <a:p>
            <a:pPr marL="400050" lvl="1" indent="0">
              <a:buNone/>
            </a:pPr>
            <a:r>
              <a:rPr lang="en-US" dirty="0" smtClean="0">
                <a:latin typeface="Calibri" pitchFamily="34" charset="0"/>
                <a:cs typeface="Calibri" pitchFamily="34" charset="0"/>
              </a:rPr>
              <a:t>Columns 9A and 9B specify the maximum quantities that may be offered for transportation in one package by passenger-carrying aircraft or passenger-carrying rail car (Column 9A) or by cargo aircraft only (Column 9B).</a:t>
            </a:r>
          </a:p>
          <a:p>
            <a:pPr marL="800100" lvl="2" indent="0">
              <a:buNone/>
            </a:pPr>
            <a:r>
              <a:rPr lang="en-US" dirty="0" smtClean="0">
                <a:latin typeface="Calibri" pitchFamily="34" charset="0"/>
                <a:cs typeface="Calibri" pitchFamily="34" charset="0"/>
              </a:rPr>
              <a:t>If the material is not allowed on that mode of transportation, the word ‘</a:t>
            </a:r>
            <a:r>
              <a:rPr lang="en-US" i="1" dirty="0" smtClean="0">
                <a:latin typeface="Calibri" pitchFamily="34" charset="0"/>
                <a:cs typeface="Calibri" pitchFamily="34" charset="0"/>
              </a:rPr>
              <a:t>forbidden</a:t>
            </a:r>
            <a:r>
              <a:rPr lang="en-US" dirty="0" smtClean="0">
                <a:latin typeface="Calibri" pitchFamily="34" charset="0"/>
                <a:cs typeface="Calibri" pitchFamily="34" charset="0"/>
              </a:rPr>
              <a:t>’ is entered in that column</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362801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Airlines and Flammable Gases</a:t>
            </a:r>
            <a:endParaRPr lang="en-US" b="1" dirty="0"/>
          </a:p>
        </p:txBody>
      </p:sp>
      <p:sp>
        <p:nvSpPr>
          <p:cNvPr id="3" name="Content Placeholder 2"/>
          <p:cNvSpPr>
            <a:spLocks noGrp="1"/>
          </p:cNvSpPr>
          <p:nvPr>
            <p:ph idx="1"/>
          </p:nvPr>
        </p:nvSpPr>
        <p:spPr/>
        <p:txBody>
          <a:bodyPr/>
          <a:lstStyle/>
          <a:p>
            <a:pPr marL="0" indent="0">
              <a:buNone/>
            </a:pPr>
            <a:r>
              <a:rPr lang="en-US" sz="1800" dirty="0" smtClean="0">
                <a:latin typeface="Calibri" pitchFamily="34" charset="0"/>
                <a:cs typeface="Calibri" pitchFamily="34" charset="0"/>
              </a:rPr>
              <a:t>The Department of Transportation Hazardous Materials Regulations forbid the carriage of butane or other flammable gas products on passenger aircraft. Do not pack any flammable gas torches in checked or carry-on baggage. Torches come in many shapes and sizes, but all may be dangerous. Even if you think your torch is empty, it may still contain flammable gas vapors that could ignite. </a:t>
            </a:r>
            <a:endParaRPr lang="en-US" sz="1800" dirty="0">
              <a:latin typeface="Calibri" pitchFamily="34" charset="0"/>
              <a:cs typeface="Calibri"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073843"/>
            <a:ext cx="8534400" cy="1080303"/>
          </a:xfrm>
          <a:prstGeom prst="rect">
            <a:avLst/>
          </a:prstGeom>
        </p:spPr>
      </p:pic>
      <p:sp>
        <p:nvSpPr>
          <p:cNvPr id="5" name="Oval 4"/>
          <p:cNvSpPr/>
          <p:nvPr/>
        </p:nvSpPr>
        <p:spPr>
          <a:xfrm>
            <a:off x="6629400" y="3962400"/>
            <a:ext cx="1676400" cy="1371601"/>
          </a:xfrm>
          <a:prstGeom prst="ellipse">
            <a:avLst/>
          </a:prstGeom>
          <a:noFill/>
          <a:ln w="31750">
            <a:solidFill>
              <a:srgbClr val="A81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005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Regulations for Commercial Transportation</a:t>
            </a:r>
            <a:endParaRPr lang="en-US" b="1" dirty="0"/>
          </a:p>
        </p:txBody>
      </p:sp>
      <p:sp>
        <p:nvSpPr>
          <p:cNvPr id="3" name="Content Placeholder 2"/>
          <p:cNvSpPr>
            <a:spLocks noGrp="1"/>
          </p:cNvSpPr>
          <p:nvPr>
            <p:ph idx="1"/>
          </p:nvPr>
        </p:nvSpPr>
        <p:spPr>
          <a:xfrm>
            <a:off x="368300" y="1634068"/>
            <a:ext cx="7937500" cy="4546599"/>
          </a:xfrm>
        </p:spPr>
        <p:txBody>
          <a:bodyPr>
            <a:normAutofit fontScale="92500"/>
          </a:bodyPr>
          <a:lstStyle/>
          <a:p>
            <a:pPr marL="0" indent="0">
              <a:buNone/>
            </a:pPr>
            <a:r>
              <a:rPr lang="en-US" sz="3500" dirty="0" smtClean="0">
                <a:latin typeface="Calibri" pitchFamily="34" charset="0"/>
                <a:cs typeface="Calibri" pitchFamily="34" charset="0"/>
              </a:rPr>
              <a:t>Hazardous materials sent using commercial transportation must comply with </a:t>
            </a:r>
            <a:r>
              <a:rPr lang="en-US" sz="3500" dirty="0" smtClean="0">
                <a:latin typeface="Calibri" pitchFamily="34" charset="0"/>
                <a:cs typeface="Calibri" pitchFamily="34" charset="0"/>
                <a:hlinkClick r:id="rId3"/>
              </a:rPr>
              <a:t>Hazardous Materials Regulations, 49 CFR Parts 171-179</a:t>
            </a:r>
            <a:r>
              <a:rPr lang="en-US" sz="3500" dirty="0" smtClean="0">
                <a:latin typeface="Calibri" pitchFamily="34" charset="0"/>
                <a:cs typeface="Calibri" pitchFamily="34" charset="0"/>
              </a:rPr>
              <a:t>. These regulations apply to those who offer, accept, or carry hazardous materials to, from, within, and across the United States.</a:t>
            </a:r>
          </a:p>
          <a:p>
            <a:pPr marL="0" indent="0"/>
            <a:r>
              <a:rPr lang="en-US" sz="2200" dirty="0" smtClean="0">
                <a:latin typeface="Calibri" pitchFamily="34" charset="0"/>
                <a:cs typeface="Calibri" pitchFamily="34" charset="0"/>
              </a:rPr>
              <a:t>The HMR include training requirements in several sections of Title 49 CFR</a:t>
            </a:r>
          </a:p>
          <a:p>
            <a:pPr marL="0" indent="0"/>
            <a:r>
              <a:rPr lang="en-US" sz="2200" dirty="0" smtClean="0">
                <a:latin typeface="Calibri" pitchFamily="34" charset="0"/>
                <a:cs typeface="Calibri" pitchFamily="34" charset="0"/>
              </a:rPr>
              <a:t>171.2: No person may offer or accept a hazardous material for transportation in commerce unless it is properly classed, described, packaged, marked, labeled, etc.</a:t>
            </a:r>
          </a:p>
          <a:p>
            <a:endParaRPr lang="en-US" dirty="0"/>
          </a:p>
        </p:txBody>
      </p:sp>
    </p:spTree>
    <p:extLst>
      <p:ext uri="{BB962C8B-B14F-4D97-AF65-F5344CB8AC3E}">
        <p14:creationId xmlns:p14="http://schemas.microsoft.com/office/powerpoint/2010/main" val="1502914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Hazardous Materials Transport Awareness Training</a:t>
            </a:r>
            <a:endParaRPr lang="en-US" b="1" dirty="0"/>
          </a:p>
        </p:txBody>
      </p:sp>
      <p:sp>
        <p:nvSpPr>
          <p:cNvPr id="3" name="Content Placeholder 2"/>
          <p:cNvSpPr>
            <a:spLocks noGrp="1"/>
          </p:cNvSpPr>
          <p:nvPr>
            <p:ph idx="1"/>
          </p:nvPr>
        </p:nvSpPr>
        <p:spPr/>
        <p:txBody>
          <a:bodyPr>
            <a:normAutofit lnSpcReduction="10000"/>
          </a:bodyPr>
          <a:lstStyle/>
          <a:p>
            <a:r>
              <a:rPr lang="en-US" dirty="0" smtClean="0"/>
              <a:t>What are hazardous materials?</a:t>
            </a:r>
          </a:p>
          <a:p>
            <a:r>
              <a:rPr lang="en-US" dirty="0" smtClean="0"/>
              <a:t>Overview of hazardous materials transportation legislation and regulations</a:t>
            </a:r>
          </a:p>
          <a:p>
            <a:r>
              <a:rPr lang="en-US" dirty="0" smtClean="0"/>
              <a:t>How to identify hazardous materials</a:t>
            </a:r>
          </a:p>
          <a:p>
            <a:r>
              <a:rPr lang="en-US" dirty="0" smtClean="0"/>
              <a:t>The requirements for hazardous materials transport</a:t>
            </a:r>
          </a:p>
          <a:p>
            <a:r>
              <a:rPr lang="en-US" dirty="0" smtClean="0"/>
              <a:t>How to determine if a material is allowable for passenger transport</a:t>
            </a:r>
            <a:endParaRPr lang="en-US" dirty="0"/>
          </a:p>
        </p:txBody>
      </p:sp>
    </p:spTree>
    <p:extLst>
      <p:ext uri="{BB962C8B-B14F-4D97-AF65-F5344CB8AC3E}">
        <p14:creationId xmlns:p14="http://schemas.microsoft.com/office/powerpoint/2010/main" val="1463082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9144000" cy="1207029"/>
          </a:xfrm>
        </p:spPr>
        <p:txBody>
          <a:bodyPr>
            <a:normAutofit/>
          </a:bodyPr>
          <a:lstStyle/>
          <a:p>
            <a:r>
              <a:rPr lang="en-US" sz="3400" b="1" dirty="0"/>
              <a:t>Requirements for preparing and transporting Hazardous Materials…</a:t>
            </a:r>
          </a:p>
        </p:txBody>
      </p:sp>
      <p:sp>
        <p:nvSpPr>
          <p:cNvPr id="3" name="Content Placeholder 2"/>
          <p:cNvSpPr>
            <a:spLocks noGrp="1"/>
          </p:cNvSpPr>
          <p:nvPr>
            <p:ph idx="1"/>
          </p:nvPr>
        </p:nvSpPr>
        <p:spPr>
          <a:xfrm>
            <a:off x="222738" y="1634068"/>
            <a:ext cx="8692662" cy="4546599"/>
          </a:xfrm>
        </p:spPr>
        <p:txBody>
          <a:bodyPr>
            <a:normAutofit/>
          </a:bodyPr>
          <a:lstStyle/>
          <a:p>
            <a:pPr marL="0" indent="0">
              <a:buNone/>
              <a:defRPr/>
            </a:pPr>
            <a:r>
              <a:rPr lang="en-US" dirty="0">
                <a:latin typeface="Calibri" pitchFamily="34" charset="0"/>
                <a:cs typeface="Calibri" pitchFamily="34" charset="0"/>
              </a:rPr>
              <a:t>In order to prepare or package a hazardous material for shipment, the HMR </a:t>
            </a:r>
            <a:r>
              <a:rPr lang="en-US" dirty="0" smtClean="0">
                <a:latin typeface="Calibri" pitchFamily="34" charset="0"/>
                <a:cs typeface="Calibri" pitchFamily="34" charset="0"/>
              </a:rPr>
              <a:t>requires </a:t>
            </a:r>
            <a:r>
              <a:rPr lang="en-US" dirty="0">
                <a:latin typeface="Calibri" pitchFamily="34" charset="0"/>
                <a:cs typeface="Calibri" pitchFamily="34" charset="0"/>
              </a:rPr>
              <a:t>that you receive specific </a:t>
            </a:r>
            <a:r>
              <a:rPr lang="en-US" dirty="0">
                <a:solidFill>
                  <a:srgbClr val="FF0000"/>
                </a:solidFill>
                <a:latin typeface="Calibri" pitchFamily="34" charset="0"/>
                <a:cs typeface="Calibri" pitchFamily="34" charset="0"/>
              </a:rPr>
              <a:t>training</a:t>
            </a:r>
            <a:r>
              <a:rPr lang="en-US" dirty="0">
                <a:latin typeface="Calibri" pitchFamily="34" charset="0"/>
                <a:cs typeface="Calibri" pitchFamily="34" charset="0"/>
              </a:rPr>
              <a:t> in:</a:t>
            </a:r>
          </a:p>
          <a:p>
            <a:pPr marL="0" indent="0">
              <a:defRPr/>
            </a:pPr>
            <a:r>
              <a:rPr lang="en-US" sz="2800" dirty="0">
                <a:latin typeface="Calibri" pitchFamily="34" charset="0"/>
                <a:cs typeface="Calibri" pitchFamily="34" charset="0"/>
              </a:rPr>
              <a:t>Approved packaging materials &amp; procedures</a:t>
            </a:r>
          </a:p>
          <a:p>
            <a:pPr marL="0" indent="0">
              <a:defRPr/>
            </a:pPr>
            <a:r>
              <a:rPr lang="en-US" sz="2800" dirty="0">
                <a:latin typeface="Calibri" pitchFamily="34" charset="0"/>
                <a:cs typeface="Calibri" pitchFamily="34" charset="0"/>
              </a:rPr>
              <a:t>Labeling packages</a:t>
            </a:r>
          </a:p>
          <a:p>
            <a:pPr marL="0" indent="0">
              <a:defRPr/>
            </a:pPr>
            <a:r>
              <a:rPr lang="en-US" sz="2800" dirty="0">
                <a:latin typeface="Calibri" pitchFamily="34" charset="0"/>
                <a:cs typeface="Calibri" pitchFamily="34" charset="0"/>
              </a:rPr>
              <a:t>Marking</a:t>
            </a:r>
            <a:r>
              <a:rPr lang="en-US" sz="2800" dirty="0">
                <a:solidFill>
                  <a:srgbClr val="FFFF66"/>
                </a:solidFill>
                <a:latin typeface="Calibri" pitchFamily="34" charset="0"/>
                <a:cs typeface="Calibri" pitchFamily="34" charset="0"/>
              </a:rPr>
              <a:t> </a:t>
            </a:r>
            <a:r>
              <a:rPr lang="en-US" sz="2800" dirty="0">
                <a:latin typeface="Calibri" pitchFamily="34" charset="0"/>
                <a:cs typeface="Calibri" pitchFamily="34" charset="0"/>
              </a:rPr>
              <a:t>packages</a:t>
            </a:r>
          </a:p>
          <a:p>
            <a:pPr marL="0" indent="0">
              <a:defRPr/>
            </a:pPr>
            <a:r>
              <a:rPr lang="en-US" sz="2800" dirty="0">
                <a:latin typeface="Calibri" pitchFamily="34" charset="0"/>
                <a:cs typeface="Calibri" pitchFamily="34" charset="0"/>
              </a:rPr>
              <a:t>Preparing shipping papers</a:t>
            </a:r>
          </a:p>
          <a:p>
            <a:pPr marL="0" indent="0">
              <a:defRPr/>
            </a:pPr>
            <a:r>
              <a:rPr lang="en-US" sz="2800" dirty="0">
                <a:latin typeface="Calibri" pitchFamily="34" charset="0"/>
                <a:cs typeface="Calibri" pitchFamily="34" charset="0"/>
              </a:rPr>
              <a:t>Emergency and safety procedures</a:t>
            </a:r>
          </a:p>
        </p:txBody>
      </p:sp>
    </p:spTree>
    <p:extLst>
      <p:ext uri="{BB962C8B-B14F-4D97-AF65-F5344CB8AC3E}">
        <p14:creationId xmlns:p14="http://schemas.microsoft.com/office/powerpoint/2010/main" val="4044012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Requirements for preparing &amp; transporting hazardous materials</a:t>
            </a:r>
          </a:p>
        </p:txBody>
      </p:sp>
      <p:sp>
        <p:nvSpPr>
          <p:cNvPr id="3" name="Content Placeholder 2"/>
          <p:cNvSpPr>
            <a:spLocks noGrp="1"/>
          </p:cNvSpPr>
          <p:nvPr>
            <p:ph sz="half" idx="1"/>
          </p:nvPr>
        </p:nvSpPr>
        <p:spPr>
          <a:xfrm>
            <a:off x="457200" y="1524000"/>
            <a:ext cx="4038600" cy="4525963"/>
          </a:xfrm>
        </p:spPr>
        <p:txBody>
          <a:bodyPr>
            <a:normAutofit fontScale="92500" lnSpcReduction="10000"/>
          </a:bodyPr>
          <a:lstStyle/>
          <a:p>
            <a:pPr marL="0" indent="0">
              <a:buNone/>
            </a:pPr>
            <a:r>
              <a:rPr lang="en-US" dirty="0" smtClean="0"/>
              <a:t>Classification &amp; packaging</a:t>
            </a:r>
          </a:p>
          <a:p>
            <a:r>
              <a:rPr lang="en-US" dirty="0" smtClean="0"/>
              <a:t>Classify</a:t>
            </a:r>
          </a:p>
          <a:p>
            <a:r>
              <a:rPr lang="en-US" dirty="0" smtClean="0"/>
              <a:t>Package</a:t>
            </a:r>
          </a:p>
          <a:p>
            <a:r>
              <a:rPr lang="en-US" dirty="0" smtClean="0"/>
              <a:t>Mark</a:t>
            </a:r>
          </a:p>
          <a:p>
            <a:r>
              <a:rPr lang="en-US" dirty="0" smtClean="0"/>
              <a:t>Label</a:t>
            </a:r>
          </a:p>
          <a:p>
            <a:r>
              <a:rPr lang="en-US" dirty="0" smtClean="0"/>
              <a:t>Placard</a:t>
            </a:r>
          </a:p>
          <a:p>
            <a:r>
              <a:rPr lang="en-US" dirty="0" smtClean="0"/>
              <a:t>Description on  shipping papers</a:t>
            </a:r>
          </a:p>
          <a:p>
            <a:pPr marL="0" indent="0">
              <a:buNone/>
            </a:pPr>
            <a:r>
              <a:rPr lang="en-US" dirty="0"/>
              <a:t>	</a:t>
            </a:r>
          </a:p>
        </p:txBody>
      </p:sp>
      <p:sp>
        <p:nvSpPr>
          <p:cNvPr id="5" name="Content Placeholder 4"/>
          <p:cNvSpPr>
            <a:spLocks noGrp="1"/>
          </p:cNvSpPr>
          <p:nvPr>
            <p:ph sz="half" idx="2"/>
          </p:nvPr>
        </p:nvSpPr>
        <p:spPr/>
        <p:txBody>
          <a:bodyPr>
            <a:normAutofit fontScale="92500" lnSpcReduction="10000"/>
          </a:bodyPr>
          <a:lstStyle/>
          <a:p>
            <a:endParaRPr lang="en-US"/>
          </a:p>
        </p:txBody>
      </p:sp>
      <p:pic>
        <p:nvPicPr>
          <p:cNvPr id="4" name="Picture 7" descr="hazmat box.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133600"/>
            <a:ext cx="4513323" cy="334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190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07400" cy="1207029"/>
          </a:xfrm>
        </p:spPr>
        <p:txBody>
          <a:bodyPr/>
          <a:lstStyle/>
          <a:p>
            <a:r>
              <a:rPr lang="en-US" b="1" dirty="0" smtClean="0"/>
              <a:t>Take home message…..</a:t>
            </a:r>
            <a:endParaRPr lang="en-US" b="1" dirty="0"/>
          </a:p>
        </p:txBody>
      </p:sp>
      <p:sp>
        <p:nvSpPr>
          <p:cNvPr id="3" name="Content Placeholder 2"/>
          <p:cNvSpPr>
            <a:spLocks noGrp="1"/>
          </p:cNvSpPr>
          <p:nvPr>
            <p:ph idx="1"/>
          </p:nvPr>
        </p:nvSpPr>
        <p:spPr>
          <a:xfrm>
            <a:off x="381000" y="1524000"/>
            <a:ext cx="8318500" cy="4546599"/>
          </a:xfrm>
        </p:spPr>
        <p:txBody>
          <a:bodyPr>
            <a:normAutofit/>
          </a:bodyPr>
          <a:lstStyle/>
          <a:p>
            <a:r>
              <a:rPr lang="en-US" dirty="0" smtClean="0"/>
              <a:t>If you suspect that you might have something that is a hazardous material, you need to pay attention and seek further information before you travel with it…</a:t>
            </a:r>
          </a:p>
          <a:p>
            <a:endParaRPr lang="en-US" dirty="0" smtClean="0"/>
          </a:p>
          <a:p>
            <a:r>
              <a:rPr lang="en-US" i="1" dirty="0" smtClean="0"/>
              <a:t>But </a:t>
            </a:r>
            <a:r>
              <a:rPr lang="en-US" dirty="0" smtClean="0"/>
              <a:t>preparing a hazardous material for shipment is very different than bringing something along on a passenger aircraft</a:t>
            </a:r>
            <a:endParaRPr lang="en-US" dirty="0"/>
          </a:p>
        </p:txBody>
      </p:sp>
    </p:spTree>
    <p:extLst>
      <p:ext uri="{BB962C8B-B14F-4D97-AF65-F5344CB8AC3E}">
        <p14:creationId xmlns:p14="http://schemas.microsoft.com/office/powerpoint/2010/main" val="2705305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Passenger Travel</a:t>
            </a:r>
            <a:endParaRPr lang="en-US" b="1" dirty="0"/>
          </a:p>
        </p:txBody>
      </p:sp>
      <p:sp>
        <p:nvSpPr>
          <p:cNvPr id="3" name="Content Placeholder 2"/>
          <p:cNvSpPr>
            <a:spLocks noGrp="1"/>
          </p:cNvSpPr>
          <p:nvPr>
            <p:ph idx="1"/>
          </p:nvPr>
        </p:nvSpPr>
        <p:spPr>
          <a:xfrm>
            <a:off x="457200" y="1066800"/>
            <a:ext cx="7268633" cy="4546599"/>
          </a:xfrm>
        </p:spPr>
        <p:txBody>
          <a:bodyPr/>
          <a:lstStyle/>
          <a:p>
            <a:r>
              <a:rPr lang="en-US" b="1" dirty="0"/>
              <a:t>49 CFR 175.10 - Exceptions for passengers, crewmembers, and air operators</a:t>
            </a:r>
            <a:r>
              <a:rPr lang="en-US" b="1" dirty="0" smtClean="0"/>
              <a:t>.</a:t>
            </a:r>
          </a:p>
          <a:p>
            <a:pPr marL="0" indent="0">
              <a:buNone/>
            </a:pPr>
            <a:r>
              <a:rPr lang="en-US" sz="2400" i="1" dirty="0" smtClean="0"/>
              <a:t>In general, Federal regulations prohibit passengers and crewmembers from carrying hazardous materials aboard an aircraft.  However, exceptions are made for some personal hazardous materials</a:t>
            </a:r>
            <a:endParaRPr lang="en-US" sz="24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147038"/>
            <a:ext cx="2209800" cy="2209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4191000"/>
            <a:ext cx="3505200" cy="2405292"/>
          </a:xfrm>
          <a:prstGeom prst="rect">
            <a:avLst/>
          </a:prstGeom>
        </p:spPr>
      </p:pic>
    </p:spTree>
    <p:extLst>
      <p:ext uri="{BB962C8B-B14F-4D97-AF65-F5344CB8AC3E}">
        <p14:creationId xmlns:p14="http://schemas.microsoft.com/office/powerpoint/2010/main" val="1876316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Passenger </a:t>
            </a:r>
            <a:r>
              <a:rPr lang="en-US" b="1" dirty="0" smtClean="0"/>
              <a:t>Travel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990600"/>
            <a:ext cx="5631599" cy="5344362"/>
          </a:xfrm>
        </p:spPr>
      </p:pic>
      <p:sp>
        <p:nvSpPr>
          <p:cNvPr id="3" name="TextBox 2"/>
          <p:cNvSpPr txBox="1"/>
          <p:nvPr/>
        </p:nvSpPr>
        <p:spPr>
          <a:xfrm>
            <a:off x="6172200" y="1447800"/>
            <a:ext cx="2819400" cy="1200329"/>
          </a:xfrm>
          <a:prstGeom prst="rect">
            <a:avLst/>
          </a:prstGeom>
          <a:noFill/>
        </p:spPr>
        <p:txBody>
          <a:bodyPr wrap="square" rtlCol="0">
            <a:spAutoFit/>
          </a:bodyPr>
          <a:lstStyle/>
          <a:p>
            <a:r>
              <a:rPr lang="en-US" dirty="0" smtClean="0">
                <a:latin typeface="Calibri" pitchFamily="34" charset="0"/>
                <a:cs typeface="Calibri" pitchFamily="34" charset="0"/>
              </a:rPr>
              <a:t>49 CFR 175.10(a)(1)(</a:t>
            </a:r>
            <a:r>
              <a:rPr lang="en-US" dirty="0" err="1" smtClean="0">
                <a:latin typeface="Calibri" pitchFamily="34" charset="0"/>
                <a:cs typeface="Calibri" pitchFamily="34" charset="0"/>
              </a:rPr>
              <a:t>i</a:t>
            </a:r>
            <a:r>
              <a:rPr lang="en-US" dirty="0" smtClean="0">
                <a:latin typeface="Calibri" pitchFamily="34" charset="0"/>
                <a:cs typeface="Calibri" pitchFamily="34" charset="0"/>
              </a:rPr>
              <a:t>) revised: “Non-radioactive </a:t>
            </a:r>
            <a:r>
              <a:rPr lang="en-US" i="1" dirty="0" smtClean="0">
                <a:latin typeface="Calibri" pitchFamily="34" charset="0"/>
                <a:cs typeface="Calibri" pitchFamily="34" charset="0"/>
              </a:rPr>
              <a:t>medicinal and </a:t>
            </a:r>
            <a:r>
              <a:rPr lang="en-US" dirty="0" smtClean="0">
                <a:latin typeface="Calibri" pitchFamily="34" charset="0"/>
                <a:cs typeface="Calibri" pitchFamily="34" charset="0"/>
              </a:rPr>
              <a:t>toilet articles for personal use…..”</a:t>
            </a:r>
            <a:endParaRPr lang="en-US" dirty="0">
              <a:latin typeface="Calibri" pitchFamily="34" charset="0"/>
              <a:cs typeface="Calibri" pitchFamily="34" charset="0"/>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01" y="990600"/>
            <a:ext cx="5631599" cy="5344362"/>
          </a:xfrm>
          <a:prstGeom prst="rect">
            <a:avLst/>
          </a:prstGeom>
        </p:spPr>
      </p:pic>
    </p:spTree>
    <p:extLst>
      <p:ext uri="{BB962C8B-B14F-4D97-AF65-F5344CB8AC3E}">
        <p14:creationId xmlns:p14="http://schemas.microsoft.com/office/powerpoint/2010/main" val="1920334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Passenger Travel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9494" y="1083552"/>
            <a:ext cx="5815706" cy="4957071"/>
          </a:xfrm>
        </p:spPr>
      </p:pic>
    </p:spTree>
    <p:extLst>
      <p:ext uri="{BB962C8B-B14F-4D97-AF65-F5344CB8AC3E}">
        <p14:creationId xmlns:p14="http://schemas.microsoft.com/office/powerpoint/2010/main" val="3692063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Passenger Travel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990600"/>
            <a:ext cx="5181600" cy="5290687"/>
          </a:xfrm>
        </p:spPr>
      </p:pic>
      <p:sp>
        <p:nvSpPr>
          <p:cNvPr id="3" name="TextBox 2"/>
          <p:cNvSpPr txBox="1"/>
          <p:nvPr/>
        </p:nvSpPr>
        <p:spPr>
          <a:xfrm>
            <a:off x="-838200" y="609600"/>
            <a:ext cx="184731" cy="369332"/>
          </a:xfrm>
          <a:prstGeom prst="rect">
            <a:avLst/>
          </a:prstGeom>
          <a:noFill/>
        </p:spPr>
        <p:txBody>
          <a:bodyPr wrap="none" rtlCol="0">
            <a:spAutoFit/>
          </a:bodyPr>
          <a:lstStyle/>
          <a:p>
            <a:endParaRPr lang="en-US" dirty="0"/>
          </a:p>
        </p:txBody>
      </p:sp>
      <p:sp>
        <p:nvSpPr>
          <p:cNvPr id="6" name="TextBox 5"/>
          <p:cNvSpPr txBox="1"/>
          <p:nvPr/>
        </p:nvSpPr>
        <p:spPr>
          <a:xfrm>
            <a:off x="7376160" y="1371600"/>
            <a:ext cx="1447800" cy="923330"/>
          </a:xfrm>
          <a:prstGeom prst="rect">
            <a:avLst/>
          </a:prstGeom>
          <a:noFill/>
        </p:spPr>
        <p:txBody>
          <a:bodyPr wrap="square" rtlCol="0">
            <a:spAutoFit/>
          </a:bodyPr>
          <a:lstStyle/>
          <a:p>
            <a:r>
              <a:rPr lang="en-US" dirty="0" smtClean="0">
                <a:latin typeface="Calibri" pitchFamily="34" charset="0"/>
                <a:cs typeface="Calibri" pitchFamily="34" charset="0"/>
              </a:rPr>
              <a:t>Citation is now: 49 CFR 175.10(a)(18)</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3142512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Passenger Travel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914400"/>
            <a:ext cx="4267200" cy="5381692"/>
          </a:xfrm>
        </p:spPr>
      </p:pic>
    </p:spTree>
    <p:extLst>
      <p:ext uri="{BB962C8B-B14F-4D97-AF65-F5344CB8AC3E}">
        <p14:creationId xmlns:p14="http://schemas.microsoft.com/office/powerpoint/2010/main" val="3624512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Passenger Travel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371600"/>
            <a:ext cx="7009572" cy="3962400"/>
          </a:xfrm>
        </p:spPr>
      </p:pic>
    </p:spTree>
    <p:extLst>
      <p:ext uri="{BB962C8B-B14F-4D97-AF65-F5344CB8AC3E}">
        <p14:creationId xmlns:p14="http://schemas.microsoft.com/office/powerpoint/2010/main" val="1131007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 ENFORCEMENT</a:t>
            </a:r>
            <a:endParaRPr lang="en-US" dirty="0"/>
          </a:p>
        </p:txBody>
      </p:sp>
      <p:sp>
        <p:nvSpPr>
          <p:cNvPr id="3" name="Content Placeholder 2"/>
          <p:cNvSpPr>
            <a:spLocks noGrp="1"/>
          </p:cNvSpPr>
          <p:nvPr>
            <p:ph idx="1"/>
          </p:nvPr>
        </p:nvSpPr>
        <p:spPr/>
        <p:txBody>
          <a:bodyPr/>
          <a:lstStyle/>
          <a:p>
            <a:pPr marL="0" indent="0">
              <a:buNone/>
            </a:pPr>
            <a:r>
              <a:rPr lang="en-US" dirty="0"/>
              <a:t>When it comes to airplane regulation, safety truly is the first priority.</a:t>
            </a:r>
          </a:p>
          <a:p>
            <a:pPr marL="0" indent="0">
              <a:buNone/>
            </a:pPr>
            <a:endParaRPr lang="en-US" dirty="0"/>
          </a:p>
          <a:p>
            <a:pPr marL="0" indent="0">
              <a:buNone/>
            </a:pPr>
            <a:r>
              <a:rPr lang="en-US" dirty="0"/>
              <a:t>Civil penalties for passenger failure to comply with FAA hazardous materials regulations can be high, e.g. up to $27,500 per each violation.</a:t>
            </a:r>
          </a:p>
        </p:txBody>
      </p:sp>
    </p:spTree>
    <p:extLst>
      <p:ext uri="{BB962C8B-B14F-4D97-AF65-F5344CB8AC3E}">
        <p14:creationId xmlns:p14="http://schemas.microsoft.com/office/powerpoint/2010/main" val="381458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274637"/>
            <a:ext cx="8407400" cy="715963"/>
          </a:xfrm>
        </p:spPr>
        <p:txBody>
          <a:bodyPr>
            <a:normAutofit fontScale="90000"/>
          </a:bodyPr>
          <a:lstStyle/>
          <a:p>
            <a:r>
              <a:rPr lang="en-US" b="1" dirty="0" smtClean="0"/>
              <a:t>What are hazardous materials?</a:t>
            </a:r>
            <a:br>
              <a:rPr lang="en-US" b="1" dirty="0" smtClean="0"/>
            </a:br>
            <a:endParaRPr lang="en-US" sz="2700" b="1" dirty="0"/>
          </a:p>
        </p:txBody>
      </p:sp>
      <p:sp>
        <p:nvSpPr>
          <p:cNvPr id="3" name="Content Placeholder 2"/>
          <p:cNvSpPr>
            <a:spLocks noGrp="1"/>
          </p:cNvSpPr>
          <p:nvPr>
            <p:ph idx="1"/>
          </p:nvPr>
        </p:nvSpPr>
        <p:spPr>
          <a:xfrm>
            <a:off x="720969" y="1969477"/>
            <a:ext cx="7268633" cy="4546599"/>
          </a:xfrm>
        </p:spPr>
        <p:txBody>
          <a:bodyPr>
            <a:normAutofit lnSpcReduction="10000"/>
          </a:bodyPr>
          <a:lstStyle/>
          <a:p>
            <a:pPr marL="0" indent="0">
              <a:buNone/>
            </a:pPr>
            <a:r>
              <a:rPr lang="en-US" sz="2600" dirty="0"/>
              <a:t>The definition of HAZARDOUS MATERIALS includes those materials designated by the Secretary of the Department of Transportation </a:t>
            </a:r>
            <a:r>
              <a:rPr lang="en-US" sz="2600" dirty="0" smtClean="0"/>
              <a:t>(DOT) as </a:t>
            </a:r>
            <a:r>
              <a:rPr lang="en-US" sz="2600" dirty="0"/>
              <a:t>posing an unreasonable threat to the public and the environment. The term "Hazardous Materials" includes all of the following: (1) Materials identified in </a:t>
            </a:r>
            <a:r>
              <a:rPr lang="en-US" sz="2600" dirty="0" smtClean="0"/>
              <a:t>49 CFR 172.101</a:t>
            </a:r>
            <a:r>
              <a:rPr lang="en-US" sz="2600" dirty="0"/>
              <a:t>, </a:t>
            </a:r>
            <a:r>
              <a:rPr lang="en-US" sz="2600" dirty="0" smtClean="0"/>
              <a:t>(</a:t>
            </a:r>
            <a:r>
              <a:rPr lang="en-US" sz="2600" dirty="0"/>
              <a:t>2) Materials meeting the definitions contained in </a:t>
            </a:r>
            <a:r>
              <a:rPr lang="en-US" sz="2600" dirty="0" smtClean="0"/>
              <a:t>49 CFR Part 173, (3) Hazardous </a:t>
            </a:r>
            <a:r>
              <a:rPr lang="en-US" sz="2600" dirty="0"/>
              <a:t>Wastes, </a:t>
            </a:r>
            <a:r>
              <a:rPr lang="en-US" sz="2600" dirty="0" smtClean="0"/>
              <a:t>(4) </a:t>
            </a:r>
            <a:r>
              <a:rPr lang="en-US" sz="2600" dirty="0"/>
              <a:t>Marine Pollutants, </a:t>
            </a:r>
            <a:r>
              <a:rPr lang="en-US" sz="2600" dirty="0" smtClean="0"/>
              <a:t>(5) </a:t>
            </a:r>
            <a:r>
              <a:rPr lang="en-US" sz="2600" dirty="0"/>
              <a:t>Elevated Temperature Material </a:t>
            </a:r>
            <a:r>
              <a:rPr lang="en-US" sz="2600" dirty="0" smtClean="0"/>
              <a:t>(6) </a:t>
            </a:r>
            <a:r>
              <a:rPr lang="en-US" sz="2600" dirty="0"/>
              <a:t>Hazardous </a:t>
            </a:r>
            <a:r>
              <a:rPr lang="en-US" sz="2600" dirty="0" smtClean="0"/>
              <a:t>Substances.</a:t>
            </a:r>
            <a:endParaRPr lang="en-US" dirty="0"/>
          </a:p>
        </p:txBody>
      </p:sp>
      <p:sp>
        <p:nvSpPr>
          <p:cNvPr id="5" name="TextBox 4"/>
          <p:cNvSpPr txBox="1"/>
          <p:nvPr/>
        </p:nvSpPr>
        <p:spPr>
          <a:xfrm>
            <a:off x="762000" y="1143000"/>
            <a:ext cx="8229600" cy="646331"/>
          </a:xfrm>
          <a:prstGeom prst="rect">
            <a:avLst/>
          </a:prstGeom>
          <a:noFill/>
        </p:spPr>
        <p:txBody>
          <a:bodyPr wrap="square" rtlCol="0">
            <a:spAutoFit/>
          </a:bodyPr>
          <a:lstStyle/>
          <a:p>
            <a:r>
              <a:rPr lang="en-US" dirty="0" smtClean="0">
                <a:solidFill>
                  <a:schemeClr val="accent1">
                    <a:lumMod val="75000"/>
                  </a:schemeClr>
                </a:solidFill>
                <a:latin typeface="Arial" pitchFamily="34" charset="0"/>
                <a:cs typeface="Arial" pitchFamily="34" charset="0"/>
              </a:rPr>
              <a:t>Title 49 of the Code of Federal Regulations (CFR), Part 171, Section 8</a:t>
            </a:r>
          </a:p>
          <a:p>
            <a:r>
              <a:rPr lang="en-US" dirty="0" smtClean="0">
                <a:solidFill>
                  <a:schemeClr val="accent1">
                    <a:lumMod val="75000"/>
                  </a:schemeClr>
                </a:solidFill>
                <a:latin typeface="Arial" pitchFamily="34" charset="0"/>
                <a:cs typeface="Arial" pitchFamily="34" charset="0"/>
              </a:rPr>
              <a:t>49 CFR 171.8</a:t>
            </a:r>
            <a:endParaRPr lang="en-US"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1908221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 ENFORCEMENT</a:t>
            </a:r>
            <a:endParaRPr lang="en-US" dirty="0"/>
          </a:p>
        </p:txBody>
      </p:sp>
      <p:sp>
        <p:nvSpPr>
          <p:cNvPr id="3" name="Content Placeholder 2"/>
          <p:cNvSpPr>
            <a:spLocks noGrp="1"/>
          </p:cNvSpPr>
          <p:nvPr>
            <p:ph idx="1"/>
          </p:nvPr>
        </p:nvSpPr>
        <p:spPr/>
        <p:txBody>
          <a:bodyPr>
            <a:normAutofit fontScale="92500"/>
          </a:bodyPr>
          <a:lstStyle/>
          <a:p>
            <a:r>
              <a:rPr lang="en-US" dirty="0"/>
              <a:t>FAA considers whether conduct is intentional, reckless, careless, or systemic as well as the safety risks when determining the penalties.</a:t>
            </a:r>
          </a:p>
          <a:p>
            <a:pPr marL="0" indent="0">
              <a:buNone/>
            </a:pPr>
            <a:endParaRPr lang="en-US" dirty="0"/>
          </a:p>
          <a:p>
            <a:r>
              <a:rPr lang="en-US" dirty="0"/>
              <a:t>Failing to declare prohibited hazardous contents in either carry-on or checked luggage is considered intentional conduct for FAA enforcement purposes.</a:t>
            </a:r>
          </a:p>
          <a:p>
            <a:endParaRPr lang="en-US" dirty="0"/>
          </a:p>
        </p:txBody>
      </p:sp>
    </p:spTree>
    <p:extLst>
      <p:ext uri="{BB962C8B-B14F-4D97-AF65-F5344CB8AC3E}">
        <p14:creationId xmlns:p14="http://schemas.microsoft.com/office/powerpoint/2010/main" val="1276453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00200"/>
            <a:ext cx="7250872" cy="4546600"/>
          </a:xfrm>
        </p:spPr>
      </p:pic>
      <p:sp>
        <p:nvSpPr>
          <p:cNvPr id="7" name="TextBox 6"/>
          <p:cNvSpPr txBox="1"/>
          <p:nvPr/>
        </p:nvSpPr>
        <p:spPr>
          <a:xfrm>
            <a:off x="35169" y="1066800"/>
            <a:ext cx="9144000" cy="338554"/>
          </a:xfrm>
          <a:prstGeom prst="rect">
            <a:avLst/>
          </a:prstGeom>
          <a:noFill/>
        </p:spPr>
        <p:txBody>
          <a:bodyPr wrap="square" rtlCol="0">
            <a:spAutoFit/>
          </a:bodyPr>
          <a:lstStyle/>
          <a:p>
            <a:r>
              <a:rPr lang="en-US" sz="1600" b="1" dirty="0" smtClean="0">
                <a:latin typeface="Calibri" pitchFamily="34" charset="0"/>
                <a:cs typeface="Calibri" pitchFamily="34" charset="0"/>
              </a:rPr>
              <a:t>http</a:t>
            </a:r>
            <a:r>
              <a:rPr lang="en-US" sz="1600" b="1" dirty="0">
                <a:latin typeface="Calibri" pitchFamily="34" charset="0"/>
                <a:cs typeface="Calibri" pitchFamily="34" charset="0"/>
              </a:rPr>
              <a:t>://www.faa.gov/about/office_org/headquarters_offices/ash/ash_programs/hazmat/passenger_info</a:t>
            </a:r>
            <a:r>
              <a:rPr lang="en-US" sz="1600" dirty="0">
                <a:latin typeface="Calibri" pitchFamily="34" charset="0"/>
                <a:cs typeface="Calibri" pitchFamily="34" charset="0"/>
              </a:rPr>
              <a:t>/</a:t>
            </a:r>
          </a:p>
        </p:txBody>
      </p:sp>
      <p:sp>
        <p:nvSpPr>
          <p:cNvPr id="8" name="Oval 7"/>
          <p:cNvSpPr/>
          <p:nvPr/>
        </p:nvSpPr>
        <p:spPr>
          <a:xfrm>
            <a:off x="1447800" y="3124200"/>
            <a:ext cx="3733800" cy="1676400"/>
          </a:xfrm>
          <a:prstGeom prst="ellipse">
            <a:avLst/>
          </a:prstGeom>
          <a:noFill/>
          <a:ln w="31750">
            <a:solidFill>
              <a:srgbClr val="A81A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057400" y="3962400"/>
            <a:ext cx="2743200" cy="152400"/>
          </a:xfrm>
          <a:prstGeom prst="rect">
            <a:avLst/>
          </a:prstGeom>
          <a:noFill/>
          <a:ln w="190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4925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295400"/>
            <a:ext cx="5943600" cy="4879174"/>
          </a:xfrm>
        </p:spPr>
      </p:pic>
      <p:sp>
        <p:nvSpPr>
          <p:cNvPr id="5" name="TextBox 4"/>
          <p:cNvSpPr txBox="1"/>
          <p:nvPr/>
        </p:nvSpPr>
        <p:spPr>
          <a:xfrm>
            <a:off x="914400" y="873369"/>
            <a:ext cx="7543800" cy="338554"/>
          </a:xfrm>
          <a:prstGeom prst="rect">
            <a:avLst/>
          </a:prstGeom>
          <a:noFill/>
        </p:spPr>
        <p:txBody>
          <a:bodyPr wrap="square" rtlCol="0">
            <a:spAutoFit/>
          </a:bodyPr>
          <a:lstStyle/>
          <a:p>
            <a:r>
              <a:rPr lang="en-US" sz="1600" b="1" dirty="0" smtClean="0">
                <a:latin typeface="Calibri" pitchFamily="34" charset="0"/>
                <a:cs typeface="Calibri" pitchFamily="34" charset="0"/>
              </a:rPr>
              <a:t>http</a:t>
            </a:r>
            <a:r>
              <a:rPr lang="en-US" sz="1600" b="1" dirty="0">
                <a:latin typeface="Calibri" pitchFamily="34" charset="0"/>
                <a:cs typeface="Calibri" pitchFamily="34" charset="0"/>
              </a:rPr>
              <a:t>://www.tsa.gov/travelers/airtravel/prohibited/permitted-prohibited-items.shtm</a:t>
            </a:r>
          </a:p>
        </p:txBody>
      </p:sp>
    </p:spTree>
    <p:extLst>
      <p:ext uri="{BB962C8B-B14F-4D97-AF65-F5344CB8AC3E}">
        <p14:creationId xmlns:p14="http://schemas.microsoft.com/office/powerpoint/2010/main" val="747759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a:xfrm>
            <a:off x="304800" y="1295400"/>
            <a:ext cx="8534400" cy="4546599"/>
          </a:xfrm>
        </p:spPr>
        <p:txBody>
          <a:bodyPr>
            <a:normAutofit/>
          </a:bodyPr>
          <a:lstStyle/>
          <a:p>
            <a:r>
              <a:rPr lang="en-US" sz="2800" u="sng" dirty="0">
                <a:solidFill>
                  <a:srgbClr val="C00000"/>
                </a:solidFill>
                <a:hlinkClick r:id="rId3"/>
              </a:rPr>
              <a:t>http://</a:t>
            </a:r>
            <a:r>
              <a:rPr lang="en-US" sz="2800" u="sng" dirty="0" smtClean="0">
                <a:solidFill>
                  <a:srgbClr val="C00000"/>
                </a:solidFill>
                <a:hlinkClick r:id="rId3"/>
              </a:rPr>
              <a:t>www.tsa.gov/travelers/index.shtm</a:t>
            </a:r>
            <a:endParaRPr lang="en-US" sz="2800" u="sng" dirty="0" smtClean="0">
              <a:solidFill>
                <a:srgbClr val="C00000"/>
              </a:solidFill>
            </a:endParaRPr>
          </a:p>
          <a:p>
            <a:pPr marL="0" indent="0">
              <a:buNone/>
            </a:pPr>
            <a:endParaRPr lang="en-US" sz="2800" u="sng" dirty="0">
              <a:solidFill>
                <a:srgbClr val="C00000"/>
              </a:solidFill>
            </a:endParaRPr>
          </a:p>
          <a:p>
            <a:pPr lvl="0"/>
            <a:r>
              <a:rPr lang="en-US" sz="2800" u="sng" dirty="0">
                <a:solidFill>
                  <a:srgbClr val="C00000"/>
                </a:solidFill>
                <a:hlinkClick r:id="rId4"/>
              </a:rPr>
              <a:t>http://www.faa.gov/about/office_org/headquarters_offices/ash/ash_programs/hazmat/passenger_info/</a:t>
            </a:r>
            <a:endParaRPr lang="en-US" sz="2800" dirty="0">
              <a:solidFill>
                <a:srgbClr val="C00000"/>
              </a:solidFill>
            </a:endParaRPr>
          </a:p>
          <a:p>
            <a:endParaRPr lang="en-US" sz="2800" dirty="0" smtClean="0">
              <a:solidFill>
                <a:srgbClr val="C00000"/>
              </a:solidFill>
              <a:hlinkClick r:id="rId5"/>
            </a:endParaRPr>
          </a:p>
          <a:p>
            <a:r>
              <a:rPr lang="en-US" sz="2800" dirty="0" smtClean="0">
                <a:solidFill>
                  <a:srgbClr val="C00000"/>
                </a:solidFill>
                <a:hlinkClick r:id="rId5"/>
              </a:rPr>
              <a:t>http</a:t>
            </a:r>
            <a:r>
              <a:rPr lang="en-US" sz="2800" dirty="0">
                <a:solidFill>
                  <a:srgbClr val="C00000"/>
                </a:solidFill>
                <a:hlinkClick r:id="rId5"/>
              </a:rPr>
              <a:t>://safetravel.dot.gov</a:t>
            </a:r>
            <a:r>
              <a:rPr lang="en-US" sz="2800" dirty="0" smtClean="0">
                <a:solidFill>
                  <a:srgbClr val="C00000"/>
                </a:solidFill>
                <a:hlinkClick r:id="rId5"/>
              </a:rPr>
              <a:t>/</a:t>
            </a:r>
            <a:endParaRPr lang="en-US" sz="2800" dirty="0" smtClean="0">
              <a:solidFill>
                <a:srgbClr val="C00000"/>
              </a:solidFill>
            </a:endParaRPr>
          </a:p>
          <a:p>
            <a:endParaRPr lang="en-US" sz="2800" dirty="0" smtClean="0">
              <a:solidFill>
                <a:srgbClr val="C00000"/>
              </a:solidFill>
            </a:endParaRPr>
          </a:p>
          <a:p>
            <a:r>
              <a:rPr lang="en-US" sz="2800" dirty="0">
                <a:solidFill>
                  <a:srgbClr val="C00000"/>
                </a:solidFill>
              </a:rPr>
              <a:t>http://www.iata.org/whatwedo/cargo/dangerous_goods/pages/faq.aspx</a:t>
            </a:r>
            <a:endParaRPr lang="en-US" sz="2800" dirty="0" smtClean="0">
              <a:solidFill>
                <a:srgbClr val="C00000"/>
              </a:solidFill>
            </a:endParaRPr>
          </a:p>
          <a:p>
            <a:endParaRPr lang="en-US" dirty="0">
              <a:solidFill>
                <a:srgbClr val="0070C0"/>
              </a:solidFill>
            </a:endParaRPr>
          </a:p>
        </p:txBody>
      </p:sp>
    </p:spTree>
    <p:extLst>
      <p:ext uri="{BB962C8B-B14F-4D97-AF65-F5344CB8AC3E}">
        <p14:creationId xmlns:p14="http://schemas.microsoft.com/office/powerpoint/2010/main" val="7450845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68300" y="1143000"/>
            <a:ext cx="7708900" cy="5037667"/>
          </a:xfrm>
        </p:spPr>
        <p:txBody>
          <a:bodyPr/>
          <a:lstStyle/>
          <a:p>
            <a:pPr marL="0" indent="0">
              <a:buNone/>
            </a:pPr>
            <a:r>
              <a:rPr lang="en-US" dirty="0" smtClean="0"/>
              <a:t>If you have </a:t>
            </a:r>
            <a:r>
              <a:rPr lang="en-US" i="1" dirty="0" smtClean="0"/>
              <a:t>any</a:t>
            </a:r>
            <a:r>
              <a:rPr lang="en-US" dirty="0" smtClean="0"/>
              <a:t> questions…..contact us</a:t>
            </a:r>
          </a:p>
          <a:p>
            <a:pPr marL="0" indent="0">
              <a:buNone/>
            </a:pPr>
            <a:endParaRPr lang="en-US" dirty="0" smtClean="0"/>
          </a:p>
          <a:p>
            <a:pPr marL="0" indent="0">
              <a:buNone/>
            </a:pPr>
            <a:r>
              <a:rPr lang="en-US" sz="2800" dirty="0" smtClean="0"/>
              <a:t>Jill Fermanich</a:t>
            </a:r>
          </a:p>
          <a:p>
            <a:pPr marL="0" indent="0">
              <a:buNone/>
            </a:pPr>
            <a:r>
              <a:rPr lang="en-US" sz="2800" dirty="0" smtClean="0"/>
              <a:t>email:  </a:t>
            </a:r>
            <a:r>
              <a:rPr lang="en-US" sz="2800" dirty="0" smtClean="0">
                <a:hlinkClick r:id="rId2"/>
              </a:rPr>
              <a:t>fermanij@uwgb.edu</a:t>
            </a:r>
            <a:endParaRPr lang="en-US" sz="2800" dirty="0" smtClean="0"/>
          </a:p>
          <a:p>
            <a:pPr marL="0" indent="0">
              <a:buNone/>
            </a:pPr>
            <a:r>
              <a:rPr lang="en-US" sz="2800" dirty="0" smtClean="0"/>
              <a:t>Phone: 2273</a:t>
            </a:r>
          </a:p>
          <a:p>
            <a:pPr marL="0" indent="0">
              <a:buNone/>
            </a:pPr>
            <a:endParaRPr lang="en-US" sz="2800" dirty="0" smtClean="0"/>
          </a:p>
          <a:p>
            <a:pPr marL="0" indent="0">
              <a:buNone/>
            </a:pPr>
            <a:r>
              <a:rPr lang="en-US" sz="2800" dirty="0" smtClean="0"/>
              <a:t>Jennifer Sloan Lattis</a:t>
            </a:r>
          </a:p>
          <a:p>
            <a:pPr marL="0" indent="0">
              <a:buNone/>
            </a:pPr>
            <a:r>
              <a:rPr lang="en-US" sz="2800" dirty="0"/>
              <a:t>e</a:t>
            </a:r>
            <a:r>
              <a:rPr lang="en-US" sz="2800" dirty="0" smtClean="0"/>
              <a:t>mail: </a:t>
            </a:r>
            <a:r>
              <a:rPr lang="en-US" sz="2800" dirty="0" smtClean="0">
                <a:hlinkClick r:id="rId3"/>
              </a:rPr>
              <a:t>jlattis@uwsa.edu</a:t>
            </a:r>
            <a:endParaRPr lang="en-US" sz="2800" dirty="0" smtClean="0"/>
          </a:p>
          <a:p>
            <a:pPr marL="0" indent="0">
              <a:buNone/>
            </a:pPr>
            <a:r>
              <a:rPr lang="en-US" sz="2800" dirty="0" smtClean="0"/>
              <a:t>Phone: (608) 262-0747</a:t>
            </a:r>
            <a:endParaRPr lang="en-US" sz="2800" dirty="0"/>
          </a:p>
        </p:txBody>
      </p:sp>
    </p:spTree>
    <p:extLst>
      <p:ext uri="{BB962C8B-B14F-4D97-AF65-F5344CB8AC3E}">
        <p14:creationId xmlns:p14="http://schemas.microsoft.com/office/powerpoint/2010/main" val="164928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Examples of hazardous materials</a:t>
            </a:r>
            <a:endParaRPr lang="en-US" b="1" dirty="0"/>
          </a:p>
        </p:txBody>
      </p:sp>
      <p:sp>
        <p:nvSpPr>
          <p:cNvPr id="3" name="Content Placeholder 2"/>
          <p:cNvSpPr>
            <a:spLocks noGrp="1"/>
          </p:cNvSpPr>
          <p:nvPr>
            <p:ph sz="half" idx="1"/>
          </p:nvPr>
        </p:nvSpPr>
        <p:spPr/>
        <p:txBody>
          <a:bodyPr/>
          <a:lstStyle/>
          <a:p>
            <a:pPr marL="0" indent="0">
              <a:buNone/>
            </a:pPr>
            <a:r>
              <a:rPr lang="en-US" b="1" dirty="0" smtClean="0"/>
              <a:t>Household goods:</a:t>
            </a:r>
          </a:p>
          <a:p>
            <a:r>
              <a:rPr lang="en-US" dirty="0" smtClean="0"/>
              <a:t>Oven cleaner</a:t>
            </a:r>
          </a:p>
          <a:p>
            <a:r>
              <a:rPr lang="en-US" dirty="0" smtClean="0"/>
              <a:t>Paint</a:t>
            </a:r>
          </a:p>
          <a:p>
            <a:r>
              <a:rPr lang="en-US" dirty="0" smtClean="0"/>
              <a:t>Turpentine</a:t>
            </a:r>
          </a:p>
          <a:p>
            <a:r>
              <a:rPr lang="en-US" dirty="0" smtClean="0"/>
              <a:t>Alcoholic beverages</a:t>
            </a:r>
          </a:p>
          <a:p>
            <a:r>
              <a:rPr lang="en-US" dirty="0" smtClean="0"/>
              <a:t>Lighter fluid</a:t>
            </a:r>
          </a:p>
          <a:p>
            <a:endParaRPr lang="en-US" dirty="0" smtClean="0"/>
          </a:p>
          <a:p>
            <a:endParaRPr lang="en-US" dirty="0"/>
          </a:p>
        </p:txBody>
      </p:sp>
      <p:sp>
        <p:nvSpPr>
          <p:cNvPr id="4" name="Content Placeholder 3"/>
          <p:cNvSpPr>
            <a:spLocks noGrp="1"/>
          </p:cNvSpPr>
          <p:nvPr>
            <p:ph sz="half" idx="2"/>
          </p:nvPr>
        </p:nvSpPr>
        <p:spPr>
          <a:xfrm>
            <a:off x="4495800" y="1600200"/>
            <a:ext cx="4648200" cy="4525963"/>
          </a:xfrm>
        </p:spPr>
        <p:txBody>
          <a:bodyPr/>
          <a:lstStyle/>
          <a:p>
            <a:pPr marL="0" indent="0">
              <a:buNone/>
            </a:pPr>
            <a:endParaRPr lang="en-US" dirty="0" smtClean="0"/>
          </a:p>
          <a:p>
            <a:r>
              <a:rPr lang="en-US" dirty="0" smtClean="0"/>
              <a:t>Nail polish remover</a:t>
            </a:r>
          </a:p>
          <a:p>
            <a:r>
              <a:rPr lang="en-US" dirty="0" smtClean="0"/>
              <a:t>Shoe polish</a:t>
            </a:r>
          </a:p>
          <a:p>
            <a:r>
              <a:rPr lang="en-US" dirty="0" smtClean="0"/>
              <a:t>Weed killer</a:t>
            </a:r>
          </a:p>
          <a:p>
            <a:r>
              <a:rPr lang="en-US" dirty="0" smtClean="0"/>
              <a:t>Batteries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178449"/>
            <a:ext cx="2147426" cy="21474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4178449"/>
            <a:ext cx="2133600" cy="2133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985" y="4617088"/>
            <a:ext cx="1714649" cy="171464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400" y="4407049"/>
            <a:ext cx="1447800" cy="1930400"/>
          </a:xfrm>
          <a:prstGeom prst="rect">
            <a:avLst/>
          </a:prstGeom>
        </p:spPr>
      </p:pic>
    </p:spTree>
    <p:extLst>
      <p:ext uri="{BB962C8B-B14F-4D97-AF65-F5344CB8AC3E}">
        <p14:creationId xmlns:p14="http://schemas.microsoft.com/office/powerpoint/2010/main" val="128074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Examples of hazardous materials</a:t>
            </a:r>
            <a:endParaRPr lang="en-US" b="1" dirty="0"/>
          </a:p>
        </p:txBody>
      </p:sp>
      <p:sp>
        <p:nvSpPr>
          <p:cNvPr id="3" name="Content Placeholder 2"/>
          <p:cNvSpPr>
            <a:spLocks noGrp="1"/>
          </p:cNvSpPr>
          <p:nvPr>
            <p:ph idx="1"/>
          </p:nvPr>
        </p:nvSpPr>
        <p:spPr>
          <a:xfrm>
            <a:off x="381000" y="1219042"/>
            <a:ext cx="8623300" cy="4546599"/>
          </a:xfrm>
        </p:spPr>
        <p:txBody>
          <a:bodyPr>
            <a:normAutofit fontScale="92500"/>
          </a:bodyPr>
          <a:lstStyle/>
          <a:p>
            <a:pPr marL="0" indent="0">
              <a:buNone/>
            </a:pPr>
            <a:r>
              <a:rPr lang="en-US" b="1" dirty="0" smtClean="0"/>
              <a:t>Sporting equipment</a:t>
            </a:r>
            <a:r>
              <a:rPr lang="en-US" dirty="0" smtClean="0"/>
              <a:t>:</a:t>
            </a:r>
          </a:p>
          <a:p>
            <a:r>
              <a:rPr lang="en-US" dirty="0" smtClean="0"/>
              <a:t>Camp stove fuel (kerosene, propane, etc.)</a:t>
            </a:r>
          </a:p>
          <a:p>
            <a:r>
              <a:rPr lang="en-US" dirty="0" smtClean="0"/>
              <a:t>Ammunition</a:t>
            </a:r>
          </a:p>
          <a:p>
            <a:r>
              <a:rPr lang="en-US" dirty="0" smtClean="0"/>
              <a:t>Scuba diving tanks</a:t>
            </a:r>
          </a:p>
          <a:p>
            <a:r>
              <a:rPr lang="en-US" dirty="0" smtClean="0"/>
              <a:t>Lighter fluid</a:t>
            </a:r>
          </a:p>
          <a:p>
            <a:r>
              <a:rPr lang="en-US" dirty="0" smtClean="0"/>
              <a:t>Insecticides (most mosquito repellants, DEET)</a:t>
            </a:r>
          </a:p>
          <a:p>
            <a:r>
              <a:rPr lang="en-US" dirty="0" smtClean="0"/>
              <a:t>Self-inflating life rafts</a:t>
            </a:r>
          </a:p>
          <a:p>
            <a:r>
              <a:rPr lang="en-US" dirty="0" smtClean="0"/>
              <a:t>Charcoal briquettes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447" y="2362200"/>
            <a:ext cx="1600200" cy="15649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436" y="4458808"/>
            <a:ext cx="1363980" cy="17884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8473" y="4495800"/>
            <a:ext cx="1714500" cy="1714500"/>
          </a:xfrm>
          <a:prstGeom prst="rect">
            <a:avLst/>
          </a:prstGeom>
        </p:spPr>
      </p:pic>
    </p:spTree>
    <p:extLst>
      <p:ext uri="{BB962C8B-B14F-4D97-AF65-F5344CB8AC3E}">
        <p14:creationId xmlns:p14="http://schemas.microsoft.com/office/powerpoint/2010/main" val="2625233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Examples of hazardous materials</a:t>
            </a:r>
            <a:endParaRPr lang="en-US" b="1" dirty="0"/>
          </a:p>
        </p:txBody>
      </p:sp>
      <p:sp>
        <p:nvSpPr>
          <p:cNvPr id="3" name="Content Placeholder 2"/>
          <p:cNvSpPr>
            <a:spLocks noGrp="1"/>
          </p:cNvSpPr>
          <p:nvPr>
            <p:ph idx="1"/>
          </p:nvPr>
        </p:nvSpPr>
        <p:spPr/>
        <p:txBody>
          <a:bodyPr/>
          <a:lstStyle/>
          <a:p>
            <a:pPr marL="0" indent="0">
              <a:buNone/>
            </a:pPr>
            <a:r>
              <a:rPr lang="en-US" b="1" dirty="0" smtClean="0"/>
              <a:t>Scientific/teaching equipment:</a:t>
            </a:r>
          </a:p>
          <a:p>
            <a:r>
              <a:rPr lang="en-US" dirty="0" smtClean="0"/>
              <a:t>Most laboratory chemicals</a:t>
            </a:r>
          </a:p>
          <a:p>
            <a:r>
              <a:rPr lang="en-US" dirty="0" smtClean="0"/>
              <a:t>Dry ice</a:t>
            </a:r>
          </a:p>
          <a:p>
            <a:r>
              <a:rPr lang="en-US" dirty="0" smtClean="0"/>
              <a:t>Biological samples</a:t>
            </a:r>
          </a:p>
          <a:p>
            <a:r>
              <a:rPr lang="en-US" dirty="0" smtClean="0"/>
              <a:t>Acids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048000"/>
            <a:ext cx="3197247" cy="2137804"/>
          </a:xfrm>
          <a:prstGeom prst="rect">
            <a:avLst/>
          </a:prstGeom>
        </p:spPr>
      </p:pic>
    </p:spTree>
    <p:extLst>
      <p:ext uri="{BB962C8B-B14F-4D97-AF65-F5344CB8AC3E}">
        <p14:creationId xmlns:p14="http://schemas.microsoft.com/office/powerpoint/2010/main" val="799583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Hazardous Materials Transportation Act of 1974</a:t>
            </a:r>
          </a:p>
        </p:txBody>
      </p:sp>
      <p:sp>
        <p:nvSpPr>
          <p:cNvPr id="3" name="Content Placeholder 2"/>
          <p:cNvSpPr>
            <a:spLocks noGrp="1"/>
          </p:cNvSpPr>
          <p:nvPr>
            <p:ph idx="1"/>
          </p:nvPr>
        </p:nvSpPr>
        <p:spPr>
          <a:xfrm>
            <a:off x="152400" y="1600200"/>
            <a:ext cx="9220200" cy="4525963"/>
          </a:xfrm>
        </p:spPr>
        <p:txBody>
          <a:bodyPr/>
          <a:lstStyle/>
          <a:p>
            <a:pPr marL="0" indent="0">
              <a:buNone/>
            </a:pPr>
            <a:r>
              <a:rPr lang="en-US" dirty="0" smtClean="0"/>
              <a:t>The HMTA created regulations to govern:</a:t>
            </a:r>
          </a:p>
          <a:p>
            <a:r>
              <a:rPr lang="en-US" sz="2400" dirty="0" smtClean="0"/>
              <a:t>Packaging of hazardous materials</a:t>
            </a:r>
          </a:p>
          <a:p>
            <a:r>
              <a:rPr lang="en-US" sz="2400" dirty="0" smtClean="0"/>
              <a:t>Marking of hazardous materials containers</a:t>
            </a:r>
          </a:p>
          <a:p>
            <a:r>
              <a:rPr lang="en-US" sz="2400" dirty="0" smtClean="0"/>
              <a:t>Labeling of hazardous materials containers</a:t>
            </a:r>
          </a:p>
          <a:p>
            <a:r>
              <a:rPr lang="en-US" sz="2400" dirty="0" smtClean="0"/>
              <a:t>Transportation of hazardous materials in commerce</a:t>
            </a:r>
          </a:p>
          <a:p>
            <a:r>
              <a:rPr lang="en-US" sz="2400" dirty="0" smtClean="0"/>
              <a:t>Placarding of transport vehicles</a:t>
            </a:r>
          </a:p>
          <a:p>
            <a:r>
              <a:rPr lang="en-US" sz="2400" dirty="0" smtClean="0"/>
              <a:t>Several additional issues</a:t>
            </a:r>
            <a:endParaRPr lang="en-US" sz="2400" dirty="0"/>
          </a:p>
        </p:txBody>
      </p:sp>
      <p:grpSp>
        <p:nvGrpSpPr>
          <p:cNvPr id="5" name="Group 5"/>
          <p:cNvGrpSpPr>
            <a:grpSpLocks/>
          </p:cNvGrpSpPr>
          <p:nvPr/>
        </p:nvGrpSpPr>
        <p:grpSpPr bwMode="auto">
          <a:xfrm>
            <a:off x="5405853" y="4191000"/>
            <a:ext cx="2646362" cy="1209675"/>
            <a:chOff x="2797" y="970"/>
            <a:chExt cx="3287" cy="2240"/>
          </a:xfrm>
        </p:grpSpPr>
        <p:sp>
          <p:nvSpPr>
            <p:cNvPr id="6" name="Freeform 6"/>
            <p:cNvSpPr>
              <a:spLocks/>
            </p:cNvSpPr>
            <p:nvPr/>
          </p:nvSpPr>
          <p:spPr bwMode="auto">
            <a:xfrm>
              <a:off x="2797" y="2155"/>
              <a:ext cx="2532" cy="1055"/>
            </a:xfrm>
            <a:custGeom>
              <a:avLst/>
              <a:gdLst>
                <a:gd name="T0" fmla="*/ 0 w 5063"/>
                <a:gd name="T1" fmla="*/ 538 h 2111"/>
                <a:gd name="T2" fmla="*/ 1152 w 5063"/>
                <a:gd name="T3" fmla="*/ 1055 h 2111"/>
                <a:gd name="T4" fmla="*/ 1907 w 5063"/>
                <a:gd name="T5" fmla="*/ 1035 h 2111"/>
                <a:gd name="T6" fmla="*/ 2532 w 5063"/>
                <a:gd name="T7" fmla="*/ 358 h 2111"/>
                <a:gd name="T8" fmla="*/ 1579 w 5063"/>
                <a:gd name="T9" fmla="*/ 0 h 2111"/>
                <a:gd name="T10" fmla="*/ 0 w 5063"/>
                <a:gd name="T11" fmla="*/ 538 h 2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63" h="2111">
                  <a:moveTo>
                    <a:pt x="0" y="1076"/>
                  </a:moveTo>
                  <a:lnTo>
                    <a:pt x="2304" y="2111"/>
                  </a:lnTo>
                  <a:lnTo>
                    <a:pt x="3813" y="2071"/>
                  </a:lnTo>
                  <a:lnTo>
                    <a:pt x="5063" y="716"/>
                  </a:lnTo>
                  <a:lnTo>
                    <a:pt x="3157" y="0"/>
                  </a:lnTo>
                  <a:lnTo>
                    <a:pt x="0" y="107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grpSp>
          <p:nvGrpSpPr>
            <p:cNvPr id="7" name="Group 7"/>
            <p:cNvGrpSpPr>
              <a:grpSpLocks/>
            </p:cNvGrpSpPr>
            <p:nvPr/>
          </p:nvGrpSpPr>
          <p:grpSpPr bwMode="auto">
            <a:xfrm>
              <a:off x="3552" y="970"/>
              <a:ext cx="2532" cy="2221"/>
              <a:chOff x="3552" y="970"/>
              <a:chExt cx="2532" cy="2221"/>
            </a:xfrm>
          </p:grpSpPr>
          <p:sp>
            <p:nvSpPr>
              <p:cNvPr id="8" name="Freeform 8"/>
              <p:cNvSpPr>
                <a:spLocks/>
              </p:cNvSpPr>
              <p:nvPr/>
            </p:nvSpPr>
            <p:spPr bwMode="auto">
              <a:xfrm>
                <a:off x="4704" y="1209"/>
                <a:ext cx="1380" cy="1982"/>
              </a:xfrm>
              <a:custGeom>
                <a:avLst/>
                <a:gdLst>
                  <a:gd name="T0" fmla="*/ 0 w 2759"/>
                  <a:gd name="T1" fmla="*/ 1982 h 3962"/>
                  <a:gd name="T2" fmla="*/ 0 w 2759"/>
                  <a:gd name="T3" fmla="*/ 438 h 3962"/>
                  <a:gd name="T4" fmla="*/ 1380 w 2759"/>
                  <a:gd name="T5" fmla="*/ 0 h 3962"/>
                  <a:gd name="T6" fmla="*/ 1380 w 2759"/>
                  <a:gd name="T7" fmla="*/ 1284 h 3962"/>
                  <a:gd name="T8" fmla="*/ 0 w 2759"/>
                  <a:gd name="T9" fmla="*/ 1982 h 39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9" h="3962">
                    <a:moveTo>
                      <a:pt x="0" y="3962"/>
                    </a:moveTo>
                    <a:lnTo>
                      <a:pt x="0" y="875"/>
                    </a:lnTo>
                    <a:lnTo>
                      <a:pt x="2759" y="0"/>
                    </a:lnTo>
                    <a:lnTo>
                      <a:pt x="2759" y="2567"/>
                    </a:lnTo>
                    <a:lnTo>
                      <a:pt x="0" y="3962"/>
                    </a:lnTo>
                    <a:close/>
                  </a:path>
                </a:pathLst>
              </a:custGeom>
              <a:solidFill>
                <a:srgbClr val="997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9" name="Freeform 9"/>
              <p:cNvSpPr>
                <a:spLocks/>
              </p:cNvSpPr>
              <p:nvPr/>
            </p:nvSpPr>
            <p:spPr bwMode="auto">
              <a:xfrm>
                <a:off x="3552" y="1320"/>
                <a:ext cx="1153" cy="1871"/>
              </a:xfrm>
              <a:custGeom>
                <a:avLst/>
                <a:gdLst>
                  <a:gd name="T0" fmla="*/ 1153 w 2305"/>
                  <a:gd name="T1" fmla="*/ 1871 h 3742"/>
                  <a:gd name="T2" fmla="*/ 0 w 2305"/>
                  <a:gd name="T3" fmla="*/ 1354 h 3742"/>
                  <a:gd name="T4" fmla="*/ 1 w 2305"/>
                  <a:gd name="T5" fmla="*/ 0 h 3742"/>
                  <a:gd name="T6" fmla="*/ 1153 w 2305"/>
                  <a:gd name="T7" fmla="*/ 328 h 3742"/>
                  <a:gd name="T8" fmla="*/ 1153 w 2305"/>
                  <a:gd name="T9" fmla="*/ 1871 h 3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5" h="3742">
                    <a:moveTo>
                      <a:pt x="2305" y="3742"/>
                    </a:moveTo>
                    <a:lnTo>
                      <a:pt x="0" y="2707"/>
                    </a:lnTo>
                    <a:lnTo>
                      <a:pt x="1" y="0"/>
                    </a:lnTo>
                    <a:lnTo>
                      <a:pt x="2305" y="655"/>
                    </a:lnTo>
                    <a:lnTo>
                      <a:pt x="2305" y="3742"/>
                    </a:lnTo>
                    <a:close/>
                  </a:path>
                </a:pathLst>
              </a:custGeom>
              <a:solidFill>
                <a:srgbClr val="6E55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10" name="Freeform 10"/>
              <p:cNvSpPr>
                <a:spLocks/>
              </p:cNvSpPr>
              <p:nvPr/>
            </p:nvSpPr>
            <p:spPr bwMode="auto">
              <a:xfrm>
                <a:off x="3554" y="970"/>
                <a:ext cx="2530" cy="677"/>
              </a:xfrm>
              <a:custGeom>
                <a:avLst/>
                <a:gdLst>
                  <a:gd name="T0" fmla="*/ 1150 w 5059"/>
                  <a:gd name="T1" fmla="*/ 677 h 1353"/>
                  <a:gd name="T2" fmla="*/ 2530 w 5059"/>
                  <a:gd name="T3" fmla="*/ 239 h 1353"/>
                  <a:gd name="T4" fmla="*/ 1368 w 5059"/>
                  <a:gd name="T5" fmla="*/ 0 h 1353"/>
                  <a:gd name="T6" fmla="*/ 0 w 5059"/>
                  <a:gd name="T7" fmla="*/ 349 h 1353"/>
                  <a:gd name="T8" fmla="*/ 1150 w 5059"/>
                  <a:gd name="T9" fmla="*/ 677 h 13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9" h="1353">
                    <a:moveTo>
                      <a:pt x="2300" y="1353"/>
                    </a:moveTo>
                    <a:lnTo>
                      <a:pt x="5059" y="478"/>
                    </a:lnTo>
                    <a:lnTo>
                      <a:pt x="2736" y="0"/>
                    </a:lnTo>
                    <a:lnTo>
                      <a:pt x="0" y="698"/>
                    </a:lnTo>
                    <a:lnTo>
                      <a:pt x="2300" y="1353"/>
                    </a:lnTo>
                    <a:close/>
                  </a:path>
                </a:pathLst>
              </a:custGeom>
              <a:solidFill>
                <a:srgbClr val="C7B1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11" name="Freeform 11"/>
              <p:cNvSpPr>
                <a:spLocks/>
              </p:cNvSpPr>
              <p:nvPr/>
            </p:nvSpPr>
            <p:spPr bwMode="auto">
              <a:xfrm>
                <a:off x="4129" y="1090"/>
                <a:ext cx="1955" cy="557"/>
              </a:xfrm>
              <a:custGeom>
                <a:avLst/>
                <a:gdLst>
                  <a:gd name="T0" fmla="*/ 575 w 3909"/>
                  <a:gd name="T1" fmla="*/ 557 h 1113"/>
                  <a:gd name="T2" fmla="*/ 1955 w 3909"/>
                  <a:gd name="T3" fmla="*/ 119 h 1113"/>
                  <a:gd name="T4" fmla="*/ 1374 w 3909"/>
                  <a:gd name="T5" fmla="*/ 0 h 1113"/>
                  <a:gd name="T6" fmla="*/ 0 w 3909"/>
                  <a:gd name="T7" fmla="*/ 393 h 1113"/>
                  <a:gd name="T8" fmla="*/ 575 w 3909"/>
                  <a:gd name="T9" fmla="*/ 557 h 1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09" h="1113">
                    <a:moveTo>
                      <a:pt x="1150" y="1113"/>
                    </a:moveTo>
                    <a:lnTo>
                      <a:pt x="3909" y="238"/>
                    </a:lnTo>
                    <a:lnTo>
                      <a:pt x="2748" y="0"/>
                    </a:lnTo>
                    <a:lnTo>
                      <a:pt x="0" y="786"/>
                    </a:lnTo>
                    <a:lnTo>
                      <a:pt x="1150" y="1113"/>
                    </a:lnTo>
                    <a:close/>
                  </a:path>
                </a:pathLst>
              </a:custGeom>
              <a:solidFill>
                <a:srgbClr val="E1C8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12" name="Freeform 12"/>
              <p:cNvSpPr>
                <a:spLocks/>
              </p:cNvSpPr>
              <p:nvPr/>
            </p:nvSpPr>
            <p:spPr bwMode="auto">
              <a:xfrm>
                <a:off x="3930" y="1060"/>
                <a:ext cx="1737" cy="865"/>
              </a:xfrm>
              <a:custGeom>
                <a:avLst/>
                <a:gdLst>
                  <a:gd name="T0" fmla="*/ 1737 w 3473"/>
                  <a:gd name="T1" fmla="*/ 70 h 1730"/>
                  <a:gd name="T2" fmla="*/ 377 w 3473"/>
                  <a:gd name="T3" fmla="*/ 478 h 1730"/>
                  <a:gd name="T4" fmla="*/ 378 w 3473"/>
                  <a:gd name="T5" fmla="*/ 845 h 1730"/>
                  <a:gd name="T6" fmla="*/ 269 w 3473"/>
                  <a:gd name="T7" fmla="*/ 836 h 1730"/>
                  <a:gd name="T8" fmla="*/ 261 w 3473"/>
                  <a:gd name="T9" fmla="*/ 837 h 1730"/>
                  <a:gd name="T10" fmla="*/ 254 w 3473"/>
                  <a:gd name="T11" fmla="*/ 839 h 1730"/>
                  <a:gd name="T12" fmla="*/ 247 w 3473"/>
                  <a:gd name="T13" fmla="*/ 842 h 1730"/>
                  <a:gd name="T14" fmla="*/ 240 w 3473"/>
                  <a:gd name="T15" fmla="*/ 847 h 1730"/>
                  <a:gd name="T16" fmla="*/ 234 w 3473"/>
                  <a:gd name="T17" fmla="*/ 852 h 1730"/>
                  <a:gd name="T18" fmla="*/ 228 w 3473"/>
                  <a:gd name="T19" fmla="*/ 857 h 1730"/>
                  <a:gd name="T20" fmla="*/ 223 w 3473"/>
                  <a:gd name="T21" fmla="*/ 861 h 1730"/>
                  <a:gd name="T22" fmla="*/ 219 w 3473"/>
                  <a:gd name="T23" fmla="*/ 865 h 1730"/>
                  <a:gd name="T24" fmla="*/ 159 w 3473"/>
                  <a:gd name="T25" fmla="*/ 865 h 1730"/>
                  <a:gd name="T26" fmla="*/ 157 w 3473"/>
                  <a:gd name="T27" fmla="*/ 860 h 1730"/>
                  <a:gd name="T28" fmla="*/ 150 w 3473"/>
                  <a:gd name="T29" fmla="*/ 855 h 1730"/>
                  <a:gd name="T30" fmla="*/ 140 w 3473"/>
                  <a:gd name="T31" fmla="*/ 847 h 1730"/>
                  <a:gd name="T32" fmla="*/ 129 w 3473"/>
                  <a:gd name="T33" fmla="*/ 839 h 1730"/>
                  <a:gd name="T34" fmla="*/ 117 w 3473"/>
                  <a:gd name="T35" fmla="*/ 831 h 1730"/>
                  <a:gd name="T36" fmla="*/ 105 w 3473"/>
                  <a:gd name="T37" fmla="*/ 821 h 1730"/>
                  <a:gd name="T38" fmla="*/ 96 w 3473"/>
                  <a:gd name="T39" fmla="*/ 813 h 1730"/>
                  <a:gd name="T40" fmla="*/ 90 w 3473"/>
                  <a:gd name="T41" fmla="*/ 805 h 1730"/>
                  <a:gd name="T42" fmla="*/ 79 w 3473"/>
                  <a:gd name="T43" fmla="*/ 805 h 1730"/>
                  <a:gd name="T44" fmla="*/ 68 w 3473"/>
                  <a:gd name="T45" fmla="*/ 803 h 1730"/>
                  <a:gd name="T46" fmla="*/ 57 w 3473"/>
                  <a:gd name="T47" fmla="*/ 802 h 1730"/>
                  <a:gd name="T48" fmla="*/ 45 w 3473"/>
                  <a:gd name="T49" fmla="*/ 800 h 1730"/>
                  <a:gd name="T50" fmla="*/ 35 w 3473"/>
                  <a:gd name="T51" fmla="*/ 799 h 1730"/>
                  <a:gd name="T52" fmla="*/ 23 w 3473"/>
                  <a:gd name="T53" fmla="*/ 798 h 1730"/>
                  <a:gd name="T54" fmla="*/ 12 w 3473"/>
                  <a:gd name="T55" fmla="*/ 796 h 1730"/>
                  <a:gd name="T56" fmla="*/ 0 w 3473"/>
                  <a:gd name="T57" fmla="*/ 796 h 1730"/>
                  <a:gd name="T58" fmla="*/ 1 w 3473"/>
                  <a:gd name="T59" fmla="*/ 387 h 1730"/>
                  <a:gd name="T60" fmla="*/ 1410 w 3473"/>
                  <a:gd name="T61" fmla="*/ 0 h 1730"/>
                  <a:gd name="T62" fmla="*/ 1737 w 3473"/>
                  <a:gd name="T63" fmla="*/ 70 h 17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73" h="1730">
                    <a:moveTo>
                      <a:pt x="3473" y="139"/>
                    </a:moveTo>
                    <a:lnTo>
                      <a:pt x="754" y="955"/>
                    </a:lnTo>
                    <a:lnTo>
                      <a:pt x="756" y="1690"/>
                    </a:lnTo>
                    <a:lnTo>
                      <a:pt x="537" y="1671"/>
                    </a:lnTo>
                    <a:lnTo>
                      <a:pt x="522" y="1673"/>
                    </a:lnTo>
                    <a:lnTo>
                      <a:pt x="507" y="1677"/>
                    </a:lnTo>
                    <a:lnTo>
                      <a:pt x="494" y="1684"/>
                    </a:lnTo>
                    <a:lnTo>
                      <a:pt x="480" y="1694"/>
                    </a:lnTo>
                    <a:lnTo>
                      <a:pt x="467" y="1703"/>
                    </a:lnTo>
                    <a:lnTo>
                      <a:pt x="456" y="1713"/>
                    </a:lnTo>
                    <a:lnTo>
                      <a:pt x="446" y="1722"/>
                    </a:lnTo>
                    <a:lnTo>
                      <a:pt x="438" y="1730"/>
                    </a:lnTo>
                    <a:lnTo>
                      <a:pt x="318" y="1730"/>
                    </a:lnTo>
                    <a:lnTo>
                      <a:pt x="313" y="1720"/>
                    </a:lnTo>
                    <a:lnTo>
                      <a:pt x="299" y="1709"/>
                    </a:lnTo>
                    <a:lnTo>
                      <a:pt x="280" y="1694"/>
                    </a:lnTo>
                    <a:lnTo>
                      <a:pt x="258" y="1678"/>
                    </a:lnTo>
                    <a:lnTo>
                      <a:pt x="233" y="1661"/>
                    </a:lnTo>
                    <a:lnTo>
                      <a:pt x="210" y="1642"/>
                    </a:lnTo>
                    <a:lnTo>
                      <a:pt x="191" y="1625"/>
                    </a:lnTo>
                    <a:lnTo>
                      <a:pt x="179" y="1610"/>
                    </a:lnTo>
                    <a:lnTo>
                      <a:pt x="157" y="1610"/>
                    </a:lnTo>
                    <a:lnTo>
                      <a:pt x="136" y="1606"/>
                    </a:lnTo>
                    <a:lnTo>
                      <a:pt x="113" y="1604"/>
                    </a:lnTo>
                    <a:lnTo>
                      <a:pt x="90" y="1600"/>
                    </a:lnTo>
                    <a:lnTo>
                      <a:pt x="69" y="1597"/>
                    </a:lnTo>
                    <a:lnTo>
                      <a:pt x="46" y="1595"/>
                    </a:lnTo>
                    <a:lnTo>
                      <a:pt x="23" y="1591"/>
                    </a:lnTo>
                    <a:lnTo>
                      <a:pt x="0" y="1591"/>
                    </a:lnTo>
                    <a:lnTo>
                      <a:pt x="2" y="774"/>
                    </a:lnTo>
                    <a:lnTo>
                      <a:pt x="2820" y="0"/>
                    </a:lnTo>
                    <a:lnTo>
                      <a:pt x="3473" y="139"/>
                    </a:lnTo>
                    <a:close/>
                  </a:path>
                </a:pathLst>
              </a:custGeom>
              <a:solidFill>
                <a:srgbClr val="AB78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13" name="Freeform 13"/>
              <p:cNvSpPr>
                <a:spLocks/>
              </p:cNvSpPr>
              <p:nvPr/>
            </p:nvSpPr>
            <p:spPr bwMode="auto">
              <a:xfrm>
                <a:off x="3930" y="1447"/>
                <a:ext cx="378" cy="478"/>
              </a:xfrm>
              <a:custGeom>
                <a:avLst/>
                <a:gdLst>
                  <a:gd name="T0" fmla="*/ 377 w 756"/>
                  <a:gd name="T1" fmla="*/ 91 h 956"/>
                  <a:gd name="T2" fmla="*/ 378 w 756"/>
                  <a:gd name="T3" fmla="*/ 458 h 956"/>
                  <a:gd name="T4" fmla="*/ 269 w 756"/>
                  <a:gd name="T5" fmla="*/ 449 h 956"/>
                  <a:gd name="T6" fmla="*/ 261 w 756"/>
                  <a:gd name="T7" fmla="*/ 450 h 956"/>
                  <a:gd name="T8" fmla="*/ 254 w 756"/>
                  <a:gd name="T9" fmla="*/ 452 h 956"/>
                  <a:gd name="T10" fmla="*/ 247 w 756"/>
                  <a:gd name="T11" fmla="*/ 455 h 956"/>
                  <a:gd name="T12" fmla="*/ 240 w 756"/>
                  <a:gd name="T13" fmla="*/ 460 h 956"/>
                  <a:gd name="T14" fmla="*/ 234 w 756"/>
                  <a:gd name="T15" fmla="*/ 465 h 956"/>
                  <a:gd name="T16" fmla="*/ 228 w 756"/>
                  <a:gd name="T17" fmla="*/ 470 h 956"/>
                  <a:gd name="T18" fmla="*/ 223 w 756"/>
                  <a:gd name="T19" fmla="*/ 474 h 956"/>
                  <a:gd name="T20" fmla="*/ 219 w 756"/>
                  <a:gd name="T21" fmla="*/ 478 h 956"/>
                  <a:gd name="T22" fmla="*/ 159 w 756"/>
                  <a:gd name="T23" fmla="*/ 478 h 956"/>
                  <a:gd name="T24" fmla="*/ 157 w 756"/>
                  <a:gd name="T25" fmla="*/ 473 h 956"/>
                  <a:gd name="T26" fmla="*/ 150 w 756"/>
                  <a:gd name="T27" fmla="*/ 468 h 956"/>
                  <a:gd name="T28" fmla="*/ 140 w 756"/>
                  <a:gd name="T29" fmla="*/ 460 h 956"/>
                  <a:gd name="T30" fmla="*/ 129 w 756"/>
                  <a:gd name="T31" fmla="*/ 452 h 956"/>
                  <a:gd name="T32" fmla="*/ 117 w 756"/>
                  <a:gd name="T33" fmla="*/ 444 h 956"/>
                  <a:gd name="T34" fmla="*/ 105 w 756"/>
                  <a:gd name="T35" fmla="*/ 434 h 956"/>
                  <a:gd name="T36" fmla="*/ 96 w 756"/>
                  <a:gd name="T37" fmla="*/ 426 h 956"/>
                  <a:gd name="T38" fmla="*/ 90 w 756"/>
                  <a:gd name="T39" fmla="*/ 418 h 956"/>
                  <a:gd name="T40" fmla="*/ 79 w 756"/>
                  <a:gd name="T41" fmla="*/ 418 h 956"/>
                  <a:gd name="T42" fmla="*/ 68 w 756"/>
                  <a:gd name="T43" fmla="*/ 416 h 956"/>
                  <a:gd name="T44" fmla="*/ 57 w 756"/>
                  <a:gd name="T45" fmla="*/ 415 h 956"/>
                  <a:gd name="T46" fmla="*/ 45 w 756"/>
                  <a:gd name="T47" fmla="*/ 413 h 956"/>
                  <a:gd name="T48" fmla="*/ 35 w 756"/>
                  <a:gd name="T49" fmla="*/ 412 h 956"/>
                  <a:gd name="T50" fmla="*/ 23 w 756"/>
                  <a:gd name="T51" fmla="*/ 411 h 956"/>
                  <a:gd name="T52" fmla="*/ 12 w 756"/>
                  <a:gd name="T53" fmla="*/ 409 h 956"/>
                  <a:gd name="T54" fmla="*/ 0 w 756"/>
                  <a:gd name="T55" fmla="*/ 409 h 956"/>
                  <a:gd name="T56" fmla="*/ 1 w 756"/>
                  <a:gd name="T57" fmla="*/ 0 h 956"/>
                  <a:gd name="T58" fmla="*/ 377 w 756"/>
                  <a:gd name="T59" fmla="*/ 91 h 9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56" h="956">
                    <a:moveTo>
                      <a:pt x="754" y="181"/>
                    </a:moveTo>
                    <a:lnTo>
                      <a:pt x="756" y="916"/>
                    </a:lnTo>
                    <a:lnTo>
                      <a:pt x="537" y="897"/>
                    </a:lnTo>
                    <a:lnTo>
                      <a:pt x="522" y="899"/>
                    </a:lnTo>
                    <a:lnTo>
                      <a:pt x="507" y="903"/>
                    </a:lnTo>
                    <a:lnTo>
                      <a:pt x="494" y="910"/>
                    </a:lnTo>
                    <a:lnTo>
                      <a:pt x="480" y="920"/>
                    </a:lnTo>
                    <a:lnTo>
                      <a:pt x="467" y="929"/>
                    </a:lnTo>
                    <a:lnTo>
                      <a:pt x="456" y="939"/>
                    </a:lnTo>
                    <a:lnTo>
                      <a:pt x="446" y="948"/>
                    </a:lnTo>
                    <a:lnTo>
                      <a:pt x="438" y="956"/>
                    </a:lnTo>
                    <a:lnTo>
                      <a:pt x="318" y="956"/>
                    </a:lnTo>
                    <a:lnTo>
                      <a:pt x="313" y="946"/>
                    </a:lnTo>
                    <a:lnTo>
                      <a:pt x="299" y="935"/>
                    </a:lnTo>
                    <a:lnTo>
                      <a:pt x="280" y="920"/>
                    </a:lnTo>
                    <a:lnTo>
                      <a:pt x="258" y="904"/>
                    </a:lnTo>
                    <a:lnTo>
                      <a:pt x="233" y="887"/>
                    </a:lnTo>
                    <a:lnTo>
                      <a:pt x="210" y="868"/>
                    </a:lnTo>
                    <a:lnTo>
                      <a:pt x="191" y="851"/>
                    </a:lnTo>
                    <a:lnTo>
                      <a:pt x="179" y="836"/>
                    </a:lnTo>
                    <a:lnTo>
                      <a:pt x="157" y="836"/>
                    </a:lnTo>
                    <a:lnTo>
                      <a:pt x="136" y="832"/>
                    </a:lnTo>
                    <a:lnTo>
                      <a:pt x="113" y="830"/>
                    </a:lnTo>
                    <a:lnTo>
                      <a:pt x="90" y="826"/>
                    </a:lnTo>
                    <a:lnTo>
                      <a:pt x="69" y="823"/>
                    </a:lnTo>
                    <a:lnTo>
                      <a:pt x="46" y="821"/>
                    </a:lnTo>
                    <a:lnTo>
                      <a:pt x="23" y="817"/>
                    </a:lnTo>
                    <a:lnTo>
                      <a:pt x="0" y="817"/>
                    </a:lnTo>
                    <a:lnTo>
                      <a:pt x="2" y="0"/>
                    </a:lnTo>
                    <a:lnTo>
                      <a:pt x="754" y="181"/>
                    </a:lnTo>
                    <a:close/>
                  </a:path>
                </a:pathLst>
              </a:custGeom>
              <a:solidFill>
                <a:srgbClr val="553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14" name="Line 14"/>
              <p:cNvSpPr>
                <a:spLocks noChangeShapeType="1"/>
              </p:cNvSpPr>
              <p:nvPr/>
            </p:nvSpPr>
            <p:spPr bwMode="auto">
              <a:xfrm flipV="1">
                <a:off x="4129" y="1090"/>
                <a:ext cx="1374" cy="39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ndParaRPr>
              </a:p>
            </p:txBody>
          </p:sp>
        </p:grpSp>
      </p:grpSp>
      <p:grpSp>
        <p:nvGrpSpPr>
          <p:cNvPr id="15" name="Group 15"/>
          <p:cNvGrpSpPr>
            <a:grpSpLocks/>
          </p:cNvGrpSpPr>
          <p:nvPr/>
        </p:nvGrpSpPr>
        <p:grpSpPr bwMode="auto">
          <a:xfrm>
            <a:off x="7158484" y="4612933"/>
            <a:ext cx="571761" cy="436014"/>
            <a:chOff x="3925" y="759"/>
            <a:chExt cx="2885" cy="2881"/>
          </a:xfrm>
        </p:grpSpPr>
        <p:sp>
          <p:nvSpPr>
            <p:cNvPr id="16" name="Freeform 16"/>
            <p:cNvSpPr>
              <a:spLocks/>
            </p:cNvSpPr>
            <p:nvPr/>
          </p:nvSpPr>
          <p:spPr bwMode="auto">
            <a:xfrm>
              <a:off x="3925" y="759"/>
              <a:ext cx="2885" cy="2881"/>
            </a:xfrm>
            <a:custGeom>
              <a:avLst/>
              <a:gdLst>
                <a:gd name="T0" fmla="*/ 0 w 5770"/>
                <a:gd name="T1" fmla="*/ 1441 h 5762"/>
                <a:gd name="T2" fmla="*/ 1442 w 5770"/>
                <a:gd name="T3" fmla="*/ 0 h 5762"/>
                <a:gd name="T4" fmla="*/ 2885 w 5770"/>
                <a:gd name="T5" fmla="*/ 1441 h 5762"/>
                <a:gd name="T6" fmla="*/ 1444 w 5770"/>
                <a:gd name="T7" fmla="*/ 2881 h 5762"/>
                <a:gd name="T8" fmla="*/ 0 w 5770"/>
                <a:gd name="T9" fmla="*/ 1441 h 57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70" h="5762">
                  <a:moveTo>
                    <a:pt x="0" y="2882"/>
                  </a:moveTo>
                  <a:lnTo>
                    <a:pt x="2884" y="0"/>
                  </a:lnTo>
                  <a:lnTo>
                    <a:pt x="5770" y="2882"/>
                  </a:lnTo>
                  <a:lnTo>
                    <a:pt x="2888" y="5762"/>
                  </a:lnTo>
                  <a:lnTo>
                    <a:pt x="0" y="28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17" name="Freeform 17"/>
            <p:cNvSpPr>
              <a:spLocks/>
            </p:cNvSpPr>
            <p:nvPr/>
          </p:nvSpPr>
          <p:spPr bwMode="auto">
            <a:xfrm>
              <a:off x="3971" y="804"/>
              <a:ext cx="2793" cy="2790"/>
            </a:xfrm>
            <a:custGeom>
              <a:avLst/>
              <a:gdLst>
                <a:gd name="T0" fmla="*/ 0 w 5588"/>
                <a:gd name="T1" fmla="*/ 1396 h 5582"/>
                <a:gd name="T2" fmla="*/ 1396 w 5588"/>
                <a:gd name="T3" fmla="*/ 0 h 5582"/>
                <a:gd name="T4" fmla="*/ 2793 w 5588"/>
                <a:gd name="T5" fmla="*/ 1396 h 5582"/>
                <a:gd name="T6" fmla="*/ 1398 w 5588"/>
                <a:gd name="T7" fmla="*/ 2790 h 5582"/>
                <a:gd name="T8" fmla="*/ 0 w 5588"/>
                <a:gd name="T9" fmla="*/ 1396 h 55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8" h="5582">
                  <a:moveTo>
                    <a:pt x="0" y="2793"/>
                  </a:moveTo>
                  <a:lnTo>
                    <a:pt x="2793" y="0"/>
                  </a:lnTo>
                  <a:lnTo>
                    <a:pt x="5588" y="2793"/>
                  </a:lnTo>
                  <a:lnTo>
                    <a:pt x="2797" y="5582"/>
                  </a:lnTo>
                  <a:lnTo>
                    <a:pt x="0" y="27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18" name="Freeform 18"/>
            <p:cNvSpPr>
              <a:spLocks/>
            </p:cNvSpPr>
            <p:nvPr/>
          </p:nvSpPr>
          <p:spPr bwMode="auto">
            <a:xfrm>
              <a:off x="3971" y="2200"/>
              <a:ext cx="2793" cy="1394"/>
            </a:xfrm>
            <a:custGeom>
              <a:avLst/>
              <a:gdLst>
                <a:gd name="T0" fmla="*/ 0 w 5588"/>
                <a:gd name="T1" fmla="*/ 0 h 2789"/>
                <a:gd name="T2" fmla="*/ 2793 w 5588"/>
                <a:gd name="T3" fmla="*/ 0 h 2789"/>
                <a:gd name="T4" fmla="*/ 1398 w 5588"/>
                <a:gd name="T5" fmla="*/ 1394 h 2789"/>
                <a:gd name="T6" fmla="*/ 0 w 5588"/>
                <a:gd name="T7" fmla="*/ 0 h 27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88" h="2789">
                  <a:moveTo>
                    <a:pt x="0" y="0"/>
                  </a:moveTo>
                  <a:lnTo>
                    <a:pt x="5588" y="0"/>
                  </a:lnTo>
                  <a:lnTo>
                    <a:pt x="2797" y="278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19" name="Freeform 19"/>
            <p:cNvSpPr>
              <a:spLocks/>
            </p:cNvSpPr>
            <p:nvPr/>
          </p:nvSpPr>
          <p:spPr bwMode="auto">
            <a:xfrm>
              <a:off x="5318" y="1303"/>
              <a:ext cx="409" cy="283"/>
            </a:xfrm>
            <a:custGeom>
              <a:avLst/>
              <a:gdLst>
                <a:gd name="T0" fmla="*/ 87 w 820"/>
                <a:gd name="T1" fmla="*/ 12 h 567"/>
                <a:gd name="T2" fmla="*/ 119 w 820"/>
                <a:gd name="T3" fmla="*/ 30 h 567"/>
                <a:gd name="T4" fmla="*/ 149 w 820"/>
                <a:gd name="T5" fmla="*/ 47 h 567"/>
                <a:gd name="T6" fmla="*/ 176 w 820"/>
                <a:gd name="T7" fmla="*/ 63 h 567"/>
                <a:gd name="T8" fmla="*/ 229 w 820"/>
                <a:gd name="T9" fmla="*/ 91 h 567"/>
                <a:gd name="T10" fmla="*/ 283 w 820"/>
                <a:gd name="T11" fmla="*/ 123 h 567"/>
                <a:gd name="T12" fmla="*/ 343 w 820"/>
                <a:gd name="T13" fmla="*/ 153 h 567"/>
                <a:gd name="T14" fmla="*/ 352 w 820"/>
                <a:gd name="T15" fmla="*/ 149 h 567"/>
                <a:gd name="T16" fmla="*/ 368 w 820"/>
                <a:gd name="T17" fmla="*/ 145 h 567"/>
                <a:gd name="T18" fmla="*/ 384 w 820"/>
                <a:gd name="T19" fmla="*/ 144 h 567"/>
                <a:gd name="T20" fmla="*/ 397 w 820"/>
                <a:gd name="T21" fmla="*/ 149 h 567"/>
                <a:gd name="T22" fmla="*/ 405 w 820"/>
                <a:gd name="T23" fmla="*/ 165 h 567"/>
                <a:gd name="T24" fmla="*/ 409 w 820"/>
                <a:gd name="T25" fmla="*/ 184 h 567"/>
                <a:gd name="T26" fmla="*/ 409 w 820"/>
                <a:gd name="T27" fmla="*/ 201 h 567"/>
                <a:gd name="T28" fmla="*/ 407 w 820"/>
                <a:gd name="T29" fmla="*/ 207 h 567"/>
                <a:gd name="T30" fmla="*/ 404 w 820"/>
                <a:gd name="T31" fmla="*/ 214 h 567"/>
                <a:gd name="T32" fmla="*/ 402 w 820"/>
                <a:gd name="T33" fmla="*/ 221 h 567"/>
                <a:gd name="T34" fmla="*/ 401 w 820"/>
                <a:gd name="T35" fmla="*/ 227 h 567"/>
                <a:gd name="T36" fmla="*/ 399 w 820"/>
                <a:gd name="T37" fmla="*/ 234 h 567"/>
                <a:gd name="T38" fmla="*/ 396 w 820"/>
                <a:gd name="T39" fmla="*/ 239 h 567"/>
                <a:gd name="T40" fmla="*/ 394 w 820"/>
                <a:gd name="T41" fmla="*/ 246 h 567"/>
                <a:gd name="T42" fmla="*/ 383 w 820"/>
                <a:gd name="T43" fmla="*/ 260 h 567"/>
                <a:gd name="T44" fmla="*/ 369 w 820"/>
                <a:gd name="T45" fmla="*/ 272 h 567"/>
                <a:gd name="T46" fmla="*/ 352 w 820"/>
                <a:gd name="T47" fmla="*/ 280 h 567"/>
                <a:gd name="T48" fmla="*/ 338 w 820"/>
                <a:gd name="T49" fmla="*/ 282 h 567"/>
                <a:gd name="T50" fmla="*/ 314 w 820"/>
                <a:gd name="T51" fmla="*/ 283 h 567"/>
                <a:gd name="T52" fmla="*/ 292 w 820"/>
                <a:gd name="T53" fmla="*/ 277 h 567"/>
                <a:gd name="T54" fmla="*/ 284 w 820"/>
                <a:gd name="T55" fmla="*/ 268 h 567"/>
                <a:gd name="T56" fmla="*/ 281 w 820"/>
                <a:gd name="T57" fmla="*/ 258 h 567"/>
                <a:gd name="T58" fmla="*/ 277 w 820"/>
                <a:gd name="T59" fmla="*/ 249 h 567"/>
                <a:gd name="T60" fmla="*/ 277 w 820"/>
                <a:gd name="T61" fmla="*/ 239 h 567"/>
                <a:gd name="T62" fmla="*/ 268 w 820"/>
                <a:gd name="T63" fmla="*/ 232 h 567"/>
                <a:gd name="T64" fmla="*/ 257 w 820"/>
                <a:gd name="T65" fmla="*/ 227 h 567"/>
                <a:gd name="T66" fmla="*/ 245 w 820"/>
                <a:gd name="T67" fmla="*/ 221 h 567"/>
                <a:gd name="T68" fmla="*/ 215 w 820"/>
                <a:gd name="T69" fmla="*/ 203 h 567"/>
                <a:gd name="T70" fmla="*/ 161 w 820"/>
                <a:gd name="T71" fmla="*/ 171 h 567"/>
                <a:gd name="T72" fmla="*/ 106 w 820"/>
                <a:gd name="T73" fmla="*/ 141 h 567"/>
                <a:gd name="T74" fmla="*/ 65 w 820"/>
                <a:gd name="T75" fmla="*/ 122 h 567"/>
                <a:gd name="T76" fmla="*/ 45 w 820"/>
                <a:gd name="T77" fmla="*/ 109 h 567"/>
                <a:gd name="T78" fmla="*/ 25 w 820"/>
                <a:gd name="T79" fmla="*/ 95 h 567"/>
                <a:gd name="T80" fmla="*/ 7 w 820"/>
                <a:gd name="T81" fmla="*/ 74 h 567"/>
                <a:gd name="T82" fmla="*/ 4 w 820"/>
                <a:gd name="T83" fmla="*/ 63 h 567"/>
                <a:gd name="T84" fmla="*/ 1 w 820"/>
                <a:gd name="T85" fmla="*/ 48 h 567"/>
                <a:gd name="T86" fmla="*/ 3 w 820"/>
                <a:gd name="T87" fmla="*/ 33 h 567"/>
                <a:gd name="T88" fmla="*/ 9 w 820"/>
                <a:gd name="T89" fmla="*/ 21 h 567"/>
                <a:gd name="T90" fmla="*/ 21 w 820"/>
                <a:gd name="T91" fmla="*/ 10 h 567"/>
                <a:gd name="T92" fmla="*/ 34 w 820"/>
                <a:gd name="T93" fmla="*/ 4 h 567"/>
                <a:gd name="T94" fmla="*/ 47 w 820"/>
                <a:gd name="T95" fmla="*/ 0 h 567"/>
                <a:gd name="T96" fmla="*/ 54 w 820"/>
                <a:gd name="T97" fmla="*/ 3 h 567"/>
                <a:gd name="T98" fmla="*/ 62 w 820"/>
                <a:gd name="T99" fmla="*/ 3 h 567"/>
                <a:gd name="T100" fmla="*/ 70 w 820"/>
                <a:gd name="T101" fmla="*/ 3 h 5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20" h="567">
                  <a:moveTo>
                    <a:pt x="145" y="8"/>
                  </a:moveTo>
                  <a:lnTo>
                    <a:pt x="145" y="8"/>
                  </a:lnTo>
                  <a:lnTo>
                    <a:pt x="150" y="12"/>
                  </a:lnTo>
                  <a:lnTo>
                    <a:pt x="164" y="19"/>
                  </a:lnTo>
                  <a:lnTo>
                    <a:pt x="175" y="25"/>
                  </a:lnTo>
                  <a:lnTo>
                    <a:pt x="187" y="33"/>
                  </a:lnTo>
                  <a:lnTo>
                    <a:pt x="200" y="40"/>
                  </a:lnTo>
                  <a:lnTo>
                    <a:pt x="211" y="48"/>
                  </a:lnTo>
                  <a:lnTo>
                    <a:pt x="225" y="54"/>
                  </a:lnTo>
                  <a:lnTo>
                    <a:pt x="238" y="61"/>
                  </a:lnTo>
                  <a:lnTo>
                    <a:pt x="249" y="67"/>
                  </a:lnTo>
                  <a:lnTo>
                    <a:pt x="261" y="74"/>
                  </a:lnTo>
                  <a:lnTo>
                    <a:pt x="274" y="82"/>
                  </a:lnTo>
                  <a:lnTo>
                    <a:pt x="285" y="90"/>
                  </a:lnTo>
                  <a:lnTo>
                    <a:pt x="299" y="95"/>
                  </a:lnTo>
                  <a:lnTo>
                    <a:pt x="310" y="103"/>
                  </a:lnTo>
                  <a:lnTo>
                    <a:pt x="323" y="111"/>
                  </a:lnTo>
                  <a:lnTo>
                    <a:pt x="342" y="120"/>
                  </a:lnTo>
                  <a:lnTo>
                    <a:pt x="352" y="126"/>
                  </a:lnTo>
                  <a:lnTo>
                    <a:pt x="375" y="137"/>
                  </a:lnTo>
                  <a:lnTo>
                    <a:pt x="396" y="149"/>
                  </a:lnTo>
                  <a:lnTo>
                    <a:pt x="419" y="160"/>
                  </a:lnTo>
                  <a:lnTo>
                    <a:pt x="439" y="171"/>
                  </a:lnTo>
                  <a:lnTo>
                    <a:pt x="460" y="183"/>
                  </a:lnTo>
                  <a:lnTo>
                    <a:pt x="481" y="196"/>
                  </a:lnTo>
                  <a:lnTo>
                    <a:pt x="502" y="208"/>
                  </a:lnTo>
                  <a:lnTo>
                    <a:pt x="523" y="221"/>
                  </a:lnTo>
                  <a:lnTo>
                    <a:pt x="546" y="232"/>
                  </a:lnTo>
                  <a:lnTo>
                    <a:pt x="567" y="246"/>
                  </a:lnTo>
                  <a:lnTo>
                    <a:pt x="588" y="257"/>
                  </a:lnTo>
                  <a:lnTo>
                    <a:pt x="609" y="268"/>
                  </a:lnTo>
                  <a:lnTo>
                    <a:pt x="631" y="282"/>
                  </a:lnTo>
                  <a:lnTo>
                    <a:pt x="652" y="291"/>
                  </a:lnTo>
                  <a:lnTo>
                    <a:pt x="687" y="306"/>
                  </a:lnTo>
                  <a:lnTo>
                    <a:pt x="688" y="306"/>
                  </a:lnTo>
                  <a:lnTo>
                    <a:pt x="694" y="304"/>
                  </a:lnTo>
                  <a:lnTo>
                    <a:pt x="700" y="303"/>
                  </a:lnTo>
                  <a:lnTo>
                    <a:pt x="706" y="299"/>
                  </a:lnTo>
                  <a:lnTo>
                    <a:pt x="711" y="299"/>
                  </a:lnTo>
                  <a:lnTo>
                    <a:pt x="719" y="297"/>
                  </a:lnTo>
                  <a:lnTo>
                    <a:pt x="725" y="295"/>
                  </a:lnTo>
                  <a:lnTo>
                    <a:pt x="730" y="293"/>
                  </a:lnTo>
                  <a:lnTo>
                    <a:pt x="738" y="291"/>
                  </a:lnTo>
                  <a:lnTo>
                    <a:pt x="744" y="291"/>
                  </a:lnTo>
                  <a:lnTo>
                    <a:pt x="749" y="289"/>
                  </a:lnTo>
                  <a:lnTo>
                    <a:pt x="757" y="289"/>
                  </a:lnTo>
                  <a:lnTo>
                    <a:pt x="765" y="289"/>
                  </a:lnTo>
                  <a:lnTo>
                    <a:pt x="770" y="289"/>
                  </a:lnTo>
                  <a:lnTo>
                    <a:pt x="776" y="289"/>
                  </a:lnTo>
                  <a:lnTo>
                    <a:pt x="785" y="289"/>
                  </a:lnTo>
                  <a:lnTo>
                    <a:pt x="789" y="293"/>
                  </a:lnTo>
                  <a:lnTo>
                    <a:pt x="795" y="299"/>
                  </a:lnTo>
                  <a:lnTo>
                    <a:pt x="799" y="304"/>
                  </a:lnTo>
                  <a:lnTo>
                    <a:pt x="803" y="310"/>
                  </a:lnTo>
                  <a:lnTo>
                    <a:pt x="806" y="316"/>
                  </a:lnTo>
                  <a:lnTo>
                    <a:pt x="810" y="324"/>
                  </a:lnTo>
                  <a:lnTo>
                    <a:pt x="812" y="331"/>
                  </a:lnTo>
                  <a:lnTo>
                    <a:pt x="814" y="339"/>
                  </a:lnTo>
                  <a:lnTo>
                    <a:pt x="816" y="344"/>
                  </a:lnTo>
                  <a:lnTo>
                    <a:pt x="818" y="352"/>
                  </a:lnTo>
                  <a:lnTo>
                    <a:pt x="820" y="360"/>
                  </a:lnTo>
                  <a:lnTo>
                    <a:pt x="820" y="369"/>
                  </a:lnTo>
                  <a:lnTo>
                    <a:pt x="820" y="377"/>
                  </a:lnTo>
                  <a:lnTo>
                    <a:pt x="820" y="384"/>
                  </a:lnTo>
                  <a:lnTo>
                    <a:pt x="820" y="392"/>
                  </a:lnTo>
                  <a:lnTo>
                    <a:pt x="820" y="403"/>
                  </a:lnTo>
                  <a:lnTo>
                    <a:pt x="820" y="405"/>
                  </a:lnTo>
                  <a:lnTo>
                    <a:pt x="820" y="407"/>
                  </a:lnTo>
                  <a:lnTo>
                    <a:pt x="818" y="409"/>
                  </a:lnTo>
                  <a:lnTo>
                    <a:pt x="816" y="413"/>
                  </a:lnTo>
                  <a:lnTo>
                    <a:pt x="816" y="415"/>
                  </a:lnTo>
                  <a:lnTo>
                    <a:pt x="814" y="417"/>
                  </a:lnTo>
                  <a:lnTo>
                    <a:pt x="812" y="420"/>
                  </a:lnTo>
                  <a:lnTo>
                    <a:pt x="812" y="422"/>
                  </a:lnTo>
                  <a:lnTo>
                    <a:pt x="810" y="426"/>
                  </a:lnTo>
                  <a:lnTo>
                    <a:pt x="810" y="428"/>
                  </a:lnTo>
                  <a:lnTo>
                    <a:pt x="808" y="430"/>
                  </a:lnTo>
                  <a:lnTo>
                    <a:pt x="808" y="434"/>
                  </a:lnTo>
                  <a:lnTo>
                    <a:pt x="808" y="436"/>
                  </a:lnTo>
                  <a:lnTo>
                    <a:pt x="806" y="439"/>
                  </a:lnTo>
                  <a:lnTo>
                    <a:pt x="806" y="443"/>
                  </a:lnTo>
                  <a:lnTo>
                    <a:pt x="808" y="447"/>
                  </a:lnTo>
                  <a:lnTo>
                    <a:pt x="806" y="449"/>
                  </a:lnTo>
                  <a:lnTo>
                    <a:pt x="804" y="453"/>
                  </a:lnTo>
                  <a:lnTo>
                    <a:pt x="804" y="455"/>
                  </a:lnTo>
                  <a:lnTo>
                    <a:pt x="803" y="457"/>
                  </a:lnTo>
                  <a:lnTo>
                    <a:pt x="803" y="460"/>
                  </a:lnTo>
                  <a:lnTo>
                    <a:pt x="801" y="462"/>
                  </a:lnTo>
                  <a:lnTo>
                    <a:pt x="799" y="464"/>
                  </a:lnTo>
                  <a:lnTo>
                    <a:pt x="799" y="468"/>
                  </a:lnTo>
                  <a:lnTo>
                    <a:pt x="797" y="470"/>
                  </a:lnTo>
                  <a:lnTo>
                    <a:pt x="795" y="472"/>
                  </a:lnTo>
                  <a:lnTo>
                    <a:pt x="795" y="476"/>
                  </a:lnTo>
                  <a:lnTo>
                    <a:pt x="795" y="477"/>
                  </a:lnTo>
                  <a:lnTo>
                    <a:pt x="793" y="479"/>
                  </a:lnTo>
                  <a:lnTo>
                    <a:pt x="793" y="483"/>
                  </a:lnTo>
                  <a:lnTo>
                    <a:pt x="791" y="485"/>
                  </a:lnTo>
                  <a:lnTo>
                    <a:pt x="791" y="489"/>
                  </a:lnTo>
                  <a:lnTo>
                    <a:pt x="789" y="493"/>
                  </a:lnTo>
                  <a:lnTo>
                    <a:pt x="785" y="498"/>
                  </a:lnTo>
                  <a:lnTo>
                    <a:pt x="782" y="504"/>
                  </a:lnTo>
                  <a:lnTo>
                    <a:pt x="778" y="510"/>
                  </a:lnTo>
                  <a:lnTo>
                    <a:pt x="774" y="516"/>
                  </a:lnTo>
                  <a:lnTo>
                    <a:pt x="768" y="521"/>
                  </a:lnTo>
                  <a:lnTo>
                    <a:pt x="765" y="525"/>
                  </a:lnTo>
                  <a:lnTo>
                    <a:pt x="759" y="531"/>
                  </a:lnTo>
                  <a:lnTo>
                    <a:pt x="751" y="536"/>
                  </a:lnTo>
                  <a:lnTo>
                    <a:pt x="746" y="540"/>
                  </a:lnTo>
                  <a:lnTo>
                    <a:pt x="740" y="544"/>
                  </a:lnTo>
                  <a:lnTo>
                    <a:pt x="734" y="548"/>
                  </a:lnTo>
                  <a:lnTo>
                    <a:pt x="727" y="552"/>
                  </a:lnTo>
                  <a:lnTo>
                    <a:pt x="721" y="554"/>
                  </a:lnTo>
                  <a:lnTo>
                    <a:pt x="715" y="557"/>
                  </a:lnTo>
                  <a:lnTo>
                    <a:pt x="706" y="561"/>
                  </a:lnTo>
                  <a:lnTo>
                    <a:pt x="702" y="563"/>
                  </a:lnTo>
                  <a:lnTo>
                    <a:pt x="692" y="563"/>
                  </a:lnTo>
                  <a:lnTo>
                    <a:pt x="685" y="563"/>
                  </a:lnTo>
                  <a:lnTo>
                    <a:pt x="677" y="565"/>
                  </a:lnTo>
                  <a:lnTo>
                    <a:pt x="668" y="565"/>
                  </a:lnTo>
                  <a:lnTo>
                    <a:pt x="658" y="565"/>
                  </a:lnTo>
                  <a:lnTo>
                    <a:pt x="649" y="567"/>
                  </a:lnTo>
                  <a:lnTo>
                    <a:pt x="639" y="567"/>
                  </a:lnTo>
                  <a:lnTo>
                    <a:pt x="630" y="567"/>
                  </a:lnTo>
                  <a:lnTo>
                    <a:pt x="620" y="565"/>
                  </a:lnTo>
                  <a:lnTo>
                    <a:pt x="611" y="563"/>
                  </a:lnTo>
                  <a:lnTo>
                    <a:pt x="603" y="563"/>
                  </a:lnTo>
                  <a:lnTo>
                    <a:pt x="595" y="559"/>
                  </a:lnTo>
                  <a:lnTo>
                    <a:pt x="586" y="555"/>
                  </a:lnTo>
                  <a:lnTo>
                    <a:pt x="580" y="552"/>
                  </a:lnTo>
                  <a:lnTo>
                    <a:pt x="571" y="542"/>
                  </a:lnTo>
                  <a:lnTo>
                    <a:pt x="569" y="540"/>
                  </a:lnTo>
                  <a:lnTo>
                    <a:pt x="569" y="536"/>
                  </a:lnTo>
                  <a:lnTo>
                    <a:pt x="567" y="533"/>
                  </a:lnTo>
                  <a:lnTo>
                    <a:pt x="565" y="529"/>
                  </a:lnTo>
                  <a:lnTo>
                    <a:pt x="565" y="525"/>
                  </a:lnTo>
                  <a:lnTo>
                    <a:pt x="563" y="521"/>
                  </a:lnTo>
                  <a:lnTo>
                    <a:pt x="563" y="517"/>
                  </a:lnTo>
                  <a:lnTo>
                    <a:pt x="561" y="514"/>
                  </a:lnTo>
                  <a:lnTo>
                    <a:pt x="559" y="510"/>
                  </a:lnTo>
                  <a:lnTo>
                    <a:pt x="557" y="506"/>
                  </a:lnTo>
                  <a:lnTo>
                    <a:pt x="557" y="502"/>
                  </a:lnTo>
                  <a:lnTo>
                    <a:pt x="555" y="498"/>
                  </a:lnTo>
                  <a:lnTo>
                    <a:pt x="555" y="495"/>
                  </a:lnTo>
                  <a:lnTo>
                    <a:pt x="555" y="491"/>
                  </a:lnTo>
                  <a:lnTo>
                    <a:pt x="555" y="487"/>
                  </a:lnTo>
                  <a:lnTo>
                    <a:pt x="555" y="479"/>
                  </a:lnTo>
                  <a:lnTo>
                    <a:pt x="554" y="479"/>
                  </a:lnTo>
                  <a:lnTo>
                    <a:pt x="550" y="474"/>
                  </a:lnTo>
                  <a:lnTo>
                    <a:pt x="546" y="470"/>
                  </a:lnTo>
                  <a:lnTo>
                    <a:pt x="542" y="468"/>
                  </a:lnTo>
                  <a:lnTo>
                    <a:pt x="538" y="464"/>
                  </a:lnTo>
                  <a:lnTo>
                    <a:pt x="533" y="462"/>
                  </a:lnTo>
                  <a:lnTo>
                    <a:pt x="529" y="460"/>
                  </a:lnTo>
                  <a:lnTo>
                    <a:pt x="523" y="458"/>
                  </a:lnTo>
                  <a:lnTo>
                    <a:pt x="519" y="457"/>
                  </a:lnTo>
                  <a:lnTo>
                    <a:pt x="515" y="455"/>
                  </a:lnTo>
                  <a:lnTo>
                    <a:pt x="510" y="453"/>
                  </a:lnTo>
                  <a:lnTo>
                    <a:pt x="504" y="451"/>
                  </a:lnTo>
                  <a:lnTo>
                    <a:pt x="500" y="449"/>
                  </a:lnTo>
                  <a:lnTo>
                    <a:pt x="495" y="445"/>
                  </a:lnTo>
                  <a:lnTo>
                    <a:pt x="491" y="443"/>
                  </a:lnTo>
                  <a:lnTo>
                    <a:pt x="485" y="438"/>
                  </a:lnTo>
                  <a:lnTo>
                    <a:pt x="474" y="432"/>
                  </a:lnTo>
                  <a:lnTo>
                    <a:pt x="453" y="419"/>
                  </a:lnTo>
                  <a:lnTo>
                    <a:pt x="432" y="407"/>
                  </a:lnTo>
                  <a:lnTo>
                    <a:pt x="409" y="394"/>
                  </a:lnTo>
                  <a:lnTo>
                    <a:pt x="388" y="381"/>
                  </a:lnTo>
                  <a:lnTo>
                    <a:pt x="367" y="367"/>
                  </a:lnTo>
                  <a:lnTo>
                    <a:pt x="346" y="354"/>
                  </a:lnTo>
                  <a:lnTo>
                    <a:pt x="323" y="343"/>
                  </a:lnTo>
                  <a:lnTo>
                    <a:pt x="303" y="331"/>
                  </a:lnTo>
                  <a:lnTo>
                    <a:pt x="280" y="318"/>
                  </a:lnTo>
                  <a:lnTo>
                    <a:pt x="259" y="306"/>
                  </a:lnTo>
                  <a:lnTo>
                    <a:pt x="236" y="293"/>
                  </a:lnTo>
                  <a:lnTo>
                    <a:pt x="213" y="282"/>
                  </a:lnTo>
                  <a:lnTo>
                    <a:pt x="192" y="270"/>
                  </a:lnTo>
                  <a:lnTo>
                    <a:pt x="169" y="261"/>
                  </a:lnTo>
                  <a:lnTo>
                    <a:pt x="137" y="246"/>
                  </a:lnTo>
                  <a:lnTo>
                    <a:pt x="131" y="244"/>
                  </a:lnTo>
                  <a:lnTo>
                    <a:pt x="122" y="238"/>
                  </a:lnTo>
                  <a:lnTo>
                    <a:pt x="114" y="232"/>
                  </a:lnTo>
                  <a:lnTo>
                    <a:pt x="105" y="228"/>
                  </a:lnTo>
                  <a:lnTo>
                    <a:pt x="99" y="223"/>
                  </a:lnTo>
                  <a:lnTo>
                    <a:pt x="90" y="219"/>
                  </a:lnTo>
                  <a:lnTo>
                    <a:pt x="82" y="213"/>
                  </a:lnTo>
                  <a:lnTo>
                    <a:pt x="74" y="208"/>
                  </a:lnTo>
                  <a:lnTo>
                    <a:pt x="65" y="204"/>
                  </a:lnTo>
                  <a:lnTo>
                    <a:pt x="57" y="198"/>
                  </a:lnTo>
                  <a:lnTo>
                    <a:pt x="50" y="190"/>
                  </a:lnTo>
                  <a:lnTo>
                    <a:pt x="44" y="185"/>
                  </a:lnTo>
                  <a:lnTo>
                    <a:pt x="36" y="177"/>
                  </a:lnTo>
                  <a:lnTo>
                    <a:pt x="29" y="170"/>
                  </a:lnTo>
                  <a:lnTo>
                    <a:pt x="23" y="162"/>
                  </a:lnTo>
                  <a:lnTo>
                    <a:pt x="15" y="149"/>
                  </a:lnTo>
                  <a:lnTo>
                    <a:pt x="14" y="145"/>
                  </a:lnTo>
                  <a:lnTo>
                    <a:pt x="12" y="139"/>
                  </a:lnTo>
                  <a:lnTo>
                    <a:pt x="10" y="133"/>
                  </a:lnTo>
                  <a:lnTo>
                    <a:pt x="8" y="126"/>
                  </a:lnTo>
                  <a:lnTo>
                    <a:pt x="8" y="120"/>
                  </a:lnTo>
                  <a:lnTo>
                    <a:pt x="6" y="114"/>
                  </a:lnTo>
                  <a:lnTo>
                    <a:pt x="4" y="109"/>
                  </a:lnTo>
                  <a:lnTo>
                    <a:pt x="2" y="103"/>
                  </a:lnTo>
                  <a:lnTo>
                    <a:pt x="2" y="97"/>
                  </a:lnTo>
                  <a:lnTo>
                    <a:pt x="0" y="90"/>
                  </a:lnTo>
                  <a:lnTo>
                    <a:pt x="0" y="84"/>
                  </a:lnTo>
                  <a:lnTo>
                    <a:pt x="2" y="78"/>
                  </a:lnTo>
                  <a:lnTo>
                    <a:pt x="4" y="73"/>
                  </a:lnTo>
                  <a:lnTo>
                    <a:pt x="6" y="67"/>
                  </a:lnTo>
                  <a:lnTo>
                    <a:pt x="8" y="59"/>
                  </a:lnTo>
                  <a:lnTo>
                    <a:pt x="15" y="52"/>
                  </a:lnTo>
                  <a:lnTo>
                    <a:pt x="15" y="48"/>
                  </a:lnTo>
                  <a:lnTo>
                    <a:pt x="19" y="42"/>
                  </a:lnTo>
                  <a:lnTo>
                    <a:pt x="23" y="36"/>
                  </a:lnTo>
                  <a:lnTo>
                    <a:pt x="27" y="33"/>
                  </a:lnTo>
                  <a:lnTo>
                    <a:pt x="31" y="27"/>
                  </a:lnTo>
                  <a:lnTo>
                    <a:pt x="36" y="25"/>
                  </a:lnTo>
                  <a:lnTo>
                    <a:pt x="42" y="21"/>
                  </a:lnTo>
                  <a:lnTo>
                    <a:pt x="46" y="17"/>
                  </a:lnTo>
                  <a:lnTo>
                    <a:pt x="52" y="16"/>
                  </a:lnTo>
                  <a:lnTo>
                    <a:pt x="57" y="14"/>
                  </a:lnTo>
                  <a:lnTo>
                    <a:pt x="63" y="10"/>
                  </a:lnTo>
                  <a:lnTo>
                    <a:pt x="69" y="8"/>
                  </a:lnTo>
                  <a:lnTo>
                    <a:pt x="74" y="6"/>
                  </a:lnTo>
                  <a:lnTo>
                    <a:pt x="80" y="6"/>
                  </a:lnTo>
                  <a:lnTo>
                    <a:pt x="86" y="4"/>
                  </a:lnTo>
                  <a:lnTo>
                    <a:pt x="95" y="0"/>
                  </a:lnTo>
                  <a:lnTo>
                    <a:pt x="97" y="2"/>
                  </a:lnTo>
                  <a:lnTo>
                    <a:pt x="101" y="4"/>
                  </a:lnTo>
                  <a:lnTo>
                    <a:pt x="103" y="4"/>
                  </a:lnTo>
                  <a:lnTo>
                    <a:pt x="105" y="6"/>
                  </a:lnTo>
                  <a:lnTo>
                    <a:pt x="109" y="6"/>
                  </a:lnTo>
                  <a:lnTo>
                    <a:pt x="111" y="6"/>
                  </a:lnTo>
                  <a:lnTo>
                    <a:pt x="114" y="6"/>
                  </a:lnTo>
                  <a:lnTo>
                    <a:pt x="118" y="6"/>
                  </a:lnTo>
                  <a:lnTo>
                    <a:pt x="120" y="6"/>
                  </a:lnTo>
                  <a:lnTo>
                    <a:pt x="124" y="6"/>
                  </a:lnTo>
                  <a:lnTo>
                    <a:pt x="128" y="6"/>
                  </a:lnTo>
                  <a:lnTo>
                    <a:pt x="131" y="6"/>
                  </a:lnTo>
                  <a:lnTo>
                    <a:pt x="135" y="6"/>
                  </a:lnTo>
                  <a:lnTo>
                    <a:pt x="137" y="6"/>
                  </a:lnTo>
                  <a:lnTo>
                    <a:pt x="141" y="6"/>
                  </a:lnTo>
                  <a:lnTo>
                    <a:pt x="14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20" name="Freeform 20"/>
            <p:cNvSpPr>
              <a:spLocks/>
            </p:cNvSpPr>
            <p:nvPr/>
          </p:nvSpPr>
          <p:spPr bwMode="auto">
            <a:xfrm>
              <a:off x="4905" y="1285"/>
              <a:ext cx="391" cy="316"/>
            </a:xfrm>
            <a:custGeom>
              <a:avLst/>
              <a:gdLst>
                <a:gd name="T0" fmla="*/ 299 w 782"/>
                <a:gd name="T1" fmla="*/ 18 h 633"/>
                <a:gd name="T2" fmla="*/ 270 w 782"/>
                <a:gd name="T3" fmla="*/ 39 h 633"/>
                <a:gd name="T4" fmla="*/ 242 w 782"/>
                <a:gd name="T5" fmla="*/ 60 h 633"/>
                <a:gd name="T6" fmla="*/ 217 w 782"/>
                <a:gd name="T7" fmla="*/ 79 h 633"/>
                <a:gd name="T8" fmla="*/ 168 w 782"/>
                <a:gd name="T9" fmla="*/ 113 h 633"/>
                <a:gd name="T10" fmla="*/ 119 w 782"/>
                <a:gd name="T11" fmla="*/ 151 h 633"/>
                <a:gd name="T12" fmla="*/ 64 w 782"/>
                <a:gd name="T13" fmla="*/ 189 h 633"/>
                <a:gd name="T14" fmla="*/ 53 w 782"/>
                <a:gd name="T15" fmla="*/ 187 h 633"/>
                <a:gd name="T16" fmla="*/ 36 w 782"/>
                <a:gd name="T17" fmla="*/ 185 h 633"/>
                <a:gd name="T18" fmla="*/ 20 w 782"/>
                <a:gd name="T19" fmla="*/ 185 h 633"/>
                <a:gd name="T20" fmla="*/ 9 w 782"/>
                <a:gd name="T21" fmla="*/ 192 h 633"/>
                <a:gd name="T22" fmla="*/ 2 w 782"/>
                <a:gd name="T23" fmla="*/ 209 h 633"/>
                <a:gd name="T24" fmla="*/ 1 w 782"/>
                <a:gd name="T25" fmla="*/ 228 h 633"/>
                <a:gd name="T26" fmla="*/ 3 w 782"/>
                <a:gd name="T27" fmla="*/ 245 h 633"/>
                <a:gd name="T28" fmla="*/ 6 w 782"/>
                <a:gd name="T29" fmla="*/ 252 h 633"/>
                <a:gd name="T30" fmla="*/ 10 w 782"/>
                <a:gd name="T31" fmla="*/ 257 h 633"/>
                <a:gd name="T32" fmla="*/ 12 w 782"/>
                <a:gd name="T33" fmla="*/ 265 h 633"/>
                <a:gd name="T34" fmla="*/ 15 w 782"/>
                <a:gd name="T35" fmla="*/ 270 h 633"/>
                <a:gd name="T36" fmla="*/ 17 w 782"/>
                <a:gd name="T37" fmla="*/ 276 h 633"/>
                <a:gd name="T38" fmla="*/ 21 w 782"/>
                <a:gd name="T39" fmla="*/ 282 h 633"/>
                <a:gd name="T40" fmla="*/ 24 w 782"/>
                <a:gd name="T41" fmla="*/ 288 h 633"/>
                <a:gd name="T42" fmla="*/ 36 w 782"/>
                <a:gd name="T43" fmla="*/ 301 h 633"/>
                <a:gd name="T44" fmla="*/ 52 w 782"/>
                <a:gd name="T45" fmla="*/ 311 h 633"/>
                <a:gd name="T46" fmla="*/ 71 w 782"/>
                <a:gd name="T47" fmla="*/ 316 h 633"/>
                <a:gd name="T48" fmla="*/ 84 w 782"/>
                <a:gd name="T49" fmla="*/ 316 h 633"/>
                <a:gd name="T50" fmla="*/ 108 w 782"/>
                <a:gd name="T51" fmla="*/ 314 h 633"/>
                <a:gd name="T52" fmla="*/ 128 w 782"/>
                <a:gd name="T53" fmla="*/ 307 h 633"/>
                <a:gd name="T54" fmla="*/ 136 w 782"/>
                <a:gd name="T55" fmla="*/ 295 h 633"/>
                <a:gd name="T56" fmla="*/ 138 w 782"/>
                <a:gd name="T57" fmla="*/ 286 h 633"/>
                <a:gd name="T58" fmla="*/ 139 w 782"/>
                <a:gd name="T59" fmla="*/ 276 h 633"/>
                <a:gd name="T60" fmla="*/ 139 w 782"/>
                <a:gd name="T61" fmla="*/ 267 h 633"/>
                <a:gd name="T62" fmla="*/ 147 w 782"/>
                <a:gd name="T63" fmla="*/ 258 h 633"/>
                <a:gd name="T64" fmla="*/ 158 w 782"/>
                <a:gd name="T65" fmla="*/ 252 h 633"/>
                <a:gd name="T66" fmla="*/ 169 w 782"/>
                <a:gd name="T67" fmla="*/ 245 h 633"/>
                <a:gd name="T68" fmla="*/ 196 w 782"/>
                <a:gd name="T69" fmla="*/ 222 h 633"/>
                <a:gd name="T70" fmla="*/ 246 w 782"/>
                <a:gd name="T71" fmla="*/ 184 h 633"/>
                <a:gd name="T72" fmla="*/ 296 w 782"/>
                <a:gd name="T73" fmla="*/ 148 h 633"/>
                <a:gd name="T74" fmla="*/ 335 w 782"/>
                <a:gd name="T75" fmla="*/ 122 h 633"/>
                <a:gd name="T76" fmla="*/ 355 w 782"/>
                <a:gd name="T77" fmla="*/ 108 h 633"/>
                <a:gd name="T78" fmla="*/ 373 w 782"/>
                <a:gd name="T79" fmla="*/ 91 h 633"/>
                <a:gd name="T80" fmla="*/ 388 w 782"/>
                <a:gd name="T81" fmla="*/ 68 h 633"/>
                <a:gd name="T82" fmla="*/ 389 w 782"/>
                <a:gd name="T83" fmla="*/ 58 h 633"/>
                <a:gd name="T84" fmla="*/ 391 w 782"/>
                <a:gd name="T85" fmla="*/ 42 h 633"/>
                <a:gd name="T86" fmla="*/ 387 w 782"/>
                <a:gd name="T87" fmla="*/ 27 h 633"/>
                <a:gd name="T88" fmla="*/ 379 w 782"/>
                <a:gd name="T89" fmla="*/ 16 h 633"/>
                <a:gd name="T90" fmla="*/ 366 w 782"/>
                <a:gd name="T91" fmla="*/ 7 h 633"/>
                <a:gd name="T92" fmla="*/ 352 w 782"/>
                <a:gd name="T93" fmla="*/ 2 h 633"/>
                <a:gd name="T94" fmla="*/ 339 w 782"/>
                <a:gd name="T95" fmla="*/ 0 h 633"/>
                <a:gd name="T96" fmla="*/ 331 w 782"/>
                <a:gd name="T97" fmla="*/ 4 h 633"/>
                <a:gd name="T98" fmla="*/ 323 w 782"/>
                <a:gd name="T99" fmla="*/ 5 h 633"/>
                <a:gd name="T100" fmla="*/ 315 w 782"/>
                <a:gd name="T101" fmla="*/ 7 h 6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82" h="633">
                  <a:moveTo>
                    <a:pt x="626" y="15"/>
                  </a:moveTo>
                  <a:lnTo>
                    <a:pt x="626" y="15"/>
                  </a:lnTo>
                  <a:lnTo>
                    <a:pt x="620" y="19"/>
                  </a:lnTo>
                  <a:lnTo>
                    <a:pt x="609" y="29"/>
                  </a:lnTo>
                  <a:lnTo>
                    <a:pt x="597" y="36"/>
                  </a:lnTo>
                  <a:lnTo>
                    <a:pt x="586" y="46"/>
                  </a:lnTo>
                  <a:lnTo>
                    <a:pt x="576" y="53"/>
                  </a:lnTo>
                  <a:lnTo>
                    <a:pt x="563" y="61"/>
                  </a:lnTo>
                  <a:lnTo>
                    <a:pt x="552" y="71"/>
                  </a:lnTo>
                  <a:lnTo>
                    <a:pt x="540" y="78"/>
                  </a:lnTo>
                  <a:lnTo>
                    <a:pt x="529" y="88"/>
                  </a:lnTo>
                  <a:lnTo>
                    <a:pt x="517" y="95"/>
                  </a:lnTo>
                  <a:lnTo>
                    <a:pt x="506" y="103"/>
                  </a:lnTo>
                  <a:lnTo>
                    <a:pt x="494" y="112"/>
                  </a:lnTo>
                  <a:lnTo>
                    <a:pt x="483" y="120"/>
                  </a:lnTo>
                  <a:lnTo>
                    <a:pt x="474" y="129"/>
                  </a:lnTo>
                  <a:lnTo>
                    <a:pt x="460" y="139"/>
                  </a:lnTo>
                  <a:lnTo>
                    <a:pt x="445" y="150"/>
                  </a:lnTo>
                  <a:lnTo>
                    <a:pt x="434" y="158"/>
                  </a:lnTo>
                  <a:lnTo>
                    <a:pt x="413" y="171"/>
                  </a:lnTo>
                  <a:lnTo>
                    <a:pt x="394" y="185"/>
                  </a:lnTo>
                  <a:lnTo>
                    <a:pt x="373" y="198"/>
                  </a:lnTo>
                  <a:lnTo>
                    <a:pt x="354" y="213"/>
                  </a:lnTo>
                  <a:lnTo>
                    <a:pt x="335" y="226"/>
                  </a:lnTo>
                  <a:lnTo>
                    <a:pt x="316" y="242"/>
                  </a:lnTo>
                  <a:lnTo>
                    <a:pt x="295" y="259"/>
                  </a:lnTo>
                  <a:lnTo>
                    <a:pt x="276" y="272"/>
                  </a:lnTo>
                  <a:lnTo>
                    <a:pt x="257" y="287"/>
                  </a:lnTo>
                  <a:lnTo>
                    <a:pt x="238" y="302"/>
                  </a:lnTo>
                  <a:lnTo>
                    <a:pt x="217" y="318"/>
                  </a:lnTo>
                  <a:lnTo>
                    <a:pt x="198" y="331"/>
                  </a:lnTo>
                  <a:lnTo>
                    <a:pt x="177" y="346"/>
                  </a:lnTo>
                  <a:lnTo>
                    <a:pt x="158" y="360"/>
                  </a:lnTo>
                  <a:lnTo>
                    <a:pt x="128" y="379"/>
                  </a:lnTo>
                  <a:lnTo>
                    <a:pt x="124" y="379"/>
                  </a:lnTo>
                  <a:lnTo>
                    <a:pt x="118" y="377"/>
                  </a:lnTo>
                  <a:lnTo>
                    <a:pt x="110" y="377"/>
                  </a:lnTo>
                  <a:lnTo>
                    <a:pt x="105" y="375"/>
                  </a:lnTo>
                  <a:lnTo>
                    <a:pt x="99" y="373"/>
                  </a:lnTo>
                  <a:lnTo>
                    <a:pt x="91" y="373"/>
                  </a:lnTo>
                  <a:lnTo>
                    <a:pt x="86" y="371"/>
                  </a:lnTo>
                  <a:lnTo>
                    <a:pt x="80" y="371"/>
                  </a:lnTo>
                  <a:lnTo>
                    <a:pt x="72" y="371"/>
                  </a:lnTo>
                  <a:lnTo>
                    <a:pt x="67" y="371"/>
                  </a:lnTo>
                  <a:lnTo>
                    <a:pt x="61" y="371"/>
                  </a:lnTo>
                  <a:lnTo>
                    <a:pt x="53" y="371"/>
                  </a:lnTo>
                  <a:lnTo>
                    <a:pt x="46" y="371"/>
                  </a:lnTo>
                  <a:lnTo>
                    <a:pt x="40" y="371"/>
                  </a:lnTo>
                  <a:lnTo>
                    <a:pt x="34" y="373"/>
                  </a:lnTo>
                  <a:lnTo>
                    <a:pt x="25" y="375"/>
                  </a:lnTo>
                  <a:lnTo>
                    <a:pt x="21" y="377"/>
                  </a:lnTo>
                  <a:lnTo>
                    <a:pt x="17" y="384"/>
                  </a:lnTo>
                  <a:lnTo>
                    <a:pt x="14" y="390"/>
                  </a:lnTo>
                  <a:lnTo>
                    <a:pt x="10" y="396"/>
                  </a:lnTo>
                  <a:lnTo>
                    <a:pt x="8" y="405"/>
                  </a:lnTo>
                  <a:lnTo>
                    <a:pt x="4" y="411"/>
                  </a:lnTo>
                  <a:lnTo>
                    <a:pt x="4" y="418"/>
                  </a:lnTo>
                  <a:lnTo>
                    <a:pt x="2" y="426"/>
                  </a:lnTo>
                  <a:lnTo>
                    <a:pt x="2" y="434"/>
                  </a:lnTo>
                  <a:lnTo>
                    <a:pt x="0" y="441"/>
                  </a:lnTo>
                  <a:lnTo>
                    <a:pt x="0" y="449"/>
                  </a:lnTo>
                  <a:lnTo>
                    <a:pt x="2" y="456"/>
                  </a:lnTo>
                  <a:lnTo>
                    <a:pt x="2" y="464"/>
                  </a:lnTo>
                  <a:lnTo>
                    <a:pt x="2" y="472"/>
                  </a:lnTo>
                  <a:lnTo>
                    <a:pt x="4" y="481"/>
                  </a:lnTo>
                  <a:lnTo>
                    <a:pt x="6" y="491"/>
                  </a:lnTo>
                  <a:lnTo>
                    <a:pt x="6" y="493"/>
                  </a:lnTo>
                  <a:lnTo>
                    <a:pt x="8" y="496"/>
                  </a:lnTo>
                  <a:lnTo>
                    <a:pt x="8" y="498"/>
                  </a:lnTo>
                  <a:lnTo>
                    <a:pt x="10" y="500"/>
                  </a:lnTo>
                  <a:lnTo>
                    <a:pt x="12" y="504"/>
                  </a:lnTo>
                  <a:lnTo>
                    <a:pt x="14" y="506"/>
                  </a:lnTo>
                  <a:lnTo>
                    <a:pt x="14" y="508"/>
                  </a:lnTo>
                  <a:lnTo>
                    <a:pt x="15" y="512"/>
                  </a:lnTo>
                  <a:lnTo>
                    <a:pt x="17" y="513"/>
                  </a:lnTo>
                  <a:lnTo>
                    <a:pt x="19" y="515"/>
                  </a:lnTo>
                  <a:lnTo>
                    <a:pt x="21" y="517"/>
                  </a:lnTo>
                  <a:lnTo>
                    <a:pt x="21" y="521"/>
                  </a:lnTo>
                  <a:lnTo>
                    <a:pt x="23" y="523"/>
                  </a:lnTo>
                  <a:lnTo>
                    <a:pt x="23" y="527"/>
                  </a:lnTo>
                  <a:lnTo>
                    <a:pt x="23" y="531"/>
                  </a:lnTo>
                  <a:lnTo>
                    <a:pt x="25" y="534"/>
                  </a:lnTo>
                  <a:lnTo>
                    <a:pt x="25" y="536"/>
                  </a:lnTo>
                  <a:lnTo>
                    <a:pt x="27" y="538"/>
                  </a:lnTo>
                  <a:lnTo>
                    <a:pt x="29" y="540"/>
                  </a:lnTo>
                  <a:lnTo>
                    <a:pt x="29" y="542"/>
                  </a:lnTo>
                  <a:lnTo>
                    <a:pt x="31" y="544"/>
                  </a:lnTo>
                  <a:lnTo>
                    <a:pt x="33" y="548"/>
                  </a:lnTo>
                  <a:lnTo>
                    <a:pt x="34" y="550"/>
                  </a:lnTo>
                  <a:lnTo>
                    <a:pt x="34" y="552"/>
                  </a:lnTo>
                  <a:lnTo>
                    <a:pt x="36" y="555"/>
                  </a:lnTo>
                  <a:lnTo>
                    <a:pt x="38" y="557"/>
                  </a:lnTo>
                  <a:lnTo>
                    <a:pt x="38" y="559"/>
                  </a:lnTo>
                  <a:lnTo>
                    <a:pt x="40" y="561"/>
                  </a:lnTo>
                  <a:lnTo>
                    <a:pt x="42" y="565"/>
                  </a:lnTo>
                  <a:lnTo>
                    <a:pt x="42" y="567"/>
                  </a:lnTo>
                  <a:lnTo>
                    <a:pt x="44" y="569"/>
                  </a:lnTo>
                  <a:lnTo>
                    <a:pt x="46" y="572"/>
                  </a:lnTo>
                  <a:lnTo>
                    <a:pt x="48" y="576"/>
                  </a:lnTo>
                  <a:lnTo>
                    <a:pt x="52" y="582"/>
                  </a:lnTo>
                  <a:lnTo>
                    <a:pt x="55" y="588"/>
                  </a:lnTo>
                  <a:lnTo>
                    <a:pt x="61" y="591"/>
                  </a:lnTo>
                  <a:lnTo>
                    <a:pt x="65" y="597"/>
                  </a:lnTo>
                  <a:lnTo>
                    <a:pt x="71" y="603"/>
                  </a:lnTo>
                  <a:lnTo>
                    <a:pt x="78" y="607"/>
                  </a:lnTo>
                  <a:lnTo>
                    <a:pt x="84" y="610"/>
                  </a:lnTo>
                  <a:lnTo>
                    <a:pt x="90" y="614"/>
                  </a:lnTo>
                  <a:lnTo>
                    <a:pt x="95" y="618"/>
                  </a:lnTo>
                  <a:lnTo>
                    <a:pt x="103" y="622"/>
                  </a:lnTo>
                  <a:lnTo>
                    <a:pt x="109" y="624"/>
                  </a:lnTo>
                  <a:lnTo>
                    <a:pt x="116" y="628"/>
                  </a:lnTo>
                  <a:lnTo>
                    <a:pt x="124" y="629"/>
                  </a:lnTo>
                  <a:lnTo>
                    <a:pt x="129" y="631"/>
                  </a:lnTo>
                  <a:lnTo>
                    <a:pt x="141" y="633"/>
                  </a:lnTo>
                  <a:lnTo>
                    <a:pt x="143" y="633"/>
                  </a:lnTo>
                  <a:lnTo>
                    <a:pt x="150" y="633"/>
                  </a:lnTo>
                  <a:lnTo>
                    <a:pt x="160" y="633"/>
                  </a:lnTo>
                  <a:lnTo>
                    <a:pt x="168" y="633"/>
                  </a:lnTo>
                  <a:lnTo>
                    <a:pt x="177" y="633"/>
                  </a:lnTo>
                  <a:lnTo>
                    <a:pt x="187" y="633"/>
                  </a:lnTo>
                  <a:lnTo>
                    <a:pt x="196" y="631"/>
                  </a:lnTo>
                  <a:lnTo>
                    <a:pt x="206" y="631"/>
                  </a:lnTo>
                  <a:lnTo>
                    <a:pt x="215" y="629"/>
                  </a:lnTo>
                  <a:lnTo>
                    <a:pt x="225" y="628"/>
                  </a:lnTo>
                  <a:lnTo>
                    <a:pt x="232" y="626"/>
                  </a:lnTo>
                  <a:lnTo>
                    <a:pt x="242" y="622"/>
                  </a:lnTo>
                  <a:lnTo>
                    <a:pt x="249" y="618"/>
                  </a:lnTo>
                  <a:lnTo>
                    <a:pt x="255" y="614"/>
                  </a:lnTo>
                  <a:lnTo>
                    <a:pt x="263" y="607"/>
                  </a:lnTo>
                  <a:lnTo>
                    <a:pt x="272" y="597"/>
                  </a:lnTo>
                  <a:lnTo>
                    <a:pt x="272" y="595"/>
                  </a:lnTo>
                  <a:lnTo>
                    <a:pt x="272" y="591"/>
                  </a:lnTo>
                  <a:lnTo>
                    <a:pt x="272" y="588"/>
                  </a:lnTo>
                  <a:lnTo>
                    <a:pt x="272" y="584"/>
                  </a:lnTo>
                  <a:lnTo>
                    <a:pt x="274" y="580"/>
                  </a:lnTo>
                  <a:lnTo>
                    <a:pt x="274" y="576"/>
                  </a:lnTo>
                  <a:lnTo>
                    <a:pt x="276" y="572"/>
                  </a:lnTo>
                  <a:lnTo>
                    <a:pt x="276" y="569"/>
                  </a:lnTo>
                  <a:lnTo>
                    <a:pt x="278" y="565"/>
                  </a:lnTo>
                  <a:lnTo>
                    <a:pt x="278" y="559"/>
                  </a:lnTo>
                  <a:lnTo>
                    <a:pt x="278" y="555"/>
                  </a:lnTo>
                  <a:lnTo>
                    <a:pt x="278" y="552"/>
                  </a:lnTo>
                  <a:lnTo>
                    <a:pt x="278" y="548"/>
                  </a:lnTo>
                  <a:lnTo>
                    <a:pt x="278" y="544"/>
                  </a:lnTo>
                  <a:lnTo>
                    <a:pt x="278" y="540"/>
                  </a:lnTo>
                  <a:lnTo>
                    <a:pt x="278" y="534"/>
                  </a:lnTo>
                  <a:lnTo>
                    <a:pt x="278" y="532"/>
                  </a:lnTo>
                  <a:lnTo>
                    <a:pt x="282" y="529"/>
                  </a:lnTo>
                  <a:lnTo>
                    <a:pt x="285" y="523"/>
                  </a:lnTo>
                  <a:lnTo>
                    <a:pt x="289" y="521"/>
                  </a:lnTo>
                  <a:lnTo>
                    <a:pt x="293" y="517"/>
                  </a:lnTo>
                  <a:lnTo>
                    <a:pt x="297" y="515"/>
                  </a:lnTo>
                  <a:lnTo>
                    <a:pt x="302" y="512"/>
                  </a:lnTo>
                  <a:lnTo>
                    <a:pt x="306" y="510"/>
                  </a:lnTo>
                  <a:lnTo>
                    <a:pt x="310" y="506"/>
                  </a:lnTo>
                  <a:lnTo>
                    <a:pt x="316" y="504"/>
                  </a:lnTo>
                  <a:lnTo>
                    <a:pt x="320" y="502"/>
                  </a:lnTo>
                  <a:lnTo>
                    <a:pt x="323" y="498"/>
                  </a:lnTo>
                  <a:lnTo>
                    <a:pt x="327" y="496"/>
                  </a:lnTo>
                  <a:lnTo>
                    <a:pt x="333" y="493"/>
                  </a:lnTo>
                  <a:lnTo>
                    <a:pt x="337" y="491"/>
                  </a:lnTo>
                  <a:lnTo>
                    <a:pt x="342" y="485"/>
                  </a:lnTo>
                  <a:lnTo>
                    <a:pt x="352" y="477"/>
                  </a:lnTo>
                  <a:lnTo>
                    <a:pt x="371" y="462"/>
                  </a:lnTo>
                  <a:lnTo>
                    <a:pt x="392" y="445"/>
                  </a:lnTo>
                  <a:lnTo>
                    <a:pt x="413" y="430"/>
                  </a:lnTo>
                  <a:lnTo>
                    <a:pt x="432" y="415"/>
                  </a:lnTo>
                  <a:lnTo>
                    <a:pt x="451" y="399"/>
                  </a:lnTo>
                  <a:lnTo>
                    <a:pt x="472" y="384"/>
                  </a:lnTo>
                  <a:lnTo>
                    <a:pt x="491" y="369"/>
                  </a:lnTo>
                  <a:lnTo>
                    <a:pt x="512" y="354"/>
                  </a:lnTo>
                  <a:lnTo>
                    <a:pt x="531" y="339"/>
                  </a:lnTo>
                  <a:lnTo>
                    <a:pt x="552" y="325"/>
                  </a:lnTo>
                  <a:lnTo>
                    <a:pt x="571" y="310"/>
                  </a:lnTo>
                  <a:lnTo>
                    <a:pt x="591" y="297"/>
                  </a:lnTo>
                  <a:lnTo>
                    <a:pt x="612" y="282"/>
                  </a:lnTo>
                  <a:lnTo>
                    <a:pt x="633" y="268"/>
                  </a:lnTo>
                  <a:lnTo>
                    <a:pt x="666" y="249"/>
                  </a:lnTo>
                  <a:lnTo>
                    <a:pt x="669" y="245"/>
                  </a:lnTo>
                  <a:lnTo>
                    <a:pt x="677" y="240"/>
                  </a:lnTo>
                  <a:lnTo>
                    <a:pt x="685" y="234"/>
                  </a:lnTo>
                  <a:lnTo>
                    <a:pt x="694" y="228"/>
                  </a:lnTo>
                  <a:lnTo>
                    <a:pt x="702" y="223"/>
                  </a:lnTo>
                  <a:lnTo>
                    <a:pt x="709" y="217"/>
                  </a:lnTo>
                  <a:lnTo>
                    <a:pt x="717" y="211"/>
                  </a:lnTo>
                  <a:lnTo>
                    <a:pt x="725" y="204"/>
                  </a:lnTo>
                  <a:lnTo>
                    <a:pt x="732" y="198"/>
                  </a:lnTo>
                  <a:lnTo>
                    <a:pt x="740" y="190"/>
                  </a:lnTo>
                  <a:lnTo>
                    <a:pt x="745" y="183"/>
                  </a:lnTo>
                  <a:lnTo>
                    <a:pt x="753" y="177"/>
                  </a:lnTo>
                  <a:lnTo>
                    <a:pt x="759" y="169"/>
                  </a:lnTo>
                  <a:lnTo>
                    <a:pt x="763" y="160"/>
                  </a:lnTo>
                  <a:lnTo>
                    <a:pt x="768" y="150"/>
                  </a:lnTo>
                  <a:lnTo>
                    <a:pt x="776" y="137"/>
                  </a:lnTo>
                  <a:lnTo>
                    <a:pt x="776" y="135"/>
                  </a:lnTo>
                  <a:lnTo>
                    <a:pt x="776" y="128"/>
                  </a:lnTo>
                  <a:lnTo>
                    <a:pt x="778" y="122"/>
                  </a:lnTo>
                  <a:lnTo>
                    <a:pt x="778" y="116"/>
                  </a:lnTo>
                  <a:lnTo>
                    <a:pt x="780" y="109"/>
                  </a:lnTo>
                  <a:lnTo>
                    <a:pt x="782" y="103"/>
                  </a:lnTo>
                  <a:lnTo>
                    <a:pt x="782" y="97"/>
                  </a:lnTo>
                  <a:lnTo>
                    <a:pt x="782" y="91"/>
                  </a:lnTo>
                  <a:lnTo>
                    <a:pt x="782" y="84"/>
                  </a:lnTo>
                  <a:lnTo>
                    <a:pt x="782" y="78"/>
                  </a:lnTo>
                  <a:lnTo>
                    <a:pt x="782" y="72"/>
                  </a:lnTo>
                  <a:lnTo>
                    <a:pt x="780" y="67"/>
                  </a:lnTo>
                  <a:lnTo>
                    <a:pt x="778" y="61"/>
                  </a:lnTo>
                  <a:lnTo>
                    <a:pt x="774" y="55"/>
                  </a:lnTo>
                  <a:lnTo>
                    <a:pt x="770" y="50"/>
                  </a:lnTo>
                  <a:lnTo>
                    <a:pt x="764" y="40"/>
                  </a:lnTo>
                  <a:lnTo>
                    <a:pt x="761" y="38"/>
                  </a:lnTo>
                  <a:lnTo>
                    <a:pt x="757" y="33"/>
                  </a:lnTo>
                  <a:lnTo>
                    <a:pt x="753" y="27"/>
                  </a:lnTo>
                  <a:lnTo>
                    <a:pt x="747" y="23"/>
                  </a:lnTo>
                  <a:lnTo>
                    <a:pt x="744" y="19"/>
                  </a:lnTo>
                  <a:lnTo>
                    <a:pt x="738" y="17"/>
                  </a:lnTo>
                  <a:lnTo>
                    <a:pt x="732" y="14"/>
                  </a:lnTo>
                  <a:lnTo>
                    <a:pt x="726" y="12"/>
                  </a:lnTo>
                  <a:lnTo>
                    <a:pt x="723" y="8"/>
                  </a:lnTo>
                  <a:lnTo>
                    <a:pt x="715" y="8"/>
                  </a:lnTo>
                  <a:lnTo>
                    <a:pt x="709" y="6"/>
                  </a:lnTo>
                  <a:lnTo>
                    <a:pt x="704" y="4"/>
                  </a:lnTo>
                  <a:lnTo>
                    <a:pt x="698" y="4"/>
                  </a:lnTo>
                  <a:lnTo>
                    <a:pt x="692" y="2"/>
                  </a:lnTo>
                  <a:lnTo>
                    <a:pt x="687" y="2"/>
                  </a:lnTo>
                  <a:lnTo>
                    <a:pt x="677" y="0"/>
                  </a:lnTo>
                  <a:lnTo>
                    <a:pt x="675" y="2"/>
                  </a:lnTo>
                  <a:lnTo>
                    <a:pt x="673" y="4"/>
                  </a:lnTo>
                  <a:lnTo>
                    <a:pt x="669" y="6"/>
                  </a:lnTo>
                  <a:lnTo>
                    <a:pt x="666" y="6"/>
                  </a:lnTo>
                  <a:lnTo>
                    <a:pt x="662" y="8"/>
                  </a:lnTo>
                  <a:lnTo>
                    <a:pt x="660" y="8"/>
                  </a:lnTo>
                  <a:lnTo>
                    <a:pt x="656" y="8"/>
                  </a:lnTo>
                  <a:lnTo>
                    <a:pt x="652" y="10"/>
                  </a:lnTo>
                  <a:lnTo>
                    <a:pt x="648" y="10"/>
                  </a:lnTo>
                  <a:lnTo>
                    <a:pt x="645" y="10"/>
                  </a:lnTo>
                  <a:lnTo>
                    <a:pt x="643" y="12"/>
                  </a:lnTo>
                  <a:lnTo>
                    <a:pt x="639" y="12"/>
                  </a:lnTo>
                  <a:lnTo>
                    <a:pt x="637" y="12"/>
                  </a:lnTo>
                  <a:lnTo>
                    <a:pt x="633" y="14"/>
                  </a:lnTo>
                  <a:lnTo>
                    <a:pt x="629" y="14"/>
                  </a:lnTo>
                  <a:lnTo>
                    <a:pt x="62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21" name="Freeform 21"/>
            <p:cNvSpPr>
              <a:spLocks/>
            </p:cNvSpPr>
            <p:nvPr/>
          </p:nvSpPr>
          <p:spPr bwMode="auto">
            <a:xfrm>
              <a:off x="5497" y="1383"/>
              <a:ext cx="201" cy="184"/>
            </a:xfrm>
            <a:custGeom>
              <a:avLst/>
              <a:gdLst>
                <a:gd name="T0" fmla="*/ 82 w 401"/>
                <a:gd name="T1" fmla="*/ 45 h 369"/>
                <a:gd name="T2" fmla="*/ 81 w 401"/>
                <a:gd name="T3" fmla="*/ 46 h 369"/>
                <a:gd name="T4" fmla="*/ 80 w 401"/>
                <a:gd name="T5" fmla="*/ 47 h 369"/>
                <a:gd name="T6" fmla="*/ 80 w 401"/>
                <a:gd name="T7" fmla="*/ 48 h 369"/>
                <a:gd name="T8" fmla="*/ 82 w 401"/>
                <a:gd name="T9" fmla="*/ 50 h 369"/>
                <a:gd name="T10" fmla="*/ 84 w 401"/>
                <a:gd name="T11" fmla="*/ 51 h 369"/>
                <a:gd name="T12" fmla="*/ 88 w 401"/>
                <a:gd name="T13" fmla="*/ 51 h 369"/>
                <a:gd name="T14" fmla="*/ 88 w 401"/>
                <a:gd name="T15" fmla="*/ 50 h 369"/>
                <a:gd name="T16" fmla="*/ 88 w 401"/>
                <a:gd name="T17" fmla="*/ 49 h 369"/>
                <a:gd name="T18" fmla="*/ 88 w 401"/>
                <a:gd name="T19" fmla="*/ 48 h 369"/>
                <a:gd name="T20" fmla="*/ 89 w 401"/>
                <a:gd name="T21" fmla="*/ 48 h 369"/>
                <a:gd name="T22" fmla="*/ 92 w 401"/>
                <a:gd name="T23" fmla="*/ 51 h 369"/>
                <a:gd name="T24" fmla="*/ 97 w 401"/>
                <a:gd name="T25" fmla="*/ 52 h 369"/>
                <a:gd name="T26" fmla="*/ 100 w 401"/>
                <a:gd name="T27" fmla="*/ 54 h 369"/>
                <a:gd name="T28" fmla="*/ 97 w 401"/>
                <a:gd name="T29" fmla="*/ 56 h 369"/>
                <a:gd name="T30" fmla="*/ 94 w 401"/>
                <a:gd name="T31" fmla="*/ 59 h 369"/>
                <a:gd name="T32" fmla="*/ 94 w 401"/>
                <a:gd name="T33" fmla="*/ 62 h 369"/>
                <a:gd name="T34" fmla="*/ 102 w 401"/>
                <a:gd name="T35" fmla="*/ 71 h 369"/>
                <a:gd name="T36" fmla="*/ 120 w 401"/>
                <a:gd name="T37" fmla="*/ 80 h 369"/>
                <a:gd name="T38" fmla="*/ 137 w 401"/>
                <a:gd name="T39" fmla="*/ 90 h 369"/>
                <a:gd name="T40" fmla="*/ 145 w 401"/>
                <a:gd name="T41" fmla="*/ 104 h 369"/>
                <a:gd name="T42" fmla="*/ 149 w 401"/>
                <a:gd name="T43" fmla="*/ 115 h 369"/>
                <a:gd name="T44" fmla="*/ 155 w 401"/>
                <a:gd name="T45" fmla="*/ 125 h 369"/>
                <a:gd name="T46" fmla="*/ 168 w 401"/>
                <a:gd name="T47" fmla="*/ 127 h 369"/>
                <a:gd name="T48" fmla="*/ 174 w 401"/>
                <a:gd name="T49" fmla="*/ 120 h 369"/>
                <a:gd name="T50" fmla="*/ 184 w 401"/>
                <a:gd name="T51" fmla="*/ 115 h 369"/>
                <a:gd name="T52" fmla="*/ 195 w 401"/>
                <a:gd name="T53" fmla="*/ 113 h 369"/>
                <a:gd name="T54" fmla="*/ 200 w 401"/>
                <a:gd name="T55" fmla="*/ 120 h 369"/>
                <a:gd name="T56" fmla="*/ 191 w 401"/>
                <a:gd name="T57" fmla="*/ 148 h 369"/>
                <a:gd name="T58" fmla="*/ 175 w 401"/>
                <a:gd name="T59" fmla="*/ 172 h 369"/>
                <a:gd name="T60" fmla="*/ 146 w 401"/>
                <a:gd name="T61" fmla="*/ 184 h 369"/>
                <a:gd name="T62" fmla="*/ 148 w 401"/>
                <a:gd name="T63" fmla="*/ 180 h 369"/>
                <a:gd name="T64" fmla="*/ 151 w 401"/>
                <a:gd name="T65" fmla="*/ 174 h 369"/>
                <a:gd name="T66" fmla="*/ 154 w 401"/>
                <a:gd name="T67" fmla="*/ 168 h 369"/>
                <a:gd name="T68" fmla="*/ 157 w 401"/>
                <a:gd name="T69" fmla="*/ 162 h 369"/>
                <a:gd name="T70" fmla="*/ 157 w 401"/>
                <a:gd name="T71" fmla="*/ 150 h 369"/>
                <a:gd name="T72" fmla="*/ 154 w 401"/>
                <a:gd name="T73" fmla="*/ 139 h 369"/>
                <a:gd name="T74" fmla="*/ 147 w 401"/>
                <a:gd name="T75" fmla="*/ 132 h 369"/>
                <a:gd name="T76" fmla="*/ 136 w 401"/>
                <a:gd name="T77" fmla="*/ 134 h 369"/>
                <a:gd name="T78" fmla="*/ 124 w 401"/>
                <a:gd name="T79" fmla="*/ 137 h 369"/>
                <a:gd name="T80" fmla="*/ 113 w 401"/>
                <a:gd name="T81" fmla="*/ 134 h 369"/>
                <a:gd name="T82" fmla="*/ 104 w 401"/>
                <a:gd name="T83" fmla="*/ 121 h 369"/>
                <a:gd name="T84" fmla="*/ 92 w 401"/>
                <a:gd name="T85" fmla="*/ 102 h 369"/>
                <a:gd name="T86" fmla="*/ 79 w 401"/>
                <a:gd name="T87" fmla="*/ 86 h 369"/>
                <a:gd name="T88" fmla="*/ 64 w 401"/>
                <a:gd name="T89" fmla="*/ 78 h 369"/>
                <a:gd name="T90" fmla="*/ 58 w 401"/>
                <a:gd name="T91" fmla="*/ 69 h 369"/>
                <a:gd name="T92" fmla="*/ 53 w 401"/>
                <a:gd name="T93" fmla="*/ 59 h 369"/>
                <a:gd name="T94" fmla="*/ 49 w 401"/>
                <a:gd name="T95" fmla="*/ 48 h 369"/>
                <a:gd name="T96" fmla="*/ 46 w 401"/>
                <a:gd name="T97" fmla="*/ 45 h 369"/>
                <a:gd name="T98" fmla="*/ 43 w 401"/>
                <a:gd name="T99" fmla="*/ 39 h 369"/>
                <a:gd name="T100" fmla="*/ 39 w 401"/>
                <a:gd name="T101" fmla="*/ 35 h 369"/>
                <a:gd name="T102" fmla="*/ 33 w 401"/>
                <a:gd name="T103" fmla="*/ 31 h 369"/>
                <a:gd name="T104" fmla="*/ 23 w 401"/>
                <a:gd name="T105" fmla="*/ 20 h 369"/>
                <a:gd name="T106" fmla="*/ 11 w 401"/>
                <a:gd name="T107" fmla="*/ 8 h 369"/>
                <a:gd name="T108" fmla="*/ 0 w 401"/>
                <a:gd name="T109" fmla="*/ 0 h 369"/>
                <a:gd name="T110" fmla="*/ 24 w 401"/>
                <a:gd name="T111" fmla="*/ 12 h 369"/>
                <a:gd name="T112" fmla="*/ 49 w 401"/>
                <a:gd name="T113" fmla="*/ 26 h 369"/>
                <a:gd name="T114" fmla="*/ 76 w 401"/>
                <a:gd name="T115" fmla="*/ 42 h 3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1" h="369">
                  <a:moveTo>
                    <a:pt x="165" y="91"/>
                  </a:moveTo>
                  <a:lnTo>
                    <a:pt x="165" y="91"/>
                  </a:lnTo>
                  <a:lnTo>
                    <a:pt x="163" y="91"/>
                  </a:lnTo>
                  <a:lnTo>
                    <a:pt x="161" y="91"/>
                  </a:lnTo>
                  <a:lnTo>
                    <a:pt x="161" y="93"/>
                  </a:lnTo>
                  <a:lnTo>
                    <a:pt x="159" y="93"/>
                  </a:lnTo>
                  <a:lnTo>
                    <a:pt x="159" y="95"/>
                  </a:lnTo>
                  <a:lnTo>
                    <a:pt x="159" y="97"/>
                  </a:lnTo>
                  <a:lnTo>
                    <a:pt x="161" y="99"/>
                  </a:lnTo>
                  <a:lnTo>
                    <a:pt x="163" y="101"/>
                  </a:lnTo>
                  <a:lnTo>
                    <a:pt x="165" y="101"/>
                  </a:lnTo>
                  <a:lnTo>
                    <a:pt x="167" y="103"/>
                  </a:lnTo>
                  <a:lnTo>
                    <a:pt x="169" y="103"/>
                  </a:lnTo>
                  <a:lnTo>
                    <a:pt x="171" y="103"/>
                  </a:lnTo>
                  <a:lnTo>
                    <a:pt x="175" y="103"/>
                  </a:lnTo>
                  <a:lnTo>
                    <a:pt x="175" y="101"/>
                  </a:lnTo>
                  <a:lnTo>
                    <a:pt x="176" y="101"/>
                  </a:lnTo>
                  <a:lnTo>
                    <a:pt x="176" y="99"/>
                  </a:lnTo>
                  <a:lnTo>
                    <a:pt x="176" y="97"/>
                  </a:lnTo>
                  <a:lnTo>
                    <a:pt x="176" y="95"/>
                  </a:lnTo>
                  <a:lnTo>
                    <a:pt x="176" y="97"/>
                  </a:lnTo>
                  <a:lnTo>
                    <a:pt x="178" y="97"/>
                  </a:lnTo>
                  <a:lnTo>
                    <a:pt x="178" y="99"/>
                  </a:lnTo>
                  <a:lnTo>
                    <a:pt x="180" y="99"/>
                  </a:lnTo>
                  <a:lnTo>
                    <a:pt x="182" y="101"/>
                  </a:lnTo>
                  <a:lnTo>
                    <a:pt x="184" y="101"/>
                  </a:lnTo>
                  <a:lnTo>
                    <a:pt x="184" y="103"/>
                  </a:lnTo>
                  <a:lnTo>
                    <a:pt x="186" y="103"/>
                  </a:lnTo>
                  <a:lnTo>
                    <a:pt x="188" y="103"/>
                  </a:lnTo>
                  <a:lnTo>
                    <a:pt x="190" y="103"/>
                  </a:lnTo>
                  <a:lnTo>
                    <a:pt x="192" y="105"/>
                  </a:lnTo>
                  <a:lnTo>
                    <a:pt x="194" y="105"/>
                  </a:lnTo>
                  <a:lnTo>
                    <a:pt x="195" y="106"/>
                  </a:lnTo>
                  <a:lnTo>
                    <a:pt x="197" y="108"/>
                  </a:lnTo>
                  <a:lnTo>
                    <a:pt x="199" y="108"/>
                  </a:lnTo>
                  <a:lnTo>
                    <a:pt x="197" y="108"/>
                  </a:lnTo>
                  <a:lnTo>
                    <a:pt x="195" y="110"/>
                  </a:lnTo>
                  <a:lnTo>
                    <a:pt x="194" y="112"/>
                  </a:lnTo>
                  <a:lnTo>
                    <a:pt x="192" y="112"/>
                  </a:lnTo>
                  <a:lnTo>
                    <a:pt x="190" y="114"/>
                  </a:lnTo>
                  <a:lnTo>
                    <a:pt x="190" y="116"/>
                  </a:lnTo>
                  <a:lnTo>
                    <a:pt x="188" y="118"/>
                  </a:lnTo>
                  <a:lnTo>
                    <a:pt x="188" y="120"/>
                  </a:lnTo>
                  <a:lnTo>
                    <a:pt x="188" y="122"/>
                  </a:lnTo>
                  <a:lnTo>
                    <a:pt x="188" y="124"/>
                  </a:lnTo>
                  <a:lnTo>
                    <a:pt x="188" y="127"/>
                  </a:lnTo>
                  <a:lnTo>
                    <a:pt x="190" y="131"/>
                  </a:lnTo>
                  <a:lnTo>
                    <a:pt x="195" y="137"/>
                  </a:lnTo>
                  <a:lnTo>
                    <a:pt x="203" y="143"/>
                  </a:lnTo>
                  <a:lnTo>
                    <a:pt x="209" y="146"/>
                  </a:lnTo>
                  <a:lnTo>
                    <a:pt x="216" y="150"/>
                  </a:lnTo>
                  <a:lnTo>
                    <a:pt x="224" y="154"/>
                  </a:lnTo>
                  <a:lnTo>
                    <a:pt x="232" y="156"/>
                  </a:lnTo>
                  <a:lnTo>
                    <a:pt x="239" y="160"/>
                  </a:lnTo>
                  <a:lnTo>
                    <a:pt x="247" y="164"/>
                  </a:lnTo>
                  <a:lnTo>
                    <a:pt x="254" y="167"/>
                  </a:lnTo>
                  <a:lnTo>
                    <a:pt x="260" y="171"/>
                  </a:lnTo>
                  <a:lnTo>
                    <a:pt x="268" y="175"/>
                  </a:lnTo>
                  <a:lnTo>
                    <a:pt x="273" y="181"/>
                  </a:lnTo>
                  <a:lnTo>
                    <a:pt x="279" y="186"/>
                  </a:lnTo>
                  <a:lnTo>
                    <a:pt x="283" y="192"/>
                  </a:lnTo>
                  <a:lnTo>
                    <a:pt x="289" y="207"/>
                  </a:lnTo>
                  <a:lnTo>
                    <a:pt x="289" y="209"/>
                  </a:lnTo>
                  <a:lnTo>
                    <a:pt x="290" y="211"/>
                  </a:lnTo>
                  <a:lnTo>
                    <a:pt x="294" y="217"/>
                  </a:lnTo>
                  <a:lnTo>
                    <a:pt x="296" y="221"/>
                  </a:lnTo>
                  <a:lnTo>
                    <a:pt x="296" y="226"/>
                  </a:lnTo>
                  <a:lnTo>
                    <a:pt x="298" y="230"/>
                  </a:lnTo>
                  <a:lnTo>
                    <a:pt x="300" y="234"/>
                  </a:lnTo>
                  <a:lnTo>
                    <a:pt x="304" y="240"/>
                  </a:lnTo>
                  <a:lnTo>
                    <a:pt x="306" y="243"/>
                  </a:lnTo>
                  <a:lnTo>
                    <a:pt x="308" y="247"/>
                  </a:lnTo>
                  <a:lnTo>
                    <a:pt x="309" y="251"/>
                  </a:lnTo>
                  <a:lnTo>
                    <a:pt x="313" y="253"/>
                  </a:lnTo>
                  <a:lnTo>
                    <a:pt x="317" y="257"/>
                  </a:lnTo>
                  <a:lnTo>
                    <a:pt x="323" y="257"/>
                  </a:lnTo>
                  <a:lnTo>
                    <a:pt x="327" y="257"/>
                  </a:lnTo>
                  <a:lnTo>
                    <a:pt x="336" y="255"/>
                  </a:lnTo>
                  <a:lnTo>
                    <a:pt x="338" y="253"/>
                  </a:lnTo>
                  <a:lnTo>
                    <a:pt x="342" y="249"/>
                  </a:lnTo>
                  <a:lnTo>
                    <a:pt x="344" y="245"/>
                  </a:lnTo>
                  <a:lnTo>
                    <a:pt x="348" y="241"/>
                  </a:lnTo>
                  <a:lnTo>
                    <a:pt x="349" y="240"/>
                  </a:lnTo>
                  <a:lnTo>
                    <a:pt x="355" y="236"/>
                  </a:lnTo>
                  <a:lnTo>
                    <a:pt x="359" y="234"/>
                  </a:lnTo>
                  <a:lnTo>
                    <a:pt x="363" y="232"/>
                  </a:lnTo>
                  <a:lnTo>
                    <a:pt x="367" y="230"/>
                  </a:lnTo>
                  <a:lnTo>
                    <a:pt x="370" y="230"/>
                  </a:lnTo>
                  <a:lnTo>
                    <a:pt x="376" y="228"/>
                  </a:lnTo>
                  <a:lnTo>
                    <a:pt x="380" y="226"/>
                  </a:lnTo>
                  <a:lnTo>
                    <a:pt x="384" y="226"/>
                  </a:lnTo>
                  <a:lnTo>
                    <a:pt x="389" y="226"/>
                  </a:lnTo>
                  <a:lnTo>
                    <a:pt x="393" y="226"/>
                  </a:lnTo>
                  <a:lnTo>
                    <a:pt x="401" y="226"/>
                  </a:lnTo>
                  <a:lnTo>
                    <a:pt x="399" y="232"/>
                  </a:lnTo>
                  <a:lnTo>
                    <a:pt x="399" y="241"/>
                  </a:lnTo>
                  <a:lnTo>
                    <a:pt x="395" y="253"/>
                  </a:lnTo>
                  <a:lnTo>
                    <a:pt x="391" y="262"/>
                  </a:lnTo>
                  <a:lnTo>
                    <a:pt x="389" y="274"/>
                  </a:lnTo>
                  <a:lnTo>
                    <a:pt x="386" y="285"/>
                  </a:lnTo>
                  <a:lnTo>
                    <a:pt x="382" y="297"/>
                  </a:lnTo>
                  <a:lnTo>
                    <a:pt x="376" y="306"/>
                  </a:lnTo>
                  <a:lnTo>
                    <a:pt x="370" y="317"/>
                  </a:lnTo>
                  <a:lnTo>
                    <a:pt x="365" y="327"/>
                  </a:lnTo>
                  <a:lnTo>
                    <a:pt x="357" y="336"/>
                  </a:lnTo>
                  <a:lnTo>
                    <a:pt x="349" y="344"/>
                  </a:lnTo>
                  <a:lnTo>
                    <a:pt x="342" y="352"/>
                  </a:lnTo>
                  <a:lnTo>
                    <a:pt x="332" y="357"/>
                  </a:lnTo>
                  <a:lnTo>
                    <a:pt x="323" y="363"/>
                  </a:lnTo>
                  <a:lnTo>
                    <a:pt x="306" y="369"/>
                  </a:lnTo>
                  <a:lnTo>
                    <a:pt x="292" y="369"/>
                  </a:lnTo>
                  <a:lnTo>
                    <a:pt x="294" y="365"/>
                  </a:lnTo>
                  <a:lnTo>
                    <a:pt x="296" y="363"/>
                  </a:lnTo>
                  <a:lnTo>
                    <a:pt x="296" y="361"/>
                  </a:lnTo>
                  <a:lnTo>
                    <a:pt x="296" y="357"/>
                  </a:lnTo>
                  <a:lnTo>
                    <a:pt x="298" y="356"/>
                  </a:lnTo>
                  <a:lnTo>
                    <a:pt x="298" y="354"/>
                  </a:lnTo>
                  <a:lnTo>
                    <a:pt x="300" y="350"/>
                  </a:lnTo>
                  <a:lnTo>
                    <a:pt x="302" y="348"/>
                  </a:lnTo>
                  <a:lnTo>
                    <a:pt x="302" y="346"/>
                  </a:lnTo>
                  <a:lnTo>
                    <a:pt x="304" y="344"/>
                  </a:lnTo>
                  <a:lnTo>
                    <a:pt x="306" y="340"/>
                  </a:lnTo>
                  <a:lnTo>
                    <a:pt x="306" y="338"/>
                  </a:lnTo>
                  <a:lnTo>
                    <a:pt x="308" y="336"/>
                  </a:lnTo>
                  <a:lnTo>
                    <a:pt x="309" y="335"/>
                  </a:lnTo>
                  <a:lnTo>
                    <a:pt x="313" y="331"/>
                  </a:lnTo>
                  <a:lnTo>
                    <a:pt x="313" y="329"/>
                  </a:lnTo>
                  <a:lnTo>
                    <a:pt x="313" y="325"/>
                  </a:lnTo>
                  <a:lnTo>
                    <a:pt x="313" y="319"/>
                  </a:lnTo>
                  <a:lnTo>
                    <a:pt x="313" y="316"/>
                  </a:lnTo>
                  <a:lnTo>
                    <a:pt x="313" y="310"/>
                  </a:lnTo>
                  <a:lnTo>
                    <a:pt x="313" y="306"/>
                  </a:lnTo>
                  <a:lnTo>
                    <a:pt x="313" y="300"/>
                  </a:lnTo>
                  <a:lnTo>
                    <a:pt x="313" y="297"/>
                  </a:lnTo>
                  <a:lnTo>
                    <a:pt x="311" y="291"/>
                  </a:lnTo>
                  <a:lnTo>
                    <a:pt x="309" y="287"/>
                  </a:lnTo>
                  <a:lnTo>
                    <a:pt x="309" y="283"/>
                  </a:lnTo>
                  <a:lnTo>
                    <a:pt x="308" y="278"/>
                  </a:lnTo>
                  <a:lnTo>
                    <a:pt x="306" y="276"/>
                  </a:lnTo>
                  <a:lnTo>
                    <a:pt x="302" y="272"/>
                  </a:lnTo>
                  <a:lnTo>
                    <a:pt x="298" y="268"/>
                  </a:lnTo>
                  <a:lnTo>
                    <a:pt x="294" y="264"/>
                  </a:lnTo>
                  <a:lnTo>
                    <a:pt x="290" y="264"/>
                  </a:lnTo>
                  <a:lnTo>
                    <a:pt x="287" y="264"/>
                  </a:lnTo>
                  <a:lnTo>
                    <a:pt x="281" y="264"/>
                  </a:lnTo>
                  <a:lnTo>
                    <a:pt x="275" y="266"/>
                  </a:lnTo>
                  <a:lnTo>
                    <a:pt x="271" y="268"/>
                  </a:lnTo>
                  <a:lnTo>
                    <a:pt x="266" y="268"/>
                  </a:lnTo>
                  <a:lnTo>
                    <a:pt x="262" y="270"/>
                  </a:lnTo>
                  <a:lnTo>
                    <a:pt x="256" y="272"/>
                  </a:lnTo>
                  <a:lnTo>
                    <a:pt x="251" y="274"/>
                  </a:lnTo>
                  <a:lnTo>
                    <a:pt x="247" y="274"/>
                  </a:lnTo>
                  <a:lnTo>
                    <a:pt x="243" y="276"/>
                  </a:lnTo>
                  <a:lnTo>
                    <a:pt x="237" y="274"/>
                  </a:lnTo>
                  <a:lnTo>
                    <a:pt x="233" y="274"/>
                  </a:lnTo>
                  <a:lnTo>
                    <a:pt x="228" y="272"/>
                  </a:lnTo>
                  <a:lnTo>
                    <a:pt x="226" y="268"/>
                  </a:lnTo>
                  <a:lnTo>
                    <a:pt x="220" y="262"/>
                  </a:lnTo>
                  <a:lnTo>
                    <a:pt x="216" y="259"/>
                  </a:lnTo>
                  <a:lnTo>
                    <a:pt x="213" y="251"/>
                  </a:lnTo>
                  <a:lnTo>
                    <a:pt x="207" y="243"/>
                  </a:lnTo>
                  <a:lnTo>
                    <a:pt x="203" y="236"/>
                  </a:lnTo>
                  <a:lnTo>
                    <a:pt x="197" y="228"/>
                  </a:lnTo>
                  <a:lnTo>
                    <a:pt x="194" y="221"/>
                  </a:lnTo>
                  <a:lnTo>
                    <a:pt x="190" y="213"/>
                  </a:lnTo>
                  <a:lnTo>
                    <a:pt x="184" y="205"/>
                  </a:lnTo>
                  <a:lnTo>
                    <a:pt x="178" y="198"/>
                  </a:lnTo>
                  <a:lnTo>
                    <a:pt x="175" y="192"/>
                  </a:lnTo>
                  <a:lnTo>
                    <a:pt x="169" y="184"/>
                  </a:lnTo>
                  <a:lnTo>
                    <a:pt x="161" y="179"/>
                  </a:lnTo>
                  <a:lnTo>
                    <a:pt x="157" y="173"/>
                  </a:lnTo>
                  <a:lnTo>
                    <a:pt x="150" y="169"/>
                  </a:lnTo>
                  <a:lnTo>
                    <a:pt x="142" y="164"/>
                  </a:lnTo>
                  <a:lnTo>
                    <a:pt x="129" y="158"/>
                  </a:lnTo>
                  <a:lnTo>
                    <a:pt x="127" y="156"/>
                  </a:lnTo>
                  <a:lnTo>
                    <a:pt x="125" y="154"/>
                  </a:lnTo>
                  <a:lnTo>
                    <a:pt x="123" y="150"/>
                  </a:lnTo>
                  <a:lnTo>
                    <a:pt x="119" y="146"/>
                  </a:lnTo>
                  <a:lnTo>
                    <a:pt x="117" y="143"/>
                  </a:lnTo>
                  <a:lnTo>
                    <a:pt x="116" y="139"/>
                  </a:lnTo>
                  <a:lnTo>
                    <a:pt x="114" y="135"/>
                  </a:lnTo>
                  <a:lnTo>
                    <a:pt x="112" y="129"/>
                  </a:lnTo>
                  <a:lnTo>
                    <a:pt x="110" y="125"/>
                  </a:lnTo>
                  <a:lnTo>
                    <a:pt x="108" y="122"/>
                  </a:lnTo>
                  <a:lnTo>
                    <a:pt x="106" y="118"/>
                  </a:lnTo>
                  <a:lnTo>
                    <a:pt x="104" y="114"/>
                  </a:lnTo>
                  <a:lnTo>
                    <a:pt x="102" y="110"/>
                  </a:lnTo>
                  <a:lnTo>
                    <a:pt x="100" y="106"/>
                  </a:lnTo>
                  <a:lnTo>
                    <a:pt x="98" y="103"/>
                  </a:lnTo>
                  <a:lnTo>
                    <a:pt x="97" y="97"/>
                  </a:lnTo>
                  <a:lnTo>
                    <a:pt x="95" y="97"/>
                  </a:lnTo>
                  <a:lnTo>
                    <a:pt x="95" y="95"/>
                  </a:lnTo>
                  <a:lnTo>
                    <a:pt x="93" y="93"/>
                  </a:lnTo>
                  <a:lnTo>
                    <a:pt x="91" y="91"/>
                  </a:lnTo>
                  <a:lnTo>
                    <a:pt x="91" y="87"/>
                  </a:lnTo>
                  <a:lnTo>
                    <a:pt x="89" y="86"/>
                  </a:lnTo>
                  <a:lnTo>
                    <a:pt x="89" y="84"/>
                  </a:lnTo>
                  <a:lnTo>
                    <a:pt x="87" y="82"/>
                  </a:lnTo>
                  <a:lnTo>
                    <a:pt x="85" y="78"/>
                  </a:lnTo>
                  <a:lnTo>
                    <a:pt x="85" y="76"/>
                  </a:lnTo>
                  <a:lnTo>
                    <a:pt x="83" y="74"/>
                  </a:lnTo>
                  <a:lnTo>
                    <a:pt x="83" y="72"/>
                  </a:lnTo>
                  <a:lnTo>
                    <a:pt x="81" y="70"/>
                  </a:lnTo>
                  <a:lnTo>
                    <a:pt x="78" y="70"/>
                  </a:lnTo>
                  <a:lnTo>
                    <a:pt x="76" y="68"/>
                  </a:lnTo>
                  <a:lnTo>
                    <a:pt x="72" y="68"/>
                  </a:lnTo>
                  <a:lnTo>
                    <a:pt x="70" y="68"/>
                  </a:lnTo>
                  <a:lnTo>
                    <a:pt x="66" y="63"/>
                  </a:lnTo>
                  <a:lnTo>
                    <a:pt x="62" y="59"/>
                  </a:lnTo>
                  <a:lnTo>
                    <a:pt x="59" y="53"/>
                  </a:lnTo>
                  <a:lnTo>
                    <a:pt x="55" y="49"/>
                  </a:lnTo>
                  <a:lnTo>
                    <a:pt x="49" y="44"/>
                  </a:lnTo>
                  <a:lnTo>
                    <a:pt x="45" y="40"/>
                  </a:lnTo>
                  <a:lnTo>
                    <a:pt x="41" y="34"/>
                  </a:lnTo>
                  <a:lnTo>
                    <a:pt x="36" y="30"/>
                  </a:lnTo>
                  <a:lnTo>
                    <a:pt x="30" y="27"/>
                  </a:lnTo>
                  <a:lnTo>
                    <a:pt x="24" y="21"/>
                  </a:lnTo>
                  <a:lnTo>
                    <a:pt x="21" y="17"/>
                  </a:lnTo>
                  <a:lnTo>
                    <a:pt x="15" y="13"/>
                  </a:lnTo>
                  <a:lnTo>
                    <a:pt x="11" y="10"/>
                  </a:lnTo>
                  <a:lnTo>
                    <a:pt x="7" y="6"/>
                  </a:lnTo>
                  <a:lnTo>
                    <a:pt x="0" y="0"/>
                  </a:lnTo>
                  <a:lnTo>
                    <a:pt x="5" y="2"/>
                  </a:lnTo>
                  <a:lnTo>
                    <a:pt x="15" y="8"/>
                  </a:lnTo>
                  <a:lnTo>
                    <a:pt x="26" y="13"/>
                  </a:lnTo>
                  <a:lnTo>
                    <a:pt x="38" y="19"/>
                  </a:lnTo>
                  <a:lnTo>
                    <a:pt x="47" y="25"/>
                  </a:lnTo>
                  <a:lnTo>
                    <a:pt x="59" y="30"/>
                  </a:lnTo>
                  <a:lnTo>
                    <a:pt x="68" y="36"/>
                  </a:lnTo>
                  <a:lnTo>
                    <a:pt x="78" y="42"/>
                  </a:lnTo>
                  <a:lnTo>
                    <a:pt x="89" y="48"/>
                  </a:lnTo>
                  <a:lnTo>
                    <a:pt x="98" y="53"/>
                  </a:lnTo>
                  <a:lnTo>
                    <a:pt x="110" y="59"/>
                  </a:lnTo>
                  <a:lnTo>
                    <a:pt x="119" y="65"/>
                  </a:lnTo>
                  <a:lnTo>
                    <a:pt x="131" y="70"/>
                  </a:lnTo>
                  <a:lnTo>
                    <a:pt x="140" y="76"/>
                  </a:lnTo>
                  <a:lnTo>
                    <a:pt x="152" y="84"/>
                  </a:lnTo>
                  <a:lnTo>
                    <a:pt x="165"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22" name="Freeform 22"/>
            <p:cNvSpPr>
              <a:spLocks/>
            </p:cNvSpPr>
            <p:nvPr/>
          </p:nvSpPr>
          <p:spPr bwMode="auto">
            <a:xfrm>
              <a:off x="4936" y="1381"/>
              <a:ext cx="185" cy="202"/>
            </a:xfrm>
            <a:custGeom>
              <a:avLst/>
              <a:gdLst>
                <a:gd name="T0" fmla="*/ 109 w 371"/>
                <a:gd name="T1" fmla="*/ 56 h 405"/>
                <a:gd name="T2" fmla="*/ 111 w 371"/>
                <a:gd name="T3" fmla="*/ 56 h 405"/>
                <a:gd name="T4" fmla="*/ 112 w 371"/>
                <a:gd name="T5" fmla="*/ 57 h 405"/>
                <a:gd name="T6" fmla="*/ 112 w 371"/>
                <a:gd name="T7" fmla="*/ 58 h 405"/>
                <a:gd name="T8" fmla="*/ 110 w 371"/>
                <a:gd name="T9" fmla="*/ 60 h 405"/>
                <a:gd name="T10" fmla="*/ 108 w 371"/>
                <a:gd name="T11" fmla="*/ 61 h 405"/>
                <a:gd name="T12" fmla="*/ 105 w 371"/>
                <a:gd name="T13" fmla="*/ 62 h 405"/>
                <a:gd name="T14" fmla="*/ 104 w 371"/>
                <a:gd name="T15" fmla="*/ 61 h 405"/>
                <a:gd name="T16" fmla="*/ 103 w 371"/>
                <a:gd name="T17" fmla="*/ 60 h 405"/>
                <a:gd name="T18" fmla="*/ 103 w 371"/>
                <a:gd name="T19" fmla="*/ 59 h 405"/>
                <a:gd name="T20" fmla="*/ 102 w 371"/>
                <a:gd name="T21" fmla="*/ 59 h 405"/>
                <a:gd name="T22" fmla="*/ 100 w 371"/>
                <a:gd name="T23" fmla="*/ 62 h 405"/>
                <a:gd name="T24" fmla="*/ 96 w 371"/>
                <a:gd name="T25" fmla="*/ 64 h 405"/>
                <a:gd name="T26" fmla="*/ 93 w 371"/>
                <a:gd name="T27" fmla="*/ 66 h 405"/>
                <a:gd name="T28" fmla="*/ 96 w 371"/>
                <a:gd name="T29" fmla="*/ 67 h 405"/>
                <a:gd name="T30" fmla="*/ 99 w 371"/>
                <a:gd name="T31" fmla="*/ 70 h 405"/>
                <a:gd name="T32" fmla="*/ 100 w 371"/>
                <a:gd name="T33" fmla="*/ 74 h 405"/>
                <a:gd name="T34" fmla="*/ 94 w 371"/>
                <a:gd name="T35" fmla="*/ 84 h 405"/>
                <a:gd name="T36" fmla="*/ 77 w 371"/>
                <a:gd name="T37" fmla="*/ 94 h 405"/>
                <a:gd name="T38" fmla="*/ 61 w 371"/>
                <a:gd name="T39" fmla="*/ 106 h 405"/>
                <a:gd name="T40" fmla="*/ 55 w 371"/>
                <a:gd name="T41" fmla="*/ 122 h 405"/>
                <a:gd name="T42" fmla="*/ 51 w 371"/>
                <a:gd name="T43" fmla="*/ 133 h 405"/>
                <a:gd name="T44" fmla="*/ 47 w 371"/>
                <a:gd name="T45" fmla="*/ 144 h 405"/>
                <a:gd name="T46" fmla="*/ 35 w 371"/>
                <a:gd name="T47" fmla="*/ 147 h 405"/>
                <a:gd name="T48" fmla="*/ 28 w 371"/>
                <a:gd name="T49" fmla="*/ 141 h 405"/>
                <a:gd name="T50" fmla="*/ 18 w 371"/>
                <a:gd name="T51" fmla="*/ 137 h 405"/>
                <a:gd name="T52" fmla="*/ 6 w 371"/>
                <a:gd name="T53" fmla="*/ 137 h 405"/>
                <a:gd name="T54" fmla="*/ 3 w 371"/>
                <a:gd name="T55" fmla="*/ 144 h 405"/>
                <a:gd name="T56" fmla="*/ 14 w 371"/>
                <a:gd name="T57" fmla="*/ 171 h 405"/>
                <a:gd name="T58" fmla="*/ 33 w 371"/>
                <a:gd name="T59" fmla="*/ 192 h 405"/>
                <a:gd name="T60" fmla="*/ 63 w 371"/>
                <a:gd name="T61" fmla="*/ 201 h 405"/>
                <a:gd name="T62" fmla="*/ 61 w 371"/>
                <a:gd name="T63" fmla="*/ 198 h 405"/>
                <a:gd name="T64" fmla="*/ 58 w 371"/>
                <a:gd name="T65" fmla="*/ 192 h 405"/>
                <a:gd name="T66" fmla="*/ 53 w 371"/>
                <a:gd name="T67" fmla="*/ 186 h 405"/>
                <a:gd name="T68" fmla="*/ 50 w 371"/>
                <a:gd name="T69" fmla="*/ 180 h 405"/>
                <a:gd name="T70" fmla="*/ 49 w 371"/>
                <a:gd name="T71" fmla="*/ 169 h 405"/>
                <a:gd name="T72" fmla="*/ 50 w 371"/>
                <a:gd name="T73" fmla="*/ 158 h 405"/>
                <a:gd name="T74" fmla="*/ 56 w 371"/>
                <a:gd name="T75" fmla="*/ 150 h 405"/>
                <a:gd name="T76" fmla="*/ 67 w 371"/>
                <a:gd name="T77" fmla="*/ 150 h 405"/>
                <a:gd name="T78" fmla="*/ 80 w 371"/>
                <a:gd name="T79" fmla="*/ 152 h 405"/>
                <a:gd name="T80" fmla="*/ 90 w 371"/>
                <a:gd name="T81" fmla="*/ 147 h 405"/>
                <a:gd name="T82" fmla="*/ 98 w 371"/>
                <a:gd name="T83" fmla="*/ 134 h 405"/>
                <a:gd name="T84" fmla="*/ 106 w 371"/>
                <a:gd name="T85" fmla="*/ 114 h 405"/>
                <a:gd name="T86" fmla="*/ 119 w 371"/>
                <a:gd name="T87" fmla="*/ 96 h 405"/>
                <a:gd name="T88" fmla="*/ 132 w 371"/>
                <a:gd name="T89" fmla="*/ 85 h 405"/>
                <a:gd name="T90" fmla="*/ 137 w 371"/>
                <a:gd name="T91" fmla="*/ 76 h 405"/>
                <a:gd name="T92" fmla="*/ 140 w 371"/>
                <a:gd name="T93" fmla="*/ 65 h 405"/>
                <a:gd name="T94" fmla="*/ 143 w 371"/>
                <a:gd name="T95" fmla="*/ 54 h 405"/>
                <a:gd name="T96" fmla="*/ 145 w 371"/>
                <a:gd name="T97" fmla="*/ 51 h 405"/>
                <a:gd name="T98" fmla="*/ 147 w 371"/>
                <a:gd name="T99" fmla="*/ 45 h 405"/>
                <a:gd name="T100" fmla="*/ 150 w 371"/>
                <a:gd name="T101" fmla="*/ 40 h 405"/>
                <a:gd name="T102" fmla="*/ 156 w 371"/>
                <a:gd name="T103" fmla="*/ 36 h 405"/>
                <a:gd name="T104" fmla="*/ 165 w 371"/>
                <a:gd name="T105" fmla="*/ 23 h 405"/>
                <a:gd name="T106" fmla="*/ 176 w 371"/>
                <a:gd name="T107" fmla="*/ 10 h 405"/>
                <a:gd name="T108" fmla="*/ 185 w 371"/>
                <a:gd name="T109" fmla="*/ 0 h 405"/>
                <a:gd name="T110" fmla="*/ 163 w 371"/>
                <a:gd name="T111" fmla="*/ 15 h 405"/>
                <a:gd name="T112" fmla="*/ 139 w 371"/>
                <a:gd name="T113" fmla="*/ 33 h 405"/>
                <a:gd name="T114" fmla="*/ 116 w 371"/>
                <a:gd name="T115" fmla="*/ 51 h 4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1" h="405">
                  <a:moveTo>
                    <a:pt x="219" y="112"/>
                  </a:moveTo>
                  <a:lnTo>
                    <a:pt x="219" y="112"/>
                  </a:lnTo>
                  <a:lnTo>
                    <a:pt x="221" y="112"/>
                  </a:lnTo>
                  <a:lnTo>
                    <a:pt x="222" y="112"/>
                  </a:lnTo>
                  <a:lnTo>
                    <a:pt x="222" y="114"/>
                  </a:lnTo>
                  <a:lnTo>
                    <a:pt x="224" y="114"/>
                  </a:lnTo>
                  <a:lnTo>
                    <a:pt x="224" y="116"/>
                  </a:lnTo>
                  <a:lnTo>
                    <a:pt x="224" y="118"/>
                  </a:lnTo>
                  <a:lnTo>
                    <a:pt x="222" y="118"/>
                  </a:lnTo>
                  <a:lnTo>
                    <a:pt x="221" y="120"/>
                  </a:lnTo>
                  <a:lnTo>
                    <a:pt x="219" y="122"/>
                  </a:lnTo>
                  <a:lnTo>
                    <a:pt x="217" y="122"/>
                  </a:lnTo>
                  <a:lnTo>
                    <a:pt x="217" y="124"/>
                  </a:lnTo>
                  <a:lnTo>
                    <a:pt x="215" y="124"/>
                  </a:lnTo>
                  <a:lnTo>
                    <a:pt x="213" y="124"/>
                  </a:lnTo>
                  <a:lnTo>
                    <a:pt x="211" y="124"/>
                  </a:lnTo>
                  <a:lnTo>
                    <a:pt x="209" y="124"/>
                  </a:lnTo>
                  <a:lnTo>
                    <a:pt x="209" y="122"/>
                  </a:lnTo>
                  <a:lnTo>
                    <a:pt x="207" y="122"/>
                  </a:lnTo>
                  <a:lnTo>
                    <a:pt x="207" y="120"/>
                  </a:lnTo>
                  <a:lnTo>
                    <a:pt x="207" y="118"/>
                  </a:lnTo>
                  <a:lnTo>
                    <a:pt x="207" y="116"/>
                  </a:lnTo>
                  <a:lnTo>
                    <a:pt x="207" y="118"/>
                  </a:lnTo>
                  <a:lnTo>
                    <a:pt x="205" y="118"/>
                  </a:lnTo>
                  <a:lnTo>
                    <a:pt x="205" y="120"/>
                  </a:lnTo>
                  <a:lnTo>
                    <a:pt x="203" y="122"/>
                  </a:lnTo>
                  <a:lnTo>
                    <a:pt x="202" y="122"/>
                  </a:lnTo>
                  <a:lnTo>
                    <a:pt x="200" y="124"/>
                  </a:lnTo>
                  <a:lnTo>
                    <a:pt x="198" y="126"/>
                  </a:lnTo>
                  <a:lnTo>
                    <a:pt x="196" y="126"/>
                  </a:lnTo>
                  <a:lnTo>
                    <a:pt x="194" y="128"/>
                  </a:lnTo>
                  <a:lnTo>
                    <a:pt x="192" y="129"/>
                  </a:lnTo>
                  <a:lnTo>
                    <a:pt x="190" y="129"/>
                  </a:lnTo>
                  <a:lnTo>
                    <a:pt x="190" y="131"/>
                  </a:lnTo>
                  <a:lnTo>
                    <a:pt x="188" y="133"/>
                  </a:lnTo>
                  <a:lnTo>
                    <a:pt x="186" y="133"/>
                  </a:lnTo>
                  <a:lnTo>
                    <a:pt x="188" y="133"/>
                  </a:lnTo>
                  <a:lnTo>
                    <a:pt x="188" y="135"/>
                  </a:lnTo>
                  <a:lnTo>
                    <a:pt x="190" y="135"/>
                  </a:lnTo>
                  <a:lnTo>
                    <a:pt x="192" y="135"/>
                  </a:lnTo>
                  <a:lnTo>
                    <a:pt x="192" y="137"/>
                  </a:lnTo>
                  <a:lnTo>
                    <a:pt x="194" y="137"/>
                  </a:lnTo>
                  <a:lnTo>
                    <a:pt x="196" y="139"/>
                  </a:lnTo>
                  <a:lnTo>
                    <a:pt x="198" y="139"/>
                  </a:lnTo>
                  <a:lnTo>
                    <a:pt x="198" y="141"/>
                  </a:lnTo>
                  <a:lnTo>
                    <a:pt x="200" y="143"/>
                  </a:lnTo>
                  <a:lnTo>
                    <a:pt x="200" y="145"/>
                  </a:lnTo>
                  <a:lnTo>
                    <a:pt x="200" y="147"/>
                  </a:lnTo>
                  <a:lnTo>
                    <a:pt x="200" y="148"/>
                  </a:lnTo>
                  <a:lnTo>
                    <a:pt x="200" y="150"/>
                  </a:lnTo>
                  <a:lnTo>
                    <a:pt x="198" y="154"/>
                  </a:lnTo>
                  <a:lnTo>
                    <a:pt x="192" y="162"/>
                  </a:lnTo>
                  <a:lnTo>
                    <a:pt x="188" y="168"/>
                  </a:lnTo>
                  <a:lnTo>
                    <a:pt x="181" y="173"/>
                  </a:lnTo>
                  <a:lnTo>
                    <a:pt x="175" y="177"/>
                  </a:lnTo>
                  <a:lnTo>
                    <a:pt x="167" y="181"/>
                  </a:lnTo>
                  <a:lnTo>
                    <a:pt x="162" y="185"/>
                  </a:lnTo>
                  <a:lnTo>
                    <a:pt x="154" y="188"/>
                  </a:lnTo>
                  <a:lnTo>
                    <a:pt x="146" y="194"/>
                  </a:lnTo>
                  <a:lnTo>
                    <a:pt x="141" y="198"/>
                  </a:lnTo>
                  <a:lnTo>
                    <a:pt x="133" y="202"/>
                  </a:lnTo>
                  <a:lnTo>
                    <a:pt x="127" y="207"/>
                  </a:lnTo>
                  <a:lnTo>
                    <a:pt x="122" y="213"/>
                  </a:lnTo>
                  <a:lnTo>
                    <a:pt x="118" y="221"/>
                  </a:lnTo>
                  <a:lnTo>
                    <a:pt x="114" y="228"/>
                  </a:lnTo>
                  <a:lnTo>
                    <a:pt x="112" y="242"/>
                  </a:lnTo>
                  <a:lnTo>
                    <a:pt x="110" y="244"/>
                  </a:lnTo>
                  <a:lnTo>
                    <a:pt x="108" y="247"/>
                  </a:lnTo>
                  <a:lnTo>
                    <a:pt x="107" y="253"/>
                  </a:lnTo>
                  <a:lnTo>
                    <a:pt x="105" y="257"/>
                  </a:lnTo>
                  <a:lnTo>
                    <a:pt x="105" y="261"/>
                  </a:lnTo>
                  <a:lnTo>
                    <a:pt x="103" y="266"/>
                  </a:lnTo>
                  <a:lnTo>
                    <a:pt x="101" y="270"/>
                  </a:lnTo>
                  <a:lnTo>
                    <a:pt x="101" y="276"/>
                  </a:lnTo>
                  <a:lnTo>
                    <a:pt x="99" y="280"/>
                  </a:lnTo>
                  <a:lnTo>
                    <a:pt x="97" y="283"/>
                  </a:lnTo>
                  <a:lnTo>
                    <a:pt x="95" y="289"/>
                  </a:lnTo>
                  <a:lnTo>
                    <a:pt x="93" y="291"/>
                  </a:lnTo>
                  <a:lnTo>
                    <a:pt x="89" y="293"/>
                  </a:lnTo>
                  <a:lnTo>
                    <a:pt x="84" y="295"/>
                  </a:lnTo>
                  <a:lnTo>
                    <a:pt x="80" y="297"/>
                  </a:lnTo>
                  <a:lnTo>
                    <a:pt x="70" y="295"/>
                  </a:lnTo>
                  <a:lnTo>
                    <a:pt x="68" y="293"/>
                  </a:lnTo>
                  <a:lnTo>
                    <a:pt x="63" y="289"/>
                  </a:lnTo>
                  <a:lnTo>
                    <a:pt x="61" y="285"/>
                  </a:lnTo>
                  <a:lnTo>
                    <a:pt x="57" y="283"/>
                  </a:lnTo>
                  <a:lnTo>
                    <a:pt x="53" y="280"/>
                  </a:lnTo>
                  <a:lnTo>
                    <a:pt x="48" y="280"/>
                  </a:lnTo>
                  <a:lnTo>
                    <a:pt x="44" y="278"/>
                  </a:lnTo>
                  <a:lnTo>
                    <a:pt x="40" y="276"/>
                  </a:lnTo>
                  <a:lnTo>
                    <a:pt x="36" y="274"/>
                  </a:lnTo>
                  <a:lnTo>
                    <a:pt x="30" y="274"/>
                  </a:lnTo>
                  <a:lnTo>
                    <a:pt x="27" y="274"/>
                  </a:lnTo>
                  <a:lnTo>
                    <a:pt x="23" y="274"/>
                  </a:lnTo>
                  <a:lnTo>
                    <a:pt x="17" y="272"/>
                  </a:lnTo>
                  <a:lnTo>
                    <a:pt x="13" y="274"/>
                  </a:lnTo>
                  <a:lnTo>
                    <a:pt x="8" y="274"/>
                  </a:lnTo>
                  <a:lnTo>
                    <a:pt x="0" y="274"/>
                  </a:lnTo>
                  <a:lnTo>
                    <a:pt x="2" y="280"/>
                  </a:lnTo>
                  <a:lnTo>
                    <a:pt x="6" y="289"/>
                  </a:lnTo>
                  <a:lnTo>
                    <a:pt x="10" y="301"/>
                  </a:lnTo>
                  <a:lnTo>
                    <a:pt x="15" y="312"/>
                  </a:lnTo>
                  <a:lnTo>
                    <a:pt x="19" y="321"/>
                  </a:lnTo>
                  <a:lnTo>
                    <a:pt x="23" y="333"/>
                  </a:lnTo>
                  <a:lnTo>
                    <a:pt x="29" y="342"/>
                  </a:lnTo>
                  <a:lnTo>
                    <a:pt x="36" y="352"/>
                  </a:lnTo>
                  <a:lnTo>
                    <a:pt x="42" y="361"/>
                  </a:lnTo>
                  <a:lnTo>
                    <a:pt x="49" y="369"/>
                  </a:lnTo>
                  <a:lnTo>
                    <a:pt x="57" y="379"/>
                  </a:lnTo>
                  <a:lnTo>
                    <a:pt x="67" y="384"/>
                  </a:lnTo>
                  <a:lnTo>
                    <a:pt x="76" y="392"/>
                  </a:lnTo>
                  <a:lnTo>
                    <a:pt x="87" y="398"/>
                  </a:lnTo>
                  <a:lnTo>
                    <a:pt x="97" y="401"/>
                  </a:lnTo>
                  <a:lnTo>
                    <a:pt x="116" y="405"/>
                  </a:lnTo>
                  <a:lnTo>
                    <a:pt x="127" y="403"/>
                  </a:lnTo>
                  <a:lnTo>
                    <a:pt x="126" y="401"/>
                  </a:lnTo>
                  <a:lnTo>
                    <a:pt x="124" y="399"/>
                  </a:lnTo>
                  <a:lnTo>
                    <a:pt x="124" y="398"/>
                  </a:lnTo>
                  <a:lnTo>
                    <a:pt x="122" y="396"/>
                  </a:lnTo>
                  <a:lnTo>
                    <a:pt x="120" y="394"/>
                  </a:lnTo>
                  <a:lnTo>
                    <a:pt x="118" y="392"/>
                  </a:lnTo>
                  <a:lnTo>
                    <a:pt x="118" y="388"/>
                  </a:lnTo>
                  <a:lnTo>
                    <a:pt x="116" y="386"/>
                  </a:lnTo>
                  <a:lnTo>
                    <a:pt x="116" y="384"/>
                  </a:lnTo>
                  <a:lnTo>
                    <a:pt x="114" y="380"/>
                  </a:lnTo>
                  <a:lnTo>
                    <a:pt x="112" y="379"/>
                  </a:lnTo>
                  <a:lnTo>
                    <a:pt x="110" y="377"/>
                  </a:lnTo>
                  <a:lnTo>
                    <a:pt x="108" y="375"/>
                  </a:lnTo>
                  <a:lnTo>
                    <a:pt x="107" y="373"/>
                  </a:lnTo>
                  <a:lnTo>
                    <a:pt x="105" y="371"/>
                  </a:lnTo>
                  <a:lnTo>
                    <a:pt x="101" y="367"/>
                  </a:lnTo>
                  <a:lnTo>
                    <a:pt x="101" y="365"/>
                  </a:lnTo>
                  <a:lnTo>
                    <a:pt x="101" y="361"/>
                  </a:lnTo>
                  <a:lnTo>
                    <a:pt x="101" y="358"/>
                  </a:lnTo>
                  <a:lnTo>
                    <a:pt x="99" y="352"/>
                  </a:lnTo>
                  <a:lnTo>
                    <a:pt x="99" y="348"/>
                  </a:lnTo>
                  <a:lnTo>
                    <a:pt x="99" y="342"/>
                  </a:lnTo>
                  <a:lnTo>
                    <a:pt x="99" y="339"/>
                  </a:lnTo>
                  <a:lnTo>
                    <a:pt x="99" y="333"/>
                  </a:lnTo>
                  <a:lnTo>
                    <a:pt x="99" y="329"/>
                  </a:lnTo>
                  <a:lnTo>
                    <a:pt x="99" y="323"/>
                  </a:lnTo>
                  <a:lnTo>
                    <a:pt x="101" y="320"/>
                  </a:lnTo>
                  <a:lnTo>
                    <a:pt x="101" y="316"/>
                  </a:lnTo>
                  <a:lnTo>
                    <a:pt x="103" y="312"/>
                  </a:lnTo>
                  <a:lnTo>
                    <a:pt x="105" y="308"/>
                  </a:lnTo>
                  <a:lnTo>
                    <a:pt x="107" y="306"/>
                  </a:lnTo>
                  <a:lnTo>
                    <a:pt x="112" y="301"/>
                  </a:lnTo>
                  <a:lnTo>
                    <a:pt x="114" y="301"/>
                  </a:lnTo>
                  <a:lnTo>
                    <a:pt x="120" y="299"/>
                  </a:lnTo>
                  <a:lnTo>
                    <a:pt x="124" y="299"/>
                  </a:lnTo>
                  <a:lnTo>
                    <a:pt x="129" y="299"/>
                  </a:lnTo>
                  <a:lnTo>
                    <a:pt x="135" y="301"/>
                  </a:lnTo>
                  <a:lnTo>
                    <a:pt x="141" y="301"/>
                  </a:lnTo>
                  <a:lnTo>
                    <a:pt x="145" y="302"/>
                  </a:lnTo>
                  <a:lnTo>
                    <a:pt x="150" y="302"/>
                  </a:lnTo>
                  <a:lnTo>
                    <a:pt x="154" y="304"/>
                  </a:lnTo>
                  <a:lnTo>
                    <a:pt x="160" y="304"/>
                  </a:lnTo>
                  <a:lnTo>
                    <a:pt x="165" y="304"/>
                  </a:lnTo>
                  <a:lnTo>
                    <a:pt x="169" y="302"/>
                  </a:lnTo>
                  <a:lnTo>
                    <a:pt x="173" y="301"/>
                  </a:lnTo>
                  <a:lnTo>
                    <a:pt x="179" y="299"/>
                  </a:lnTo>
                  <a:lnTo>
                    <a:pt x="181" y="295"/>
                  </a:lnTo>
                  <a:lnTo>
                    <a:pt x="188" y="287"/>
                  </a:lnTo>
                  <a:lnTo>
                    <a:pt x="188" y="283"/>
                  </a:lnTo>
                  <a:lnTo>
                    <a:pt x="192" y="276"/>
                  </a:lnTo>
                  <a:lnTo>
                    <a:pt x="196" y="268"/>
                  </a:lnTo>
                  <a:lnTo>
                    <a:pt x="200" y="261"/>
                  </a:lnTo>
                  <a:lnTo>
                    <a:pt x="202" y="251"/>
                  </a:lnTo>
                  <a:lnTo>
                    <a:pt x="205" y="244"/>
                  </a:lnTo>
                  <a:lnTo>
                    <a:pt x="209" y="236"/>
                  </a:lnTo>
                  <a:lnTo>
                    <a:pt x="213" y="228"/>
                  </a:lnTo>
                  <a:lnTo>
                    <a:pt x="217" y="221"/>
                  </a:lnTo>
                  <a:lnTo>
                    <a:pt x="222" y="213"/>
                  </a:lnTo>
                  <a:lnTo>
                    <a:pt x="226" y="204"/>
                  </a:lnTo>
                  <a:lnTo>
                    <a:pt x="232" y="198"/>
                  </a:lnTo>
                  <a:lnTo>
                    <a:pt x="238" y="192"/>
                  </a:lnTo>
                  <a:lnTo>
                    <a:pt x="243" y="187"/>
                  </a:lnTo>
                  <a:lnTo>
                    <a:pt x="251" y="181"/>
                  </a:lnTo>
                  <a:lnTo>
                    <a:pt x="262" y="173"/>
                  </a:lnTo>
                  <a:lnTo>
                    <a:pt x="264" y="171"/>
                  </a:lnTo>
                  <a:lnTo>
                    <a:pt x="264" y="168"/>
                  </a:lnTo>
                  <a:lnTo>
                    <a:pt x="268" y="164"/>
                  </a:lnTo>
                  <a:lnTo>
                    <a:pt x="270" y="160"/>
                  </a:lnTo>
                  <a:lnTo>
                    <a:pt x="272" y="156"/>
                  </a:lnTo>
                  <a:lnTo>
                    <a:pt x="274" y="152"/>
                  </a:lnTo>
                  <a:lnTo>
                    <a:pt x="274" y="148"/>
                  </a:lnTo>
                  <a:lnTo>
                    <a:pt x="276" y="145"/>
                  </a:lnTo>
                  <a:lnTo>
                    <a:pt x="278" y="141"/>
                  </a:lnTo>
                  <a:lnTo>
                    <a:pt x="278" y="135"/>
                  </a:lnTo>
                  <a:lnTo>
                    <a:pt x="280" y="131"/>
                  </a:lnTo>
                  <a:lnTo>
                    <a:pt x="281" y="128"/>
                  </a:lnTo>
                  <a:lnTo>
                    <a:pt x="283" y="124"/>
                  </a:lnTo>
                  <a:lnTo>
                    <a:pt x="283" y="118"/>
                  </a:lnTo>
                  <a:lnTo>
                    <a:pt x="285" y="114"/>
                  </a:lnTo>
                  <a:lnTo>
                    <a:pt x="287" y="109"/>
                  </a:lnTo>
                  <a:lnTo>
                    <a:pt x="289" y="107"/>
                  </a:lnTo>
                  <a:lnTo>
                    <a:pt x="289" y="105"/>
                  </a:lnTo>
                  <a:lnTo>
                    <a:pt x="291" y="103"/>
                  </a:lnTo>
                  <a:lnTo>
                    <a:pt x="291" y="99"/>
                  </a:lnTo>
                  <a:lnTo>
                    <a:pt x="293" y="97"/>
                  </a:lnTo>
                  <a:lnTo>
                    <a:pt x="293" y="95"/>
                  </a:lnTo>
                  <a:lnTo>
                    <a:pt x="293" y="91"/>
                  </a:lnTo>
                  <a:lnTo>
                    <a:pt x="295" y="90"/>
                  </a:lnTo>
                  <a:lnTo>
                    <a:pt x="295" y="88"/>
                  </a:lnTo>
                  <a:lnTo>
                    <a:pt x="295" y="86"/>
                  </a:lnTo>
                  <a:lnTo>
                    <a:pt x="297" y="84"/>
                  </a:lnTo>
                  <a:lnTo>
                    <a:pt x="299" y="82"/>
                  </a:lnTo>
                  <a:lnTo>
                    <a:pt x="300" y="80"/>
                  </a:lnTo>
                  <a:lnTo>
                    <a:pt x="302" y="80"/>
                  </a:lnTo>
                  <a:lnTo>
                    <a:pt x="308" y="80"/>
                  </a:lnTo>
                  <a:lnTo>
                    <a:pt x="310" y="76"/>
                  </a:lnTo>
                  <a:lnTo>
                    <a:pt x="312" y="72"/>
                  </a:lnTo>
                  <a:lnTo>
                    <a:pt x="316" y="67"/>
                  </a:lnTo>
                  <a:lnTo>
                    <a:pt x="318" y="61"/>
                  </a:lnTo>
                  <a:lnTo>
                    <a:pt x="323" y="55"/>
                  </a:lnTo>
                  <a:lnTo>
                    <a:pt x="327" y="50"/>
                  </a:lnTo>
                  <a:lnTo>
                    <a:pt x="331" y="46"/>
                  </a:lnTo>
                  <a:lnTo>
                    <a:pt x="335" y="40"/>
                  </a:lnTo>
                  <a:lnTo>
                    <a:pt x="338" y="34"/>
                  </a:lnTo>
                  <a:lnTo>
                    <a:pt x="344" y="31"/>
                  </a:lnTo>
                  <a:lnTo>
                    <a:pt x="348" y="25"/>
                  </a:lnTo>
                  <a:lnTo>
                    <a:pt x="352" y="21"/>
                  </a:lnTo>
                  <a:lnTo>
                    <a:pt x="357" y="15"/>
                  </a:lnTo>
                  <a:lnTo>
                    <a:pt x="359" y="12"/>
                  </a:lnTo>
                  <a:lnTo>
                    <a:pt x="363" y="6"/>
                  </a:lnTo>
                  <a:lnTo>
                    <a:pt x="371" y="0"/>
                  </a:lnTo>
                  <a:lnTo>
                    <a:pt x="365" y="4"/>
                  </a:lnTo>
                  <a:lnTo>
                    <a:pt x="356" y="10"/>
                  </a:lnTo>
                  <a:lnTo>
                    <a:pt x="346" y="17"/>
                  </a:lnTo>
                  <a:lnTo>
                    <a:pt x="337" y="25"/>
                  </a:lnTo>
                  <a:lnTo>
                    <a:pt x="327" y="31"/>
                  </a:lnTo>
                  <a:lnTo>
                    <a:pt x="318" y="38"/>
                  </a:lnTo>
                  <a:lnTo>
                    <a:pt x="306" y="46"/>
                  </a:lnTo>
                  <a:lnTo>
                    <a:pt x="297" y="52"/>
                  </a:lnTo>
                  <a:lnTo>
                    <a:pt x="287" y="59"/>
                  </a:lnTo>
                  <a:lnTo>
                    <a:pt x="278" y="67"/>
                  </a:lnTo>
                  <a:lnTo>
                    <a:pt x="270" y="74"/>
                  </a:lnTo>
                  <a:lnTo>
                    <a:pt x="259" y="80"/>
                  </a:lnTo>
                  <a:lnTo>
                    <a:pt x="251" y="88"/>
                  </a:lnTo>
                  <a:lnTo>
                    <a:pt x="241" y="95"/>
                  </a:lnTo>
                  <a:lnTo>
                    <a:pt x="232" y="103"/>
                  </a:lnTo>
                  <a:lnTo>
                    <a:pt x="219"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23" name="Freeform 23"/>
            <p:cNvSpPr>
              <a:spLocks/>
            </p:cNvSpPr>
            <p:nvPr/>
          </p:nvSpPr>
          <p:spPr bwMode="auto">
            <a:xfrm>
              <a:off x="5734" y="1504"/>
              <a:ext cx="51" cy="78"/>
            </a:xfrm>
            <a:custGeom>
              <a:avLst/>
              <a:gdLst>
                <a:gd name="T0" fmla="*/ 50 w 103"/>
                <a:gd name="T1" fmla="*/ 6 h 156"/>
                <a:gd name="T2" fmla="*/ 51 w 103"/>
                <a:gd name="T3" fmla="*/ 10 h 156"/>
                <a:gd name="T4" fmla="*/ 51 w 103"/>
                <a:gd name="T5" fmla="*/ 14 h 156"/>
                <a:gd name="T6" fmla="*/ 50 w 103"/>
                <a:gd name="T7" fmla="*/ 18 h 156"/>
                <a:gd name="T8" fmla="*/ 48 w 103"/>
                <a:gd name="T9" fmla="*/ 23 h 156"/>
                <a:gd name="T10" fmla="*/ 45 w 103"/>
                <a:gd name="T11" fmla="*/ 27 h 156"/>
                <a:gd name="T12" fmla="*/ 43 w 103"/>
                <a:gd name="T13" fmla="*/ 32 h 156"/>
                <a:gd name="T14" fmla="*/ 41 w 103"/>
                <a:gd name="T15" fmla="*/ 36 h 156"/>
                <a:gd name="T16" fmla="*/ 39 w 103"/>
                <a:gd name="T17" fmla="*/ 41 h 156"/>
                <a:gd name="T18" fmla="*/ 37 w 103"/>
                <a:gd name="T19" fmla="*/ 42 h 156"/>
                <a:gd name="T20" fmla="*/ 34 w 103"/>
                <a:gd name="T21" fmla="*/ 48 h 156"/>
                <a:gd name="T22" fmla="*/ 31 w 103"/>
                <a:gd name="T23" fmla="*/ 54 h 156"/>
                <a:gd name="T24" fmla="*/ 28 w 103"/>
                <a:gd name="T25" fmla="*/ 60 h 156"/>
                <a:gd name="T26" fmla="*/ 25 w 103"/>
                <a:gd name="T27" fmla="*/ 68 h 156"/>
                <a:gd name="T28" fmla="*/ 23 w 103"/>
                <a:gd name="T29" fmla="*/ 74 h 156"/>
                <a:gd name="T30" fmla="*/ 18 w 103"/>
                <a:gd name="T31" fmla="*/ 76 h 156"/>
                <a:gd name="T32" fmla="*/ 12 w 103"/>
                <a:gd name="T33" fmla="*/ 78 h 156"/>
                <a:gd name="T34" fmla="*/ 7 w 103"/>
                <a:gd name="T35" fmla="*/ 76 h 156"/>
                <a:gd name="T36" fmla="*/ 6 w 103"/>
                <a:gd name="T37" fmla="*/ 76 h 156"/>
                <a:gd name="T38" fmla="*/ 4 w 103"/>
                <a:gd name="T39" fmla="*/ 74 h 156"/>
                <a:gd name="T40" fmla="*/ 3 w 103"/>
                <a:gd name="T41" fmla="*/ 72 h 156"/>
                <a:gd name="T42" fmla="*/ 2 w 103"/>
                <a:gd name="T43" fmla="*/ 69 h 156"/>
                <a:gd name="T44" fmla="*/ 1 w 103"/>
                <a:gd name="T45" fmla="*/ 67 h 156"/>
                <a:gd name="T46" fmla="*/ 1 w 103"/>
                <a:gd name="T47" fmla="*/ 64 h 156"/>
                <a:gd name="T48" fmla="*/ 1 w 103"/>
                <a:gd name="T49" fmla="*/ 61 h 156"/>
                <a:gd name="T50" fmla="*/ 2 w 103"/>
                <a:gd name="T51" fmla="*/ 57 h 156"/>
                <a:gd name="T52" fmla="*/ 1 w 103"/>
                <a:gd name="T53" fmla="*/ 57 h 156"/>
                <a:gd name="T54" fmla="*/ 2 w 103"/>
                <a:gd name="T55" fmla="*/ 55 h 156"/>
                <a:gd name="T56" fmla="*/ 3 w 103"/>
                <a:gd name="T57" fmla="*/ 52 h 156"/>
                <a:gd name="T58" fmla="*/ 4 w 103"/>
                <a:gd name="T59" fmla="*/ 50 h 156"/>
                <a:gd name="T60" fmla="*/ 5 w 103"/>
                <a:gd name="T61" fmla="*/ 47 h 156"/>
                <a:gd name="T62" fmla="*/ 6 w 103"/>
                <a:gd name="T63" fmla="*/ 45 h 156"/>
                <a:gd name="T64" fmla="*/ 6 w 103"/>
                <a:gd name="T65" fmla="*/ 42 h 156"/>
                <a:gd name="T66" fmla="*/ 6 w 103"/>
                <a:gd name="T67" fmla="*/ 40 h 156"/>
                <a:gd name="T68" fmla="*/ 5 w 103"/>
                <a:gd name="T69" fmla="*/ 37 h 156"/>
                <a:gd name="T70" fmla="*/ 6 w 103"/>
                <a:gd name="T71" fmla="*/ 37 h 156"/>
                <a:gd name="T72" fmla="*/ 9 w 103"/>
                <a:gd name="T73" fmla="*/ 36 h 156"/>
                <a:gd name="T74" fmla="*/ 10 w 103"/>
                <a:gd name="T75" fmla="*/ 34 h 156"/>
                <a:gd name="T76" fmla="*/ 11 w 103"/>
                <a:gd name="T77" fmla="*/ 32 h 156"/>
                <a:gd name="T78" fmla="*/ 12 w 103"/>
                <a:gd name="T79" fmla="*/ 30 h 156"/>
                <a:gd name="T80" fmla="*/ 13 w 103"/>
                <a:gd name="T81" fmla="*/ 28 h 156"/>
                <a:gd name="T82" fmla="*/ 13 w 103"/>
                <a:gd name="T83" fmla="*/ 25 h 156"/>
                <a:gd name="T84" fmla="*/ 15 w 103"/>
                <a:gd name="T85" fmla="*/ 23 h 156"/>
                <a:gd name="T86" fmla="*/ 15 w 103"/>
                <a:gd name="T87" fmla="*/ 22 h 156"/>
                <a:gd name="T88" fmla="*/ 18 w 103"/>
                <a:gd name="T89" fmla="*/ 18 h 156"/>
                <a:gd name="T90" fmla="*/ 20 w 103"/>
                <a:gd name="T91" fmla="*/ 15 h 156"/>
                <a:gd name="T92" fmla="*/ 24 w 103"/>
                <a:gd name="T93" fmla="*/ 11 h 156"/>
                <a:gd name="T94" fmla="*/ 26 w 103"/>
                <a:gd name="T95" fmla="*/ 7 h 156"/>
                <a:gd name="T96" fmla="*/ 30 w 103"/>
                <a:gd name="T97" fmla="*/ 4 h 156"/>
                <a:gd name="T98" fmla="*/ 34 w 103"/>
                <a:gd name="T99" fmla="*/ 2 h 156"/>
                <a:gd name="T100" fmla="*/ 39 w 103"/>
                <a:gd name="T101" fmla="*/ 0 h 156"/>
                <a:gd name="T102" fmla="*/ 43 w 103"/>
                <a:gd name="T103" fmla="*/ 0 h 156"/>
                <a:gd name="T104" fmla="*/ 43 w 103"/>
                <a:gd name="T105" fmla="*/ 0 h 156"/>
                <a:gd name="T106" fmla="*/ 44 w 103"/>
                <a:gd name="T107" fmla="*/ 0 h 156"/>
                <a:gd name="T108" fmla="*/ 45 w 103"/>
                <a:gd name="T109" fmla="*/ 1 h 156"/>
                <a:gd name="T110" fmla="*/ 46 w 103"/>
                <a:gd name="T111" fmla="*/ 2 h 156"/>
                <a:gd name="T112" fmla="*/ 47 w 103"/>
                <a:gd name="T113" fmla="*/ 3 h 156"/>
                <a:gd name="T114" fmla="*/ 48 w 103"/>
                <a:gd name="T115" fmla="*/ 3 h 156"/>
                <a:gd name="T116" fmla="*/ 48 w 103"/>
                <a:gd name="T117" fmla="*/ 5 h 156"/>
                <a:gd name="T118" fmla="*/ 50 w 103"/>
                <a:gd name="T119" fmla="*/ 6 h 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 h="156">
                  <a:moveTo>
                    <a:pt x="101" y="12"/>
                  </a:moveTo>
                  <a:lnTo>
                    <a:pt x="101" y="12"/>
                  </a:lnTo>
                  <a:lnTo>
                    <a:pt x="101" y="14"/>
                  </a:lnTo>
                  <a:lnTo>
                    <a:pt x="103" y="19"/>
                  </a:lnTo>
                  <a:lnTo>
                    <a:pt x="103" y="23"/>
                  </a:lnTo>
                  <a:lnTo>
                    <a:pt x="103" y="27"/>
                  </a:lnTo>
                  <a:lnTo>
                    <a:pt x="101" y="33"/>
                  </a:lnTo>
                  <a:lnTo>
                    <a:pt x="101" y="36"/>
                  </a:lnTo>
                  <a:lnTo>
                    <a:pt x="99" y="42"/>
                  </a:lnTo>
                  <a:lnTo>
                    <a:pt x="97" y="46"/>
                  </a:lnTo>
                  <a:lnTo>
                    <a:pt x="95" y="50"/>
                  </a:lnTo>
                  <a:lnTo>
                    <a:pt x="91" y="54"/>
                  </a:lnTo>
                  <a:lnTo>
                    <a:pt x="89" y="59"/>
                  </a:lnTo>
                  <a:lnTo>
                    <a:pt x="87" y="63"/>
                  </a:lnTo>
                  <a:lnTo>
                    <a:pt x="84" y="67"/>
                  </a:lnTo>
                  <a:lnTo>
                    <a:pt x="82" y="71"/>
                  </a:lnTo>
                  <a:lnTo>
                    <a:pt x="80" y="76"/>
                  </a:lnTo>
                  <a:lnTo>
                    <a:pt x="78" y="82"/>
                  </a:lnTo>
                  <a:lnTo>
                    <a:pt x="74" y="84"/>
                  </a:lnTo>
                  <a:lnTo>
                    <a:pt x="72" y="90"/>
                  </a:lnTo>
                  <a:lnTo>
                    <a:pt x="68" y="95"/>
                  </a:lnTo>
                  <a:lnTo>
                    <a:pt x="65" y="101"/>
                  </a:lnTo>
                  <a:lnTo>
                    <a:pt x="63" y="107"/>
                  </a:lnTo>
                  <a:lnTo>
                    <a:pt x="59" y="114"/>
                  </a:lnTo>
                  <a:lnTo>
                    <a:pt x="57" y="120"/>
                  </a:lnTo>
                  <a:lnTo>
                    <a:pt x="55" y="128"/>
                  </a:lnTo>
                  <a:lnTo>
                    <a:pt x="51" y="135"/>
                  </a:lnTo>
                  <a:lnTo>
                    <a:pt x="49" y="141"/>
                  </a:lnTo>
                  <a:lnTo>
                    <a:pt x="46" y="147"/>
                  </a:lnTo>
                  <a:lnTo>
                    <a:pt x="42" y="151"/>
                  </a:lnTo>
                  <a:lnTo>
                    <a:pt x="36" y="152"/>
                  </a:lnTo>
                  <a:lnTo>
                    <a:pt x="32" y="154"/>
                  </a:lnTo>
                  <a:lnTo>
                    <a:pt x="25" y="156"/>
                  </a:lnTo>
                  <a:lnTo>
                    <a:pt x="15" y="152"/>
                  </a:lnTo>
                  <a:lnTo>
                    <a:pt x="13" y="152"/>
                  </a:lnTo>
                  <a:lnTo>
                    <a:pt x="13" y="151"/>
                  </a:lnTo>
                  <a:lnTo>
                    <a:pt x="11" y="149"/>
                  </a:lnTo>
                  <a:lnTo>
                    <a:pt x="9" y="147"/>
                  </a:lnTo>
                  <a:lnTo>
                    <a:pt x="8" y="145"/>
                  </a:lnTo>
                  <a:lnTo>
                    <a:pt x="6" y="143"/>
                  </a:lnTo>
                  <a:lnTo>
                    <a:pt x="4" y="139"/>
                  </a:lnTo>
                  <a:lnTo>
                    <a:pt x="4" y="137"/>
                  </a:lnTo>
                  <a:lnTo>
                    <a:pt x="2" y="135"/>
                  </a:lnTo>
                  <a:lnTo>
                    <a:pt x="2" y="133"/>
                  </a:lnTo>
                  <a:lnTo>
                    <a:pt x="2" y="130"/>
                  </a:lnTo>
                  <a:lnTo>
                    <a:pt x="2" y="128"/>
                  </a:lnTo>
                  <a:lnTo>
                    <a:pt x="0" y="124"/>
                  </a:lnTo>
                  <a:lnTo>
                    <a:pt x="2" y="122"/>
                  </a:lnTo>
                  <a:lnTo>
                    <a:pt x="2" y="120"/>
                  </a:lnTo>
                  <a:lnTo>
                    <a:pt x="4" y="114"/>
                  </a:lnTo>
                  <a:lnTo>
                    <a:pt x="2" y="114"/>
                  </a:lnTo>
                  <a:lnTo>
                    <a:pt x="4" y="113"/>
                  </a:lnTo>
                  <a:lnTo>
                    <a:pt x="4" y="109"/>
                  </a:lnTo>
                  <a:lnTo>
                    <a:pt x="4" y="107"/>
                  </a:lnTo>
                  <a:lnTo>
                    <a:pt x="6" y="103"/>
                  </a:lnTo>
                  <a:lnTo>
                    <a:pt x="6" y="101"/>
                  </a:lnTo>
                  <a:lnTo>
                    <a:pt x="8" y="99"/>
                  </a:lnTo>
                  <a:lnTo>
                    <a:pt x="9" y="97"/>
                  </a:lnTo>
                  <a:lnTo>
                    <a:pt x="11" y="93"/>
                  </a:lnTo>
                  <a:lnTo>
                    <a:pt x="13" y="90"/>
                  </a:lnTo>
                  <a:lnTo>
                    <a:pt x="13" y="88"/>
                  </a:lnTo>
                  <a:lnTo>
                    <a:pt x="13" y="84"/>
                  </a:lnTo>
                  <a:lnTo>
                    <a:pt x="13" y="82"/>
                  </a:lnTo>
                  <a:lnTo>
                    <a:pt x="13" y="80"/>
                  </a:lnTo>
                  <a:lnTo>
                    <a:pt x="11" y="74"/>
                  </a:lnTo>
                  <a:lnTo>
                    <a:pt x="13" y="74"/>
                  </a:lnTo>
                  <a:lnTo>
                    <a:pt x="17" y="73"/>
                  </a:lnTo>
                  <a:lnTo>
                    <a:pt x="19" y="71"/>
                  </a:lnTo>
                  <a:lnTo>
                    <a:pt x="19" y="69"/>
                  </a:lnTo>
                  <a:lnTo>
                    <a:pt x="21" y="67"/>
                  </a:lnTo>
                  <a:lnTo>
                    <a:pt x="21" y="65"/>
                  </a:lnTo>
                  <a:lnTo>
                    <a:pt x="23" y="63"/>
                  </a:lnTo>
                  <a:lnTo>
                    <a:pt x="25" y="61"/>
                  </a:lnTo>
                  <a:lnTo>
                    <a:pt x="25" y="59"/>
                  </a:lnTo>
                  <a:lnTo>
                    <a:pt x="25" y="57"/>
                  </a:lnTo>
                  <a:lnTo>
                    <a:pt x="27" y="55"/>
                  </a:lnTo>
                  <a:lnTo>
                    <a:pt x="27" y="52"/>
                  </a:lnTo>
                  <a:lnTo>
                    <a:pt x="27" y="50"/>
                  </a:lnTo>
                  <a:lnTo>
                    <a:pt x="28" y="50"/>
                  </a:lnTo>
                  <a:lnTo>
                    <a:pt x="30" y="46"/>
                  </a:lnTo>
                  <a:lnTo>
                    <a:pt x="30" y="44"/>
                  </a:lnTo>
                  <a:lnTo>
                    <a:pt x="32" y="40"/>
                  </a:lnTo>
                  <a:lnTo>
                    <a:pt x="36" y="36"/>
                  </a:lnTo>
                  <a:lnTo>
                    <a:pt x="38" y="33"/>
                  </a:lnTo>
                  <a:lnTo>
                    <a:pt x="40" y="29"/>
                  </a:lnTo>
                  <a:lnTo>
                    <a:pt x="44" y="25"/>
                  </a:lnTo>
                  <a:lnTo>
                    <a:pt x="48" y="21"/>
                  </a:lnTo>
                  <a:lnTo>
                    <a:pt x="49" y="17"/>
                  </a:lnTo>
                  <a:lnTo>
                    <a:pt x="53" y="14"/>
                  </a:lnTo>
                  <a:lnTo>
                    <a:pt x="57" y="12"/>
                  </a:lnTo>
                  <a:lnTo>
                    <a:pt x="61" y="8"/>
                  </a:lnTo>
                  <a:lnTo>
                    <a:pt x="65" y="6"/>
                  </a:lnTo>
                  <a:lnTo>
                    <a:pt x="68" y="4"/>
                  </a:lnTo>
                  <a:lnTo>
                    <a:pt x="72" y="2"/>
                  </a:lnTo>
                  <a:lnTo>
                    <a:pt x="78" y="0"/>
                  </a:lnTo>
                  <a:lnTo>
                    <a:pt x="87" y="0"/>
                  </a:lnTo>
                  <a:lnTo>
                    <a:pt x="89" y="0"/>
                  </a:lnTo>
                  <a:lnTo>
                    <a:pt x="89" y="2"/>
                  </a:lnTo>
                  <a:lnTo>
                    <a:pt x="91" y="2"/>
                  </a:lnTo>
                  <a:lnTo>
                    <a:pt x="93" y="4"/>
                  </a:lnTo>
                  <a:lnTo>
                    <a:pt x="95" y="6"/>
                  </a:lnTo>
                  <a:lnTo>
                    <a:pt x="97" y="6"/>
                  </a:lnTo>
                  <a:lnTo>
                    <a:pt x="97" y="8"/>
                  </a:lnTo>
                  <a:lnTo>
                    <a:pt x="97" y="10"/>
                  </a:lnTo>
                  <a:lnTo>
                    <a:pt x="99" y="10"/>
                  </a:lnTo>
                  <a:lnTo>
                    <a:pt x="10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24" name="Freeform 24"/>
            <p:cNvSpPr>
              <a:spLocks/>
            </p:cNvSpPr>
            <p:nvPr/>
          </p:nvSpPr>
          <p:spPr bwMode="auto">
            <a:xfrm>
              <a:off x="4867" y="1558"/>
              <a:ext cx="61" cy="132"/>
            </a:xfrm>
            <a:custGeom>
              <a:avLst/>
              <a:gdLst>
                <a:gd name="T0" fmla="*/ 39 w 122"/>
                <a:gd name="T1" fmla="*/ 37 h 262"/>
                <a:gd name="T2" fmla="*/ 40 w 122"/>
                <a:gd name="T3" fmla="*/ 41 h 262"/>
                <a:gd name="T4" fmla="*/ 43 w 122"/>
                <a:gd name="T5" fmla="*/ 47 h 262"/>
                <a:gd name="T6" fmla="*/ 45 w 122"/>
                <a:gd name="T7" fmla="*/ 52 h 262"/>
                <a:gd name="T8" fmla="*/ 46 w 122"/>
                <a:gd name="T9" fmla="*/ 58 h 262"/>
                <a:gd name="T10" fmla="*/ 48 w 122"/>
                <a:gd name="T11" fmla="*/ 65 h 262"/>
                <a:gd name="T12" fmla="*/ 50 w 122"/>
                <a:gd name="T13" fmla="*/ 71 h 262"/>
                <a:gd name="T14" fmla="*/ 53 w 122"/>
                <a:gd name="T15" fmla="*/ 77 h 262"/>
                <a:gd name="T16" fmla="*/ 56 w 122"/>
                <a:gd name="T17" fmla="*/ 83 h 262"/>
                <a:gd name="T18" fmla="*/ 55 w 122"/>
                <a:gd name="T19" fmla="*/ 84 h 262"/>
                <a:gd name="T20" fmla="*/ 55 w 122"/>
                <a:gd name="T21" fmla="*/ 91 h 262"/>
                <a:gd name="T22" fmla="*/ 56 w 122"/>
                <a:gd name="T23" fmla="*/ 98 h 262"/>
                <a:gd name="T24" fmla="*/ 58 w 122"/>
                <a:gd name="T25" fmla="*/ 104 h 262"/>
                <a:gd name="T26" fmla="*/ 60 w 122"/>
                <a:gd name="T27" fmla="*/ 111 h 262"/>
                <a:gd name="T28" fmla="*/ 61 w 122"/>
                <a:gd name="T29" fmla="*/ 118 h 262"/>
                <a:gd name="T30" fmla="*/ 60 w 122"/>
                <a:gd name="T31" fmla="*/ 123 h 262"/>
                <a:gd name="T32" fmla="*/ 55 w 122"/>
                <a:gd name="T33" fmla="*/ 128 h 262"/>
                <a:gd name="T34" fmla="*/ 50 w 122"/>
                <a:gd name="T35" fmla="*/ 132 h 262"/>
                <a:gd name="T36" fmla="*/ 48 w 122"/>
                <a:gd name="T37" fmla="*/ 131 h 262"/>
                <a:gd name="T38" fmla="*/ 45 w 122"/>
                <a:gd name="T39" fmla="*/ 130 h 262"/>
                <a:gd name="T40" fmla="*/ 42 w 122"/>
                <a:gd name="T41" fmla="*/ 130 h 262"/>
                <a:gd name="T42" fmla="*/ 40 w 122"/>
                <a:gd name="T43" fmla="*/ 128 h 262"/>
                <a:gd name="T44" fmla="*/ 38 w 122"/>
                <a:gd name="T45" fmla="*/ 127 h 262"/>
                <a:gd name="T46" fmla="*/ 35 w 122"/>
                <a:gd name="T47" fmla="*/ 126 h 262"/>
                <a:gd name="T48" fmla="*/ 34 w 122"/>
                <a:gd name="T49" fmla="*/ 124 h 262"/>
                <a:gd name="T50" fmla="*/ 32 w 122"/>
                <a:gd name="T51" fmla="*/ 121 h 262"/>
                <a:gd name="T52" fmla="*/ 31 w 122"/>
                <a:gd name="T53" fmla="*/ 118 h 262"/>
                <a:gd name="T54" fmla="*/ 27 w 122"/>
                <a:gd name="T55" fmla="*/ 108 h 262"/>
                <a:gd name="T56" fmla="*/ 22 w 122"/>
                <a:gd name="T57" fmla="*/ 97 h 262"/>
                <a:gd name="T58" fmla="*/ 18 w 122"/>
                <a:gd name="T59" fmla="*/ 85 h 262"/>
                <a:gd name="T60" fmla="*/ 15 w 122"/>
                <a:gd name="T61" fmla="*/ 74 h 262"/>
                <a:gd name="T62" fmla="*/ 11 w 122"/>
                <a:gd name="T63" fmla="*/ 62 h 262"/>
                <a:gd name="T64" fmla="*/ 7 w 122"/>
                <a:gd name="T65" fmla="*/ 51 h 262"/>
                <a:gd name="T66" fmla="*/ 3 w 122"/>
                <a:gd name="T67" fmla="*/ 40 h 262"/>
                <a:gd name="T68" fmla="*/ 0 w 122"/>
                <a:gd name="T69" fmla="*/ 31 h 262"/>
                <a:gd name="T70" fmla="*/ 0 w 122"/>
                <a:gd name="T71" fmla="*/ 28 h 262"/>
                <a:gd name="T72" fmla="*/ 1 w 122"/>
                <a:gd name="T73" fmla="*/ 24 h 262"/>
                <a:gd name="T74" fmla="*/ 3 w 122"/>
                <a:gd name="T75" fmla="*/ 19 h 262"/>
                <a:gd name="T76" fmla="*/ 6 w 122"/>
                <a:gd name="T77" fmla="*/ 15 h 262"/>
                <a:gd name="T78" fmla="*/ 9 w 122"/>
                <a:gd name="T79" fmla="*/ 12 h 262"/>
                <a:gd name="T80" fmla="*/ 13 w 122"/>
                <a:gd name="T81" fmla="*/ 9 h 262"/>
                <a:gd name="T82" fmla="*/ 16 w 122"/>
                <a:gd name="T83" fmla="*/ 5 h 262"/>
                <a:gd name="T84" fmla="*/ 20 w 122"/>
                <a:gd name="T85" fmla="*/ 0 h 262"/>
                <a:gd name="T86" fmla="*/ 21 w 122"/>
                <a:gd name="T87" fmla="*/ 1 h 262"/>
                <a:gd name="T88" fmla="*/ 26 w 122"/>
                <a:gd name="T89" fmla="*/ 3 h 262"/>
                <a:gd name="T90" fmla="*/ 30 w 122"/>
                <a:gd name="T91" fmla="*/ 7 h 262"/>
                <a:gd name="T92" fmla="*/ 32 w 122"/>
                <a:gd name="T93" fmla="*/ 12 h 262"/>
                <a:gd name="T94" fmla="*/ 35 w 122"/>
                <a:gd name="T95" fmla="*/ 17 h 262"/>
                <a:gd name="T96" fmla="*/ 35 w 122"/>
                <a:gd name="T97" fmla="*/ 22 h 262"/>
                <a:gd name="T98" fmla="*/ 37 w 122"/>
                <a:gd name="T99" fmla="*/ 28 h 262"/>
                <a:gd name="T100" fmla="*/ 38 w 122"/>
                <a:gd name="T101" fmla="*/ 33 h 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 h="262">
                  <a:moveTo>
                    <a:pt x="78" y="74"/>
                  </a:moveTo>
                  <a:lnTo>
                    <a:pt x="78" y="74"/>
                  </a:lnTo>
                  <a:lnTo>
                    <a:pt x="78" y="76"/>
                  </a:lnTo>
                  <a:lnTo>
                    <a:pt x="80" y="81"/>
                  </a:lnTo>
                  <a:lnTo>
                    <a:pt x="84" y="87"/>
                  </a:lnTo>
                  <a:lnTo>
                    <a:pt x="86" y="93"/>
                  </a:lnTo>
                  <a:lnTo>
                    <a:pt x="88" y="99"/>
                  </a:lnTo>
                  <a:lnTo>
                    <a:pt x="90" y="104"/>
                  </a:lnTo>
                  <a:lnTo>
                    <a:pt x="90" y="110"/>
                  </a:lnTo>
                  <a:lnTo>
                    <a:pt x="91" y="116"/>
                  </a:lnTo>
                  <a:lnTo>
                    <a:pt x="93" y="121"/>
                  </a:lnTo>
                  <a:lnTo>
                    <a:pt x="95" y="129"/>
                  </a:lnTo>
                  <a:lnTo>
                    <a:pt x="97" y="135"/>
                  </a:lnTo>
                  <a:lnTo>
                    <a:pt x="99" y="140"/>
                  </a:lnTo>
                  <a:lnTo>
                    <a:pt x="101" y="146"/>
                  </a:lnTo>
                  <a:lnTo>
                    <a:pt x="105" y="152"/>
                  </a:lnTo>
                  <a:lnTo>
                    <a:pt x="107" y="157"/>
                  </a:lnTo>
                  <a:lnTo>
                    <a:pt x="112" y="165"/>
                  </a:lnTo>
                  <a:lnTo>
                    <a:pt x="110" y="167"/>
                  </a:lnTo>
                  <a:lnTo>
                    <a:pt x="110" y="175"/>
                  </a:lnTo>
                  <a:lnTo>
                    <a:pt x="110" y="180"/>
                  </a:lnTo>
                  <a:lnTo>
                    <a:pt x="110" y="188"/>
                  </a:lnTo>
                  <a:lnTo>
                    <a:pt x="112" y="194"/>
                  </a:lnTo>
                  <a:lnTo>
                    <a:pt x="114" y="201"/>
                  </a:lnTo>
                  <a:lnTo>
                    <a:pt x="116" y="207"/>
                  </a:lnTo>
                  <a:lnTo>
                    <a:pt x="118" y="215"/>
                  </a:lnTo>
                  <a:lnTo>
                    <a:pt x="120" y="220"/>
                  </a:lnTo>
                  <a:lnTo>
                    <a:pt x="122" y="228"/>
                  </a:lnTo>
                  <a:lnTo>
                    <a:pt x="122" y="234"/>
                  </a:lnTo>
                  <a:lnTo>
                    <a:pt x="122" y="239"/>
                  </a:lnTo>
                  <a:lnTo>
                    <a:pt x="120" y="245"/>
                  </a:lnTo>
                  <a:lnTo>
                    <a:pt x="116" y="251"/>
                  </a:lnTo>
                  <a:lnTo>
                    <a:pt x="110" y="254"/>
                  </a:lnTo>
                  <a:lnTo>
                    <a:pt x="99" y="262"/>
                  </a:lnTo>
                  <a:lnTo>
                    <a:pt x="97" y="262"/>
                  </a:lnTo>
                  <a:lnTo>
                    <a:pt x="95" y="260"/>
                  </a:lnTo>
                  <a:lnTo>
                    <a:pt x="91" y="260"/>
                  </a:lnTo>
                  <a:lnTo>
                    <a:pt x="90" y="258"/>
                  </a:lnTo>
                  <a:lnTo>
                    <a:pt x="86" y="258"/>
                  </a:lnTo>
                  <a:lnTo>
                    <a:pt x="84" y="258"/>
                  </a:lnTo>
                  <a:lnTo>
                    <a:pt x="82" y="256"/>
                  </a:lnTo>
                  <a:lnTo>
                    <a:pt x="80" y="254"/>
                  </a:lnTo>
                  <a:lnTo>
                    <a:pt x="76" y="254"/>
                  </a:lnTo>
                  <a:lnTo>
                    <a:pt x="76" y="253"/>
                  </a:lnTo>
                  <a:lnTo>
                    <a:pt x="72" y="251"/>
                  </a:lnTo>
                  <a:lnTo>
                    <a:pt x="70" y="251"/>
                  </a:lnTo>
                  <a:lnTo>
                    <a:pt x="70" y="249"/>
                  </a:lnTo>
                  <a:lnTo>
                    <a:pt x="67" y="247"/>
                  </a:lnTo>
                  <a:lnTo>
                    <a:pt x="65" y="243"/>
                  </a:lnTo>
                  <a:lnTo>
                    <a:pt x="63" y="241"/>
                  </a:lnTo>
                  <a:lnTo>
                    <a:pt x="61" y="235"/>
                  </a:lnTo>
                  <a:lnTo>
                    <a:pt x="55" y="224"/>
                  </a:lnTo>
                  <a:lnTo>
                    <a:pt x="53" y="215"/>
                  </a:lnTo>
                  <a:lnTo>
                    <a:pt x="48" y="203"/>
                  </a:lnTo>
                  <a:lnTo>
                    <a:pt x="44" y="192"/>
                  </a:lnTo>
                  <a:lnTo>
                    <a:pt x="40" y="180"/>
                  </a:lnTo>
                  <a:lnTo>
                    <a:pt x="36" y="169"/>
                  </a:lnTo>
                  <a:lnTo>
                    <a:pt x="32" y="157"/>
                  </a:lnTo>
                  <a:lnTo>
                    <a:pt x="29" y="146"/>
                  </a:lnTo>
                  <a:lnTo>
                    <a:pt x="25" y="135"/>
                  </a:lnTo>
                  <a:lnTo>
                    <a:pt x="21" y="123"/>
                  </a:lnTo>
                  <a:lnTo>
                    <a:pt x="17" y="112"/>
                  </a:lnTo>
                  <a:lnTo>
                    <a:pt x="13" y="102"/>
                  </a:lnTo>
                  <a:lnTo>
                    <a:pt x="10" y="89"/>
                  </a:lnTo>
                  <a:lnTo>
                    <a:pt x="6" y="80"/>
                  </a:lnTo>
                  <a:lnTo>
                    <a:pt x="0" y="62"/>
                  </a:lnTo>
                  <a:lnTo>
                    <a:pt x="0" y="61"/>
                  </a:lnTo>
                  <a:lnTo>
                    <a:pt x="0" y="55"/>
                  </a:lnTo>
                  <a:lnTo>
                    <a:pt x="0" y="51"/>
                  </a:lnTo>
                  <a:lnTo>
                    <a:pt x="2" y="47"/>
                  </a:lnTo>
                  <a:lnTo>
                    <a:pt x="4" y="42"/>
                  </a:lnTo>
                  <a:lnTo>
                    <a:pt x="6" y="38"/>
                  </a:lnTo>
                  <a:lnTo>
                    <a:pt x="10" y="36"/>
                  </a:lnTo>
                  <a:lnTo>
                    <a:pt x="12" y="30"/>
                  </a:lnTo>
                  <a:lnTo>
                    <a:pt x="13" y="28"/>
                  </a:lnTo>
                  <a:lnTo>
                    <a:pt x="17" y="24"/>
                  </a:lnTo>
                  <a:lnTo>
                    <a:pt x="21" y="21"/>
                  </a:lnTo>
                  <a:lnTo>
                    <a:pt x="25" y="17"/>
                  </a:lnTo>
                  <a:lnTo>
                    <a:pt x="27" y="13"/>
                  </a:lnTo>
                  <a:lnTo>
                    <a:pt x="31" y="9"/>
                  </a:lnTo>
                  <a:lnTo>
                    <a:pt x="34" y="5"/>
                  </a:lnTo>
                  <a:lnTo>
                    <a:pt x="40" y="0"/>
                  </a:lnTo>
                  <a:lnTo>
                    <a:pt x="42" y="2"/>
                  </a:lnTo>
                  <a:lnTo>
                    <a:pt x="46" y="4"/>
                  </a:lnTo>
                  <a:lnTo>
                    <a:pt x="51" y="5"/>
                  </a:lnTo>
                  <a:lnTo>
                    <a:pt x="55" y="9"/>
                  </a:lnTo>
                  <a:lnTo>
                    <a:pt x="59" y="13"/>
                  </a:lnTo>
                  <a:lnTo>
                    <a:pt x="61" y="19"/>
                  </a:lnTo>
                  <a:lnTo>
                    <a:pt x="63" y="23"/>
                  </a:lnTo>
                  <a:lnTo>
                    <a:pt x="67" y="28"/>
                  </a:lnTo>
                  <a:lnTo>
                    <a:pt x="69" y="34"/>
                  </a:lnTo>
                  <a:lnTo>
                    <a:pt x="70" y="38"/>
                  </a:lnTo>
                  <a:lnTo>
                    <a:pt x="70" y="43"/>
                  </a:lnTo>
                  <a:lnTo>
                    <a:pt x="72" y="49"/>
                  </a:lnTo>
                  <a:lnTo>
                    <a:pt x="74" y="55"/>
                  </a:lnTo>
                  <a:lnTo>
                    <a:pt x="74" y="61"/>
                  </a:lnTo>
                  <a:lnTo>
                    <a:pt x="76" y="66"/>
                  </a:lnTo>
                  <a:lnTo>
                    <a:pt x="78"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25" name="Freeform 25"/>
            <p:cNvSpPr>
              <a:spLocks/>
            </p:cNvSpPr>
            <p:nvPr/>
          </p:nvSpPr>
          <p:spPr bwMode="auto">
            <a:xfrm>
              <a:off x="5560" y="1592"/>
              <a:ext cx="44" cy="49"/>
            </a:xfrm>
            <a:custGeom>
              <a:avLst/>
              <a:gdLst>
                <a:gd name="T0" fmla="*/ 15 w 88"/>
                <a:gd name="T1" fmla="*/ 0 h 99"/>
                <a:gd name="T2" fmla="*/ 18 w 88"/>
                <a:gd name="T3" fmla="*/ 4 h 99"/>
                <a:gd name="T4" fmla="*/ 23 w 88"/>
                <a:gd name="T5" fmla="*/ 8 h 99"/>
                <a:gd name="T6" fmla="*/ 28 w 88"/>
                <a:gd name="T7" fmla="*/ 14 h 99"/>
                <a:gd name="T8" fmla="*/ 34 w 88"/>
                <a:gd name="T9" fmla="*/ 19 h 99"/>
                <a:gd name="T10" fmla="*/ 38 w 88"/>
                <a:gd name="T11" fmla="*/ 24 h 99"/>
                <a:gd name="T12" fmla="*/ 41 w 88"/>
                <a:gd name="T13" fmla="*/ 29 h 99"/>
                <a:gd name="T14" fmla="*/ 44 w 88"/>
                <a:gd name="T15" fmla="*/ 36 h 99"/>
                <a:gd name="T16" fmla="*/ 44 w 88"/>
                <a:gd name="T17" fmla="*/ 45 h 99"/>
                <a:gd name="T18" fmla="*/ 43 w 88"/>
                <a:gd name="T19" fmla="*/ 45 h 99"/>
                <a:gd name="T20" fmla="*/ 41 w 88"/>
                <a:gd name="T21" fmla="*/ 46 h 99"/>
                <a:gd name="T22" fmla="*/ 39 w 88"/>
                <a:gd name="T23" fmla="*/ 47 h 99"/>
                <a:gd name="T24" fmla="*/ 36 w 88"/>
                <a:gd name="T25" fmla="*/ 48 h 99"/>
                <a:gd name="T26" fmla="*/ 34 w 88"/>
                <a:gd name="T27" fmla="*/ 49 h 99"/>
                <a:gd name="T28" fmla="*/ 31 w 88"/>
                <a:gd name="T29" fmla="*/ 49 h 99"/>
                <a:gd name="T30" fmla="*/ 28 w 88"/>
                <a:gd name="T31" fmla="*/ 49 h 99"/>
                <a:gd name="T32" fmla="*/ 25 w 88"/>
                <a:gd name="T33" fmla="*/ 48 h 99"/>
                <a:gd name="T34" fmla="*/ 23 w 88"/>
                <a:gd name="T35" fmla="*/ 47 h 99"/>
                <a:gd name="T36" fmla="*/ 20 w 88"/>
                <a:gd name="T37" fmla="*/ 45 h 99"/>
                <a:gd name="T38" fmla="*/ 17 w 88"/>
                <a:gd name="T39" fmla="*/ 42 h 99"/>
                <a:gd name="T40" fmla="*/ 13 w 88"/>
                <a:gd name="T41" fmla="*/ 37 h 99"/>
                <a:gd name="T42" fmla="*/ 9 w 88"/>
                <a:gd name="T43" fmla="*/ 33 h 99"/>
                <a:gd name="T44" fmla="*/ 5 w 88"/>
                <a:gd name="T45" fmla="*/ 28 h 99"/>
                <a:gd name="T46" fmla="*/ 2 w 88"/>
                <a:gd name="T47" fmla="*/ 25 h 99"/>
                <a:gd name="T48" fmla="*/ 0 w 88"/>
                <a:gd name="T49" fmla="*/ 19 h 99"/>
                <a:gd name="T50" fmla="*/ 1 w 88"/>
                <a:gd name="T51" fmla="*/ 12 h 99"/>
                <a:gd name="T52" fmla="*/ 1 w 88"/>
                <a:gd name="T53" fmla="*/ 12 h 99"/>
                <a:gd name="T54" fmla="*/ 1 w 88"/>
                <a:gd name="T55" fmla="*/ 11 h 99"/>
                <a:gd name="T56" fmla="*/ 1 w 88"/>
                <a:gd name="T57" fmla="*/ 10 h 99"/>
                <a:gd name="T58" fmla="*/ 1 w 88"/>
                <a:gd name="T59" fmla="*/ 9 h 99"/>
                <a:gd name="T60" fmla="*/ 1 w 88"/>
                <a:gd name="T61" fmla="*/ 8 h 99"/>
                <a:gd name="T62" fmla="*/ 1 w 88"/>
                <a:gd name="T63" fmla="*/ 7 h 99"/>
                <a:gd name="T64" fmla="*/ 1 w 88"/>
                <a:gd name="T65" fmla="*/ 7 h 99"/>
                <a:gd name="T66" fmla="*/ 2 w 88"/>
                <a:gd name="T67" fmla="*/ 5 h 99"/>
                <a:gd name="T68" fmla="*/ 2 w 88"/>
                <a:gd name="T69" fmla="*/ 4 h 99"/>
                <a:gd name="T70" fmla="*/ 3 w 88"/>
                <a:gd name="T71" fmla="*/ 4 h 99"/>
                <a:gd name="T72" fmla="*/ 5 w 88"/>
                <a:gd name="T73" fmla="*/ 2 h 99"/>
                <a:gd name="T74" fmla="*/ 6 w 88"/>
                <a:gd name="T75" fmla="*/ 1 h 99"/>
                <a:gd name="T76" fmla="*/ 8 w 88"/>
                <a:gd name="T77" fmla="*/ 1 h 99"/>
                <a:gd name="T78" fmla="*/ 9 w 88"/>
                <a:gd name="T79" fmla="*/ 0 h 99"/>
                <a:gd name="T80" fmla="*/ 11 w 88"/>
                <a:gd name="T81" fmla="*/ 0 h 99"/>
                <a:gd name="T82" fmla="*/ 13 w 88"/>
                <a:gd name="T83" fmla="*/ 0 h 99"/>
                <a:gd name="T84" fmla="*/ 15 w 88"/>
                <a:gd name="T85" fmla="*/ 0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 h="99">
                  <a:moveTo>
                    <a:pt x="30" y="0"/>
                  </a:moveTo>
                  <a:lnTo>
                    <a:pt x="30" y="0"/>
                  </a:lnTo>
                  <a:lnTo>
                    <a:pt x="32" y="2"/>
                  </a:lnTo>
                  <a:lnTo>
                    <a:pt x="36" y="8"/>
                  </a:lnTo>
                  <a:lnTo>
                    <a:pt x="40" y="14"/>
                  </a:lnTo>
                  <a:lnTo>
                    <a:pt x="46" y="17"/>
                  </a:lnTo>
                  <a:lnTo>
                    <a:pt x="50" y="23"/>
                  </a:lnTo>
                  <a:lnTo>
                    <a:pt x="55" y="29"/>
                  </a:lnTo>
                  <a:lnTo>
                    <a:pt x="61" y="33"/>
                  </a:lnTo>
                  <a:lnTo>
                    <a:pt x="67" y="38"/>
                  </a:lnTo>
                  <a:lnTo>
                    <a:pt x="70" y="44"/>
                  </a:lnTo>
                  <a:lnTo>
                    <a:pt x="76" y="48"/>
                  </a:lnTo>
                  <a:lnTo>
                    <a:pt x="80" y="53"/>
                  </a:lnTo>
                  <a:lnTo>
                    <a:pt x="82" y="59"/>
                  </a:lnTo>
                  <a:lnTo>
                    <a:pt x="86" y="65"/>
                  </a:lnTo>
                  <a:lnTo>
                    <a:pt x="88" y="72"/>
                  </a:lnTo>
                  <a:lnTo>
                    <a:pt x="88" y="78"/>
                  </a:lnTo>
                  <a:lnTo>
                    <a:pt x="88" y="90"/>
                  </a:lnTo>
                  <a:lnTo>
                    <a:pt x="86" y="91"/>
                  </a:lnTo>
                  <a:lnTo>
                    <a:pt x="84" y="91"/>
                  </a:lnTo>
                  <a:lnTo>
                    <a:pt x="82" y="93"/>
                  </a:lnTo>
                  <a:lnTo>
                    <a:pt x="80" y="93"/>
                  </a:lnTo>
                  <a:lnTo>
                    <a:pt x="78" y="95"/>
                  </a:lnTo>
                  <a:lnTo>
                    <a:pt x="74" y="97"/>
                  </a:lnTo>
                  <a:lnTo>
                    <a:pt x="72" y="97"/>
                  </a:lnTo>
                  <a:lnTo>
                    <a:pt x="70" y="97"/>
                  </a:lnTo>
                  <a:lnTo>
                    <a:pt x="67" y="99"/>
                  </a:lnTo>
                  <a:lnTo>
                    <a:pt x="63" y="99"/>
                  </a:lnTo>
                  <a:lnTo>
                    <a:pt x="61" y="99"/>
                  </a:lnTo>
                  <a:lnTo>
                    <a:pt x="59" y="99"/>
                  </a:lnTo>
                  <a:lnTo>
                    <a:pt x="55" y="99"/>
                  </a:lnTo>
                  <a:lnTo>
                    <a:pt x="53" y="97"/>
                  </a:lnTo>
                  <a:lnTo>
                    <a:pt x="50" y="97"/>
                  </a:lnTo>
                  <a:lnTo>
                    <a:pt x="46" y="95"/>
                  </a:lnTo>
                  <a:lnTo>
                    <a:pt x="44" y="93"/>
                  </a:lnTo>
                  <a:lnTo>
                    <a:pt x="40" y="91"/>
                  </a:lnTo>
                  <a:lnTo>
                    <a:pt x="36" y="88"/>
                  </a:lnTo>
                  <a:lnTo>
                    <a:pt x="34" y="84"/>
                  </a:lnTo>
                  <a:lnTo>
                    <a:pt x="29" y="80"/>
                  </a:lnTo>
                  <a:lnTo>
                    <a:pt x="25" y="74"/>
                  </a:lnTo>
                  <a:lnTo>
                    <a:pt x="21" y="72"/>
                  </a:lnTo>
                  <a:lnTo>
                    <a:pt x="17" y="67"/>
                  </a:lnTo>
                  <a:lnTo>
                    <a:pt x="13" y="63"/>
                  </a:lnTo>
                  <a:lnTo>
                    <a:pt x="10" y="57"/>
                  </a:lnTo>
                  <a:lnTo>
                    <a:pt x="6" y="53"/>
                  </a:lnTo>
                  <a:lnTo>
                    <a:pt x="4" y="50"/>
                  </a:lnTo>
                  <a:lnTo>
                    <a:pt x="2" y="44"/>
                  </a:lnTo>
                  <a:lnTo>
                    <a:pt x="0" y="38"/>
                  </a:lnTo>
                  <a:lnTo>
                    <a:pt x="0" y="34"/>
                  </a:lnTo>
                  <a:lnTo>
                    <a:pt x="2" y="25"/>
                  </a:lnTo>
                  <a:lnTo>
                    <a:pt x="2" y="23"/>
                  </a:lnTo>
                  <a:lnTo>
                    <a:pt x="2" y="21"/>
                  </a:lnTo>
                  <a:lnTo>
                    <a:pt x="2" y="19"/>
                  </a:lnTo>
                  <a:lnTo>
                    <a:pt x="2" y="17"/>
                  </a:lnTo>
                  <a:lnTo>
                    <a:pt x="2" y="15"/>
                  </a:lnTo>
                  <a:lnTo>
                    <a:pt x="2" y="14"/>
                  </a:lnTo>
                  <a:lnTo>
                    <a:pt x="2" y="12"/>
                  </a:lnTo>
                  <a:lnTo>
                    <a:pt x="4" y="10"/>
                  </a:lnTo>
                  <a:lnTo>
                    <a:pt x="4" y="8"/>
                  </a:lnTo>
                  <a:lnTo>
                    <a:pt x="6" y="8"/>
                  </a:lnTo>
                  <a:lnTo>
                    <a:pt x="8" y="6"/>
                  </a:lnTo>
                  <a:lnTo>
                    <a:pt x="10" y="4"/>
                  </a:lnTo>
                  <a:lnTo>
                    <a:pt x="11" y="2"/>
                  </a:lnTo>
                  <a:lnTo>
                    <a:pt x="13" y="2"/>
                  </a:lnTo>
                  <a:lnTo>
                    <a:pt x="15" y="2"/>
                  </a:lnTo>
                  <a:lnTo>
                    <a:pt x="17" y="2"/>
                  </a:lnTo>
                  <a:lnTo>
                    <a:pt x="17" y="0"/>
                  </a:lnTo>
                  <a:lnTo>
                    <a:pt x="19" y="0"/>
                  </a:lnTo>
                  <a:lnTo>
                    <a:pt x="21" y="0"/>
                  </a:lnTo>
                  <a:lnTo>
                    <a:pt x="23" y="0"/>
                  </a:lnTo>
                  <a:lnTo>
                    <a:pt x="25" y="0"/>
                  </a:lnTo>
                  <a:lnTo>
                    <a:pt x="27"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26" name="Freeform 26"/>
            <p:cNvSpPr>
              <a:spLocks/>
            </p:cNvSpPr>
            <p:nvPr/>
          </p:nvSpPr>
          <p:spPr bwMode="auto">
            <a:xfrm>
              <a:off x="5393" y="1606"/>
              <a:ext cx="769" cy="366"/>
            </a:xfrm>
            <a:custGeom>
              <a:avLst/>
              <a:gdLst>
                <a:gd name="T0" fmla="*/ 360 w 1538"/>
                <a:gd name="T1" fmla="*/ 59 h 732"/>
                <a:gd name="T2" fmla="*/ 332 w 1538"/>
                <a:gd name="T3" fmla="*/ 117 h 732"/>
                <a:gd name="T4" fmla="*/ 299 w 1538"/>
                <a:gd name="T5" fmla="*/ 107 h 732"/>
                <a:gd name="T6" fmla="*/ 252 w 1538"/>
                <a:gd name="T7" fmla="*/ 96 h 732"/>
                <a:gd name="T8" fmla="*/ 144 w 1538"/>
                <a:gd name="T9" fmla="*/ 102 h 732"/>
                <a:gd name="T10" fmla="*/ 59 w 1538"/>
                <a:gd name="T11" fmla="*/ 121 h 732"/>
                <a:gd name="T12" fmla="*/ 71 w 1538"/>
                <a:gd name="T13" fmla="*/ 142 h 732"/>
                <a:gd name="T14" fmla="*/ 166 w 1538"/>
                <a:gd name="T15" fmla="*/ 140 h 732"/>
                <a:gd name="T16" fmla="*/ 265 w 1538"/>
                <a:gd name="T17" fmla="*/ 135 h 732"/>
                <a:gd name="T18" fmla="*/ 289 w 1538"/>
                <a:gd name="T19" fmla="*/ 166 h 732"/>
                <a:gd name="T20" fmla="*/ 250 w 1538"/>
                <a:gd name="T21" fmla="*/ 173 h 732"/>
                <a:gd name="T22" fmla="*/ 184 w 1538"/>
                <a:gd name="T23" fmla="*/ 179 h 732"/>
                <a:gd name="T24" fmla="*/ 109 w 1538"/>
                <a:gd name="T25" fmla="*/ 176 h 732"/>
                <a:gd name="T26" fmla="*/ 53 w 1538"/>
                <a:gd name="T27" fmla="*/ 176 h 732"/>
                <a:gd name="T28" fmla="*/ 39 w 1538"/>
                <a:gd name="T29" fmla="*/ 206 h 732"/>
                <a:gd name="T30" fmla="*/ 60 w 1538"/>
                <a:gd name="T31" fmla="*/ 213 h 732"/>
                <a:gd name="T32" fmla="*/ 123 w 1538"/>
                <a:gd name="T33" fmla="*/ 212 h 732"/>
                <a:gd name="T34" fmla="*/ 252 w 1538"/>
                <a:gd name="T35" fmla="*/ 210 h 732"/>
                <a:gd name="T36" fmla="*/ 288 w 1538"/>
                <a:gd name="T37" fmla="*/ 233 h 732"/>
                <a:gd name="T38" fmla="*/ 223 w 1538"/>
                <a:gd name="T39" fmla="*/ 241 h 732"/>
                <a:gd name="T40" fmla="*/ 159 w 1538"/>
                <a:gd name="T41" fmla="*/ 243 h 732"/>
                <a:gd name="T42" fmla="*/ 59 w 1538"/>
                <a:gd name="T43" fmla="*/ 247 h 732"/>
                <a:gd name="T44" fmla="*/ 50 w 1538"/>
                <a:gd name="T45" fmla="*/ 267 h 732"/>
                <a:gd name="T46" fmla="*/ 100 w 1538"/>
                <a:gd name="T47" fmla="*/ 277 h 732"/>
                <a:gd name="T48" fmla="*/ 177 w 1538"/>
                <a:gd name="T49" fmla="*/ 277 h 732"/>
                <a:gd name="T50" fmla="*/ 295 w 1538"/>
                <a:gd name="T51" fmla="*/ 275 h 732"/>
                <a:gd name="T52" fmla="*/ 305 w 1538"/>
                <a:gd name="T53" fmla="*/ 283 h 732"/>
                <a:gd name="T54" fmla="*/ 269 w 1538"/>
                <a:gd name="T55" fmla="*/ 303 h 732"/>
                <a:gd name="T56" fmla="*/ 185 w 1538"/>
                <a:gd name="T57" fmla="*/ 303 h 732"/>
                <a:gd name="T58" fmla="*/ 129 w 1538"/>
                <a:gd name="T59" fmla="*/ 303 h 732"/>
                <a:gd name="T60" fmla="*/ 109 w 1538"/>
                <a:gd name="T61" fmla="*/ 322 h 732"/>
                <a:gd name="T62" fmla="*/ 204 w 1538"/>
                <a:gd name="T63" fmla="*/ 331 h 732"/>
                <a:gd name="T64" fmla="*/ 385 w 1538"/>
                <a:gd name="T65" fmla="*/ 339 h 732"/>
                <a:gd name="T66" fmla="*/ 519 w 1538"/>
                <a:gd name="T67" fmla="*/ 336 h 732"/>
                <a:gd name="T68" fmla="*/ 599 w 1538"/>
                <a:gd name="T69" fmla="*/ 306 h 732"/>
                <a:gd name="T70" fmla="*/ 718 w 1538"/>
                <a:gd name="T71" fmla="*/ 300 h 732"/>
                <a:gd name="T72" fmla="*/ 736 w 1538"/>
                <a:gd name="T73" fmla="*/ 165 h 732"/>
                <a:gd name="T74" fmla="*/ 699 w 1538"/>
                <a:gd name="T75" fmla="*/ 104 h 732"/>
                <a:gd name="T76" fmla="*/ 594 w 1538"/>
                <a:gd name="T77" fmla="*/ 88 h 732"/>
                <a:gd name="T78" fmla="*/ 553 w 1538"/>
                <a:gd name="T79" fmla="*/ 54 h 732"/>
                <a:gd name="T80" fmla="*/ 381 w 1538"/>
                <a:gd name="T81" fmla="*/ 55 h 732"/>
                <a:gd name="T82" fmla="*/ 371 w 1538"/>
                <a:gd name="T83" fmla="*/ 30 h 732"/>
                <a:gd name="T84" fmla="*/ 450 w 1538"/>
                <a:gd name="T85" fmla="*/ 24 h 732"/>
                <a:gd name="T86" fmla="*/ 611 w 1538"/>
                <a:gd name="T87" fmla="*/ 58 h 732"/>
                <a:gd name="T88" fmla="*/ 737 w 1538"/>
                <a:gd name="T89" fmla="*/ 71 h 732"/>
                <a:gd name="T90" fmla="*/ 768 w 1538"/>
                <a:gd name="T91" fmla="*/ 110 h 732"/>
                <a:gd name="T92" fmla="*/ 766 w 1538"/>
                <a:gd name="T93" fmla="*/ 203 h 732"/>
                <a:gd name="T94" fmla="*/ 760 w 1538"/>
                <a:gd name="T95" fmla="*/ 297 h 732"/>
                <a:gd name="T96" fmla="*/ 709 w 1538"/>
                <a:gd name="T97" fmla="*/ 328 h 732"/>
                <a:gd name="T98" fmla="*/ 597 w 1538"/>
                <a:gd name="T99" fmla="*/ 336 h 732"/>
                <a:gd name="T100" fmla="*/ 440 w 1538"/>
                <a:gd name="T101" fmla="*/ 366 h 732"/>
                <a:gd name="T102" fmla="*/ 318 w 1538"/>
                <a:gd name="T103" fmla="*/ 353 h 732"/>
                <a:gd name="T104" fmla="*/ 92 w 1538"/>
                <a:gd name="T105" fmla="*/ 336 h 732"/>
                <a:gd name="T106" fmla="*/ 60 w 1538"/>
                <a:gd name="T107" fmla="*/ 293 h 732"/>
                <a:gd name="T108" fmla="*/ 24 w 1538"/>
                <a:gd name="T109" fmla="*/ 246 h 732"/>
                <a:gd name="T110" fmla="*/ 0 w 1538"/>
                <a:gd name="T111" fmla="*/ 173 h 732"/>
                <a:gd name="T112" fmla="*/ 27 w 1538"/>
                <a:gd name="T113" fmla="*/ 145 h 732"/>
                <a:gd name="T114" fmla="*/ 45 w 1538"/>
                <a:gd name="T115" fmla="*/ 83 h 732"/>
                <a:gd name="T116" fmla="*/ 160 w 1538"/>
                <a:gd name="T117" fmla="*/ 72 h 732"/>
                <a:gd name="T118" fmla="*/ 278 w 1538"/>
                <a:gd name="T119" fmla="*/ 27 h 732"/>
                <a:gd name="T120" fmla="*/ 296 w 1538"/>
                <a:gd name="T121" fmla="*/ 0 h 7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8" h="732">
                  <a:moveTo>
                    <a:pt x="723" y="72"/>
                  </a:moveTo>
                  <a:lnTo>
                    <a:pt x="723" y="72"/>
                  </a:lnTo>
                  <a:lnTo>
                    <a:pt x="725" y="72"/>
                  </a:lnTo>
                  <a:lnTo>
                    <a:pt x="729" y="80"/>
                  </a:lnTo>
                  <a:lnTo>
                    <a:pt x="731" y="85"/>
                  </a:lnTo>
                  <a:lnTo>
                    <a:pt x="729" y="89"/>
                  </a:lnTo>
                  <a:lnTo>
                    <a:pt x="727" y="97"/>
                  </a:lnTo>
                  <a:lnTo>
                    <a:pt x="723" y="101"/>
                  </a:lnTo>
                  <a:lnTo>
                    <a:pt x="721" y="106"/>
                  </a:lnTo>
                  <a:lnTo>
                    <a:pt x="719" y="112"/>
                  </a:lnTo>
                  <a:lnTo>
                    <a:pt x="719" y="118"/>
                  </a:lnTo>
                  <a:lnTo>
                    <a:pt x="717" y="121"/>
                  </a:lnTo>
                  <a:lnTo>
                    <a:pt x="713" y="137"/>
                  </a:lnTo>
                  <a:lnTo>
                    <a:pt x="708" y="150"/>
                  </a:lnTo>
                  <a:lnTo>
                    <a:pt x="702" y="163"/>
                  </a:lnTo>
                  <a:lnTo>
                    <a:pt x="696" y="178"/>
                  </a:lnTo>
                  <a:lnTo>
                    <a:pt x="689" y="192"/>
                  </a:lnTo>
                  <a:lnTo>
                    <a:pt x="681" y="205"/>
                  </a:lnTo>
                  <a:lnTo>
                    <a:pt x="673" y="218"/>
                  </a:lnTo>
                  <a:lnTo>
                    <a:pt x="670" y="226"/>
                  </a:lnTo>
                  <a:lnTo>
                    <a:pt x="668" y="228"/>
                  </a:lnTo>
                  <a:lnTo>
                    <a:pt x="664" y="234"/>
                  </a:lnTo>
                  <a:lnTo>
                    <a:pt x="660" y="235"/>
                  </a:lnTo>
                  <a:lnTo>
                    <a:pt x="654" y="239"/>
                  </a:lnTo>
                  <a:lnTo>
                    <a:pt x="649" y="239"/>
                  </a:lnTo>
                  <a:lnTo>
                    <a:pt x="643" y="239"/>
                  </a:lnTo>
                  <a:lnTo>
                    <a:pt x="635" y="239"/>
                  </a:lnTo>
                  <a:lnTo>
                    <a:pt x="630" y="239"/>
                  </a:lnTo>
                  <a:lnTo>
                    <a:pt x="628" y="237"/>
                  </a:lnTo>
                  <a:lnTo>
                    <a:pt x="624" y="235"/>
                  </a:lnTo>
                  <a:lnTo>
                    <a:pt x="616" y="228"/>
                  </a:lnTo>
                  <a:lnTo>
                    <a:pt x="607" y="220"/>
                  </a:lnTo>
                  <a:lnTo>
                    <a:pt x="597" y="213"/>
                  </a:lnTo>
                  <a:lnTo>
                    <a:pt x="590" y="205"/>
                  </a:lnTo>
                  <a:lnTo>
                    <a:pt x="582" y="196"/>
                  </a:lnTo>
                  <a:lnTo>
                    <a:pt x="575" y="188"/>
                  </a:lnTo>
                  <a:lnTo>
                    <a:pt x="567" y="177"/>
                  </a:lnTo>
                  <a:lnTo>
                    <a:pt x="563" y="169"/>
                  </a:lnTo>
                  <a:lnTo>
                    <a:pt x="559" y="171"/>
                  </a:lnTo>
                  <a:lnTo>
                    <a:pt x="550" y="175"/>
                  </a:lnTo>
                  <a:lnTo>
                    <a:pt x="538" y="180"/>
                  </a:lnTo>
                  <a:lnTo>
                    <a:pt x="527" y="184"/>
                  </a:lnTo>
                  <a:lnTo>
                    <a:pt x="516" y="190"/>
                  </a:lnTo>
                  <a:lnTo>
                    <a:pt x="504" y="192"/>
                  </a:lnTo>
                  <a:lnTo>
                    <a:pt x="493" y="196"/>
                  </a:lnTo>
                  <a:lnTo>
                    <a:pt x="480" y="196"/>
                  </a:lnTo>
                  <a:lnTo>
                    <a:pt x="472" y="194"/>
                  </a:lnTo>
                  <a:lnTo>
                    <a:pt x="457" y="203"/>
                  </a:lnTo>
                  <a:lnTo>
                    <a:pt x="449" y="203"/>
                  </a:lnTo>
                  <a:lnTo>
                    <a:pt x="423" y="203"/>
                  </a:lnTo>
                  <a:lnTo>
                    <a:pt x="396" y="201"/>
                  </a:lnTo>
                  <a:lnTo>
                    <a:pt x="369" y="201"/>
                  </a:lnTo>
                  <a:lnTo>
                    <a:pt x="341" y="201"/>
                  </a:lnTo>
                  <a:lnTo>
                    <a:pt x="314" y="201"/>
                  </a:lnTo>
                  <a:lnTo>
                    <a:pt x="288" y="203"/>
                  </a:lnTo>
                  <a:lnTo>
                    <a:pt x="263" y="205"/>
                  </a:lnTo>
                  <a:lnTo>
                    <a:pt x="246" y="207"/>
                  </a:lnTo>
                  <a:lnTo>
                    <a:pt x="242" y="207"/>
                  </a:lnTo>
                  <a:lnTo>
                    <a:pt x="225" y="207"/>
                  </a:lnTo>
                  <a:lnTo>
                    <a:pt x="206" y="207"/>
                  </a:lnTo>
                  <a:lnTo>
                    <a:pt x="189" y="207"/>
                  </a:lnTo>
                  <a:lnTo>
                    <a:pt x="170" y="207"/>
                  </a:lnTo>
                  <a:lnTo>
                    <a:pt x="153" y="211"/>
                  </a:lnTo>
                  <a:lnTo>
                    <a:pt x="137" y="218"/>
                  </a:lnTo>
                  <a:lnTo>
                    <a:pt x="124" y="230"/>
                  </a:lnTo>
                  <a:lnTo>
                    <a:pt x="118" y="241"/>
                  </a:lnTo>
                  <a:lnTo>
                    <a:pt x="116" y="243"/>
                  </a:lnTo>
                  <a:lnTo>
                    <a:pt x="115" y="251"/>
                  </a:lnTo>
                  <a:lnTo>
                    <a:pt x="115" y="256"/>
                  </a:lnTo>
                  <a:lnTo>
                    <a:pt x="116" y="262"/>
                  </a:lnTo>
                  <a:lnTo>
                    <a:pt x="118" y="268"/>
                  </a:lnTo>
                  <a:lnTo>
                    <a:pt x="124" y="274"/>
                  </a:lnTo>
                  <a:lnTo>
                    <a:pt x="128" y="275"/>
                  </a:lnTo>
                  <a:lnTo>
                    <a:pt x="132" y="281"/>
                  </a:lnTo>
                  <a:lnTo>
                    <a:pt x="135" y="283"/>
                  </a:lnTo>
                  <a:lnTo>
                    <a:pt x="141" y="283"/>
                  </a:lnTo>
                  <a:lnTo>
                    <a:pt x="160" y="283"/>
                  </a:lnTo>
                  <a:lnTo>
                    <a:pt x="179" y="285"/>
                  </a:lnTo>
                  <a:lnTo>
                    <a:pt x="198" y="285"/>
                  </a:lnTo>
                  <a:lnTo>
                    <a:pt x="217" y="283"/>
                  </a:lnTo>
                  <a:lnTo>
                    <a:pt x="236" y="283"/>
                  </a:lnTo>
                  <a:lnTo>
                    <a:pt x="257" y="281"/>
                  </a:lnTo>
                  <a:lnTo>
                    <a:pt x="274" y="279"/>
                  </a:lnTo>
                  <a:lnTo>
                    <a:pt x="289" y="275"/>
                  </a:lnTo>
                  <a:lnTo>
                    <a:pt x="295" y="277"/>
                  </a:lnTo>
                  <a:lnTo>
                    <a:pt x="312" y="277"/>
                  </a:lnTo>
                  <a:lnTo>
                    <a:pt x="331" y="279"/>
                  </a:lnTo>
                  <a:lnTo>
                    <a:pt x="352" y="279"/>
                  </a:lnTo>
                  <a:lnTo>
                    <a:pt x="371" y="279"/>
                  </a:lnTo>
                  <a:lnTo>
                    <a:pt x="390" y="277"/>
                  </a:lnTo>
                  <a:lnTo>
                    <a:pt x="409" y="277"/>
                  </a:lnTo>
                  <a:lnTo>
                    <a:pt x="428" y="277"/>
                  </a:lnTo>
                  <a:lnTo>
                    <a:pt x="442" y="275"/>
                  </a:lnTo>
                  <a:lnTo>
                    <a:pt x="445" y="277"/>
                  </a:lnTo>
                  <a:lnTo>
                    <a:pt x="464" y="275"/>
                  </a:lnTo>
                  <a:lnTo>
                    <a:pt x="485" y="274"/>
                  </a:lnTo>
                  <a:lnTo>
                    <a:pt x="506" y="272"/>
                  </a:lnTo>
                  <a:lnTo>
                    <a:pt x="529" y="270"/>
                  </a:lnTo>
                  <a:lnTo>
                    <a:pt x="548" y="274"/>
                  </a:lnTo>
                  <a:lnTo>
                    <a:pt x="565" y="281"/>
                  </a:lnTo>
                  <a:lnTo>
                    <a:pt x="580" y="294"/>
                  </a:lnTo>
                  <a:lnTo>
                    <a:pt x="588" y="308"/>
                  </a:lnTo>
                  <a:lnTo>
                    <a:pt x="588" y="310"/>
                  </a:lnTo>
                  <a:lnTo>
                    <a:pt x="586" y="315"/>
                  </a:lnTo>
                  <a:lnTo>
                    <a:pt x="586" y="319"/>
                  </a:lnTo>
                  <a:lnTo>
                    <a:pt x="584" y="323"/>
                  </a:lnTo>
                  <a:lnTo>
                    <a:pt x="582" y="327"/>
                  </a:lnTo>
                  <a:lnTo>
                    <a:pt x="578" y="329"/>
                  </a:lnTo>
                  <a:lnTo>
                    <a:pt x="577" y="332"/>
                  </a:lnTo>
                  <a:lnTo>
                    <a:pt x="573" y="336"/>
                  </a:lnTo>
                  <a:lnTo>
                    <a:pt x="569" y="338"/>
                  </a:lnTo>
                  <a:lnTo>
                    <a:pt x="567" y="338"/>
                  </a:lnTo>
                  <a:lnTo>
                    <a:pt x="558" y="342"/>
                  </a:lnTo>
                  <a:lnTo>
                    <a:pt x="548" y="344"/>
                  </a:lnTo>
                  <a:lnTo>
                    <a:pt x="538" y="344"/>
                  </a:lnTo>
                  <a:lnTo>
                    <a:pt x="531" y="344"/>
                  </a:lnTo>
                  <a:lnTo>
                    <a:pt x="521" y="344"/>
                  </a:lnTo>
                  <a:lnTo>
                    <a:pt x="512" y="346"/>
                  </a:lnTo>
                  <a:lnTo>
                    <a:pt x="504" y="346"/>
                  </a:lnTo>
                  <a:lnTo>
                    <a:pt x="499" y="346"/>
                  </a:lnTo>
                  <a:lnTo>
                    <a:pt x="493" y="346"/>
                  </a:lnTo>
                  <a:lnTo>
                    <a:pt x="478" y="346"/>
                  </a:lnTo>
                  <a:lnTo>
                    <a:pt x="461" y="346"/>
                  </a:lnTo>
                  <a:lnTo>
                    <a:pt x="445" y="346"/>
                  </a:lnTo>
                  <a:lnTo>
                    <a:pt x="430" y="348"/>
                  </a:lnTo>
                  <a:lnTo>
                    <a:pt x="413" y="350"/>
                  </a:lnTo>
                  <a:lnTo>
                    <a:pt x="398" y="351"/>
                  </a:lnTo>
                  <a:lnTo>
                    <a:pt x="381" y="353"/>
                  </a:lnTo>
                  <a:lnTo>
                    <a:pt x="371" y="357"/>
                  </a:lnTo>
                  <a:lnTo>
                    <a:pt x="367" y="357"/>
                  </a:lnTo>
                  <a:lnTo>
                    <a:pt x="350" y="353"/>
                  </a:lnTo>
                  <a:lnTo>
                    <a:pt x="333" y="351"/>
                  </a:lnTo>
                  <a:lnTo>
                    <a:pt x="316" y="350"/>
                  </a:lnTo>
                  <a:lnTo>
                    <a:pt x="297" y="350"/>
                  </a:lnTo>
                  <a:lnTo>
                    <a:pt x="282" y="350"/>
                  </a:lnTo>
                  <a:lnTo>
                    <a:pt x="263" y="350"/>
                  </a:lnTo>
                  <a:lnTo>
                    <a:pt x="246" y="350"/>
                  </a:lnTo>
                  <a:lnTo>
                    <a:pt x="232" y="351"/>
                  </a:lnTo>
                  <a:lnTo>
                    <a:pt x="231" y="351"/>
                  </a:lnTo>
                  <a:lnTo>
                    <a:pt x="223" y="351"/>
                  </a:lnTo>
                  <a:lnTo>
                    <a:pt x="217" y="351"/>
                  </a:lnTo>
                  <a:lnTo>
                    <a:pt x="210" y="350"/>
                  </a:lnTo>
                  <a:lnTo>
                    <a:pt x="202" y="350"/>
                  </a:lnTo>
                  <a:lnTo>
                    <a:pt x="196" y="350"/>
                  </a:lnTo>
                  <a:lnTo>
                    <a:pt x="189" y="350"/>
                  </a:lnTo>
                  <a:lnTo>
                    <a:pt x="181" y="351"/>
                  </a:lnTo>
                  <a:lnTo>
                    <a:pt x="177" y="353"/>
                  </a:lnTo>
                  <a:lnTo>
                    <a:pt x="172" y="353"/>
                  </a:lnTo>
                  <a:lnTo>
                    <a:pt x="156" y="353"/>
                  </a:lnTo>
                  <a:lnTo>
                    <a:pt x="139" y="351"/>
                  </a:lnTo>
                  <a:lnTo>
                    <a:pt x="120" y="351"/>
                  </a:lnTo>
                  <a:lnTo>
                    <a:pt x="105" y="351"/>
                  </a:lnTo>
                  <a:lnTo>
                    <a:pt x="88" y="353"/>
                  </a:lnTo>
                  <a:lnTo>
                    <a:pt x="73" y="359"/>
                  </a:lnTo>
                  <a:lnTo>
                    <a:pt x="61" y="370"/>
                  </a:lnTo>
                  <a:lnTo>
                    <a:pt x="54" y="380"/>
                  </a:lnTo>
                  <a:lnTo>
                    <a:pt x="54" y="382"/>
                  </a:lnTo>
                  <a:lnTo>
                    <a:pt x="56" y="389"/>
                  </a:lnTo>
                  <a:lnTo>
                    <a:pt x="58" y="395"/>
                  </a:lnTo>
                  <a:lnTo>
                    <a:pt x="61" y="401"/>
                  </a:lnTo>
                  <a:lnTo>
                    <a:pt x="67" y="405"/>
                  </a:lnTo>
                  <a:lnTo>
                    <a:pt x="73" y="408"/>
                  </a:lnTo>
                  <a:lnTo>
                    <a:pt x="78" y="412"/>
                  </a:lnTo>
                  <a:lnTo>
                    <a:pt x="86" y="414"/>
                  </a:lnTo>
                  <a:lnTo>
                    <a:pt x="90" y="416"/>
                  </a:lnTo>
                  <a:lnTo>
                    <a:pt x="90" y="418"/>
                  </a:lnTo>
                  <a:lnTo>
                    <a:pt x="94" y="420"/>
                  </a:lnTo>
                  <a:lnTo>
                    <a:pt x="99" y="420"/>
                  </a:lnTo>
                  <a:lnTo>
                    <a:pt x="103" y="420"/>
                  </a:lnTo>
                  <a:lnTo>
                    <a:pt x="109" y="420"/>
                  </a:lnTo>
                  <a:lnTo>
                    <a:pt x="113" y="420"/>
                  </a:lnTo>
                  <a:lnTo>
                    <a:pt x="116" y="422"/>
                  </a:lnTo>
                  <a:lnTo>
                    <a:pt x="118" y="424"/>
                  </a:lnTo>
                  <a:lnTo>
                    <a:pt x="120" y="426"/>
                  </a:lnTo>
                  <a:lnTo>
                    <a:pt x="124" y="427"/>
                  </a:lnTo>
                  <a:lnTo>
                    <a:pt x="139" y="427"/>
                  </a:lnTo>
                  <a:lnTo>
                    <a:pt x="154" y="429"/>
                  </a:lnTo>
                  <a:lnTo>
                    <a:pt x="168" y="429"/>
                  </a:lnTo>
                  <a:lnTo>
                    <a:pt x="183" y="429"/>
                  </a:lnTo>
                  <a:lnTo>
                    <a:pt x="198" y="427"/>
                  </a:lnTo>
                  <a:lnTo>
                    <a:pt x="212" y="426"/>
                  </a:lnTo>
                  <a:lnTo>
                    <a:pt x="227" y="424"/>
                  </a:lnTo>
                  <a:lnTo>
                    <a:pt x="238" y="422"/>
                  </a:lnTo>
                  <a:lnTo>
                    <a:pt x="246" y="424"/>
                  </a:lnTo>
                  <a:lnTo>
                    <a:pt x="274" y="426"/>
                  </a:lnTo>
                  <a:lnTo>
                    <a:pt x="305" y="426"/>
                  </a:lnTo>
                  <a:lnTo>
                    <a:pt x="333" y="426"/>
                  </a:lnTo>
                  <a:lnTo>
                    <a:pt x="362" y="426"/>
                  </a:lnTo>
                  <a:lnTo>
                    <a:pt x="390" y="424"/>
                  </a:lnTo>
                  <a:lnTo>
                    <a:pt x="421" y="424"/>
                  </a:lnTo>
                  <a:lnTo>
                    <a:pt x="449" y="422"/>
                  </a:lnTo>
                  <a:lnTo>
                    <a:pt x="470" y="422"/>
                  </a:lnTo>
                  <a:lnTo>
                    <a:pt x="472" y="422"/>
                  </a:lnTo>
                  <a:lnTo>
                    <a:pt x="489" y="422"/>
                  </a:lnTo>
                  <a:lnTo>
                    <a:pt x="504" y="420"/>
                  </a:lnTo>
                  <a:lnTo>
                    <a:pt x="521" y="418"/>
                  </a:lnTo>
                  <a:lnTo>
                    <a:pt x="537" y="418"/>
                  </a:lnTo>
                  <a:lnTo>
                    <a:pt x="552" y="420"/>
                  </a:lnTo>
                  <a:lnTo>
                    <a:pt x="567" y="424"/>
                  </a:lnTo>
                  <a:lnTo>
                    <a:pt x="577" y="433"/>
                  </a:lnTo>
                  <a:lnTo>
                    <a:pt x="586" y="445"/>
                  </a:lnTo>
                  <a:lnTo>
                    <a:pt x="584" y="447"/>
                  </a:lnTo>
                  <a:lnTo>
                    <a:pt x="584" y="452"/>
                  </a:lnTo>
                  <a:lnTo>
                    <a:pt x="582" y="458"/>
                  </a:lnTo>
                  <a:lnTo>
                    <a:pt x="578" y="462"/>
                  </a:lnTo>
                  <a:lnTo>
                    <a:pt x="575" y="466"/>
                  </a:lnTo>
                  <a:lnTo>
                    <a:pt x="571" y="469"/>
                  </a:lnTo>
                  <a:lnTo>
                    <a:pt x="565" y="473"/>
                  </a:lnTo>
                  <a:lnTo>
                    <a:pt x="559" y="475"/>
                  </a:lnTo>
                  <a:lnTo>
                    <a:pt x="558" y="475"/>
                  </a:lnTo>
                  <a:lnTo>
                    <a:pt x="552" y="477"/>
                  </a:lnTo>
                  <a:lnTo>
                    <a:pt x="535" y="483"/>
                  </a:lnTo>
                  <a:lnTo>
                    <a:pt x="518" y="483"/>
                  </a:lnTo>
                  <a:lnTo>
                    <a:pt x="499" y="483"/>
                  </a:lnTo>
                  <a:lnTo>
                    <a:pt x="481" y="483"/>
                  </a:lnTo>
                  <a:lnTo>
                    <a:pt x="464" y="481"/>
                  </a:lnTo>
                  <a:lnTo>
                    <a:pt x="445" y="481"/>
                  </a:lnTo>
                  <a:lnTo>
                    <a:pt x="428" y="481"/>
                  </a:lnTo>
                  <a:lnTo>
                    <a:pt x="415" y="483"/>
                  </a:lnTo>
                  <a:lnTo>
                    <a:pt x="411" y="483"/>
                  </a:lnTo>
                  <a:lnTo>
                    <a:pt x="398" y="485"/>
                  </a:lnTo>
                  <a:lnTo>
                    <a:pt x="386" y="485"/>
                  </a:lnTo>
                  <a:lnTo>
                    <a:pt x="373" y="485"/>
                  </a:lnTo>
                  <a:lnTo>
                    <a:pt x="362" y="485"/>
                  </a:lnTo>
                  <a:lnTo>
                    <a:pt x="350" y="483"/>
                  </a:lnTo>
                  <a:lnTo>
                    <a:pt x="337" y="483"/>
                  </a:lnTo>
                  <a:lnTo>
                    <a:pt x="326" y="485"/>
                  </a:lnTo>
                  <a:lnTo>
                    <a:pt x="318" y="485"/>
                  </a:lnTo>
                  <a:lnTo>
                    <a:pt x="310" y="486"/>
                  </a:lnTo>
                  <a:lnTo>
                    <a:pt x="286" y="486"/>
                  </a:lnTo>
                  <a:lnTo>
                    <a:pt x="259" y="488"/>
                  </a:lnTo>
                  <a:lnTo>
                    <a:pt x="234" y="488"/>
                  </a:lnTo>
                  <a:lnTo>
                    <a:pt x="212" y="488"/>
                  </a:lnTo>
                  <a:lnTo>
                    <a:pt x="189" y="488"/>
                  </a:lnTo>
                  <a:lnTo>
                    <a:pt x="164" y="488"/>
                  </a:lnTo>
                  <a:lnTo>
                    <a:pt x="137" y="490"/>
                  </a:lnTo>
                  <a:lnTo>
                    <a:pt x="118" y="494"/>
                  </a:lnTo>
                  <a:lnTo>
                    <a:pt x="115" y="498"/>
                  </a:lnTo>
                  <a:lnTo>
                    <a:pt x="111" y="500"/>
                  </a:lnTo>
                  <a:lnTo>
                    <a:pt x="109" y="502"/>
                  </a:lnTo>
                  <a:lnTo>
                    <a:pt x="105" y="504"/>
                  </a:lnTo>
                  <a:lnTo>
                    <a:pt x="103" y="507"/>
                  </a:lnTo>
                  <a:lnTo>
                    <a:pt x="101" y="509"/>
                  </a:lnTo>
                  <a:lnTo>
                    <a:pt x="99" y="513"/>
                  </a:lnTo>
                  <a:lnTo>
                    <a:pt x="97" y="515"/>
                  </a:lnTo>
                  <a:lnTo>
                    <a:pt x="97" y="517"/>
                  </a:lnTo>
                  <a:lnTo>
                    <a:pt x="96" y="526"/>
                  </a:lnTo>
                  <a:lnTo>
                    <a:pt x="99" y="534"/>
                  </a:lnTo>
                  <a:lnTo>
                    <a:pt x="103" y="542"/>
                  </a:lnTo>
                  <a:lnTo>
                    <a:pt x="107" y="545"/>
                  </a:lnTo>
                  <a:lnTo>
                    <a:pt x="113" y="553"/>
                  </a:lnTo>
                  <a:lnTo>
                    <a:pt x="118" y="557"/>
                  </a:lnTo>
                  <a:lnTo>
                    <a:pt x="124" y="561"/>
                  </a:lnTo>
                  <a:lnTo>
                    <a:pt x="130" y="564"/>
                  </a:lnTo>
                  <a:lnTo>
                    <a:pt x="134" y="566"/>
                  </a:lnTo>
                  <a:lnTo>
                    <a:pt x="153" y="564"/>
                  </a:lnTo>
                  <a:lnTo>
                    <a:pt x="170" y="562"/>
                  </a:lnTo>
                  <a:lnTo>
                    <a:pt x="185" y="559"/>
                  </a:lnTo>
                  <a:lnTo>
                    <a:pt x="200" y="553"/>
                  </a:lnTo>
                  <a:lnTo>
                    <a:pt x="215" y="547"/>
                  </a:lnTo>
                  <a:lnTo>
                    <a:pt x="231" y="542"/>
                  </a:lnTo>
                  <a:lnTo>
                    <a:pt x="244" y="532"/>
                  </a:lnTo>
                  <a:lnTo>
                    <a:pt x="253" y="524"/>
                  </a:lnTo>
                  <a:lnTo>
                    <a:pt x="257" y="526"/>
                  </a:lnTo>
                  <a:lnTo>
                    <a:pt x="270" y="538"/>
                  </a:lnTo>
                  <a:lnTo>
                    <a:pt x="286" y="543"/>
                  </a:lnTo>
                  <a:lnTo>
                    <a:pt x="303" y="547"/>
                  </a:lnTo>
                  <a:lnTo>
                    <a:pt x="318" y="551"/>
                  </a:lnTo>
                  <a:lnTo>
                    <a:pt x="335" y="553"/>
                  </a:lnTo>
                  <a:lnTo>
                    <a:pt x="354" y="553"/>
                  </a:lnTo>
                  <a:lnTo>
                    <a:pt x="371" y="553"/>
                  </a:lnTo>
                  <a:lnTo>
                    <a:pt x="385" y="553"/>
                  </a:lnTo>
                  <a:lnTo>
                    <a:pt x="390" y="553"/>
                  </a:lnTo>
                  <a:lnTo>
                    <a:pt x="415" y="549"/>
                  </a:lnTo>
                  <a:lnTo>
                    <a:pt x="442" y="547"/>
                  </a:lnTo>
                  <a:lnTo>
                    <a:pt x="466" y="547"/>
                  </a:lnTo>
                  <a:lnTo>
                    <a:pt x="493" y="547"/>
                  </a:lnTo>
                  <a:lnTo>
                    <a:pt x="518" y="547"/>
                  </a:lnTo>
                  <a:lnTo>
                    <a:pt x="544" y="547"/>
                  </a:lnTo>
                  <a:lnTo>
                    <a:pt x="569" y="549"/>
                  </a:lnTo>
                  <a:lnTo>
                    <a:pt x="590" y="549"/>
                  </a:lnTo>
                  <a:lnTo>
                    <a:pt x="590" y="551"/>
                  </a:lnTo>
                  <a:lnTo>
                    <a:pt x="592" y="553"/>
                  </a:lnTo>
                  <a:lnTo>
                    <a:pt x="594" y="553"/>
                  </a:lnTo>
                  <a:lnTo>
                    <a:pt x="597" y="555"/>
                  </a:lnTo>
                  <a:lnTo>
                    <a:pt x="599" y="557"/>
                  </a:lnTo>
                  <a:lnTo>
                    <a:pt x="601" y="559"/>
                  </a:lnTo>
                  <a:lnTo>
                    <a:pt x="605" y="561"/>
                  </a:lnTo>
                  <a:lnTo>
                    <a:pt x="607" y="562"/>
                  </a:lnTo>
                  <a:lnTo>
                    <a:pt x="609" y="564"/>
                  </a:lnTo>
                  <a:lnTo>
                    <a:pt x="609" y="566"/>
                  </a:lnTo>
                  <a:lnTo>
                    <a:pt x="609" y="572"/>
                  </a:lnTo>
                  <a:lnTo>
                    <a:pt x="609" y="578"/>
                  </a:lnTo>
                  <a:lnTo>
                    <a:pt x="607" y="581"/>
                  </a:lnTo>
                  <a:lnTo>
                    <a:pt x="605" y="587"/>
                  </a:lnTo>
                  <a:lnTo>
                    <a:pt x="601" y="591"/>
                  </a:lnTo>
                  <a:lnTo>
                    <a:pt x="597" y="595"/>
                  </a:lnTo>
                  <a:lnTo>
                    <a:pt x="594" y="597"/>
                  </a:lnTo>
                  <a:lnTo>
                    <a:pt x="590" y="599"/>
                  </a:lnTo>
                  <a:lnTo>
                    <a:pt x="584" y="600"/>
                  </a:lnTo>
                  <a:lnTo>
                    <a:pt x="559" y="604"/>
                  </a:lnTo>
                  <a:lnTo>
                    <a:pt x="537" y="606"/>
                  </a:lnTo>
                  <a:lnTo>
                    <a:pt x="512" y="606"/>
                  </a:lnTo>
                  <a:lnTo>
                    <a:pt x="485" y="606"/>
                  </a:lnTo>
                  <a:lnTo>
                    <a:pt x="461" y="606"/>
                  </a:lnTo>
                  <a:lnTo>
                    <a:pt x="436" y="606"/>
                  </a:lnTo>
                  <a:lnTo>
                    <a:pt x="413" y="606"/>
                  </a:lnTo>
                  <a:lnTo>
                    <a:pt x="398" y="608"/>
                  </a:lnTo>
                  <a:lnTo>
                    <a:pt x="396" y="606"/>
                  </a:lnTo>
                  <a:lnTo>
                    <a:pt x="388" y="604"/>
                  </a:lnTo>
                  <a:lnTo>
                    <a:pt x="381" y="602"/>
                  </a:lnTo>
                  <a:lnTo>
                    <a:pt x="375" y="604"/>
                  </a:lnTo>
                  <a:lnTo>
                    <a:pt x="369" y="606"/>
                  </a:lnTo>
                  <a:lnTo>
                    <a:pt x="362" y="608"/>
                  </a:lnTo>
                  <a:lnTo>
                    <a:pt x="356" y="608"/>
                  </a:lnTo>
                  <a:lnTo>
                    <a:pt x="348" y="608"/>
                  </a:lnTo>
                  <a:lnTo>
                    <a:pt x="345" y="608"/>
                  </a:lnTo>
                  <a:lnTo>
                    <a:pt x="339" y="606"/>
                  </a:lnTo>
                  <a:lnTo>
                    <a:pt x="326" y="604"/>
                  </a:lnTo>
                  <a:lnTo>
                    <a:pt x="312" y="602"/>
                  </a:lnTo>
                  <a:lnTo>
                    <a:pt x="297" y="602"/>
                  </a:lnTo>
                  <a:lnTo>
                    <a:pt x="284" y="604"/>
                  </a:lnTo>
                  <a:lnTo>
                    <a:pt x="270" y="604"/>
                  </a:lnTo>
                  <a:lnTo>
                    <a:pt x="257" y="606"/>
                  </a:lnTo>
                  <a:lnTo>
                    <a:pt x="242" y="608"/>
                  </a:lnTo>
                  <a:lnTo>
                    <a:pt x="232" y="608"/>
                  </a:lnTo>
                  <a:lnTo>
                    <a:pt x="231" y="610"/>
                  </a:lnTo>
                  <a:lnTo>
                    <a:pt x="229" y="616"/>
                  </a:lnTo>
                  <a:lnTo>
                    <a:pt x="225" y="619"/>
                  </a:lnTo>
                  <a:lnTo>
                    <a:pt x="223" y="623"/>
                  </a:lnTo>
                  <a:lnTo>
                    <a:pt x="219" y="627"/>
                  </a:lnTo>
                  <a:lnTo>
                    <a:pt x="217" y="633"/>
                  </a:lnTo>
                  <a:lnTo>
                    <a:pt x="215" y="637"/>
                  </a:lnTo>
                  <a:lnTo>
                    <a:pt x="215" y="642"/>
                  </a:lnTo>
                  <a:lnTo>
                    <a:pt x="217" y="644"/>
                  </a:lnTo>
                  <a:lnTo>
                    <a:pt x="221" y="648"/>
                  </a:lnTo>
                  <a:lnTo>
                    <a:pt x="242" y="658"/>
                  </a:lnTo>
                  <a:lnTo>
                    <a:pt x="265" y="661"/>
                  </a:lnTo>
                  <a:lnTo>
                    <a:pt x="288" y="665"/>
                  </a:lnTo>
                  <a:lnTo>
                    <a:pt x="310" y="665"/>
                  </a:lnTo>
                  <a:lnTo>
                    <a:pt x="333" y="663"/>
                  </a:lnTo>
                  <a:lnTo>
                    <a:pt x="358" y="661"/>
                  </a:lnTo>
                  <a:lnTo>
                    <a:pt x="381" y="661"/>
                  </a:lnTo>
                  <a:lnTo>
                    <a:pt x="398" y="661"/>
                  </a:lnTo>
                  <a:lnTo>
                    <a:pt x="407" y="661"/>
                  </a:lnTo>
                  <a:lnTo>
                    <a:pt x="447" y="661"/>
                  </a:lnTo>
                  <a:lnTo>
                    <a:pt x="485" y="661"/>
                  </a:lnTo>
                  <a:lnTo>
                    <a:pt x="523" y="659"/>
                  </a:lnTo>
                  <a:lnTo>
                    <a:pt x="561" y="659"/>
                  </a:lnTo>
                  <a:lnTo>
                    <a:pt x="599" y="659"/>
                  </a:lnTo>
                  <a:lnTo>
                    <a:pt x="635" y="659"/>
                  </a:lnTo>
                  <a:lnTo>
                    <a:pt x="675" y="659"/>
                  </a:lnTo>
                  <a:lnTo>
                    <a:pt x="706" y="661"/>
                  </a:lnTo>
                  <a:lnTo>
                    <a:pt x="711" y="663"/>
                  </a:lnTo>
                  <a:lnTo>
                    <a:pt x="740" y="671"/>
                  </a:lnTo>
                  <a:lnTo>
                    <a:pt x="770" y="677"/>
                  </a:lnTo>
                  <a:lnTo>
                    <a:pt x="799" y="678"/>
                  </a:lnTo>
                  <a:lnTo>
                    <a:pt x="829" y="680"/>
                  </a:lnTo>
                  <a:lnTo>
                    <a:pt x="860" y="680"/>
                  </a:lnTo>
                  <a:lnTo>
                    <a:pt x="888" y="678"/>
                  </a:lnTo>
                  <a:lnTo>
                    <a:pt x="919" y="677"/>
                  </a:lnTo>
                  <a:lnTo>
                    <a:pt x="942" y="675"/>
                  </a:lnTo>
                  <a:lnTo>
                    <a:pt x="947" y="677"/>
                  </a:lnTo>
                  <a:lnTo>
                    <a:pt x="968" y="677"/>
                  </a:lnTo>
                  <a:lnTo>
                    <a:pt x="991" y="677"/>
                  </a:lnTo>
                  <a:lnTo>
                    <a:pt x="1014" y="675"/>
                  </a:lnTo>
                  <a:lnTo>
                    <a:pt x="1038" y="671"/>
                  </a:lnTo>
                  <a:lnTo>
                    <a:pt x="1059" y="665"/>
                  </a:lnTo>
                  <a:lnTo>
                    <a:pt x="1082" y="659"/>
                  </a:lnTo>
                  <a:lnTo>
                    <a:pt x="1103" y="648"/>
                  </a:lnTo>
                  <a:lnTo>
                    <a:pt x="1118" y="639"/>
                  </a:lnTo>
                  <a:lnTo>
                    <a:pt x="1120" y="637"/>
                  </a:lnTo>
                  <a:lnTo>
                    <a:pt x="1132" y="631"/>
                  </a:lnTo>
                  <a:lnTo>
                    <a:pt x="1143" y="625"/>
                  </a:lnTo>
                  <a:lnTo>
                    <a:pt x="1156" y="619"/>
                  </a:lnTo>
                  <a:lnTo>
                    <a:pt x="1172" y="618"/>
                  </a:lnTo>
                  <a:lnTo>
                    <a:pt x="1185" y="614"/>
                  </a:lnTo>
                  <a:lnTo>
                    <a:pt x="1198" y="612"/>
                  </a:lnTo>
                  <a:lnTo>
                    <a:pt x="1213" y="612"/>
                  </a:lnTo>
                  <a:lnTo>
                    <a:pt x="1223" y="610"/>
                  </a:lnTo>
                  <a:lnTo>
                    <a:pt x="1229" y="610"/>
                  </a:lnTo>
                  <a:lnTo>
                    <a:pt x="1255" y="610"/>
                  </a:lnTo>
                  <a:lnTo>
                    <a:pt x="1284" y="608"/>
                  </a:lnTo>
                  <a:lnTo>
                    <a:pt x="1310" y="608"/>
                  </a:lnTo>
                  <a:lnTo>
                    <a:pt x="1337" y="608"/>
                  </a:lnTo>
                  <a:lnTo>
                    <a:pt x="1365" y="608"/>
                  </a:lnTo>
                  <a:lnTo>
                    <a:pt x="1390" y="606"/>
                  </a:lnTo>
                  <a:lnTo>
                    <a:pt x="1417" y="602"/>
                  </a:lnTo>
                  <a:lnTo>
                    <a:pt x="1436" y="600"/>
                  </a:lnTo>
                  <a:lnTo>
                    <a:pt x="1438" y="593"/>
                  </a:lnTo>
                  <a:lnTo>
                    <a:pt x="1449" y="561"/>
                  </a:lnTo>
                  <a:lnTo>
                    <a:pt x="1457" y="530"/>
                  </a:lnTo>
                  <a:lnTo>
                    <a:pt x="1462" y="496"/>
                  </a:lnTo>
                  <a:lnTo>
                    <a:pt x="1464" y="462"/>
                  </a:lnTo>
                  <a:lnTo>
                    <a:pt x="1466" y="429"/>
                  </a:lnTo>
                  <a:lnTo>
                    <a:pt x="1468" y="393"/>
                  </a:lnTo>
                  <a:lnTo>
                    <a:pt x="1470" y="361"/>
                  </a:lnTo>
                  <a:lnTo>
                    <a:pt x="1472" y="334"/>
                  </a:lnTo>
                  <a:lnTo>
                    <a:pt x="1472" y="329"/>
                  </a:lnTo>
                  <a:lnTo>
                    <a:pt x="1474" y="312"/>
                  </a:lnTo>
                  <a:lnTo>
                    <a:pt x="1474" y="296"/>
                  </a:lnTo>
                  <a:lnTo>
                    <a:pt x="1472" y="279"/>
                  </a:lnTo>
                  <a:lnTo>
                    <a:pt x="1470" y="262"/>
                  </a:lnTo>
                  <a:lnTo>
                    <a:pt x="1466" y="245"/>
                  </a:lnTo>
                  <a:lnTo>
                    <a:pt x="1464" y="230"/>
                  </a:lnTo>
                  <a:lnTo>
                    <a:pt x="1459" y="215"/>
                  </a:lnTo>
                  <a:lnTo>
                    <a:pt x="1455" y="203"/>
                  </a:lnTo>
                  <a:lnTo>
                    <a:pt x="1447" y="205"/>
                  </a:lnTo>
                  <a:lnTo>
                    <a:pt x="1423" y="207"/>
                  </a:lnTo>
                  <a:lnTo>
                    <a:pt x="1398" y="207"/>
                  </a:lnTo>
                  <a:lnTo>
                    <a:pt x="1373" y="209"/>
                  </a:lnTo>
                  <a:lnTo>
                    <a:pt x="1346" y="209"/>
                  </a:lnTo>
                  <a:lnTo>
                    <a:pt x="1322" y="209"/>
                  </a:lnTo>
                  <a:lnTo>
                    <a:pt x="1297" y="211"/>
                  </a:lnTo>
                  <a:lnTo>
                    <a:pt x="1272" y="211"/>
                  </a:lnTo>
                  <a:lnTo>
                    <a:pt x="1253" y="209"/>
                  </a:lnTo>
                  <a:lnTo>
                    <a:pt x="1250" y="207"/>
                  </a:lnTo>
                  <a:lnTo>
                    <a:pt x="1232" y="201"/>
                  </a:lnTo>
                  <a:lnTo>
                    <a:pt x="1217" y="192"/>
                  </a:lnTo>
                  <a:lnTo>
                    <a:pt x="1202" y="184"/>
                  </a:lnTo>
                  <a:lnTo>
                    <a:pt x="1187" y="175"/>
                  </a:lnTo>
                  <a:lnTo>
                    <a:pt x="1172" y="165"/>
                  </a:lnTo>
                  <a:lnTo>
                    <a:pt x="1156" y="156"/>
                  </a:lnTo>
                  <a:lnTo>
                    <a:pt x="1141" y="146"/>
                  </a:lnTo>
                  <a:lnTo>
                    <a:pt x="1132" y="137"/>
                  </a:lnTo>
                  <a:lnTo>
                    <a:pt x="1130" y="137"/>
                  </a:lnTo>
                  <a:lnTo>
                    <a:pt x="1128" y="131"/>
                  </a:lnTo>
                  <a:lnTo>
                    <a:pt x="1124" y="125"/>
                  </a:lnTo>
                  <a:lnTo>
                    <a:pt x="1120" y="120"/>
                  </a:lnTo>
                  <a:lnTo>
                    <a:pt x="1115" y="116"/>
                  </a:lnTo>
                  <a:lnTo>
                    <a:pt x="1111" y="112"/>
                  </a:lnTo>
                  <a:lnTo>
                    <a:pt x="1105" y="108"/>
                  </a:lnTo>
                  <a:lnTo>
                    <a:pt x="1099" y="106"/>
                  </a:lnTo>
                  <a:lnTo>
                    <a:pt x="1096" y="104"/>
                  </a:lnTo>
                  <a:lnTo>
                    <a:pt x="1086" y="104"/>
                  </a:lnTo>
                  <a:lnTo>
                    <a:pt x="1044" y="101"/>
                  </a:lnTo>
                  <a:lnTo>
                    <a:pt x="1002" y="97"/>
                  </a:lnTo>
                  <a:lnTo>
                    <a:pt x="961" y="97"/>
                  </a:lnTo>
                  <a:lnTo>
                    <a:pt x="917" y="97"/>
                  </a:lnTo>
                  <a:lnTo>
                    <a:pt x="875" y="99"/>
                  </a:lnTo>
                  <a:lnTo>
                    <a:pt x="833" y="102"/>
                  </a:lnTo>
                  <a:lnTo>
                    <a:pt x="791" y="106"/>
                  </a:lnTo>
                  <a:lnTo>
                    <a:pt x="761" y="110"/>
                  </a:lnTo>
                  <a:lnTo>
                    <a:pt x="759" y="108"/>
                  </a:lnTo>
                  <a:lnTo>
                    <a:pt x="753" y="104"/>
                  </a:lnTo>
                  <a:lnTo>
                    <a:pt x="750" y="99"/>
                  </a:lnTo>
                  <a:lnTo>
                    <a:pt x="744" y="93"/>
                  </a:lnTo>
                  <a:lnTo>
                    <a:pt x="740" y="85"/>
                  </a:lnTo>
                  <a:lnTo>
                    <a:pt x="740" y="80"/>
                  </a:lnTo>
                  <a:lnTo>
                    <a:pt x="738" y="72"/>
                  </a:lnTo>
                  <a:lnTo>
                    <a:pt x="740" y="64"/>
                  </a:lnTo>
                  <a:lnTo>
                    <a:pt x="740" y="61"/>
                  </a:lnTo>
                  <a:lnTo>
                    <a:pt x="742" y="59"/>
                  </a:lnTo>
                  <a:lnTo>
                    <a:pt x="751" y="55"/>
                  </a:lnTo>
                  <a:lnTo>
                    <a:pt x="759" y="53"/>
                  </a:lnTo>
                  <a:lnTo>
                    <a:pt x="770" y="53"/>
                  </a:lnTo>
                  <a:lnTo>
                    <a:pt x="780" y="53"/>
                  </a:lnTo>
                  <a:lnTo>
                    <a:pt x="788" y="55"/>
                  </a:lnTo>
                  <a:lnTo>
                    <a:pt x="799" y="55"/>
                  </a:lnTo>
                  <a:lnTo>
                    <a:pt x="807" y="53"/>
                  </a:lnTo>
                  <a:lnTo>
                    <a:pt x="814" y="49"/>
                  </a:lnTo>
                  <a:lnTo>
                    <a:pt x="824" y="49"/>
                  </a:lnTo>
                  <a:lnTo>
                    <a:pt x="862" y="47"/>
                  </a:lnTo>
                  <a:lnTo>
                    <a:pt x="900" y="47"/>
                  </a:lnTo>
                  <a:lnTo>
                    <a:pt x="938" y="47"/>
                  </a:lnTo>
                  <a:lnTo>
                    <a:pt x="976" y="47"/>
                  </a:lnTo>
                  <a:lnTo>
                    <a:pt x="1014" y="47"/>
                  </a:lnTo>
                  <a:lnTo>
                    <a:pt x="1052" y="47"/>
                  </a:lnTo>
                  <a:lnTo>
                    <a:pt x="1090" y="47"/>
                  </a:lnTo>
                  <a:lnTo>
                    <a:pt x="1120" y="45"/>
                  </a:lnTo>
                  <a:lnTo>
                    <a:pt x="1126" y="51"/>
                  </a:lnTo>
                  <a:lnTo>
                    <a:pt x="1149" y="66"/>
                  </a:lnTo>
                  <a:lnTo>
                    <a:pt x="1173" y="83"/>
                  </a:lnTo>
                  <a:lnTo>
                    <a:pt x="1198" y="101"/>
                  </a:lnTo>
                  <a:lnTo>
                    <a:pt x="1221" y="116"/>
                  </a:lnTo>
                  <a:lnTo>
                    <a:pt x="1248" y="131"/>
                  </a:lnTo>
                  <a:lnTo>
                    <a:pt x="1274" y="140"/>
                  </a:lnTo>
                  <a:lnTo>
                    <a:pt x="1303" y="146"/>
                  </a:lnTo>
                  <a:lnTo>
                    <a:pt x="1327" y="148"/>
                  </a:lnTo>
                  <a:lnTo>
                    <a:pt x="1333" y="148"/>
                  </a:lnTo>
                  <a:lnTo>
                    <a:pt x="1358" y="150"/>
                  </a:lnTo>
                  <a:lnTo>
                    <a:pt x="1383" y="148"/>
                  </a:lnTo>
                  <a:lnTo>
                    <a:pt x="1407" y="146"/>
                  </a:lnTo>
                  <a:lnTo>
                    <a:pt x="1430" y="144"/>
                  </a:lnTo>
                  <a:lnTo>
                    <a:pt x="1453" y="142"/>
                  </a:lnTo>
                  <a:lnTo>
                    <a:pt x="1474" y="142"/>
                  </a:lnTo>
                  <a:lnTo>
                    <a:pt x="1497" y="146"/>
                  </a:lnTo>
                  <a:lnTo>
                    <a:pt x="1514" y="152"/>
                  </a:lnTo>
                  <a:lnTo>
                    <a:pt x="1514" y="154"/>
                  </a:lnTo>
                  <a:lnTo>
                    <a:pt x="1514" y="163"/>
                  </a:lnTo>
                  <a:lnTo>
                    <a:pt x="1518" y="173"/>
                  </a:lnTo>
                  <a:lnTo>
                    <a:pt x="1521" y="180"/>
                  </a:lnTo>
                  <a:lnTo>
                    <a:pt x="1525" y="190"/>
                  </a:lnTo>
                  <a:lnTo>
                    <a:pt x="1531" y="197"/>
                  </a:lnTo>
                  <a:lnTo>
                    <a:pt x="1535" y="205"/>
                  </a:lnTo>
                  <a:lnTo>
                    <a:pt x="1535" y="215"/>
                  </a:lnTo>
                  <a:lnTo>
                    <a:pt x="1535" y="220"/>
                  </a:lnTo>
                  <a:lnTo>
                    <a:pt x="1535" y="226"/>
                  </a:lnTo>
                  <a:lnTo>
                    <a:pt x="1538" y="249"/>
                  </a:lnTo>
                  <a:lnTo>
                    <a:pt x="1538" y="272"/>
                  </a:lnTo>
                  <a:lnTo>
                    <a:pt x="1537" y="293"/>
                  </a:lnTo>
                  <a:lnTo>
                    <a:pt x="1535" y="315"/>
                  </a:lnTo>
                  <a:lnTo>
                    <a:pt x="1531" y="336"/>
                  </a:lnTo>
                  <a:lnTo>
                    <a:pt x="1529" y="361"/>
                  </a:lnTo>
                  <a:lnTo>
                    <a:pt x="1529" y="382"/>
                  </a:lnTo>
                  <a:lnTo>
                    <a:pt x="1533" y="399"/>
                  </a:lnTo>
                  <a:lnTo>
                    <a:pt x="1531" y="405"/>
                  </a:lnTo>
                  <a:lnTo>
                    <a:pt x="1529" y="426"/>
                  </a:lnTo>
                  <a:lnTo>
                    <a:pt x="1527" y="447"/>
                  </a:lnTo>
                  <a:lnTo>
                    <a:pt x="1527" y="469"/>
                  </a:lnTo>
                  <a:lnTo>
                    <a:pt x="1525" y="490"/>
                  </a:lnTo>
                  <a:lnTo>
                    <a:pt x="1525" y="513"/>
                  </a:lnTo>
                  <a:lnTo>
                    <a:pt x="1523" y="536"/>
                  </a:lnTo>
                  <a:lnTo>
                    <a:pt x="1521" y="557"/>
                  </a:lnTo>
                  <a:lnTo>
                    <a:pt x="1521" y="572"/>
                  </a:lnTo>
                  <a:lnTo>
                    <a:pt x="1519" y="576"/>
                  </a:lnTo>
                  <a:lnTo>
                    <a:pt x="1519" y="585"/>
                  </a:lnTo>
                  <a:lnTo>
                    <a:pt x="1519" y="593"/>
                  </a:lnTo>
                  <a:lnTo>
                    <a:pt x="1519" y="604"/>
                  </a:lnTo>
                  <a:lnTo>
                    <a:pt x="1518" y="614"/>
                  </a:lnTo>
                  <a:lnTo>
                    <a:pt x="1514" y="623"/>
                  </a:lnTo>
                  <a:lnTo>
                    <a:pt x="1508" y="629"/>
                  </a:lnTo>
                  <a:lnTo>
                    <a:pt x="1502" y="637"/>
                  </a:lnTo>
                  <a:lnTo>
                    <a:pt x="1495" y="639"/>
                  </a:lnTo>
                  <a:lnTo>
                    <a:pt x="1491" y="640"/>
                  </a:lnTo>
                  <a:lnTo>
                    <a:pt x="1470" y="644"/>
                  </a:lnTo>
                  <a:lnTo>
                    <a:pt x="1453" y="648"/>
                  </a:lnTo>
                  <a:lnTo>
                    <a:pt x="1436" y="652"/>
                  </a:lnTo>
                  <a:lnTo>
                    <a:pt x="1417" y="656"/>
                  </a:lnTo>
                  <a:lnTo>
                    <a:pt x="1400" y="661"/>
                  </a:lnTo>
                  <a:lnTo>
                    <a:pt x="1381" y="663"/>
                  </a:lnTo>
                  <a:lnTo>
                    <a:pt x="1362" y="663"/>
                  </a:lnTo>
                  <a:lnTo>
                    <a:pt x="1348" y="663"/>
                  </a:lnTo>
                  <a:lnTo>
                    <a:pt x="1341" y="665"/>
                  </a:lnTo>
                  <a:lnTo>
                    <a:pt x="1318" y="669"/>
                  </a:lnTo>
                  <a:lnTo>
                    <a:pt x="1293" y="669"/>
                  </a:lnTo>
                  <a:lnTo>
                    <a:pt x="1269" y="669"/>
                  </a:lnTo>
                  <a:lnTo>
                    <a:pt x="1244" y="669"/>
                  </a:lnTo>
                  <a:lnTo>
                    <a:pt x="1219" y="669"/>
                  </a:lnTo>
                  <a:lnTo>
                    <a:pt x="1194" y="671"/>
                  </a:lnTo>
                  <a:lnTo>
                    <a:pt x="1170" y="675"/>
                  </a:lnTo>
                  <a:lnTo>
                    <a:pt x="1151" y="678"/>
                  </a:lnTo>
                  <a:lnTo>
                    <a:pt x="1143" y="684"/>
                  </a:lnTo>
                  <a:lnTo>
                    <a:pt x="1113" y="701"/>
                  </a:lnTo>
                  <a:lnTo>
                    <a:pt x="1078" y="713"/>
                  </a:lnTo>
                  <a:lnTo>
                    <a:pt x="1044" y="718"/>
                  </a:lnTo>
                  <a:lnTo>
                    <a:pt x="1010" y="722"/>
                  </a:lnTo>
                  <a:lnTo>
                    <a:pt x="974" y="722"/>
                  </a:lnTo>
                  <a:lnTo>
                    <a:pt x="940" y="724"/>
                  </a:lnTo>
                  <a:lnTo>
                    <a:pt x="904" y="728"/>
                  </a:lnTo>
                  <a:lnTo>
                    <a:pt x="879" y="732"/>
                  </a:lnTo>
                  <a:lnTo>
                    <a:pt x="871" y="732"/>
                  </a:lnTo>
                  <a:lnTo>
                    <a:pt x="843" y="732"/>
                  </a:lnTo>
                  <a:lnTo>
                    <a:pt x="814" y="732"/>
                  </a:lnTo>
                  <a:lnTo>
                    <a:pt x="786" y="732"/>
                  </a:lnTo>
                  <a:lnTo>
                    <a:pt x="755" y="728"/>
                  </a:lnTo>
                  <a:lnTo>
                    <a:pt x="725" y="724"/>
                  </a:lnTo>
                  <a:lnTo>
                    <a:pt x="696" y="720"/>
                  </a:lnTo>
                  <a:lnTo>
                    <a:pt x="670" y="713"/>
                  </a:lnTo>
                  <a:lnTo>
                    <a:pt x="649" y="705"/>
                  </a:lnTo>
                  <a:lnTo>
                    <a:pt x="635" y="705"/>
                  </a:lnTo>
                  <a:lnTo>
                    <a:pt x="580" y="703"/>
                  </a:lnTo>
                  <a:lnTo>
                    <a:pt x="525" y="703"/>
                  </a:lnTo>
                  <a:lnTo>
                    <a:pt x="468" y="705"/>
                  </a:lnTo>
                  <a:lnTo>
                    <a:pt x="413" y="707"/>
                  </a:lnTo>
                  <a:lnTo>
                    <a:pt x="356" y="707"/>
                  </a:lnTo>
                  <a:lnTo>
                    <a:pt x="301" y="705"/>
                  </a:lnTo>
                  <a:lnTo>
                    <a:pt x="246" y="697"/>
                  </a:lnTo>
                  <a:lnTo>
                    <a:pt x="206" y="686"/>
                  </a:lnTo>
                  <a:lnTo>
                    <a:pt x="202" y="686"/>
                  </a:lnTo>
                  <a:lnTo>
                    <a:pt x="192" y="678"/>
                  </a:lnTo>
                  <a:lnTo>
                    <a:pt x="183" y="671"/>
                  </a:lnTo>
                  <a:lnTo>
                    <a:pt x="175" y="663"/>
                  </a:lnTo>
                  <a:lnTo>
                    <a:pt x="168" y="654"/>
                  </a:lnTo>
                  <a:lnTo>
                    <a:pt x="162" y="642"/>
                  </a:lnTo>
                  <a:lnTo>
                    <a:pt x="158" y="631"/>
                  </a:lnTo>
                  <a:lnTo>
                    <a:pt x="154" y="619"/>
                  </a:lnTo>
                  <a:lnTo>
                    <a:pt x="154" y="610"/>
                  </a:lnTo>
                  <a:lnTo>
                    <a:pt x="154" y="608"/>
                  </a:lnTo>
                  <a:lnTo>
                    <a:pt x="147" y="600"/>
                  </a:lnTo>
                  <a:lnTo>
                    <a:pt x="139" y="595"/>
                  </a:lnTo>
                  <a:lnTo>
                    <a:pt x="130" y="589"/>
                  </a:lnTo>
                  <a:lnTo>
                    <a:pt x="120" y="585"/>
                  </a:lnTo>
                  <a:lnTo>
                    <a:pt x="111" y="581"/>
                  </a:lnTo>
                  <a:lnTo>
                    <a:pt x="99" y="578"/>
                  </a:lnTo>
                  <a:lnTo>
                    <a:pt x="92" y="572"/>
                  </a:lnTo>
                  <a:lnTo>
                    <a:pt x="86" y="566"/>
                  </a:lnTo>
                  <a:lnTo>
                    <a:pt x="82" y="564"/>
                  </a:lnTo>
                  <a:lnTo>
                    <a:pt x="71" y="553"/>
                  </a:lnTo>
                  <a:lnTo>
                    <a:pt x="63" y="543"/>
                  </a:lnTo>
                  <a:lnTo>
                    <a:pt x="58" y="532"/>
                  </a:lnTo>
                  <a:lnTo>
                    <a:pt x="54" y="519"/>
                  </a:lnTo>
                  <a:lnTo>
                    <a:pt x="50" y="505"/>
                  </a:lnTo>
                  <a:lnTo>
                    <a:pt x="48" y="492"/>
                  </a:lnTo>
                  <a:lnTo>
                    <a:pt x="46" y="479"/>
                  </a:lnTo>
                  <a:lnTo>
                    <a:pt x="46" y="467"/>
                  </a:lnTo>
                  <a:lnTo>
                    <a:pt x="42" y="466"/>
                  </a:lnTo>
                  <a:lnTo>
                    <a:pt x="27" y="454"/>
                  </a:lnTo>
                  <a:lnTo>
                    <a:pt x="18" y="439"/>
                  </a:lnTo>
                  <a:lnTo>
                    <a:pt x="12" y="424"/>
                  </a:lnTo>
                  <a:lnTo>
                    <a:pt x="8" y="407"/>
                  </a:lnTo>
                  <a:lnTo>
                    <a:pt x="6" y="389"/>
                  </a:lnTo>
                  <a:lnTo>
                    <a:pt x="4" y="374"/>
                  </a:lnTo>
                  <a:lnTo>
                    <a:pt x="0" y="357"/>
                  </a:lnTo>
                  <a:lnTo>
                    <a:pt x="0" y="346"/>
                  </a:lnTo>
                  <a:lnTo>
                    <a:pt x="0" y="344"/>
                  </a:lnTo>
                  <a:lnTo>
                    <a:pt x="4" y="336"/>
                  </a:lnTo>
                  <a:lnTo>
                    <a:pt x="10" y="327"/>
                  </a:lnTo>
                  <a:lnTo>
                    <a:pt x="18" y="321"/>
                  </a:lnTo>
                  <a:lnTo>
                    <a:pt x="25" y="315"/>
                  </a:lnTo>
                  <a:lnTo>
                    <a:pt x="33" y="310"/>
                  </a:lnTo>
                  <a:lnTo>
                    <a:pt x="40" y="304"/>
                  </a:lnTo>
                  <a:lnTo>
                    <a:pt x="48" y="298"/>
                  </a:lnTo>
                  <a:lnTo>
                    <a:pt x="54" y="291"/>
                  </a:lnTo>
                  <a:lnTo>
                    <a:pt x="54" y="289"/>
                  </a:lnTo>
                  <a:lnTo>
                    <a:pt x="56" y="275"/>
                  </a:lnTo>
                  <a:lnTo>
                    <a:pt x="56" y="260"/>
                  </a:lnTo>
                  <a:lnTo>
                    <a:pt x="54" y="245"/>
                  </a:lnTo>
                  <a:lnTo>
                    <a:pt x="54" y="230"/>
                  </a:lnTo>
                  <a:lnTo>
                    <a:pt x="54" y="215"/>
                  </a:lnTo>
                  <a:lnTo>
                    <a:pt x="58" y="201"/>
                  </a:lnTo>
                  <a:lnTo>
                    <a:pt x="67" y="190"/>
                  </a:lnTo>
                  <a:lnTo>
                    <a:pt x="77" y="180"/>
                  </a:lnTo>
                  <a:lnTo>
                    <a:pt x="82" y="171"/>
                  </a:lnTo>
                  <a:lnTo>
                    <a:pt x="90" y="165"/>
                  </a:lnTo>
                  <a:lnTo>
                    <a:pt x="97" y="161"/>
                  </a:lnTo>
                  <a:lnTo>
                    <a:pt x="107" y="158"/>
                  </a:lnTo>
                  <a:lnTo>
                    <a:pt x="118" y="156"/>
                  </a:lnTo>
                  <a:lnTo>
                    <a:pt x="128" y="154"/>
                  </a:lnTo>
                  <a:lnTo>
                    <a:pt x="137" y="152"/>
                  </a:lnTo>
                  <a:lnTo>
                    <a:pt x="145" y="152"/>
                  </a:lnTo>
                  <a:lnTo>
                    <a:pt x="154" y="150"/>
                  </a:lnTo>
                  <a:lnTo>
                    <a:pt x="198" y="146"/>
                  </a:lnTo>
                  <a:lnTo>
                    <a:pt x="240" y="144"/>
                  </a:lnTo>
                  <a:lnTo>
                    <a:pt x="282" y="144"/>
                  </a:lnTo>
                  <a:lnTo>
                    <a:pt x="320" y="144"/>
                  </a:lnTo>
                  <a:lnTo>
                    <a:pt x="362" y="144"/>
                  </a:lnTo>
                  <a:lnTo>
                    <a:pt x="404" y="142"/>
                  </a:lnTo>
                  <a:lnTo>
                    <a:pt x="447" y="140"/>
                  </a:lnTo>
                  <a:lnTo>
                    <a:pt x="481" y="137"/>
                  </a:lnTo>
                  <a:lnTo>
                    <a:pt x="481" y="133"/>
                  </a:lnTo>
                  <a:lnTo>
                    <a:pt x="489" y="114"/>
                  </a:lnTo>
                  <a:lnTo>
                    <a:pt x="499" y="101"/>
                  </a:lnTo>
                  <a:lnTo>
                    <a:pt x="514" y="89"/>
                  </a:lnTo>
                  <a:lnTo>
                    <a:pt x="529" y="78"/>
                  </a:lnTo>
                  <a:lnTo>
                    <a:pt x="542" y="64"/>
                  </a:lnTo>
                  <a:lnTo>
                    <a:pt x="556" y="53"/>
                  </a:lnTo>
                  <a:lnTo>
                    <a:pt x="567" y="38"/>
                  </a:lnTo>
                  <a:lnTo>
                    <a:pt x="573" y="23"/>
                  </a:lnTo>
                  <a:lnTo>
                    <a:pt x="571" y="21"/>
                  </a:lnTo>
                  <a:lnTo>
                    <a:pt x="573" y="17"/>
                  </a:lnTo>
                  <a:lnTo>
                    <a:pt x="575" y="15"/>
                  </a:lnTo>
                  <a:lnTo>
                    <a:pt x="577" y="11"/>
                  </a:lnTo>
                  <a:lnTo>
                    <a:pt x="580" y="7"/>
                  </a:lnTo>
                  <a:lnTo>
                    <a:pt x="584" y="5"/>
                  </a:lnTo>
                  <a:lnTo>
                    <a:pt x="586" y="2"/>
                  </a:lnTo>
                  <a:lnTo>
                    <a:pt x="590" y="2"/>
                  </a:lnTo>
                  <a:lnTo>
                    <a:pt x="592" y="0"/>
                  </a:lnTo>
                  <a:lnTo>
                    <a:pt x="594" y="2"/>
                  </a:lnTo>
                  <a:lnTo>
                    <a:pt x="611" y="11"/>
                  </a:lnTo>
                  <a:lnTo>
                    <a:pt x="628" y="19"/>
                  </a:lnTo>
                  <a:lnTo>
                    <a:pt x="645" y="26"/>
                  </a:lnTo>
                  <a:lnTo>
                    <a:pt x="662" y="34"/>
                  </a:lnTo>
                  <a:lnTo>
                    <a:pt x="679" y="43"/>
                  </a:lnTo>
                  <a:lnTo>
                    <a:pt x="696" y="53"/>
                  </a:lnTo>
                  <a:lnTo>
                    <a:pt x="711" y="62"/>
                  </a:lnTo>
                  <a:lnTo>
                    <a:pt x="723"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27" name="Freeform 27"/>
            <p:cNvSpPr>
              <a:spLocks/>
            </p:cNvSpPr>
            <p:nvPr/>
          </p:nvSpPr>
          <p:spPr bwMode="auto">
            <a:xfrm>
              <a:off x="5659" y="1655"/>
              <a:ext cx="12" cy="24"/>
            </a:xfrm>
            <a:custGeom>
              <a:avLst/>
              <a:gdLst>
                <a:gd name="T0" fmla="*/ 12 w 25"/>
                <a:gd name="T1" fmla="*/ 24 h 47"/>
                <a:gd name="T2" fmla="*/ 12 w 25"/>
                <a:gd name="T3" fmla="*/ 24 h 47"/>
                <a:gd name="T4" fmla="*/ 11 w 25"/>
                <a:gd name="T5" fmla="*/ 24 h 47"/>
                <a:gd name="T6" fmla="*/ 10 w 25"/>
                <a:gd name="T7" fmla="*/ 24 h 47"/>
                <a:gd name="T8" fmla="*/ 9 w 25"/>
                <a:gd name="T9" fmla="*/ 24 h 47"/>
                <a:gd name="T10" fmla="*/ 8 w 25"/>
                <a:gd name="T11" fmla="*/ 23 h 47"/>
                <a:gd name="T12" fmla="*/ 7 w 25"/>
                <a:gd name="T13" fmla="*/ 23 h 47"/>
                <a:gd name="T14" fmla="*/ 6 w 25"/>
                <a:gd name="T15" fmla="*/ 23 h 47"/>
                <a:gd name="T16" fmla="*/ 4 w 25"/>
                <a:gd name="T17" fmla="*/ 22 h 47"/>
                <a:gd name="T18" fmla="*/ 4 w 25"/>
                <a:gd name="T19" fmla="*/ 22 h 47"/>
                <a:gd name="T20" fmla="*/ 3 w 25"/>
                <a:gd name="T21" fmla="*/ 22 h 47"/>
                <a:gd name="T22" fmla="*/ 2 w 25"/>
                <a:gd name="T23" fmla="*/ 21 h 47"/>
                <a:gd name="T24" fmla="*/ 2 w 25"/>
                <a:gd name="T25" fmla="*/ 20 h 47"/>
                <a:gd name="T26" fmla="*/ 2 w 25"/>
                <a:gd name="T27" fmla="*/ 19 h 47"/>
                <a:gd name="T28" fmla="*/ 1 w 25"/>
                <a:gd name="T29" fmla="*/ 19 h 47"/>
                <a:gd name="T30" fmla="*/ 0 w 25"/>
                <a:gd name="T31" fmla="*/ 18 h 47"/>
                <a:gd name="T32" fmla="*/ 0 w 25"/>
                <a:gd name="T33" fmla="*/ 16 h 47"/>
                <a:gd name="T34" fmla="*/ 0 w 25"/>
                <a:gd name="T35" fmla="*/ 14 h 47"/>
                <a:gd name="T36" fmla="*/ 0 w 25"/>
                <a:gd name="T37" fmla="*/ 14 h 47"/>
                <a:gd name="T38" fmla="*/ 0 w 25"/>
                <a:gd name="T39" fmla="*/ 14 h 47"/>
                <a:gd name="T40" fmla="*/ 0 w 25"/>
                <a:gd name="T41" fmla="*/ 13 h 47"/>
                <a:gd name="T42" fmla="*/ 1 w 25"/>
                <a:gd name="T43" fmla="*/ 12 h 47"/>
                <a:gd name="T44" fmla="*/ 1 w 25"/>
                <a:gd name="T45" fmla="*/ 11 h 47"/>
                <a:gd name="T46" fmla="*/ 1 w 25"/>
                <a:gd name="T47" fmla="*/ 10 h 47"/>
                <a:gd name="T48" fmla="*/ 1 w 25"/>
                <a:gd name="T49" fmla="*/ 8 h 47"/>
                <a:gd name="T50" fmla="*/ 1 w 25"/>
                <a:gd name="T51" fmla="*/ 7 h 47"/>
                <a:gd name="T52" fmla="*/ 1 w 25"/>
                <a:gd name="T53" fmla="*/ 6 h 47"/>
                <a:gd name="T54" fmla="*/ 1 w 25"/>
                <a:gd name="T55" fmla="*/ 4 h 47"/>
                <a:gd name="T56" fmla="*/ 2 w 25"/>
                <a:gd name="T57" fmla="*/ 3 h 47"/>
                <a:gd name="T58" fmla="*/ 2 w 25"/>
                <a:gd name="T59" fmla="*/ 2 h 47"/>
                <a:gd name="T60" fmla="*/ 2 w 25"/>
                <a:gd name="T61" fmla="*/ 1 h 47"/>
                <a:gd name="T62" fmla="*/ 2 w 25"/>
                <a:gd name="T63" fmla="*/ 0 h 47"/>
                <a:gd name="T64" fmla="*/ 4 w 25"/>
                <a:gd name="T65" fmla="*/ 0 h 47"/>
                <a:gd name="T66" fmla="*/ 5 w 25"/>
                <a:gd name="T67" fmla="*/ 0 h 47"/>
                <a:gd name="T68" fmla="*/ 9 w 25"/>
                <a:gd name="T69" fmla="*/ 0 h 47"/>
                <a:gd name="T70" fmla="*/ 11 w 25"/>
                <a:gd name="T71" fmla="*/ 2 h 47"/>
                <a:gd name="T72" fmla="*/ 11 w 25"/>
                <a:gd name="T73" fmla="*/ 2 h 47"/>
                <a:gd name="T74" fmla="*/ 10 w 25"/>
                <a:gd name="T75" fmla="*/ 3 h 47"/>
                <a:gd name="T76" fmla="*/ 10 w 25"/>
                <a:gd name="T77" fmla="*/ 4 h 47"/>
                <a:gd name="T78" fmla="*/ 10 w 25"/>
                <a:gd name="T79" fmla="*/ 6 h 47"/>
                <a:gd name="T80" fmla="*/ 10 w 25"/>
                <a:gd name="T81" fmla="*/ 7 h 47"/>
                <a:gd name="T82" fmla="*/ 10 w 25"/>
                <a:gd name="T83" fmla="*/ 8 h 47"/>
                <a:gd name="T84" fmla="*/ 10 w 25"/>
                <a:gd name="T85" fmla="*/ 10 h 47"/>
                <a:gd name="T86" fmla="*/ 10 w 25"/>
                <a:gd name="T87" fmla="*/ 11 h 47"/>
                <a:gd name="T88" fmla="*/ 10 w 25"/>
                <a:gd name="T89" fmla="*/ 12 h 47"/>
                <a:gd name="T90" fmla="*/ 10 w 25"/>
                <a:gd name="T91" fmla="*/ 14 h 47"/>
                <a:gd name="T92" fmla="*/ 10 w 25"/>
                <a:gd name="T93" fmla="*/ 15 h 47"/>
                <a:gd name="T94" fmla="*/ 10 w 25"/>
                <a:gd name="T95" fmla="*/ 17 h 47"/>
                <a:gd name="T96" fmla="*/ 10 w 25"/>
                <a:gd name="T97" fmla="*/ 18 h 47"/>
                <a:gd name="T98" fmla="*/ 11 w 25"/>
                <a:gd name="T99" fmla="*/ 20 h 47"/>
                <a:gd name="T100" fmla="*/ 11 w 25"/>
                <a:gd name="T101" fmla="*/ 21 h 47"/>
                <a:gd name="T102" fmla="*/ 11 w 25"/>
                <a:gd name="T103" fmla="*/ 22 h 47"/>
                <a:gd name="T104" fmla="*/ 12 w 25"/>
                <a:gd name="T105" fmla="*/ 24 h 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 h="47">
                  <a:moveTo>
                    <a:pt x="25" y="47"/>
                  </a:moveTo>
                  <a:lnTo>
                    <a:pt x="25" y="47"/>
                  </a:lnTo>
                  <a:lnTo>
                    <a:pt x="23" y="47"/>
                  </a:lnTo>
                  <a:lnTo>
                    <a:pt x="21" y="47"/>
                  </a:lnTo>
                  <a:lnTo>
                    <a:pt x="19" y="47"/>
                  </a:lnTo>
                  <a:lnTo>
                    <a:pt x="17" y="45"/>
                  </a:lnTo>
                  <a:lnTo>
                    <a:pt x="15" y="45"/>
                  </a:lnTo>
                  <a:lnTo>
                    <a:pt x="13" y="45"/>
                  </a:lnTo>
                  <a:lnTo>
                    <a:pt x="9" y="43"/>
                  </a:lnTo>
                  <a:lnTo>
                    <a:pt x="7" y="43"/>
                  </a:lnTo>
                  <a:lnTo>
                    <a:pt x="5" y="41"/>
                  </a:lnTo>
                  <a:lnTo>
                    <a:pt x="4" y="40"/>
                  </a:lnTo>
                  <a:lnTo>
                    <a:pt x="4" y="38"/>
                  </a:lnTo>
                  <a:lnTo>
                    <a:pt x="2" y="38"/>
                  </a:lnTo>
                  <a:lnTo>
                    <a:pt x="0" y="36"/>
                  </a:lnTo>
                  <a:lnTo>
                    <a:pt x="0" y="32"/>
                  </a:lnTo>
                  <a:lnTo>
                    <a:pt x="0" y="28"/>
                  </a:lnTo>
                  <a:lnTo>
                    <a:pt x="0" y="26"/>
                  </a:lnTo>
                  <a:lnTo>
                    <a:pt x="2" y="24"/>
                  </a:lnTo>
                  <a:lnTo>
                    <a:pt x="2" y="21"/>
                  </a:lnTo>
                  <a:lnTo>
                    <a:pt x="2" y="19"/>
                  </a:lnTo>
                  <a:lnTo>
                    <a:pt x="2" y="15"/>
                  </a:lnTo>
                  <a:lnTo>
                    <a:pt x="2" y="13"/>
                  </a:lnTo>
                  <a:lnTo>
                    <a:pt x="2" y="11"/>
                  </a:lnTo>
                  <a:lnTo>
                    <a:pt x="2" y="7"/>
                  </a:lnTo>
                  <a:lnTo>
                    <a:pt x="4" y="5"/>
                  </a:lnTo>
                  <a:lnTo>
                    <a:pt x="4" y="3"/>
                  </a:lnTo>
                  <a:lnTo>
                    <a:pt x="5" y="2"/>
                  </a:lnTo>
                  <a:lnTo>
                    <a:pt x="5" y="0"/>
                  </a:lnTo>
                  <a:lnTo>
                    <a:pt x="9" y="0"/>
                  </a:lnTo>
                  <a:lnTo>
                    <a:pt x="11" y="0"/>
                  </a:lnTo>
                  <a:lnTo>
                    <a:pt x="19" y="0"/>
                  </a:lnTo>
                  <a:lnTo>
                    <a:pt x="23" y="3"/>
                  </a:lnTo>
                  <a:lnTo>
                    <a:pt x="21" y="5"/>
                  </a:lnTo>
                  <a:lnTo>
                    <a:pt x="21" y="7"/>
                  </a:lnTo>
                  <a:lnTo>
                    <a:pt x="21" y="11"/>
                  </a:lnTo>
                  <a:lnTo>
                    <a:pt x="21" y="13"/>
                  </a:lnTo>
                  <a:lnTo>
                    <a:pt x="21" y="15"/>
                  </a:lnTo>
                  <a:lnTo>
                    <a:pt x="21" y="19"/>
                  </a:lnTo>
                  <a:lnTo>
                    <a:pt x="21" y="21"/>
                  </a:lnTo>
                  <a:lnTo>
                    <a:pt x="21" y="24"/>
                  </a:lnTo>
                  <a:lnTo>
                    <a:pt x="21" y="28"/>
                  </a:lnTo>
                  <a:lnTo>
                    <a:pt x="21" y="30"/>
                  </a:lnTo>
                  <a:lnTo>
                    <a:pt x="21" y="34"/>
                  </a:lnTo>
                  <a:lnTo>
                    <a:pt x="21" y="36"/>
                  </a:lnTo>
                  <a:lnTo>
                    <a:pt x="23" y="40"/>
                  </a:lnTo>
                  <a:lnTo>
                    <a:pt x="23" y="41"/>
                  </a:lnTo>
                  <a:lnTo>
                    <a:pt x="23" y="43"/>
                  </a:lnTo>
                  <a:lnTo>
                    <a:pt x="25"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28" name="Freeform 28"/>
            <p:cNvSpPr>
              <a:spLocks/>
            </p:cNvSpPr>
            <p:nvPr/>
          </p:nvSpPr>
          <p:spPr bwMode="auto">
            <a:xfrm>
              <a:off x="5044" y="1695"/>
              <a:ext cx="52" cy="50"/>
            </a:xfrm>
            <a:custGeom>
              <a:avLst/>
              <a:gdLst>
                <a:gd name="T0" fmla="*/ 52 w 104"/>
                <a:gd name="T1" fmla="*/ 19 h 99"/>
                <a:gd name="T2" fmla="*/ 51 w 104"/>
                <a:gd name="T3" fmla="*/ 21 h 99"/>
                <a:gd name="T4" fmla="*/ 50 w 104"/>
                <a:gd name="T5" fmla="*/ 25 h 99"/>
                <a:gd name="T6" fmla="*/ 47 w 104"/>
                <a:gd name="T7" fmla="*/ 28 h 99"/>
                <a:gd name="T8" fmla="*/ 44 w 104"/>
                <a:gd name="T9" fmla="*/ 31 h 99"/>
                <a:gd name="T10" fmla="*/ 40 w 104"/>
                <a:gd name="T11" fmla="*/ 34 h 99"/>
                <a:gd name="T12" fmla="*/ 37 w 104"/>
                <a:gd name="T13" fmla="*/ 37 h 99"/>
                <a:gd name="T14" fmla="*/ 35 w 104"/>
                <a:gd name="T15" fmla="*/ 39 h 99"/>
                <a:gd name="T16" fmla="*/ 34 w 104"/>
                <a:gd name="T17" fmla="*/ 45 h 99"/>
                <a:gd name="T18" fmla="*/ 32 w 104"/>
                <a:gd name="T19" fmla="*/ 45 h 99"/>
                <a:gd name="T20" fmla="*/ 29 w 104"/>
                <a:gd name="T21" fmla="*/ 47 h 99"/>
                <a:gd name="T22" fmla="*/ 25 w 104"/>
                <a:gd name="T23" fmla="*/ 48 h 99"/>
                <a:gd name="T24" fmla="*/ 21 w 104"/>
                <a:gd name="T25" fmla="*/ 49 h 99"/>
                <a:gd name="T26" fmla="*/ 16 w 104"/>
                <a:gd name="T27" fmla="*/ 49 h 99"/>
                <a:gd name="T28" fmla="*/ 12 w 104"/>
                <a:gd name="T29" fmla="*/ 50 h 99"/>
                <a:gd name="T30" fmla="*/ 8 w 104"/>
                <a:gd name="T31" fmla="*/ 49 h 99"/>
                <a:gd name="T32" fmla="*/ 4 w 104"/>
                <a:gd name="T33" fmla="*/ 47 h 99"/>
                <a:gd name="T34" fmla="*/ 1 w 104"/>
                <a:gd name="T35" fmla="*/ 45 h 99"/>
                <a:gd name="T36" fmla="*/ 0 w 104"/>
                <a:gd name="T37" fmla="*/ 39 h 99"/>
                <a:gd name="T38" fmla="*/ 2 w 104"/>
                <a:gd name="T39" fmla="*/ 33 h 99"/>
                <a:gd name="T40" fmla="*/ 4 w 104"/>
                <a:gd name="T41" fmla="*/ 26 h 99"/>
                <a:gd name="T42" fmla="*/ 9 w 104"/>
                <a:gd name="T43" fmla="*/ 20 h 99"/>
                <a:gd name="T44" fmla="*/ 12 w 104"/>
                <a:gd name="T45" fmla="*/ 15 h 99"/>
                <a:gd name="T46" fmla="*/ 18 w 104"/>
                <a:gd name="T47" fmla="*/ 10 h 99"/>
                <a:gd name="T48" fmla="*/ 23 w 104"/>
                <a:gd name="T49" fmla="*/ 6 h 99"/>
                <a:gd name="T50" fmla="*/ 29 w 104"/>
                <a:gd name="T51" fmla="*/ 0 h 99"/>
                <a:gd name="T52" fmla="*/ 30 w 104"/>
                <a:gd name="T53" fmla="*/ 0 h 99"/>
                <a:gd name="T54" fmla="*/ 33 w 104"/>
                <a:gd name="T55" fmla="*/ 0 h 99"/>
                <a:gd name="T56" fmla="*/ 37 w 104"/>
                <a:gd name="T57" fmla="*/ 1 h 99"/>
                <a:gd name="T58" fmla="*/ 40 w 104"/>
                <a:gd name="T59" fmla="*/ 4 h 99"/>
                <a:gd name="T60" fmla="*/ 43 w 104"/>
                <a:gd name="T61" fmla="*/ 6 h 99"/>
                <a:gd name="T62" fmla="*/ 46 w 104"/>
                <a:gd name="T63" fmla="*/ 10 h 99"/>
                <a:gd name="T64" fmla="*/ 48 w 104"/>
                <a:gd name="T65" fmla="*/ 13 h 99"/>
                <a:gd name="T66" fmla="*/ 51 w 104"/>
                <a:gd name="T67" fmla="*/ 16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 h="99">
                  <a:moveTo>
                    <a:pt x="104" y="37"/>
                  </a:moveTo>
                  <a:lnTo>
                    <a:pt x="104" y="37"/>
                  </a:lnTo>
                  <a:lnTo>
                    <a:pt x="102" y="38"/>
                  </a:lnTo>
                  <a:lnTo>
                    <a:pt x="102" y="42"/>
                  </a:lnTo>
                  <a:lnTo>
                    <a:pt x="101" y="48"/>
                  </a:lnTo>
                  <a:lnTo>
                    <a:pt x="99" y="50"/>
                  </a:lnTo>
                  <a:lnTo>
                    <a:pt x="97" y="54"/>
                  </a:lnTo>
                  <a:lnTo>
                    <a:pt x="93" y="56"/>
                  </a:lnTo>
                  <a:lnTo>
                    <a:pt x="91" y="59"/>
                  </a:lnTo>
                  <a:lnTo>
                    <a:pt x="87" y="61"/>
                  </a:lnTo>
                  <a:lnTo>
                    <a:pt x="83" y="65"/>
                  </a:lnTo>
                  <a:lnTo>
                    <a:pt x="80" y="67"/>
                  </a:lnTo>
                  <a:lnTo>
                    <a:pt x="78" y="69"/>
                  </a:lnTo>
                  <a:lnTo>
                    <a:pt x="74" y="73"/>
                  </a:lnTo>
                  <a:lnTo>
                    <a:pt x="72" y="75"/>
                  </a:lnTo>
                  <a:lnTo>
                    <a:pt x="70" y="78"/>
                  </a:lnTo>
                  <a:lnTo>
                    <a:pt x="68" y="82"/>
                  </a:lnTo>
                  <a:lnTo>
                    <a:pt x="68" y="90"/>
                  </a:lnTo>
                  <a:lnTo>
                    <a:pt x="64" y="90"/>
                  </a:lnTo>
                  <a:lnTo>
                    <a:pt x="61" y="92"/>
                  </a:lnTo>
                  <a:lnTo>
                    <a:pt x="57" y="94"/>
                  </a:lnTo>
                  <a:lnTo>
                    <a:pt x="53" y="94"/>
                  </a:lnTo>
                  <a:lnTo>
                    <a:pt x="49" y="96"/>
                  </a:lnTo>
                  <a:lnTo>
                    <a:pt x="45" y="96"/>
                  </a:lnTo>
                  <a:lnTo>
                    <a:pt x="42" y="97"/>
                  </a:lnTo>
                  <a:lnTo>
                    <a:pt x="36" y="97"/>
                  </a:lnTo>
                  <a:lnTo>
                    <a:pt x="32" y="97"/>
                  </a:lnTo>
                  <a:lnTo>
                    <a:pt x="28" y="99"/>
                  </a:lnTo>
                  <a:lnTo>
                    <a:pt x="24" y="99"/>
                  </a:lnTo>
                  <a:lnTo>
                    <a:pt x="19" y="97"/>
                  </a:lnTo>
                  <a:lnTo>
                    <a:pt x="15" y="97"/>
                  </a:lnTo>
                  <a:lnTo>
                    <a:pt x="11" y="96"/>
                  </a:lnTo>
                  <a:lnTo>
                    <a:pt x="7" y="94"/>
                  </a:lnTo>
                  <a:lnTo>
                    <a:pt x="2" y="90"/>
                  </a:lnTo>
                  <a:lnTo>
                    <a:pt x="0" y="86"/>
                  </a:lnTo>
                  <a:lnTo>
                    <a:pt x="0" y="78"/>
                  </a:lnTo>
                  <a:lnTo>
                    <a:pt x="2" y="71"/>
                  </a:lnTo>
                  <a:lnTo>
                    <a:pt x="4" y="65"/>
                  </a:lnTo>
                  <a:lnTo>
                    <a:pt x="5" y="57"/>
                  </a:lnTo>
                  <a:lnTo>
                    <a:pt x="7" y="52"/>
                  </a:lnTo>
                  <a:lnTo>
                    <a:pt x="13" y="46"/>
                  </a:lnTo>
                  <a:lnTo>
                    <a:pt x="17" y="40"/>
                  </a:lnTo>
                  <a:lnTo>
                    <a:pt x="21" y="35"/>
                  </a:lnTo>
                  <a:lnTo>
                    <a:pt x="24" y="29"/>
                  </a:lnTo>
                  <a:lnTo>
                    <a:pt x="30" y="25"/>
                  </a:lnTo>
                  <a:lnTo>
                    <a:pt x="36" y="19"/>
                  </a:lnTo>
                  <a:lnTo>
                    <a:pt x="42" y="16"/>
                  </a:lnTo>
                  <a:lnTo>
                    <a:pt x="45" y="12"/>
                  </a:lnTo>
                  <a:lnTo>
                    <a:pt x="49" y="6"/>
                  </a:lnTo>
                  <a:lnTo>
                    <a:pt x="57" y="0"/>
                  </a:lnTo>
                  <a:lnTo>
                    <a:pt x="59" y="0"/>
                  </a:lnTo>
                  <a:lnTo>
                    <a:pt x="63" y="0"/>
                  </a:lnTo>
                  <a:lnTo>
                    <a:pt x="66" y="0"/>
                  </a:lnTo>
                  <a:lnTo>
                    <a:pt x="70" y="2"/>
                  </a:lnTo>
                  <a:lnTo>
                    <a:pt x="74" y="2"/>
                  </a:lnTo>
                  <a:lnTo>
                    <a:pt x="78" y="4"/>
                  </a:lnTo>
                  <a:lnTo>
                    <a:pt x="80" y="8"/>
                  </a:lnTo>
                  <a:lnTo>
                    <a:pt x="83" y="10"/>
                  </a:lnTo>
                  <a:lnTo>
                    <a:pt x="85" y="12"/>
                  </a:lnTo>
                  <a:lnTo>
                    <a:pt x="89" y="16"/>
                  </a:lnTo>
                  <a:lnTo>
                    <a:pt x="91" y="19"/>
                  </a:lnTo>
                  <a:lnTo>
                    <a:pt x="93" y="21"/>
                  </a:lnTo>
                  <a:lnTo>
                    <a:pt x="95" y="25"/>
                  </a:lnTo>
                  <a:lnTo>
                    <a:pt x="99" y="29"/>
                  </a:lnTo>
                  <a:lnTo>
                    <a:pt x="101" y="31"/>
                  </a:lnTo>
                  <a:lnTo>
                    <a:pt x="10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29" name="Freeform 29"/>
            <p:cNvSpPr>
              <a:spLocks/>
            </p:cNvSpPr>
            <p:nvPr/>
          </p:nvSpPr>
          <p:spPr bwMode="auto">
            <a:xfrm>
              <a:off x="4766" y="1698"/>
              <a:ext cx="67" cy="94"/>
            </a:xfrm>
            <a:custGeom>
              <a:avLst/>
              <a:gdLst>
                <a:gd name="T0" fmla="*/ 54 w 133"/>
                <a:gd name="T1" fmla="*/ 55 h 188"/>
                <a:gd name="T2" fmla="*/ 55 w 133"/>
                <a:gd name="T3" fmla="*/ 58 h 188"/>
                <a:gd name="T4" fmla="*/ 58 w 133"/>
                <a:gd name="T5" fmla="*/ 63 h 188"/>
                <a:gd name="T6" fmla="*/ 60 w 133"/>
                <a:gd name="T7" fmla="*/ 67 h 188"/>
                <a:gd name="T8" fmla="*/ 63 w 133"/>
                <a:gd name="T9" fmla="*/ 71 h 188"/>
                <a:gd name="T10" fmla="*/ 64 w 133"/>
                <a:gd name="T11" fmla="*/ 75 h 188"/>
                <a:gd name="T12" fmla="*/ 66 w 133"/>
                <a:gd name="T13" fmla="*/ 79 h 188"/>
                <a:gd name="T14" fmla="*/ 67 w 133"/>
                <a:gd name="T15" fmla="*/ 84 h 188"/>
                <a:gd name="T16" fmla="*/ 67 w 133"/>
                <a:gd name="T17" fmla="*/ 89 h 188"/>
                <a:gd name="T18" fmla="*/ 65 w 133"/>
                <a:gd name="T19" fmla="*/ 90 h 188"/>
                <a:gd name="T20" fmla="*/ 60 w 133"/>
                <a:gd name="T21" fmla="*/ 92 h 188"/>
                <a:gd name="T22" fmla="*/ 55 w 133"/>
                <a:gd name="T23" fmla="*/ 93 h 188"/>
                <a:gd name="T24" fmla="*/ 51 w 133"/>
                <a:gd name="T25" fmla="*/ 94 h 188"/>
                <a:gd name="T26" fmla="*/ 47 w 133"/>
                <a:gd name="T27" fmla="*/ 94 h 188"/>
                <a:gd name="T28" fmla="*/ 42 w 133"/>
                <a:gd name="T29" fmla="*/ 94 h 188"/>
                <a:gd name="T30" fmla="*/ 38 w 133"/>
                <a:gd name="T31" fmla="*/ 93 h 188"/>
                <a:gd name="T32" fmla="*/ 33 w 133"/>
                <a:gd name="T33" fmla="*/ 93 h 188"/>
                <a:gd name="T34" fmla="*/ 30 w 133"/>
                <a:gd name="T35" fmla="*/ 91 h 188"/>
                <a:gd name="T36" fmla="*/ 29 w 133"/>
                <a:gd name="T37" fmla="*/ 88 h 188"/>
                <a:gd name="T38" fmla="*/ 27 w 133"/>
                <a:gd name="T39" fmla="*/ 84 h 188"/>
                <a:gd name="T40" fmla="*/ 25 w 133"/>
                <a:gd name="T41" fmla="*/ 80 h 188"/>
                <a:gd name="T42" fmla="*/ 23 w 133"/>
                <a:gd name="T43" fmla="*/ 75 h 188"/>
                <a:gd name="T44" fmla="*/ 21 w 133"/>
                <a:gd name="T45" fmla="*/ 72 h 188"/>
                <a:gd name="T46" fmla="*/ 19 w 133"/>
                <a:gd name="T47" fmla="*/ 67 h 188"/>
                <a:gd name="T48" fmla="*/ 17 w 133"/>
                <a:gd name="T49" fmla="*/ 63 h 188"/>
                <a:gd name="T50" fmla="*/ 13 w 133"/>
                <a:gd name="T51" fmla="*/ 58 h 188"/>
                <a:gd name="T52" fmla="*/ 12 w 133"/>
                <a:gd name="T53" fmla="*/ 56 h 188"/>
                <a:gd name="T54" fmla="*/ 11 w 133"/>
                <a:gd name="T55" fmla="*/ 51 h 188"/>
                <a:gd name="T56" fmla="*/ 9 w 133"/>
                <a:gd name="T57" fmla="*/ 45 h 188"/>
                <a:gd name="T58" fmla="*/ 7 w 133"/>
                <a:gd name="T59" fmla="*/ 38 h 188"/>
                <a:gd name="T60" fmla="*/ 6 w 133"/>
                <a:gd name="T61" fmla="*/ 33 h 188"/>
                <a:gd name="T62" fmla="*/ 4 w 133"/>
                <a:gd name="T63" fmla="*/ 27 h 188"/>
                <a:gd name="T64" fmla="*/ 2 w 133"/>
                <a:gd name="T65" fmla="*/ 20 h 188"/>
                <a:gd name="T66" fmla="*/ 1 w 133"/>
                <a:gd name="T67" fmla="*/ 15 h 188"/>
                <a:gd name="T68" fmla="*/ 0 w 133"/>
                <a:gd name="T69" fmla="*/ 10 h 188"/>
                <a:gd name="T70" fmla="*/ 2 w 133"/>
                <a:gd name="T71" fmla="*/ 9 h 188"/>
                <a:gd name="T72" fmla="*/ 4 w 133"/>
                <a:gd name="T73" fmla="*/ 7 h 188"/>
                <a:gd name="T74" fmla="*/ 7 w 133"/>
                <a:gd name="T75" fmla="*/ 4 h 188"/>
                <a:gd name="T76" fmla="*/ 10 w 133"/>
                <a:gd name="T77" fmla="*/ 3 h 188"/>
                <a:gd name="T78" fmla="*/ 12 w 133"/>
                <a:gd name="T79" fmla="*/ 1 h 188"/>
                <a:gd name="T80" fmla="*/ 15 w 133"/>
                <a:gd name="T81" fmla="*/ 0 h 188"/>
                <a:gd name="T82" fmla="*/ 18 w 133"/>
                <a:gd name="T83" fmla="*/ 0 h 188"/>
                <a:gd name="T84" fmla="*/ 23 w 133"/>
                <a:gd name="T85" fmla="*/ 1 h 188"/>
                <a:gd name="T86" fmla="*/ 25 w 133"/>
                <a:gd name="T87" fmla="*/ 2 h 188"/>
                <a:gd name="T88" fmla="*/ 30 w 133"/>
                <a:gd name="T89" fmla="*/ 8 h 188"/>
                <a:gd name="T90" fmla="*/ 35 w 133"/>
                <a:gd name="T91" fmla="*/ 15 h 188"/>
                <a:gd name="T92" fmla="*/ 39 w 133"/>
                <a:gd name="T93" fmla="*/ 21 h 188"/>
                <a:gd name="T94" fmla="*/ 41 w 133"/>
                <a:gd name="T95" fmla="*/ 29 h 188"/>
                <a:gd name="T96" fmla="*/ 44 w 133"/>
                <a:gd name="T97" fmla="*/ 36 h 188"/>
                <a:gd name="T98" fmla="*/ 47 w 133"/>
                <a:gd name="T99" fmla="*/ 44 h 188"/>
                <a:gd name="T100" fmla="*/ 50 w 133"/>
                <a:gd name="T101" fmla="*/ 51 h 1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3" h="188">
                  <a:moveTo>
                    <a:pt x="108" y="110"/>
                  </a:moveTo>
                  <a:lnTo>
                    <a:pt x="108" y="110"/>
                  </a:lnTo>
                  <a:lnTo>
                    <a:pt x="108" y="114"/>
                  </a:lnTo>
                  <a:lnTo>
                    <a:pt x="110" y="116"/>
                  </a:lnTo>
                  <a:lnTo>
                    <a:pt x="114" y="120"/>
                  </a:lnTo>
                  <a:lnTo>
                    <a:pt x="116" y="126"/>
                  </a:lnTo>
                  <a:lnTo>
                    <a:pt x="118" y="128"/>
                  </a:lnTo>
                  <a:lnTo>
                    <a:pt x="119" y="133"/>
                  </a:lnTo>
                  <a:lnTo>
                    <a:pt x="121" y="137"/>
                  </a:lnTo>
                  <a:lnTo>
                    <a:pt x="125" y="141"/>
                  </a:lnTo>
                  <a:lnTo>
                    <a:pt x="127" y="145"/>
                  </a:lnTo>
                  <a:lnTo>
                    <a:pt x="127" y="150"/>
                  </a:lnTo>
                  <a:lnTo>
                    <a:pt x="129" y="154"/>
                  </a:lnTo>
                  <a:lnTo>
                    <a:pt x="131" y="158"/>
                  </a:lnTo>
                  <a:lnTo>
                    <a:pt x="131" y="162"/>
                  </a:lnTo>
                  <a:lnTo>
                    <a:pt x="133" y="167"/>
                  </a:lnTo>
                  <a:lnTo>
                    <a:pt x="133" y="171"/>
                  </a:lnTo>
                  <a:lnTo>
                    <a:pt x="133" y="177"/>
                  </a:lnTo>
                  <a:lnTo>
                    <a:pt x="129" y="179"/>
                  </a:lnTo>
                  <a:lnTo>
                    <a:pt x="125" y="181"/>
                  </a:lnTo>
                  <a:lnTo>
                    <a:pt x="119" y="183"/>
                  </a:lnTo>
                  <a:lnTo>
                    <a:pt x="116" y="185"/>
                  </a:lnTo>
                  <a:lnTo>
                    <a:pt x="110" y="186"/>
                  </a:lnTo>
                  <a:lnTo>
                    <a:pt x="108" y="186"/>
                  </a:lnTo>
                  <a:lnTo>
                    <a:pt x="102" y="188"/>
                  </a:lnTo>
                  <a:lnTo>
                    <a:pt x="98" y="188"/>
                  </a:lnTo>
                  <a:lnTo>
                    <a:pt x="93" y="188"/>
                  </a:lnTo>
                  <a:lnTo>
                    <a:pt x="89" y="188"/>
                  </a:lnTo>
                  <a:lnTo>
                    <a:pt x="83" y="188"/>
                  </a:lnTo>
                  <a:lnTo>
                    <a:pt x="79" y="188"/>
                  </a:lnTo>
                  <a:lnTo>
                    <a:pt x="76" y="186"/>
                  </a:lnTo>
                  <a:lnTo>
                    <a:pt x="72" y="186"/>
                  </a:lnTo>
                  <a:lnTo>
                    <a:pt x="66" y="185"/>
                  </a:lnTo>
                  <a:lnTo>
                    <a:pt x="60" y="181"/>
                  </a:lnTo>
                  <a:lnTo>
                    <a:pt x="59" y="179"/>
                  </a:lnTo>
                  <a:lnTo>
                    <a:pt x="57" y="175"/>
                  </a:lnTo>
                  <a:lnTo>
                    <a:pt x="55" y="171"/>
                  </a:lnTo>
                  <a:lnTo>
                    <a:pt x="53" y="167"/>
                  </a:lnTo>
                  <a:lnTo>
                    <a:pt x="51" y="164"/>
                  </a:lnTo>
                  <a:lnTo>
                    <a:pt x="49" y="160"/>
                  </a:lnTo>
                  <a:lnTo>
                    <a:pt x="47" y="154"/>
                  </a:lnTo>
                  <a:lnTo>
                    <a:pt x="45" y="150"/>
                  </a:lnTo>
                  <a:lnTo>
                    <a:pt x="43" y="147"/>
                  </a:lnTo>
                  <a:lnTo>
                    <a:pt x="41" y="143"/>
                  </a:lnTo>
                  <a:lnTo>
                    <a:pt x="40" y="137"/>
                  </a:lnTo>
                  <a:lnTo>
                    <a:pt x="38" y="133"/>
                  </a:lnTo>
                  <a:lnTo>
                    <a:pt x="34" y="129"/>
                  </a:lnTo>
                  <a:lnTo>
                    <a:pt x="34" y="126"/>
                  </a:lnTo>
                  <a:lnTo>
                    <a:pt x="30" y="122"/>
                  </a:lnTo>
                  <a:lnTo>
                    <a:pt x="26" y="116"/>
                  </a:lnTo>
                  <a:lnTo>
                    <a:pt x="24" y="112"/>
                  </a:lnTo>
                  <a:lnTo>
                    <a:pt x="22" y="107"/>
                  </a:lnTo>
                  <a:lnTo>
                    <a:pt x="21" y="101"/>
                  </a:lnTo>
                  <a:lnTo>
                    <a:pt x="19" y="95"/>
                  </a:lnTo>
                  <a:lnTo>
                    <a:pt x="17" y="90"/>
                  </a:lnTo>
                  <a:lnTo>
                    <a:pt x="15" y="82"/>
                  </a:lnTo>
                  <a:lnTo>
                    <a:pt x="13" y="76"/>
                  </a:lnTo>
                  <a:lnTo>
                    <a:pt x="11" y="70"/>
                  </a:lnTo>
                  <a:lnTo>
                    <a:pt x="11" y="65"/>
                  </a:lnTo>
                  <a:lnTo>
                    <a:pt x="9" y="59"/>
                  </a:lnTo>
                  <a:lnTo>
                    <a:pt x="7" y="53"/>
                  </a:lnTo>
                  <a:lnTo>
                    <a:pt x="5" y="48"/>
                  </a:lnTo>
                  <a:lnTo>
                    <a:pt x="3" y="40"/>
                  </a:lnTo>
                  <a:lnTo>
                    <a:pt x="3" y="34"/>
                  </a:lnTo>
                  <a:lnTo>
                    <a:pt x="2" y="29"/>
                  </a:lnTo>
                  <a:lnTo>
                    <a:pt x="0" y="19"/>
                  </a:lnTo>
                  <a:lnTo>
                    <a:pt x="3" y="17"/>
                  </a:lnTo>
                  <a:lnTo>
                    <a:pt x="5" y="13"/>
                  </a:lnTo>
                  <a:lnTo>
                    <a:pt x="7" y="13"/>
                  </a:lnTo>
                  <a:lnTo>
                    <a:pt x="11" y="10"/>
                  </a:lnTo>
                  <a:lnTo>
                    <a:pt x="13" y="8"/>
                  </a:lnTo>
                  <a:lnTo>
                    <a:pt x="15" y="6"/>
                  </a:lnTo>
                  <a:lnTo>
                    <a:pt x="19" y="6"/>
                  </a:lnTo>
                  <a:lnTo>
                    <a:pt x="21" y="4"/>
                  </a:lnTo>
                  <a:lnTo>
                    <a:pt x="24" y="2"/>
                  </a:lnTo>
                  <a:lnTo>
                    <a:pt x="26" y="0"/>
                  </a:lnTo>
                  <a:lnTo>
                    <a:pt x="30" y="0"/>
                  </a:lnTo>
                  <a:lnTo>
                    <a:pt x="34" y="0"/>
                  </a:lnTo>
                  <a:lnTo>
                    <a:pt x="36" y="0"/>
                  </a:lnTo>
                  <a:lnTo>
                    <a:pt x="40" y="0"/>
                  </a:lnTo>
                  <a:lnTo>
                    <a:pt x="45" y="2"/>
                  </a:lnTo>
                  <a:lnTo>
                    <a:pt x="49" y="4"/>
                  </a:lnTo>
                  <a:lnTo>
                    <a:pt x="55" y="10"/>
                  </a:lnTo>
                  <a:lnTo>
                    <a:pt x="60" y="15"/>
                  </a:lnTo>
                  <a:lnTo>
                    <a:pt x="64" y="23"/>
                  </a:lnTo>
                  <a:lnTo>
                    <a:pt x="70" y="29"/>
                  </a:lnTo>
                  <a:lnTo>
                    <a:pt x="74" y="36"/>
                  </a:lnTo>
                  <a:lnTo>
                    <a:pt x="78" y="42"/>
                  </a:lnTo>
                  <a:lnTo>
                    <a:pt x="79" y="50"/>
                  </a:lnTo>
                  <a:lnTo>
                    <a:pt x="81" y="57"/>
                  </a:lnTo>
                  <a:lnTo>
                    <a:pt x="85" y="65"/>
                  </a:lnTo>
                  <a:lnTo>
                    <a:pt x="87" y="72"/>
                  </a:lnTo>
                  <a:lnTo>
                    <a:pt x="91" y="80"/>
                  </a:lnTo>
                  <a:lnTo>
                    <a:pt x="93" y="88"/>
                  </a:lnTo>
                  <a:lnTo>
                    <a:pt x="97" y="95"/>
                  </a:lnTo>
                  <a:lnTo>
                    <a:pt x="100" y="101"/>
                  </a:lnTo>
                  <a:lnTo>
                    <a:pt x="108"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30" name="Freeform 30"/>
            <p:cNvSpPr>
              <a:spLocks/>
            </p:cNvSpPr>
            <p:nvPr/>
          </p:nvSpPr>
          <p:spPr bwMode="auto">
            <a:xfrm>
              <a:off x="4876" y="1703"/>
              <a:ext cx="103" cy="133"/>
            </a:xfrm>
            <a:custGeom>
              <a:avLst/>
              <a:gdLst>
                <a:gd name="T0" fmla="*/ 102 w 207"/>
                <a:gd name="T1" fmla="*/ 7 h 266"/>
                <a:gd name="T2" fmla="*/ 103 w 207"/>
                <a:gd name="T3" fmla="*/ 11 h 266"/>
                <a:gd name="T4" fmla="*/ 103 w 207"/>
                <a:gd name="T5" fmla="*/ 17 h 266"/>
                <a:gd name="T6" fmla="*/ 103 w 207"/>
                <a:gd name="T7" fmla="*/ 23 h 266"/>
                <a:gd name="T8" fmla="*/ 103 w 207"/>
                <a:gd name="T9" fmla="*/ 29 h 266"/>
                <a:gd name="T10" fmla="*/ 103 w 207"/>
                <a:gd name="T11" fmla="*/ 34 h 266"/>
                <a:gd name="T12" fmla="*/ 103 w 207"/>
                <a:gd name="T13" fmla="*/ 40 h 266"/>
                <a:gd name="T14" fmla="*/ 103 w 207"/>
                <a:gd name="T15" fmla="*/ 50 h 266"/>
                <a:gd name="T16" fmla="*/ 100 w 207"/>
                <a:gd name="T17" fmla="*/ 61 h 266"/>
                <a:gd name="T18" fmla="*/ 96 w 207"/>
                <a:gd name="T19" fmla="*/ 70 h 266"/>
                <a:gd name="T20" fmla="*/ 90 w 207"/>
                <a:gd name="T21" fmla="*/ 80 h 266"/>
                <a:gd name="T22" fmla="*/ 84 w 207"/>
                <a:gd name="T23" fmla="*/ 85 h 266"/>
                <a:gd name="T24" fmla="*/ 74 w 207"/>
                <a:gd name="T25" fmla="*/ 89 h 266"/>
                <a:gd name="T26" fmla="*/ 68 w 207"/>
                <a:gd name="T27" fmla="*/ 98 h 266"/>
                <a:gd name="T28" fmla="*/ 65 w 207"/>
                <a:gd name="T29" fmla="*/ 107 h 266"/>
                <a:gd name="T30" fmla="*/ 61 w 207"/>
                <a:gd name="T31" fmla="*/ 117 h 266"/>
                <a:gd name="T32" fmla="*/ 57 w 207"/>
                <a:gd name="T33" fmla="*/ 127 h 266"/>
                <a:gd name="T34" fmla="*/ 52 w 207"/>
                <a:gd name="T35" fmla="*/ 131 h 266"/>
                <a:gd name="T36" fmla="*/ 41 w 207"/>
                <a:gd name="T37" fmla="*/ 132 h 266"/>
                <a:gd name="T38" fmla="*/ 29 w 207"/>
                <a:gd name="T39" fmla="*/ 133 h 266"/>
                <a:gd name="T40" fmla="*/ 19 w 207"/>
                <a:gd name="T41" fmla="*/ 133 h 266"/>
                <a:gd name="T42" fmla="*/ 9 w 207"/>
                <a:gd name="T43" fmla="*/ 128 h 266"/>
                <a:gd name="T44" fmla="*/ 1 w 207"/>
                <a:gd name="T45" fmla="*/ 118 h 266"/>
                <a:gd name="T46" fmla="*/ 0 w 207"/>
                <a:gd name="T47" fmla="*/ 115 h 266"/>
                <a:gd name="T48" fmla="*/ 1 w 207"/>
                <a:gd name="T49" fmla="*/ 109 h 266"/>
                <a:gd name="T50" fmla="*/ 3 w 207"/>
                <a:gd name="T51" fmla="*/ 104 h 266"/>
                <a:gd name="T52" fmla="*/ 7 w 207"/>
                <a:gd name="T53" fmla="*/ 99 h 266"/>
                <a:gd name="T54" fmla="*/ 9 w 207"/>
                <a:gd name="T55" fmla="*/ 94 h 266"/>
                <a:gd name="T56" fmla="*/ 11 w 207"/>
                <a:gd name="T57" fmla="*/ 89 h 266"/>
                <a:gd name="T58" fmla="*/ 14 w 207"/>
                <a:gd name="T59" fmla="*/ 88 h 266"/>
                <a:gd name="T60" fmla="*/ 19 w 207"/>
                <a:gd name="T61" fmla="*/ 84 h 266"/>
                <a:gd name="T62" fmla="*/ 22 w 207"/>
                <a:gd name="T63" fmla="*/ 81 h 266"/>
                <a:gd name="T64" fmla="*/ 25 w 207"/>
                <a:gd name="T65" fmla="*/ 76 h 266"/>
                <a:gd name="T66" fmla="*/ 26 w 207"/>
                <a:gd name="T67" fmla="*/ 71 h 266"/>
                <a:gd name="T68" fmla="*/ 26 w 207"/>
                <a:gd name="T69" fmla="*/ 69 h 266"/>
                <a:gd name="T70" fmla="*/ 25 w 207"/>
                <a:gd name="T71" fmla="*/ 64 h 266"/>
                <a:gd name="T72" fmla="*/ 25 w 207"/>
                <a:gd name="T73" fmla="*/ 59 h 266"/>
                <a:gd name="T74" fmla="*/ 26 w 207"/>
                <a:gd name="T75" fmla="*/ 55 h 266"/>
                <a:gd name="T76" fmla="*/ 27 w 207"/>
                <a:gd name="T77" fmla="*/ 50 h 266"/>
                <a:gd name="T78" fmla="*/ 28 w 207"/>
                <a:gd name="T79" fmla="*/ 45 h 266"/>
                <a:gd name="T80" fmla="*/ 33 w 207"/>
                <a:gd name="T81" fmla="*/ 41 h 266"/>
                <a:gd name="T82" fmla="*/ 45 w 207"/>
                <a:gd name="T83" fmla="*/ 33 h 266"/>
                <a:gd name="T84" fmla="*/ 56 w 207"/>
                <a:gd name="T85" fmla="*/ 25 h 266"/>
                <a:gd name="T86" fmla="*/ 66 w 207"/>
                <a:gd name="T87" fmla="*/ 16 h 266"/>
                <a:gd name="T88" fmla="*/ 77 w 207"/>
                <a:gd name="T89" fmla="*/ 8 h 266"/>
                <a:gd name="T90" fmla="*/ 86 w 207"/>
                <a:gd name="T91" fmla="*/ 0 h 266"/>
                <a:gd name="T92" fmla="*/ 89 w 207"/>
                <a:gd name="T93" fmla="*/ 0 h 266"/>
                <a:gd name="T94" fmla="*/ 92 w 207"/>
                <a:gd name="T95" fmla="*/ 1 h 266"/>
                <a:gd name="T96" fmla="*/ 95 w 207"/>
                <a:gd name="T97" fmla="*/ 2 h 266"/>
                <a:gd name="T98" fmla="*/ 98 w 207"/>
                <a:gd name="T99" fmla="*/ 4 h 266"/>
                <a:gd name="T100" fmla="*/ 100 w 207"/>
                <a:gd name="T101" fmla="*/ 6 h 2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7" h="266">
                  <a:moveTo>
                    <a:pt x="204" y="11"/>
                  </a:moveTo>
                  <a:lnTo>
                    <a:pt x="204" y="11"/>
                  </a:lnTo>
                  <a:lnTo>
                    <a:pt x="204" y="13"/>
                  </a:lnTo>
                  <a:lnTo>
                    <a:pt x="204" y="17"/>
                  </a:lnTo>
                  <a:lnTo>
                    <a:pt x="206" y="21"/>
                  </a:lnTo>
                  <a:lnTo>
                    <a:pt x="206" y="22"/>
                  </a:lnTo>
                  <a:lnTo>
                    <a:pt x="206" y="26"/>
                  </a:lnTo>
                  <a:lnTo>
                    <a:pt x="206" y="30"/>
                  </a:lnTo>
                  <a:lnTo>
                    <a:pt x="207" y="34"/>
                  </a:lnTo>
                  <a:lnTo>
                    <a:pt x="207" y="38"/>
                  </a:lnTo>
                  <a:lnTo>
                    <a:pt x="207" y="41"/>
                  </a:lnTo>
                  <a:lnTo>
                    <a:pt x="207" y="45"/>
                  </a:lnTo>
                  <a:lnTo>
                    <a:pt x="207" y="49"/>
                  </a:lnTo>
                  <a:lnTo>
                    <a:pt x="207" y="53"/>
                  </a:lnTo>
                  <a:lnTo>
                    <a:pt x="207" y="57"/>
                  </a:lnTo>
                  <a:lnTo>
                    <a:pt x="207" y="60"/>
                  </a:lnTo>
                  <a:lnTo>
                    <a:pt x="207" y="64"/>
                  </a:lnTo>
                  <a:lnTo>
                    <a:pt x="207" y="68"/>
                  </a:lnTo>
                  <a:lnTo>
                    <a:pt x="207" y="72"/>
                  </a:lnTo>
                  <a:lnTo>
                    <a:pt x="207" y="80"/>
                  </a:lnTo>
                  <a:lnTo>
                    <a:pt x="207" y="85"/>
                  </a:lnTo>
                  <a:lnTo>
                    <a:pt x="206" y="93"/>
                  </a:lnTo>
                  <a:lnTo>
                    <a:pt x="206" y="100"/>
                  </a:lnTo>
                  <a:lnTo>
                    <a:pt x="204" y="106"/>
                  </a:lnTo>
                  <a:lnTo>
                    <a:pt x="202" y="114"/>
                  </a:lnTo>
                  <a:lnTo>
                    <a:pt x="200" y="121"/>
                  </a:lnTo>
                  <a:lnTo>
                    <a:pt x="200" y="127"/>
                  </a:lnTo>
                  <a:lnTo>
                    <a:pt x="196" y="133"/>
                  </a:lnTo>
                  <a:lnTo>
                    <a:pt x="192" y="140"/>
                  </a:lnTo>
                  <a:lnTo>
                    <a:pt x="190" y="146"/>
                  </a:lnTo>
                  <a:lnTo>
                    <a:pt x="187" y="152"/>
                  </a:lnTo>
                  <a:lnTo>
                    <a:pt x="181" y="159"/>
                  </a:lnTo>
                  <a:lnTo>
                    <a:pt x="175" y="163"/>
                  </a:lnTo>
                  <a:lnTo>
                    <a:pt x="168" y="169"/>
                  </a:lnTo>
                  <a:lnTo>
                    <a:pt x="164" y="171"/>
                  </a:lnTo>
                  <a:lnTo>
                    <a:pt x="156" y="175"/>
                  </a:lnTo>
                  <a:lnTo>
                    <a:pt x="149" y="178"/>
                  </a:lnTo>
                  <a:lnTo>
                    <a:pt x="145" y="184"/>
                  </a:lnTo>
                  <a:lnTo>
                    <a:pt x="141" y="188"/>
                  </a:lnTo>
                  <a:lnTo>
                    <a:pt x="137" y="195"/>
                  </a:lnTo>
                  <a:lnTo>
                    <a:pt x="133" y="201"/>
                  </a:lnTo>
                  <a:lnTo>
                    <a:pt x="131" y="207"/>
                  </a:lnTo>
                  <a:lnTo>
                    <a:pt x="130" y="213"/>
                  </a:lnTo>
                  <a:lnTo>
                    <a:pt x="128" y="220"/>
                  </a:lnTo>
                  <a:lnTo>
                    <a:pt x="124" y="228"/>
                  </a:lnTo>
                  <a:lnTo>
                    <a:pt x="122" y="233"/>
                  </a:lnTo>
                  <a:lnTo>
                    <a:pt x="120" y="241"/>
                  </a:lnTo>
                  <a:lnTo>
                    <a:pt x="118" y="247"/>
                  </a:lnTo>
                  <a:lnTo>
                    <a:pt x="114" y="253"/>
                  </a:lnTo>
                  <a:lnTo>
                    <a:pt x="109" y="260"/>
                  </a:lnTo>
                  <a:lnTo>
                    <a:pt x="105" y="262"/>
                  </a:lnTo>
                  <a:lnTo>
                    <a:pt x="97" y="262"/>
                  </a:lnTo>
                  <a:lnTo>
                    <a:pt x="90" y="264"/>
                  </a:lnTo>
                  <a:lnTo>
                    <a:pt x="82" y="264"/>
                  </a:lnTo>
                  <a:lnTo>
                    <a:pt x="74" y="266"/>
                  </a:lnTo>
                  <a:lnTo>
                    <a:pt x="67" y="266"/>
                  </a:lnTo>
                  <a:lnTo>
                    <a:pt x="59" y="266"/>
                  </a:lnTo>
                  <a:lnTo>
                    <a:pt x="53" y="266"/>
                  </a:lnTo>
                  <a:lnTo>
                    <a:pt x="44" y="266"/>
                  </a:lnTo>
                  <a:lnTo>
                    <a:pt x="38" y="266"/>
                  </a:lnTo>
                  <a:lnTo>
                    <a:pt x="31" y="262"/>
                  </a:lnTo>
                  <a:lnTo>
                    <a:pt x="25" y="260"/>
                  </a:lnTo>
                  <a:lnTo>
                    <a:pt x="19" y="256"/>
                  </a:lnTo>
                  <a:lnTo>
                    <a:pt x="12" y="253"/>
                  </a:lnTo>
                  <a:lnTo>
                    <a:pt x="8" y="247"/>
                  </a:lnTo>
                  <a:lnTo>
                    <a:pt x="2" y="235"/>
                  </a:lnTo>
                  <a:lnTo>
                    <a:pt x="0" y="233"/>
                  </a:lnTo>
                  <a:lnTo>
                    <a:pt x="0" y="230"/>
                  </a:lnTo>
                  <a:lnTo>
                    <a:pt x="0" y="226"/>
                  </a:lnTo>
                  <a:lnTo>
                    <a:pt x="0" y="220"/>
                  </a:lnTo>
                  <a:lnTo>
                    <a:pt x="2" y="218"/>
                  </a:lnTo>
                  <a:lnTo>
                    <a:pt x="2" y="214"/>
                  </a:lnTo>
                  <a:lnTo>
                    <a:pt x="4" y="211"/>
                  </a:lnTo>
                  <a:lnTo>
                    <a:pt x="6" y="207"/>
                  </a:lnTo>
                  <a:lnTo>
                    <a:pt x="10" y="203"/>
                  </a:lnTo>
                  <a:lnTo>
                    <a:pt x="10" y="201"/>
                  </a:lnTo>
                  <a:lnTo>
                    <a:pt x="14" y="197"/>
                  </a:lnTo>
                  <a:lnTo>
                    <a:pt x="15" y="195"/>
                  </a:lnTo>
                  <a:lnTo>
                    <a:pt x="17" y="192"/>
                  </a:lnTo>
                  <a:lnTo>
                    <a:pt x="19" y="188"/>
                  </a:lnTo>
                  <a:lnTo>
                    <a:pt x="21" y="184"/>
                  </a:lnTo>
                  <a:lnTo>
                    <a:pt x="23" y="178"/>
                  </a:lnTo>
                  <a:lnTo>
                    <a:pt x="27" y="176"/>
                  </a:lnTo>
                  <a:lnTo>
                    <a:pt x="29" y="175"/>
                  </a:lnTo>
                  <a:lnTo>
                    <a:pt x="33" y="173"/>
                  </a:lnTo>
                  <a:lnTo>
                    <a:pt x="34" y="169"/>
                  </a:lnTo>
                  <a:lnTo>
                    <a:pt x="38" y="167"/>
                  </a:lnTo>
                  <a:lnTo>
                    <a:pt x="40" y="165"/>
                  </a:lnTo>
                  <a:lnTo>
                    <a:pt x="42" y="163"/>
                  </a:lnTo>
                  <a:lnTo>
                    <a:pt x="44" y="161"/>
                  </a:lnTo>
                  <a:lnTo>
                    <a:pt x="46" y="159"/>
                  </a:lnTo>
                  <a:lnTo>
                    <a:pt x="50" y="156"/>
                  </a:lnTo>
                  <a:lnTo>
                    <a:pt x="50" y="152"/>
                  </a:lnTo>
                  <a:lnTo>
                    <a:pt x="52" y="150"/>
                  </a:lnTo>
                  <a:lnTo>
                    <a:pt x="53" y="146"/>
                  </a:lnTo>
                  <a:lnTo>
                    <a:pt x="53" y="142"/>
                  </a:lnTo>
                  <a:lnTo>
                    <a:pt x="53" y="137"/>
                  </a:lnTo>
                  <a:lnTo>
                    <a:pt x="52" y="133"/>
                  </a:lnTo>
                  <a:lnTo>
                    <a:pt x="50" y="129"/>
                  </a:lnTo>
                  <a:lnTo>
                    <a:pt x="50" y="127"/>
                  </a:lnTo>
                  <a:lnTo>
                    <a:pt x="50" y="123"/>
                  </a:lnTo>
                  <a:lnTo>
                    <a:pt x="50" y="121"/>
                  </a:lnTo>
                  <a:lnTo>
                    <a:pt x="50" y="118"/>
                  </a:lnTo>
                  <a:lnTo>
                    <a:pt x="52" y="116"/>
                  </a:lnTo>
                  <a:lnTo>
                    <a:pt x="52" y="112"/>
                  </a:lnTo>
                  <a:lnTo>
                    <a:pt x="53" y="110"/>
                  </a:lnTo>
                  <a:lnTo>
                    <a:pt x="53" y="106"/>
                  </a:lnTo>
                  <a:lnTo>
                    <a:pt x="55" y="102"/>
                  </a:lnTo>
                  <a:lnTo>
                    <a:pt x="55" y="100"/>
                  </a:lnTo>
                  <a:lnTo>
                    <a:pt x="55" y="97"/>
                  </a:lnTo>
                  <a:lnTo>
                    <a:pt x="57" y="93"/>
                  </a:lnTo>
                  <a:lnTo>
                    <a:pt x="57" y="89"/>
                  </a:lnTo>
                  <a:lnTo>
                    <a:pt x="59" y="87"/>
                  </a:lnTo>
                  <a:lnTo>
                    <a:pt x="67" y="81"/>
                  </a:lnTo>
                  <a:lnTo>
                    <a:pt x="74" y="76"/>
                  </a:lnTo>
                  <a:lnTo>
                    <a:pt x="82" y="70"/>
                  </a:lnTo>
                  <a:lnTo>
                    <a:pt x="90" y="66"/>
                  </a:lnTo>
                  <a:lnTo>
                    <a:pt x="97" y="60"/>
                  </a:lnTo>
                  <a:lnTo>
                    <a:pt x="105" y="55"/>
                  </a:lnTo>
                  <a:lnTo>
                    <a:pt x="112" y="49"/>
                  </a:lnTo>
                  <a:lnTo>
                    <a:pt x="120" y="43"/>
                  </a:lnTo>
                  <a:lnTo>
                    <a:pt x="128" y="38"/>
                  </a:lnTo>
                  <a:lnTo>
                    <a:pt x="133" y="32"/>
                  </a:lnTo>
                  <a:lnTo>
                    <a:pt x="141" y="26"/>
                  </a:lnTo>
                  <a:lnTo>
                    <a:pt x="149" y="21"/>
                  </a:lnTo>
                  <a:lnTo>
                    <a:pt x="154" y="15"/>
                  </a:lnTo>
                  <a:lnTo>
                    <a:pt x="162" y="9"/>
                  </a:lnTo>
                  <a:lnTo>
                    <a:pt x="173" y="0"/>
                  </a:lnTo>
                  <a:lnTo>
                    <a:pt x="175" y="0"/>
                  </a:lnTo>
                  <a:lnTo>
                    <a:pt x="179" y="0"/>
                  </a:lnTo>
                  <a:lnTo>
                    <a:pt x="181" y="0"/>
                  </a:lnTo>
                  <a:lnTo>
                    <a:pt x="183" y="2"/>
                  </a:lnTo>
                  <a:lnTo>
                    <a:pt x="185" y="2"/>
                  </a:lnTo>
                  <a:lnTo>
                    <a:pt x="187" y="2"/>
                  </a:lnTo>
                  <a:lnTo>
                    <a:pt x="188" y="3"/>
                  </a:lnTo>
                  <a:lnTo>
                    <a:pt x="190" y="3"/>
                  </a:lnTo>
                  <a:lnTo>
                    <a:pt x="192" y="5"/>
                  </a:lnTo>
                  <a:lnTo>
                    <a:pt x="194" y="5"/>
                  </a:lnTo>
                  <a:lnTo>
                    <a:pt x="196" y="7"/>
                  </a:lnTo>
                  <a:lnTo>
                    <a:pt x="198" y="9"/>
                  </a:lnTo>
                  <a:lnTo>
                    <a:pt x="200" y="9"/>
                  </a:lnTo>
                  <a:lnTo>
                    <a:pt x="200" y="11"/>
                  </a:lnTo>
                  <a:lnTo>
                    <a:pt x="20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31" name="Freeform 31"/>
            <p:cNvSpPr>
              <a:spLocks/>
            </p:cNvSpPr>
            <p:nvPr/>
          </p:nvSpPr>
          <p:spPr bwMode="auto">
            <a:xfrm>
              <a:off x="5741" y="1719"/>
              <a:ext cx="160" cy="147"/>
            </a:xfrm>
            <a:custGeom>
              <a:avLst/>
              <a:gdLst>
                <a:gd name="T0" fmla="*/ 113 w 322"/>
                <a:gd name="T1" fmla="*/ 27 h 295"/>
                <a:gd name="T2" fmla="*/ 126 w 322"/>
                <a:gd name="T3" fmla="*/ 43 h 295"/>
                <a:gd name="T4" fmla="*/ 139 w 322"/>
                <a:gd name="T5" fmla="*/ 59 h 295"/>
                <a:gd name="T6" fmla="*/ 152 w 322"/>
                <a:gd name="T7" fmla="*/ 75 h 295"/>
                <a:gd name="T8" fmla="*/ 160 w 322"/>
                <a:gd name="T9" fmla="*/ 85 h 295"/>
                <a:gd name="T10" fmla="*/ 158 w 322"/>
                <a:gd name="T11" fmla="*/ 93 h 295"/>
                <a:gd name="T12" fmla="*/ 156 w 322"/>
                <a:gd name="T13" fmla="*/ 99 h 295"/>
                <a:gd name="T14" fmla="*/ 151 w 322"/>
                <a:gd name="T15" fmla="*/ 103 h 295"/>
                <a:gd name="T16" fmla="*/ 147 w 322"/>
                <a:gd name="T17" fmla="*/ 108 h 295"/>
                <a:gd name="T18" fmla="*/ 140 w 322"/>
                <a:gd name="T19" fmla="*/ 109 h 295"/>
                <a:gd name="T20" fmla="*/ 132 w 322"/>
                <a:gd name="T21" fmla="*/ 107 h 295"/>
                <a:gd name="T22" fmla="*/ 128 w 322"/>
                <a:gd name="T23" fmla="*/ 102 h 295"/>
                <a:gd name="T24" fmla="*/ 123 w 322"/>
                <a:gd name="T25" fmla="*/ 96 h 295"/>
                <a:gd name="T26" fmla="*/ 121 w 322"/>
                <a:gd name="T27" fmla="*/ 91 h 295"/>
                <a:gd name="T28" fmla="*/ 117 w 322"/>
                <a:gd name="T29" fmla="*/ 83 h 295"/>
                <a:gd name="T30" fmla="*/ 113 w 322"/>
                <a:gd name="T31" fmla="*/ 77 h 295"/>
                <a:gd name="T32" fmla="*/ 108 w 322"/>
                <a:gd name="T33" fmla="*/ 69 h 295"/>
                <a:gd name="T34" fmla="*/ 104 w 322"/>
                <a:gd name="T35" fmla="*/ 66 h 295"/>
                <a:gd name="T36" fmla="*/ 99 w 322"/>
                <a:gd name="T37" fmla="*/ 65 h 295"/>
                <a:gd name="T38" fmla="*/ 95 w 322"/>
                <a:gd name="T39" fmla="*/ 67 h 295"/>
                <a:gd name="T40" fmla="*/ 91 w 322"/>
                <a:gd name="T41" fmla="*/ 70 h 295"/>
                <a:gd name="T42" fmla="*/ 88 w 322"/>
                <a:gd name="T43" fmla="*/ 73 h 295"/>
                <a:gd name="T44" fmla="*/ 84 w 322"/>
                <a:gd name="T45" fmla="*/ 81 h 295"/>
                <a:gd name="T46" fmla="*/ 84 w 322"/>
                <a:gd name="T47" fmla="*/ 90 h 295"/>
                <a:gd name="T48" fmla="*/ 85 w 322"/>
                <a:gd name="T49" fmla="*/ 99 h 295"/>
                <a:gd name="T50" fmla="*/ 84 w 322"/>
                <a:gd name="T51" fmla="*/ 106 h 295"/>
                <a:gd name="T52" fmla="*/ 86 w 322"/>
                <a:gd name="T53" fmla="*/ 116 h 295"/>
                <a:gd name="T54" fmla="*/ 91 w 322"/>
                <a:gd name="T55" fmla="*/ 124 h 295"/>
                <a:gd name="T56" fmla="*/ 94 w 322"/>
                <a:gd name="T57" fmla="*/ 133 h 295"/>
                <a:gd name="T58" fmla="*/ 94 w 322"/>
                <a:gd name="T59" fmla="*/ 143 h 295"/>
                <a:gd name="T60" fmla="*/ 90 w 322"/>
                <a:gd name="T61" fmla="*/ 145 h 295"/>
                <a:gd name="T62" fmla="*/ 83 w 322"/>
                <a:gd name="T63" fmla="*/ 146 h 295"/>
                <a:gd name="T64" fmla="*/ 77 w 322"/>
                <a:gd name="T65" fmla="*/ 147 h 295"/>
                <a:gd name="T66" fmla="*/ 71 w 322"/>
                <a:gd name="T67" fmla="*/ 145 h 295"/>
                <a:gd name="T68" fmla="*/ 65 w 322"/>
                <a:gd name="T69" fmla="*/ 141 h 295"/>
                <a:gd name="T70" fmla="*/ 60 w 322"/>
                <a:gd name="T71" fmla="*/ 135 h 295"/>
                <a:gd name="T72" fmla="*/ 56 w 322"/>
                <a:gd name="T73" fmla="*/ 125 h 295"/>
                <a:gd name="T74" fmla="*/ 54 w 322"/>
                <a:gd name="T75" fmla="*/ 116 h 295"/>
                <a:gd name="T76" fmla="*/ 51 w 322"/>
                <a:gd name="T77" fmla="*/ 109 h 295"/>
                <a:gd name="T78" fmla="*/ 51 w 322"/>
                <a:gd name="T79" fmla="*/ 96 h 295"/>
                <a:gd name="T80" fmla="*/ 54 w 322"/>
                <a:gd name="T81" fmla="*/ 81 h 295"/>
                <a:gd name="T82" fmla="*/ 60 w 322"/>
                <a:gd name="T83" fmla="*/ 69 h 295"/>
                <a:gd name="T84" fmla="*/ 68 w 322"/>
                <a:gd name="T85" fmla="*/ 60 h 295"/>
                <a:gd name="T86" fmla="*/ 68 w 322"/>
                <a:gd name="T87" fmla="*/ 51 h 295"/>
                <a:gd name="T88" fmla="*/ 67 w 322"/>
                <a:gd name="T89" fmla="*/ 42 h 295"/>
                <a:gd name="T90" fmla="*/ 63 w 322"/>
                <a:gd name="T91" fmla="*/ 33 h 295"/>
                <a:gd name="T92" fmla="*/ 52 w 322"/>
                <a:gd name="T93" fmla="*/ 30 h 295"/>
                <a:gd name="T94" fmla="*/ 44 w 322"/>
                <a:gd name="T95" fmla="*/ 28 h 295"/>
                <a:gd name="T96" fmla="*/ 27 w 322"/>
                <a:gd name="T97" fmla="*/ 28 h 295"/>
                <a:gd name="T98" fmla="*/ 11 w 322"/>
                <a:gd name="T99" fmla="*/ 26 h 295"/>
                <a:gd name="T100" fmla="*/ 2 w 322"/>
                <a:gd name="T101" fmla="*/ 17 h 295"/>
                <a:gd name="T102" fmla="*/ 2 w 322"/>
                <a:gd name="T103" fmla="*/ 6 h 295"/>
                <a:gd name="T104" fmla="*/ 12 w 322"/>
                <a:gd name="T105" fmla="*/ 0 h 295"/>
                <a:gd name="T106" fmla="*/ 26 w 322"/>
                <a:gd name="T107" fmla="*/ 0 h 295"/>
                <a:gd name="T108" fmla="*/ 40 w 322"/>
                <a:gd name="T109" fmla="*/ 2 h 295"/>
                <a:gd name="T110" fmla="*/ 48 w 322"/>
                <a:gd name="T111" fmla="*/ 3 h 295"/>
                <a:gd name="T112" fmla="*/ 65 w 322"/>
                <a:gd name="T113" fmla="*/ 5 h 295"/>
                <a:gd name="T114" fmla="*/ 80 w 322"/>
                <a:gd name="T115" fmla="*/ 8 h 295"/>
                <a:gd name="T116" fmla="*/ 95 w 322"/>
                <a:gd name="T117" fmla="*/ 12 h 2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2" h="295">
                  <a:moveTo>
                    <a:pt x="217" y="42"/>
                  </a:moveTo>
                  <a:lnTo>
                    <a:pt x="217" y="42"/>
                  </a:lnTo>
                  <a:lnTo>
                    <a:pt x="219" y="46"/>
                  </a:lnTo>
                  <a:lnTo>
                    <a:pt x="227" y="55"/>
                  </a:lnTo>
                  <a:lnTo>
                    <a:pt x="232" y="63"/>
                  </a:lnTo>
                  <a:lnTo>
                    <a:pt x="240" y="70"/>
                  </a:lnTo>
                  <a:lnTo>
                    <a:pt x="246" y="78"/>
                  </a:lnTo>
                  <a:lnTo>
                    <a:pt x="253" y="86"/>
                  </a:lnTo>
                  <a:lnTo>
                    <a:pt x="261" y="93"/>
                  </a:lnTo>
                  <a:lnTo>
                    <a:pt x="266" y="101"/>
                  </a:lnTo>
                  <a:lnTo>
                    <a:pt x="274" y="110"/>
                  </a:lnTo>
                  <a:lnTo>
                    <a:pt x="280" y="118"/>
                  </a:lnTo>
                  <a:lnTo>
                    <a:pt x="287" y="125"/>
                  </a:lnTo>
                  <a:lnTo>
                    <a:pt x="293" y="133"/>
                  </a:lnTo>
                  <a:lnTo>
                    <a:pt x="299" y="143"/>
                  </a:lnTo>
                  <a:lnTo>
                    <a:pt x="306" y="150"/>
                  </a:lnTo>
                  <a:lnTo>
                    <a:pt x="312" y="158"/>
                  </a:lnTo>
                  <a:lnTo>
                    <a:pt x="322" y="169"/>
                  </a:lnTo>
                  <a:lnTo>
                    <a:pt x="322" y="171"/>
                  </a:lnTo>
                  <a:lnTo>
                    <a:pt x="320" y="175"/>
                  </a:lnTo>
                  <a:lnTo>
                    <a:pt x="320" y="179"/>
                  </a:lnTo>
                  <a:lnTo>
                    <a:pt x="320" y="182"/>
                  </a:lnTo>
                  <a:lnTo>
                    <a:pt x="318" y="186"/>
                  </a:lnTo>
                  <a:lnTo>
                    <a:pt x="318" y="188"/>
                  </a:lnTo>
                  <a:lnTo>
                    <a:pt x="316" y="192"/>
                  </a:lnTo>
                  <a:lnTo>
                    <a:pt x="314" y="194"/>
                  </a:lnTo>
                  <a:lnTo>
                    <a:pt x="314" y="198"/>
                  </a:lnTo>
                  <a:lnTo>
                    <a:pt x="312" y="200"/>
                  </a:lnTo>
                  <a:lnTo>
                    <a:pt x="308" y="203"/>
                  </a:lnTo>
                  <a:lnTo>
                    <a:pt x="306" y="205"/>
                  </a:lnTo>
                  <a:lnTo>
                    <a:pt x="304" y="207"/>
                  </a:lnTo>
                  <a:lnTo>
                    <a:pt x="303" y="211"/>
                  </a:lnTo>
                  <a:lnTo>
                    <a:pt x="299" y="213"/>
                  </a:lnTo>
                  <a:lnTo>
                    <a:pt x="295" y="217"/>
                  </a:lnTo>
                  <a:lnTo>
                    <a:pt x="293" y="219"/>
                  </a:lnTo>
                  <a:lnTo>
                    <a:pt x="289" y="219"/>
                  </a:lnTo>
                  <a:lnTo>
                    <a:pt x="285" y="219"/>
                  </a:lnTo>
                  <a:lnTo>
                    <a:pt x="282" y="219"/>
                  </a:lnTo>
                  <a:lnTo>
                    <a:pt x="278" y="219"/>
                  </a:lnTo>
                  <a:lnTo>
                    <a:pt x="274" y="219"/>
                  </a:lnTo>
                  <a:lnTo>
                    <a:pt x="270" y="217"/>
                  </a:lnTo>
                  <a:lnTo>
                    <a:pt x="266" y="215"/>
                  </a:lnTo>
                  <a:lnTo>
                    <a:pt x="265" y="213"/>
                  </a:lnTo>
                  <a:lnTo>
                    <a:pt x="261" y="211"/>
                  </a:lnTo>
                  <a:lnTo>
                    <a:pt x="259" y="209"/>
                  </a:lnTo>
                  <a:lnTo>
                    <a:pt x="257" y="205"/>
                  </a:lnTo>
                  <a:lnTo>
                    <a:pt x="253" y="203"/>
                  </a:lnTo>
                  <a:lnTo>
                    <a:pt x="253" y="200"/>
                  </a:lnTo>
                  <a:lnTo>
                    <a:pt x="249" y="198"/>
                  </a:lnTo>
                  <a:lnTo>
                    <a:pt x="247" y="192"/>
                  </a:lnTo>
                  <a:lnTo>
                    <a:pt x="247" y="190"/>
                  </a:lnTo>
                  <a:lnTo>
                    <a:pt x="246" y="186"/>
                  </a:lnTo>
                  <a:lnTo>
                    <a:pt x="244" y="182"/>
                  </a:lnTo>
                  <a:lnTo>
                    <a:pt x="244" y="179"/>
                  </a:lnTo>
                  <a:lnTo>
                    <a:pt x="240" y="175"/>
                  </a:lnTo>
                  <a:lnTo>
                    <a:pt x="238" y="171"/>
                  </a:lnTo>
                  <a:lnTo>
                    <a:pt x="236" y="167"/>
                  </a:lnTo>
                  <a:lnTo>
                    <a:pt x="234" y="163"/>
                  </a:lnTo>
                  <a:lnTo>
                    <a:pt x="232" y="160"/>
                  </a:lnTo>
                  <a:lnTo>
                    <a:pt x="230" y="156"/>
                  </a:lnTo>
                  <a:lnTo>
                    <a:pt x="227" y="154"/>
                  </a:lnTo>
                  <a:lnTo>
                    <a:pt x="223" y="150"/>
                  </a:lnTo>
                  <a:lnTo>
                    <a:pt x="221" y="146"/>
                  </a:lnTo>
                  <a:lnTo>
                    <a:pt x="219" y="143"/>
                  </a:lnTo>
                  <a:lnTo>
                    <a:pt x="217" y="139"/>
                  </a:lnTo>
                  <a:lnTo>
                    <a:pt x="213" y="133"/>
                  </a:lnTo>
                  <a:lnTo>
                    <a:pt x="211" y="133"/>
                  </a:lnTo>
                  <a:lnTo>
                    <a:pt x="209" y="133"/>
                  </a:lnTo>
                  <a:lnTo>
                    <a:pt x="208" y="131"/>
                  </a:lnTo>
                  <a:lnTo>
                    <a:pt x="206" y="131"/>
                  </a:lnTo>
                  <a:lnTo>
                    <a:pt x="204" y="131"/>
                  </a:lnTo>
                  <a:lnTo>
                    <a:pt x="200" y="131"/>
                  </a:lnTo>
                  <a:lnTo>
                    <a:pt x="198" y="133"/>
                  </a:lnTo>
                  <a:lnTo>
                    <a:pt x="196" y="133"/>
                  </a:lnTo>
                  <a:lnTo>
                    <a:pt x="194" y="135"/>
                  </a:lnTo>
                  <a:lnTo>
                    <a:pt x="192" y="135"/>
                  </a:lnTo>
                  <a:lnTo>
                    <a:pt x="190" y="137"/>
                  </a:lnTo>
                  <a:lnTo>
                    <a:pt x="189" y="137"/>
                  </a:lnTo>
                  <a:lnTo>
                    <a:pt x="185" y="139"/>
                  </a:lnTo>
                  <a:lnTo>
                    <a:pt x="183" y="141"/>
                  </a:lnTo>
                  <a:lnTo>
                    <a:pt x="183" y="143"/>
                  </a:lnTo>
                  <a:lnTo>
                    <a:pt x="179" y="144"/>
                  </a:lnTo>
                  <a:lnTo>
                    <a:pt x="177" y="146"/>
                  </a:lnTo>
                  <a:lnTo>
                    <a:pt x="175" y="152"/>
                  </a:lnTo>
                  <a:lnTo>
                    <a:pt x="171" y="154"/>
                  </a:lnTo>
                  <a:lnTo>
                    <a:pt x="171" y="158"/>
                  </a:lnTo>
                  <a:lnTo>
                    <a:pt x="169" y="163"/>
                  </a:lnTo>
                  <a:lnTo>
                    <a:pt x="169" y="167"/>
                  </a:lnTo>
                  <a:lnTo>
                    <a:pt x="168" y="171"/>
                  </a:lnTo>
                  <a:lnTo>
                    <a:pt x="168" y="175"/>
                  </a:lnTo>
                  <a:lnTo>
                    <a:pt x="169" y="181"/>
                  </a:lnTo>
                  <a:lnTo>
                    <a:pt x="169" y="184"/>
                  </a:lnTo>
                  <a:lnTo>
                    <a:pt x="169" y="188"/>
                  </a:lnTo>
                  <a:lnTo>
                    <a:pt x="169" y="194"/>
                  </a:lnTo>
                  <a:lnTo>
                    <a:pt x="171" y="198"/>
                  </a:lnTo>
                  <a:lnTo>
                    <a:pt x="171" y="203"/>
                  </a:lnTo>
                  <a:lnTo>
                    <a:pt x="171" y="207"/>
                  </a:lnTo>
                  <a:lnTo>
                    <a:pt x="169" y="213"/>
                  </a:lnTo>
                  <a:lnTo>
                    <a:pt x="169" y="217"/>
                  </a:lnTo>
                  <a:lnTo>
                    <a:pt x="169" y="221"/>
                  </a:lnTo>
                  <a:lnTo>
                    <a:pt x="171" y="226"/>
                  </a:lnTo>
                  <a:lnTo>
                    <a:pt x="173" y="232"/>
                  </a:lnTo>
                  <a:lnTo>
                    <a:pt x="175" y="236"/>
                  </a:lnTo>
                  <a:lnTo>
                    <a:pt x="179" y="240"/>
                  </a:lnTo>
                  <a:lnTo>
                    <a:pt x="181" y="245"/>
                  </a:lnTo>
                  <a:lnTo>
                    <a:pt x="183" y="249"/>
                  </a:lnTo>
                  <a:lnTo>
                    <a:pt x="185" y="253"/>
                  </a:lnTo>
                  <a:lnTo>
                    <a:pt x="189" y="257"/>
                  </a:lnTo>
                  <a:lnTo>
                    <a:pt x="190" y="262"/>
                  </a:lnTo>
                  <a:lnTo>
                    <a:pt x="190" y="266"/>
                  </a:lnTo>
                  <a:lnTo>
                    <a:pt x="190" y="272"/>
                  </a:lnTo>
                  <a:lnTo>
                    <a:pt x="190" y="276"/>
                  </a:lnTo>
                  <a:lnTo>
                    <a:pt x="190" y="281"/>
                  </a:lnTo>
                  <a:lnTo>
                    <a:pt x="189" y="287"/>
                  </a:lnTo>
                  <a:lnTo>
                    <a:pt x="187" y="289"/>
                  </a:lnTo>
                  <a:lnTo>
                    <a:pt x="183" y="289"/>
                  </a:lnTo>
                  <a:lnTo>
                    <a:pt x="181" y="291"/>
                  </a:lnTo>
                  <a:lnTo>
                    <a:pt x="177" y="291"/>
                  </a:lnTo>
                  <a:lnTo>
                    <a:pt x="173" y="291"/>
                  </a:lnTo>
                  <a:lnTo>
                    <a:pt x="171" y="293"/>
                  </a:lnTo>
                  <a:lnTo>
                    <a:pt x="168" y="293"/>
                  </a:lnTo>
                  <a:lnTo>
                    <a:pt x="164" y="293"/>
                  </a:lnTo>
                  <a:lnTo>
                    <a:pt x="162" y="295"/>
                  </a:lnTo>
                  <a:lnTo>
                    <a:pt x="158" y="295"/>
                  </a:lnTo>
                  <a:lnTo>
                    <a:pt x="154" y="295"/>
                  </a:lnTo>
                  <a:lnTo>
                    <a:pt x="152" y="295"/>
                  </a:lnTo>
                  <a:lnTo>
                    <a:pt x="149" y="293"/>
                  </a:lnTo>
                  <a:lnTo>
                    <a:pt x="147" y="293"/>
                  </a:lnTo>
                  <a:lnTo>
                    <a:pt x="143" y="291"/>
                  </a:lnTo>
                  <a:lnTo>
                    <a:pt x="139" y="287"/>
                  </a:lnTo>
                  <a:lnTo>
                    <a:pt x="137" y="287"/>
                  </a:lnTo>
                  <a:lnTo>
                    <a:pt x="131" y="283"/>
                  </a:lnTo>
                  <a:lnTo>
                    <a:pt x="128" y="281"/>
                  </a:lnTo>
                  <a:lnTo>
                    <a:pt x="124" y="278"/>
                  </a:lnTo>
                  <a:lnTo>
                    <a:pt x="122" y="274"/>
                  </a:lnTo>
                  <a:lnTo>
                    <a:pt x="120" y="270"/>
                  </a:lnTo>
                  <a:lnTo>
                    <a:pt x="118" y="264"/>
                  </a:lnTo>
                  <a:lnTo>
                    <a:pt x="116" y="260"/>
                  </a:lnTo>
                  <a:lnTo>
                    <a:pt x="114" y="257"/>
                  </a:lnTo>
                  <a:lnTo>
                    <a:pt x="112" y="251"/>
                  </a:lnTo>
                  <a:lnTo>
                    <a:pt x="112" y="247"/>
                  </a:lnTo>
                  <a:lnTo>
                    <a:pt x="111" y="241"/>
                  </a:lnTo>
                  <a:lnTo>
                    <a:pt x="109" y="238"/>
                  </a:lnTo>
                  <a:lnTo>
                    <a:pt x="109" y="232"/>
                  </a:lnTo>
                  <a:lnTo>
                    <a:pt x="105" y="228"/>
                  </a:lnTo>
                  <a:lnTo>
                    <a:pt x="103" y="221"/>
                  </a:lnTo>
                  <a:lnTo>
                    <a:pt x="103" y="219"/>
                  </a:lnTo>
                  <a:lnTo>
                    <a:pt x="103" y="211"/>
                  </a:lnTo>
                  <a:lnTo>
                    <a:pt x="103" y="205"/>
                  </a:lnTo>
                  <a:lnTo>
                    <a:pt x="103" y="198"/>
                  </a:lnTo>
                  <a:lnTo>
                    <a:pt x="103" y="192"/>
                  </a:lnTo>
                  <a:lnTo>
                    <a:pt x="105" y="184"/>
                  </a:lnTo>
                  <a:lnTo>
                    <a:pt x="105" y="177"/>
                  </a:lnTo>
                  <a:lnTo>
                    <a:pt x="107" y="171"/>
                  </a:lnTo>
                  <a:lnTo>
                    <a:pt x="109" y="163"/>
                  </a:lnTo>
                  <a:lnTo>
                    <a:pt x="111" y="158"/>
                  </a:lnTo>
                  <a:lnTo>
                    <a:pt x="112" y="152"/>
                  </a:lnTo>
                  <a:lnTo>
                    <a:pt x="116" y="144"/>
                  </a:lnTo>
                  <a:lnTo>
                    <a:pt x="120" y="139"/>
                  </a:lnTo>
                  <a:lnTo>
                    <a:pt x="124" y="133"/>
                  </a:lnTo>
                  <a:lnTo>
                    <a:pt x="128" y="127"/>
                  </a:lnTo>
                  <a:lnTo>
                    <a:pt x="137" y="120"/>
                  </a:lnTo>
                  <a:lnTo>
                    <a:pt x="137" y="118"/>
                  </a:lnTo>
                  <a:lnTo>
                    <a:pt x="137" y="114"/>
                  </a:lnTo>
                  <a:lnTo>
                    <a:pt x="137" y="108"/>
                  </a:lnTo>
                  <a:lnTo>
                    <a:pt x="137" y="103"/>
                  </a:lnTo>
                  <a:lnTo>
                    <a:pt x="137" y="99"/>
                  </a:lnTo>
                  <a:lnTo>
                    <a:pt x="137" y="93"/>
                  </a:lnTo>
                  <a:lnTo>
                    <a:pt x="137" y="87"/>
                  </a:lnTo>
                  <a:lnTo>
                    <a:pt x="135" y="84"/>
                  </a:lnTo>
                  <a:lnTo>
                    <a:pt x="133" y="78"/>
                  </a:lnTo>
                  <a:lnTo>
                    <a:pt x="131" y="74"/>
                  </a:lnTo>
                  <a:lnTo>
                    <a:pt x="130" y="70"/>
                  </a:lnTo>
                  <a:lnTo>
                    <a:pt x="126" y="67"/>
                  </a:lnTo>
                  <a:lnTo>
                    <a:pt x="122" y="65"/>
                  </a:lnTo>
                  <a:lnTo>
                    <a:pt x="118" y="63"/>
                  </a:lnTo>
                  <a:lnTo>
                    <a:pt x="112" y="61"/>
                  </a:lnTo>
                  <a:lnTo>
                    <a:pt x="105" y="61"/>
                  </a:lnTo>
                  <a:lnTo>
                    <a:pt x="103" y="59"/>
                  </a:lnTo>
                  <a:lnTo>
                    <a:pt x="95" y="57"/>
                  </a:lnTo>
                  <a:lnTo>
                    <a:pt x="88" y="57"/>
                  </a:lnTo>
                  <a:lnTo>
                    <a:pt x="80" y="57"/>
                  </a:lnTo>
                  <a:lnTo>
                    <a:pt x="71" y="57"/>
                  </a:lnTo>
                  <a:lnTo>
                    <a:pt x="63" y="57"/>
                  </a:lnTo>
                  <a:lnTo>
                    <a:pt x="54" y="57"/>
                  </a:lnTo>
                  <a:lnTo>
                    <a:pt x="46" y="57"/>
                  </a:lnTo>
                  <a:lnTo>
                    <a:pt x="38" y="55"/>
                  </a:lnTo>
                  <a:lnTo>
                    <a:pt x="31" y="55"/>
                  </a:lnTo>
                  <a:lnTo>
                    <a:pt x="23" y="53"/>
                  </a:lnTo>
                  <a:lnTo>
                    <a:pt x="17" y="49"/>
                  </a:lnTo>
                  <a:lnTo>
                    <a:pt x="12" y="46"/>
                  </a:lnTo>
                  <a:lnTo>
                    <a:pt x="8" y="40"/>
                  </a:lnTo>
                  <a:lnTo>
                    <a:pt x="4" y="34"/>
                  </a:lnTo>
                  <a:lnTo>
                    <a:pt x="0" y="21"/>
                  </a:lnTo>
                  <a:lnTo>
                    <a:pt x="0" y="19"/>
                  </a:lnTo>
                  <a:lnTo>
                    <a:pt x="4" y="13"/>
                  </a:lnTo>
                  <a:lnTo>
                    <a:pt x="8" y="8"/>
                  </a:lnTo>
                  <a:lnTo>
                    <a:pt x="14" y="4"/>
                  </a:lnTo>
                  <a:lnTo>
                    <a:pt x="19" y="2"/>
                  </a:lnTo>
                  <a:lnTo>
                    <a:pt x="25" y="0"/>
                  </a:lnTo>
                  <a:lnTo>
                    <a:pt x="31" y="0"/>
                  </a:lnTo>
                  <a:lnTo>
                    <a:pt x="38" y="0"/>
                  </a:lnTo>
                  <a:lnTo>
                    <a:pt x="44" y="0"/>
                  </a:lnTo>
                  <a:lnTo>
                    <a:pt x="52" y="0"/>
                  </a:lnTo>
                  <a:lnTo>
                    <a:pt x="59" y="0"/>
                  </a:lnTo>
                  <a:lnTo>
                    <a:pt x="67" y="2"/>
                  </a:lnTo>
                  <a:lnTo>
                    <a:pt x="73" y="2"/>
                  </a:lnTo>
                  <a:lnTo>
                    <a:pt x="80" y="4"/>
                  </a:lnTo>
                  <a:lnTo>
                    <a:pt x="86" y="4"/>
                  </a:lnTo>
                  <a:lnTo>
                    <a:pt x="95" y="4"/>
                  </a:lnTo>
                  <a:lnTo>
                    <a:pt x="97" y="6"/>
                  </a:lnTo>
                  <a:lnTo>
                    <a:pt x="105" y="8"/>
                  </a:lnTo>
                  <a:lnTo>
                    <a:pt x="114" y="8"/>
                  </a:lnTo>
                  <a:lnTo>
                    <a:pt x="122" y="9"/>
                  </a:lnTo>
                  <a:lnTo>
                    <a:pt x="130" y="11"/>
                  </a:lnTo>
                  <a:lnTo>
                    <a:pt x="137" y="11"/>
                  </a:lnTo>
                  <a:lnTo>
                    <a:pt x="147" y="13"/>
                  </a:lnTo>
                  <a:lnTo>
                    <a:pt x="154" y="15"/>
                  </a:lnTo>
                  <a:lnTo>
                    <a:pt x="162" y="17"/>
                  </a:lnTo>
                  <a:lnTo>
                    <a:pt x="171" y="17"/>
                  </a:lnTo>
                  <a:lnTo>
                    <a:pt x="179" y="19"/>
                  </a:lnTo>
                  <a:lnTo>
                    <a:pt x="185" y="23"/>
                  </a:lnTo>
                  <a:lnTo>
                    <a:pt x="192" y="25"/>
                  </a:lnTo>
                  <a:lnTo>
                    <a:pt x="200" y="30"/>
                  </a:lnTo>
                  <a:lnTo>
                    <a:pt x="206" y="34"/>
                  </a:lnTo>
                  <a:lnTo>
                    <a:pt x="217"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32" name="Freeform 32"/>
            <p:cNvSpPr>
              <a:spLocks/>
            </p:cNvSpPr>
            <p:nvPr/>
          </p:nvSpPr>
          <p:spPr bwMode="auto">
            <a:xfrm>
              <a:off x="4577" y="1854"/>
              <a:ext cx="703" cy="118"/>
            </a:xfrm>
            <a:custGeom>
              <a:avLst/>
              <a:gdLst>
                <a:gd name="T0" fmla="*/ 268 w 1405"/>
                <a:gd name="T1" fmla="*/ 9 h 236"/>
                <a:gd name="T2" fmla="*/ 269 w 1405"/>
                <a:gd name="T3" fmla="*/ 12 h 236"/>
                <a:gd name="T4" fmla="*/ 272 w 1405"/>
                <a:gd name="T5" fmla="*/ 15 h 236"/>
                <a:gd name="T6" fmla="*/ 275 w 1405"/>
                <a:gd name="T7" fmla="*/ 20 h 236"/>
                <a:gd name="T8" fmla="*/ 277 w 1405"/>
                <a:gd name="T9" fmla="*/ 25 h 236"/>
                <a:gd name="T10" fmla="*/ 279 w 1405"/>
                <a:gd name="T11" fmla="*/ 29 h 236"/>
                <a:gd name="T12" fmla="*/ 282 w 1405"/>
                <a:gd name="T13" fmla="*/ 33 h 236"/>
                <a:gd name="T14" fmla="*/ 285 w 1405"/>
                <a:gd name="T15" fmla="*/ 37 h 236"/>
                <a:gd name="T16" fmla="*/ 289 w 1405"/>
                <a:gd name="T17" fmla="*/ 41 h 236"/>
                <a:gd name="T18" fmla="*/ 290 w 1405"/>
                <a:gd name="T19" fmla="*/ 42 h 236"/>
                <a:gd name="T20" fmla="*/ 295 w 1405"/>
                <a:gd name="T21" fmla="*/ 48 h 236"/>
                <a:gd name="T22" fmla="*/ 301 w 1405"/>
                <a:gd name="T23" fmla="*/ 52 h 236"/>
                <a:gd name="T24" fmla="*/ 306 w 1405"/>
                <a:gd name="T25" fmla="*/ 54 h 236"/>
                <a:gd name="T26" fmla="*/ 312 w 1405"/>
                <a:gd name="T27" fmla="*/ 56 h 236"/>
                <a:gd name="T28" fmla="*/ 319 w 1405"/>
                <a:gd name="T29" fmla="*/ 57 h 236"/>
                <a:gd name="T30" fmla="*/ 325 w 1405"/>
                <a:gd name="T31" fmla="*/ 58 h 236"/>
                <a:gd name="T32" fmla="*/ 332 w 1405"/>
                <a:gd name="T33" fmla="*/ 57 h 236"/>
                <a:gd name="T34" fmla="*/ 338 w 1405"/>
                <a:gd name="T35" fmla="*/ 56 h 236"/>
                <a:gd name="T36" fmla="*/ 341 w 1405"/>
                <a:gd name="T37" fmla="*/ 54 h 236"/>
                <a:gd name="T38" fmla="*/ 345 w 1405"/>
                <a:gd name="T39" fmla="*/ 51 h 236"/>
                <a:gd name="T40" fmla="*/ 348 w 1405"/>
                <a:gd name="T41" fmla="*/ 46 h 236"/>
                <a:gd name="T42" fmla="*/ 351 w 1405"/>
                <a:gd name="T43" fmla="*/ 41 h 236"/>
                <a:gd name="T44" fmla="*/ 355 w 1405"/>
                <a:gd name="T45" fmla="*/ 35 h 236"/>
                <a:gd name="T46" fmla="*/ 358 w 1405"/>
                <a:gd name="T47" fmla="*/ 30 h 236"/>
                <a:gd name="T48" fmla="*/ 361 w 1405"/>
                <a:gd name="T49" fmla="*/ 25 h 236"/>
                <a:gd name="T50" fmla="*/ 365 w 1405"/>
                <a:gd name="T51" fmla="*/ 18 h 236"/>
                <a:gd name="T52" fmla="*/ 368 w 1405"/>
                <a:gd name="T53" fmla="*/ 16 h 236"/>
                <a:gd name="T54" fmla="*/ 378 w 1405"/>
                <a:gd name="T55" fmla="*/ 10 h 236"/>
                <a:gd name="T56" fmla="*/ 383 w 1405"/>
                <a:gd name="T57" fmla="*/ 5 h 236"/>
                <a:gd name="T58" fmla="*/ 386 w 1405"/>
                <a:gd name="T59" fmla="*/ 3 h 236"/>
                <a:gd name="T60" fmla="*/ 389 w 1405"/>
                <a:gd name="T61" fmla="*/ 3 h 236"/>
                <a:gd name="T62" fmla="*/ 392 w 1405"/>
                <a:gd name="T63" fmla="*/ 4 h 236"/>
                <a:gd name="T64" fmla="*/ 397 w 1405"/>
                <a:gd name="T65" fmla="*/ 5 h 236"/>
                <a:gd name="T66" fmla="*/ 405 w 1405"/>
                <a:gd name="T67" fmla="*/ 5 h 236"/>
                <a:gd name="T68" fmla="*/ 696 w 1405"/>
                <a:gd name="T69" fmla="*/ 4 h 236"/>
                <a:gd name="T70" fmla="*/ 695 w 1405"/>
                <a:gd name="T71" fmla="*/ 5 h 236"/>
                <a:gd name="T72" fmla="*/ 696 w 1405"/>
                <a:gd name="T73" fmla="*/ 11 h 236"/>
                <a:gd name="T74" fmla="*/ 698 w 1405"/>
                <a:gd name="T75" fmla="*/ 24 h 236"/>
                <a:gd name="T76" fmla="*/ 701 w 1405"/>
                <a:gd name="T77" fmla="*/ 43 h 236"/>
                <a:gd name="T78" fmla="*/ 703 w 1405"/>
                <a:gd name="T79" fmla="*/ 64 h 236"/>
                <a:gd name="T80" fmla="*/ 703 w 1405"/>
                <a:gd name="T81" fmla="*/ 84 h 236"/>
                <a:gd name="T82" fmla="*/ 699 w 1405"/>
                <a:gd name="T83" fmla="*/ 102 h 236"/>
                <a:gd name="T84" fmla="*/ 692 w 1405"/>
                <a:gd name="T85" fmla="*/ 113 h 236"/>
                <a:gd name="T86" fmla="*/ 10 w 1405"/>
                <a:gd name="T87" fmla="*/ 118 h 236"/>
                <a:gd name="T88" fmla="*/ 9 w 1405"/>
                <a:gd name="T89" fmla="*/ 113 h 236"/>
                <a:gd name="T90" fmla="*/ 5 w 1405"/>
                <a:gd name="T91" fmla="*/ 97 h 236"/>
                <a:gd name="T92" fmla="*/ 3 w 1405"/>
                <a:gd name="T93" fmla="*/ 82 h 236"/>
                <a:gd name="T94" fmla="*/ 0 w 1405"/>
                <a:gd name="T95" fmla="*/ 69 h 236"/>
                <a:gd name="T96" fmla="*/ 0 w 1405"/>
                <a:gd name="T97" fmla="*/ 55 h 236"/>
                <a:gd name="T98" fmla="*/ 1 w 1405"/>
                <a:gd name="T99" fmla="*/ 41 h 236"/>
                <a:gd name="T100" fmla="*/ 4 w 1405"/>
                <a:gd name="T101" fmla="*/ 28 h 236"/>
                <a:gd name="T102" fmla="*/ 11 w 1405"/>
                <a:gd name="T103" fmla="*/ 14 h 236"/>
                <a:gd name="T104" fmla="*/ 262 w 1405"/>
                <a:gd name="T105" fmla="*/ 0 h 236"/>
                <a:gd name="T106" fmla="*/ 262 w 1405"/>
                <a:gd name="T107" fmla="*/ 1 h 236"/>
                <a:gd name="T108" fmla="*/ 264 w 1405"/>
                <a:gd name="T109" fmla="*/ 1 h 236"/>
                <a:gd name="T110" fmla="*/ 265 w 1405"/>
                <a:gd name="T111" fmla="*/ 2 h 236"/>
                <a:gd name="T112" fmla="*/ 265 w 1405"/>
                <a:gd name="T113" fmla="*/ 3 h 236"/>
                <a:gd name="T114" fmla="*/ 265 w 1405"/>
                <a:gd name="T115" fmla="*/ 5 h 236"/>
                <a:gd name="T116" fmla="*/ 265 w 1405"/>
                <a:gd name="T117" fmla="*/ 6 h 236"/>
                <a:gd name="T118" fmla="*/ 266 w 1405"/>
                <a:gd name="T119" fmla="*/ 8 h 236"/>
                <a:gd name="T120" fmla="*/ 266 w 1405"/>
                <a:gd name="T121" fmla="*/ 9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05" h="236">
                  <a:moveTo>
                    <a:pt x="535" y="17"/>
                  </a:moveTo>
                  <a:lnTo>
                    <a:pt x="535" y="17"/>
                  </a:lnTo>
                  <a:lnTo>
                    <a:pt x="536" y="19"/>
                  </a:lnTo>
                  <a:lnTo>
                    <a:pt x="538" y="23"/>
                  </a:lnTo>
                  <a:lnTo>
                    <a:pt x="542" y="27"/>
                  </a:lnTo>
                  <a:lnTo>
                    <a:pt x="544" y="30"/>
                  </a:lnTo>
                  <a:lnTo>
                    <a:pt x="546" y="36"/>
                  </a:lnTo>
                  <a:lnTo>
                    <a:pt x="550" y="40"/>
                  </a:lnTo>
                  <a:lnTo>
                    <a:pt x="552" y="46"/>
                  </a:lnTo>
                  <a:lnTo>
                    <a:pt x="554" y="49"/>
                  </a:lnTo>
                  <a:lnTo>
                    <a:pt x="555" y="53"/>
                  </a:lnTo>
                  <a:lnTo>
                    <a:pt x="557" y="57"/>
                  </a:lnTo>
                  <a:lnTo>
                    <a:pt x="559" y="63"/>
                  </a:lnTo>
                  <a:lnTo>
                    <a:pt x="563" y="66"/>
                  </a:lnTo>
                  <a:lnTo>
                    <a:pt x="565" y="70"/>
                  </a:lnTo>
                  <a:lnTo>
                    <a:pt x="569" y="74"/>
                  </a:lnTo>
                  <a:lnTo>
                    <a:pt x="571" y="78"/>
                  </a:lnTo>
                  <a:lnTo>
                    <a:pt x="578" y="82"/>
                  </a:lnTo>
                  <a:lnTo>
                    <a:pt x="580" y="84"/>
                  </a:lnTo>
                  <a:lnTo>
                    <a:pt x="586" y="89"/>
                  </a:lnTo>
                  <a:lnTo>
                    <a:pt x="590" y="95"/>
                  </a:lnTo>
                  <a:lnTo>
                    <a:pt x="595" y="97"/>
                  </a:lnTo>
                  <a:lnTo>
                    <a:pt x="601" y="103"/>
                  </a:lnTo>
                  <a:lnTo>
                    <a:pt x="607" y="104"/>
                  </a:lnTo>
                  <a:lnTo>
                    <a:pt x="612" y="108"/>
                  </a:lnTo>
                  <a:lnTo>
                    <a:pt x="618" y="110"/>
                  </a:lnTo>
                  <a:lnTo>
                    <a:pt x="624" y="112"/>
                  </a:lnTo>
                  <a:lnTo>
                    <a:pt x="631" y="114"/>
                  </a:lnTo>
                  <a:lnTo>
                    <a:pt x="637" y="114"/>
                  </a:lnTo>
                  <a:lnTo>
                    <a:pt x="643" y="116"/>
                  </a:lnTo>
                  <a:lnTo>
                    <a:pt x="650" y="116"/>
                  </a:lnTo>
                  <a:lnTo>
                    <a:pt x="656" y="116"/>
                  </a:lnTo>
                  <a:lnTo>
                    <a:pt x="664" y="114"/>
                  </a:lnTo>
                  <a:lnTo>
                    <a:pt x="675" y="112"/>
                  </a:lnTo>
                  <a:lnTo>
                    <a:pt x="677" y="112"/>
                  </a:lnTo>
                  <a:lnTo>
                    <a:pt x="681" y="108"/>
                  </a:lnTo>
                  <a:lnTo>
                    <a:pt x="687" y="104"/>
                  </a:lnTo>
                  <a:lnTo>
                    <a:pt x="689" y="101"/>
                  </a:lnTo>
                  <a:lnTo>
                    <a:pt x="692" y="95"/>
                  </a:lnTo>
                  <a:lnTo>
                    <a:pt x="696" y="91"/>
                  </a:lnTo>
                  <a:lnTo>
                    <a:pt x="700" y="85"/>
                  </a:lnTo>
                  <a:lnTo>
                    <a:pt x="702" y="82"/>
                  </a:lnTo>
                  <a:lnTo>
                    <a:pt x="706" y="74"/>
                  </a:lnTo>
                  <a:lnTo>
                    <a:pt x="709" y="70"/>
                  </a:lnTo>
                  <a:lnTo>
                    <a:pt x="711" y="65"/>
                  </a:lnTo>
                  <a:lnTo>
                    <a:pt x="715" y="59"/>
                  </a:lnTo>
                  <a:lnTo>
                    <a:pt x="717" y="55"/>
                  </a:lnTo>
                  <a:lnTo>
                    <a:pt x="721" y="49"/>
                  </a:lnTo>
                  <a:lnTo>
                    <a:pt x="725" y="46"/>
                  </a:lnTo>
                  <a:lnTo>
                    <a:pt x="730" y="36"/>
                  </a:lnTo>
                  <a:lnTo>
                    <a:pt x="736" y="32"/>
                  </a:lnTo>
                  <a:lnTo>
                    <a:pt x="746" y="25"/>
                  </a:lnTo>
                  <a:lnTo>
                    <a:pt x="755" y="19"/>
                  </a:lnTo>
                  <a:lnTo>
                    <a:pt x="761" y="13"/>
                  </a:lnTo>
                  <a:lnTo>
                    <a:pt x="766" y="9"/>
                  </a:lnTo>
                  <a:lnTo>
                    <a:pt x="770" y="8"/>
                  </a:lnTo>
                  <a:lnTo>
                    <a:pt x="772" y="6"/>
                  </a:lnTo>
                  <a:lnTo>
                    <a:pt x="774" y="6"/>
                  </a:lnTo>
                  <a:lnTo>
                    <a:pt x="778" y="6"/>
                  </a:lnTo>
                  <a:lnTo>
                    <a:pt x="780" y="6"/>
                  </a:lnTo>
                  <a:lnTo>
                    <a:pt x="784" y="8"/>
                  </a:lnTo>
                  <a:lnTo>
                    <a:pt x="787" y="8"/>
                  </a:lnTo>
                  <a:lnTo>
                    <a:pt x="793" y="9"/>
                  </a:lnTo>
                  <a:lnTo>
                    <a:pt x="801" y="9"/>
                  </a:lnTo>
                  <a:lnTo>
                    <a:pt x="810" y="9"/>
                  </a:lnTo>
                  <a:lnTo>
                    <a:pt x="831" y="8"/>
                  </a:lnTo>
                  <a:lnTo>
                    <a:pt x="1392" y="8"/>
                  </a:lnTo>
                  <a:lnTo>
                    <a:pt x="1390" y="9"/>
                  </a:lnTo>
                  <a:lnTo>
                    <a:pt x="1392" y="11"/>
                  </a:lnTo>
                  <a:lnTo>
                    <a:pt x="1392" y="21"/>
                  </a:lnTo>
                  <a:lnTo>
                    <a:pt x="1396" y="32"/>
                  </a:lnTo>
                  <a:lnTo>
                    <a:pt x="1396" y="47"/>
                  </a:lnTo>
                  <a:lnTo>
                    <a:pt x="1400" y="65"/>
                  </a:lnTo>
                  <a:lnTo>
                    <a:pt x="1401" y="85"/>
                  </a:lnTo>
                  <a:lnTo>
                    <a:pt x="1403" y="106"/>
                  </a:lnTo>
                  <a:lnTo>
                    <a:pt x="1405" y="127"/>
                  </a:lnTo>
                  <a:lnTo>
                    <a:pt x="1405" y="148"/>
                  </a:lnTo>
                  <a:lnTo>
                    <a:pt x="1405" y="167"/>
                  </a:lnTo>
                  <a:lnTo>
                    <a:pt x="1403" y="186"/>
                  </a:lnTo>
                  <a:lnTo>
                    <a:pt x="1398" y="203"/>
                  </a:lnTo>
                  <a:lnTo>
                    <a:pt x="1392" y="217"/>
                  </a:lnTo>
                  <a:lnTo>
                    <a:pt x="1384" y="226"/>
                  </a:lnTo>
                  <a:lnTo>
                    <a:pt x="1367" y="232"/>
                  </a:lnTo>
                  <a:lnTo>
                    <a:pt x="19" y="236"/>
                  </a:lnTo>
                  <a:lnTo>
                    <a:pt x="17" y="226"/>
                  </a:lnTo>
                  <a:lnTo>
                    <a:pt x="14" y="209"/>
                  </a:lnTo>
                  <a:lnTo>
                    <a:pt x="10" y="194"/>
                  </a:lnTo>
                  <a:lnTo>
                    <a:pt x="8" y="179"/>
                  </a:lnTo>
                  <a:lnTo>
                    <a:pt x="6" y="163"/>
                  </a:lnTo>
                  <a:lnTo>
                    <a:pt x="2" y="150"/>
                  </a:lnTo>
                  <a:lnTo>
                    <a:pt x="0" y="137"/>
                  </a:lnTo>
                  <a:lnTo>
                    <a:pt x="0" y="123"/>
                  </a:lnTo>
                  <a:lnTo>
                    <a:pt x="0" y="110"/>
                  </a:lnTo>
                  <a:lnTo>
                    <a:pt x="0" y="95"/>
                  </a:lnTo>
                  <a:lnTo>
                    <a:pt x="2" y="82"/>
                  </a:lnTo>
                  <a:lnTo>
                    <a:pt x="4" y="68"/>
                  </a:lnTo>
                  <a:lnTo>
                    <a:pt x="8" y="55"/>
                  </a:lnTo>
                  <a:lnTo>
                    <a:pt x="14" y="42"/>
                  </a:lnTo>
                  <a:lnTo>
                    <a:pt x="21" y="27"/>
                  </a:lnTo>
                  <a:lnTo>
                    <a:pt x="33" y="2"/>
                  </a:lnTo>
                  <a:lnTo>
                    <a:pt x="523" y="0"/>
                  </a:lnTo>
                  <a:lnTo>
                    <a:pt x="523" y="2"/>
                  </a:lnTo>
                  <a:lnTo>
                    <a:pt x="525" y="2"/>
                  </a:lnTo>
                  <a:lnTo>
                    <a:pt x="527" y="2"/>
                  </a:lnTo>
                  <a:lnTo>
                    <a:pt x="527" y="4"/>
                  </a:lnTo>
                  <a:lnTo>
                    <a:pt x="529" y="4"/>
                  </a:lnTo>
                  <a:lnTo>
                    <a:pt x="529" y="6"/>
                  </a:lnTo>
                  <a:lnTo>
                    <a:pt x="529" y="8"/>
                  </a:lnTo>
                  <a:lnTo>
                    <a:pt x="529" y="9"/>
                  </a:lnTo>
                  <a:lnTo>
                    <a:pt x="529" y="11"/>
                  </a:lnTo>
                  <a:lnTo>
                    <a:pt x="531" y="13"/>
                  </a:lnTo>
                  <a:lnTo>
                    <a:pt x="531" y="15"/>
                  </a:lnTo>
                  <a:lnTo>
                    <a:pt x="531" y="17"/>
                  </a:lnTo>
                  <a:lnTo>
                    <a:pt x="53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33" name="Freeform 33"/>
            <p:cNvSpPr>
              <a:spLocks/>
            </p:cNvSpPr>
            <p:nvPr/>
          </p:nvSpPr>
          <p:spPr bwMode="auto">
            <a:xfrm>
              <a:off x="6081" y="2258"/>
              <a:ext cx="162" cy="311"/>
            </a:xfrm>
            <a:custGeom>
              <a:avLst/>
              <a:gdLst>
                <a:gd name="T0" fmla="*/ 0 w 323"/>
                <a:gd name="T1" fmla="*/ 311 h 622"/>
                <a:gd name="T2" fmla="*/ 0 w 323"/>
                <a:gd name="T3" fmla="*/ 0 h 622"/>
                <a:gd name="T4" fmla="*/ 157 w 323"/>
                <a:gd name="T5" fmla="*/ 0 h 622"/>
                <a:gd name="T6" fmla="*/ 157 w 323"/>
                <a:gd name="T7" fmla="*/ 57 h 622"/>
                <a:gd name="T8" fmla="*/ 44 w 323"/>
                <a:gd name="T9" fmla="*/ 57 h 622"/>
                <a:gd name="T10" fmla="*/ 44 w 323"/>
                <a:gd name="T11" fmla="*/ 128 h 622"/>
                <a:gd name="T12" fmla="*/ 148 w 323"/>
                <a:gd name="T13" fmla="*/ 128 h 622"/>
                <a:gd name="T14" fmla="*/ 148 w 323"/>
                <a:gd name="T15" fmla="*/ 178 h 622"/>
                <a:gd name="T16" fmla="*/ 44 w 323"/>
                <a:gd name="T17" fmla="*/ 178 h 622"/>
                <a:gd name="T18" fmla="*/ 44 w 323"/>
                <a:gd name="T19" fmla="*/ 262 h 622"/>
                <a:gd name="T20" fmla="*/ 162 w 323"/>
                <a:gd name="T21" fmla="*/ 262 h 622"/>
                <a:gd name="T22" fmla="*/ 162 w 323"/>
                <a:gd name="T23" fmla="*/ 311 h 622"/>
                <a:gd name="T24" fmla="*/ 0 w 323"/>
                <a:gd name="T25" fmla="*/ 311 h 6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3" h="622">
                  <a:moveTo>
                    <a:pt x="0" y="622"/>
                  </a:moveTo>
                  <a:lnTo>
                    <a:pt x="0" y="0"/>
                  </a:lnTo>
                  <a:lnTo>
                    <a:pt x="314" y="0"/>
                  </a:lnTo>
                  <a:lnTo>
                    <a:pt x="314" y="114"/>
                  </a:lnTo>
                  <a:lnTo>
                    <a:pt x="87" y="114"/>
                  </a:lnTo>
                  <a:lnTo>
                    <a:pt x="87" y="255"/>
                  </a:lnTo>
                  <a:lnTo>
                    <a:pt x="295" y="255"/>
                  </a:lnTo>
                  <a:lnTo>
                    <a:pt x="295" y="355"/>
                  </a:lnTo>
                  <a:lnTo>
                    <a:pt x="87" y="355"/>
                  </a:lnTo>
                  <a:lnTo>
                    <a:pt x="87" y="523"/>
                  </a:lnTo>
                  <a:lnTo>
                    <a:pt x="323" y="523"/>
                  </a:lnTo>
                  <a:lnTo>
                    <a:pt x="323" y="622"/>
                  </a:lnTo>
                  <a:lnTo>
                    <a:pt x="0" y="6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34" name="Freeform 34"/>
            <p:cNvSpPr>
              <a:spLocks/>
            </p:cNvSpPr>
            <p:nvPr/>
          </p:nvSpPr>
          <p:spPr bwMode="auto">
            <a:xfrm>
              <a:off x="5871" y="2258"/>
              <a:ext cx="184" cy="311"/>
            </a:xfrm>
            <a:custGeom>
              <a:avLst/>
              <a:gdLst>
                <a:gd name="T0" fmla="*/ 73 w 369"/>
                <a:gd name="T1" fmla="*/ 311 h 622"/>
                <a:gd name="T2" fmla="*/ 0 w 369"/>
                <a:gd name="T3" fmla="*/ 0 h 622"/>
                <a:gd name="T4" fmla="*/ 45 w 369"/>
                <a:gd name="T5" fmla="*/ 0 h 622"/>
                <a:gd name="T6" fmla="*/ 91 w 369"/>
                <a:gd name="T7" fmla="*/ 231 h 622"/>
                <a:gd name="T8" fmla="*/ 138 w 369"/>
                <a:gd name="T9" fmla="*/ 0 h 622"/>
                <a:gd name="T10" fmla="*/ 184 w 369"/>
                <a:gd name="T11" fmla="*/ 0 h 622"/>
                <a:gd name="T12" fmla="*/ 110 w 369"/>
                <a:gd name="T13" fmla="*/ 311 h 622"/>
                <a:gd name="T14" fmla="*/ 73 w 369"/>
                <a:gd name="T15" fmla="*/ 311 h 6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9" h="622">
                  <a:moveTo>
                    <a:pt x="146" y="622"/>
                  </a:moveTo>
                  <a:lnTo>
                    <a:pt x="0" y="0"/>
                  </a:lnTo>
                  <a:lnTo>
                    <a:pt x="91" y="0"/>
                  </a:lnTo>
                  <a:lnTo>
                    <a:pt x="182" y="462"/>
                  </a:lnTo>
                  <a:lnTo>
                    <a:pt x="277" y="0"/>
                  </a:lnTo>
                  <a:lnTo>
                    <a:pt x="369" y="0"/>
                  </a:lnTo>
                  <a:lnTo>
                    <a:pt x="220" y="622"/>
                  </a:lnTo>
                  <a:lnTo>
                    <a:pt x="146" y="6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35" name="Rectangle 35"/>
            <p:cNvSpPr>
              <a:spLocks noChangeArrowheads="1"/>
            </p:cNvSpPr>
            <p:nvPr/>
          </p:nvSpPr>
          <p:spPr bwMode="auto">
            <a:xfrm>
              <a:off x="5799" y="2258"/>
              <a:ext cx="46" cy="3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6" name="Freeform 36"/>
            <p:cNvSpPr>
              <a:spLocks/>
            </p:cNvSpPr>
            <p:nvPr/>
          </p:nvSpPr>
          <p:spPr bwMode="auto">
            <a:xfrm>
              <a:off x="5593" y="2255"/>
              <a:ext cx="178" cy="327"/>
            </a:xfrm>
            <a:custGeom>
              <a:avLst/>
              <a:gdLst>
                <a:gd name="T0" fmla="*/ 46 w 355"/>
                <a:gd name="T1" fmla="*/ 221 h 654"/>
                <a:gd name="T2" fmla="*/ 51 w 355"/>
                <a:gd name="T3" fmla="*/ 250 h 654"/>
                <a:gd name="T4" fmla="*/ 70 w 355"/>
                <a:gd name="T5" fmla="*/ 268 h 654"/>
                <a:gd name="T6" fmla="*/ 95 w 355"/>
                <a:gd name="T7" fmla="*/ 273 h 654"/>
                <a:gd name="T8" fmla="*/ 118 w 355"/>
                <a:gd name="T9" fmla="*/ 266 h 654"/>
                <a:gd name="T10" fmla="*/ 132 w 355"/>
                <a:gd name="T11" fmla="*/ 249 h 654"/>
                <a:gd name="T12" fmla="*/ 134 w 355"/>
                <a:gd name="T13" fmla="*/ 230 h 654"/>
                <a:gd name="T14" fmla="*/ 120 w 355"/>
                <a:gd name="T15" fmla="*/ 200 h 654"/>
                <a:gd name="T16" fmla="*/ 88 w 355"/>
                <a:gd name="T17" fmla="*/ 187 h 654"/>
                <a:gd name="T18" fmla="*/ 49 w 355"/>
                <a:gd name="T19" fmla="*/ 176 h 654"/>
                <a:gd name="T20" fmla="*/ 17 w 355"/>
                <a:gd name="T21" fmla="*/ 151 h 654"/>
                <a:gd name="T22" fmla="*/ 5 w 355"/>
                <a:gd name="T23" fmla="*/ 83 h 654"/>
                <a:gd name="T24" fmla="*/ 7 w 355"/>
                <a:gd name="T25" fmla="*/ 69 h 654"/>
                <a:gd name="T26" fmla="*/ 15 w 355"/>
                <a:gd name="T27" fmla="*/ 43 h 654"/>
                <a:gd name="T28" fmla="*/ 27 w 355"/>
                <a:gd name="T29" fmla="*/ 23 h 654"/>
                <a:gd name="T30" fmla="*/ 44 w 355"/>
                <a:gd name="T31" fmla="*/ 10 h 654"/>
                <a:gd name="T32" fmla="*/ 66 w 355"/>
                <a:gd name="T33" fmla="*/ 2 h 654"/>
                <a:gd name="T34" fmla="*/ 88 w 355"/>
                <a:gd name="T35" fmla="*/ 0 h 654"/>
                <a:gd name="T36" fmla="*/ 115 w 355"/>
                <a:gd name="T37" fmla="*/ 4 h 654"/>
                <a:gd name="T38" fmla="*/ 140 w 355"/>
                <a:gd name="T39" fmla="*/ 17 h 654"/>
                <a:gd name="T40" fmla="*/ 157 w 355"/>
                <a:gd name="T41" fmla="*/ 37 h 654"/>
                <a:gd name="T42" fmla="*/ 168 w 355"/>
                <a:gd name="T43" fmla="*/ 62 h 654"/>
                <a:gd name="T44" fmla="*/ 173 w 355"/>
                <a:gd name="T45" fmla="*/ 88 h 654"/>
                <a:gd name="T46" fmla="*/ 129 w 355"/>
                <a:gd name="T47" fmla="*/ 100 h 654"/>
                <a:gd name="T48" fmla="*/ 124 w 355"/>
                <a:gd name="T49" fmla="*/ 76 h 654"/>
                <a:gd name="T50" fmla="*/ 107 w 355"/>
                <a:gd name="T51" fmla="*/ 59 h 654"/>
                <a:gd name="T52" fmla="*/ 87 w 355"/>
                <a:gd name="T53" fmla="*/ 54 h 654"/>
                <a:gd name="T54" fmla="*/ 67 w 355"/>
                <a:gd name="T55" fmla="*/ 56 h 654"/>
                <a:gd name="T56" fmla="*/ 52 w 355"/>
                <a:gd name="T57" fmla="*/ 69 h 654"/>
                <a:gd name="T58" fmla="*/ 49 w 355"/>
                <a:gd name="T59" fmla="*/ 78 h 654"/>
                <a:gd name="T60" fmla="*/ 47 w 355"/>
                <a:gd name="T61" fmla="*/ 88 h 654"/>
                <a:gd name="T62" fmla="*/ 47 w 355"/>
                <a:gd name="T63" fmla="*/ 98 h 654"/>
                <a:gd name="T64" fmla="*/ 50 w 355"/>
                <a:gd name="T65" fmla="*/ 108 h 654"/>
                <a:gd name="T66" fmla="*/ 58 w 355"/>
                <a:gd name="T67" fmla="*/ 117 h 654"/>
                <a:gd name="T68" fmla="*/ 76 w 355"/>
                <a:gd name="T69" fmla="*/ 124 h 654"/>
                <a:gd name="T70" fmla="*/ 90 w 355"/>
                <a:gd name="T71" fmla="*/ 129 h 654"/>
                <a:gd name="T72" fmla="*/ 118 w 355"/>
                <a:gd name="T73" fmla="*/ 136 h 654"/>
                <a:gd name="T74" fmla="*/ 143 w 355"/>
                <a:gd name="T75" fmla="*/ 147 h 654"/>
                <a:gd name="T76" fmla="*/ 161 w 355"/>
                <a:gd name="T77" fmla="*/ 162 h 654"/>
                <a:gd name="T78" fmla="*/ 174 w 355"/>
                <a:gd name="T79" fmla="*/ 187 h 654"/>
                <a:gd name="T80" fmla="*/ 178 w 355"/>
                <a:gd name="T81" fmla="*/ 218 h 654"/>
                <a:gd name="T82" fmla="*/ 177 w 355"/>
                <a:gd name="T83" fmla="*/ 241 h 654"/>
                <a:gd name="T84" fmla="*/ 172 w 355"/>
                <a:gd name="T85" fmla="*/ 268 h 654"/>
                <a:gd name="T86" fmla="*/ 159 w 355"/>
                <a:gd name="T87" fmla="*/ 294 h 654"/>
                <a:gd name="T88" fmla="*/ 138 w 355"/>
                <a:gd name="T89" fmla="*/ 314 h 654"/>
                <a:gd name="T90" fmla="*/ 106 w 355"/>
                <a:gd name="T91" fmla="*/ 325 h 654"/>
                <a:gd name="T92" fmla="*/ 82 w 355"/>
                <a:gd name="T93" fmla="*/ 327 h 654"/>
                <a:gd name="T94" fmla="*/ 59 w 355"/>
                <a:gd name="T95" fmla="*/ 323 h 654"/>
                <a:gd name="T96" fmla="*/ 38 w 355"/>
                <a:gd name="T97" fmla="*/ 311 h 654"/>
                <a:gd name="T98" fmla="*/ 20 w 355"/>
                <a:gd name="T99" fmla="*/ 292 h 654"/>
                <a:gd name="T100" fmla="*/ 7 w 355"/>
                <a:gd name="T101" fmla="*/ 265 h 654"/>
                <a:gd name="T102" fmla="*/ 0 w 355"/>
                <a:gd name="T103" fmla="*/ 221 h 6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5" h="654">
                  <a:moveTo>
                    <a:pt x="0" y="441"/>
                  </a:moveTo>
                  <a:lnTo>
                    <a:pt x="91" y="441"/>
                  </a:lnTo>
                  <a:lnTo>
                    <a:pt x="91" y="455"/>
                  </a:lnTo>
                  <a:lnTo>
                    <a:pt x="97" y="479"/>
                  </a:lnTo>
                  <a:lnTo>
                    <a:pt x="102" y="500"/>
                  </a:lnTo>
                  <a:lnTo>
                    <a:pt x="114" y="517"/>
                  </a:lnTo>
                  <a:lnTo>
                    <a:pt x="125" y="529"/>
                  </a:lnTo>
                  <a:lnTo>
                    <a:pt x="140" y="536"/>
                  </a:lnTo>
                  <a:lnTo>
                    <a:pt x="156" y="544"/>
                  </a:lnTo>
                  <a:lnTo>
                    <a:pt x="173" y="546"/>
                  </a:lnTo>
                  <a:lnTo>
                    <a:pt x="190" y="546"/>
                  </a:lnTo>
                  <a:lnTo>
                    <a:pt x="207" y="544"/>
                  </a:lnTo>
                  <a:lnTo>
                    <a:pt x="222" y="536"/>
                  </a:lnTo>
                  <a:lnTo>
                    <a:pt x="235" y="531"/>
                  </a:lnTo>
                  <a:lnTo>
                    <a:pt x="247" y="521"/>
                  </a:lnTo>
                  <a:lnTo>
                    <a:pt x="258" y="510"/>
                  </a:lnTo>
                  <a:lnTo>
                    <a:pt x="264" y="498"/>
                  </a:lnTo>
                  <a:lnTo>
                    <a:pt x="268" y="475"/>
                  </a:lnTo>
                  <a:lnTo>
                    <a:pt x="268" y="460"/>
                  </a:lnTo>
                  <a:lnTo>
                    <a:pt x="264" y="435"/>
                  </a:lnTo>
                  <a:lnTo>
                    <a:pt x="252" y="416"/>
                  </a:lnTo>
                  <a:lnTo>
                    <a:pt x="239" y="399"/>
                  </a:lnTo>
                  <a:lnTo>
                    <a:pt x="220" y="390"/>
                  </a:lnTo>
                  <a:lnTo>
                    <a:pt x="197" y="380"/>
                  </a:lnTo>
                  <a:lnTo>
                    <a:pt x="175" y="373"/>
                  </a:lnTo>
                  <a:lnTo>
                    <a:pt x="148" y="367"/>
                  </a:lnTo>
                  <a:lnTo>
                    <a:pt x="123" y="361"/>
                  </a:lnTo>
                  <a:lnTo>
                    <a:pt x="97" y="352"/>
                  </a:lnTo>
                  <a:lnTo>
                    <a:pt x="74" y="339"/>
                  </a:lnTo>
                  <a:lnTo>
                    <a:pt x="53" y="321"/>
                  </a:lnTo>
                  <a:lnTo>
                    <a:pt x="34" y="301"/>
                  </a:lnTo>
                  <a:lnTo>
                    <a:pt x="21" y="272"/>
                  </a:lnTo>
                  <a:lnTo>
                    <a:pt x="11" y="236"/>
                  </a:lnTo>
                  <a:lnTo>
                    <a:pt x="9" y="166"/>
                  </a:lnTo>
                  <a:lnTo>
                    <a:pt x="9" y="156"/>
                  </a:lnTo>
                  <a:lnTo>
                    <a:pt x="13" y="137"/>
                  </a:lnTo>
                  <a:lnTo>
                    <a:pt x="17" y="118"/>
                  </a:lnTo>
                  <a:lnTo>
                    <a:pt x="22" y="101"/>
                  </a:lnTo>
                  <a:lnTo>
                    <a:pt x="30" y="86"/>
                  </a:lnTo>
                  <a:lnTo>
                    <a:pt x="36" y="70"/>
                  </a:lnTo>
                  <a:lnTo>
                    <a:pt x="43" y="57"/>
                  </a:lnTo>
                  <a:lnTo>
                    <a:pt x="53" y="46"/>
                  </a:lnTo>
                  <a:lnTo>
                    <a:pt x="64" y="36"/>
                  </a:lnTo>
                  <a:lnTo>
                    <a:pt x="74" y="27"/>
                  </a:lnTo>
                  <a:lnTo>
                    <a:pt x="87" y="19"/>
                  </a:lnTo>
                  <a:lnTo>
                    <a:pt x="100" y="13"/>
                  </a:lnTo>
                  <a:lnTo>
                    <a:pt x="116" y="8"/>
                  </a:lnTo>
                  <a:lnTo>
                    <a:pt x="131" y="4"/>
                  </a:lnTo>
                  <a:lnTo>
                    <a:pt x="148" y="2"/>
                  </a:lnTo>
                  <a:lnTo>
                    <a:pt x="175" y="0"/>
                  </a:lnTo>
                  <a:lnTo>
                    <a:pt x="188" y="0"/>
                  </a:lnTo>
                  <a:lnTo>
                    <a:pt x="209" y="2"/>
                  </a:lnTo>
                  <a:lnTo>
                    <a:pt x="230" y="8"/>
                  </a:lnTo>
                  <a:lnTo>
                    <a:pt x="249" y="15"/>
                  </a:lnTo>
                  <a:lnTo>
                    <a:pt x="264" y="25"/>
                  </a:lnTo>
                  <a:lnTo>
                    <a:pt x="279" y="34"/>
                  </a:lnTo>
                  <a:lnTo>
                    <a:pt x="292" y="48"/>
                  </a:lnTo>
                  <a:lnTo>
                    <a:pt x="304" y="61"/>
                  </a:lnTo>
                  <a:lnTo>
                    <a:pt x="313" y="74"/>
                  </a:lnTo>
                  <a:lnTo>
                    <a:pt x="323" y="91"/>
                  </a:lnTo>
                  <a:lnTo>
                    <a:pt x="330" y="107"/>
                  </a:lnTo>
                  <a:lnTo>
                    <a:pt x="336" y="124"/>
                  </a:lnTo>
                  <a:lnTo>
                    <a:pt x="340" y="141"/>
                  </a:lnTo>
                  <a:lnTo>
                    <a:pt x="344" y="158"/>
                  </a:lnTo>
                  <a:lnTo>
                    <a:pt x="346" y="175"/>
                  </a:lnTo>
                  <a:lnTo>
                    <a:pt x="348" y="200"/>
                  </a:lnTo>
                  <a:lnTo>
                    <a:pt x="258" y="200"/>
                  </a:lnTo>
                  <a:lnTo>
                    <a:pt x="256" y="190"/>
                  </a:lnTo>
                  <a:lnTo>
                    <a:pt x="252" y="169"/>
                  </a:lnTo>
                  <a:lnTo>
                    <a:pt x="247" y="152"/>
                  </a:lnTo>
                  <a:lnTo>
                    <a:pt x="237" y="139"/>
                  </a:lnTo>
                  <a:lnTo>
                    <a:pt x="228" y="128"/>
                  </a:lnTo>
                  <a:lnTo>
                    <a:pt x="214" y="118"/>
                  </a:lnTo>
                  <a:lnTo>
                    <a:pt x="201" y="112"/>
                  </a:lnTo>
                  <a:lnTo>
                    <a:pt x="188" y="109"/>
                  </a:lnTo>
                  <a:lnTo>
                    <a:pt x="173" y="107"/>
                  </a:lnTo>
                  <a:lnTo>
                    <a:pt x="159" y="107"/>
                  </a:lnTo>
                  <a:lnTo>
                    <a:pt x="144" y="109"/>
                  </a:lnTo>
                  <a:lnTo>
                    <a:pt x="133" y="112"/>
                  </a:lnTo>
                  <a:lnTo>
                    <a:pt x="121" y="120"/>
                  </a:lnTo>
                  <a:lnTo>
                    <a:pt x="112" y="128"/>
                  </a:lnTo>
                  <a:lnTo>
                    <a:pt x="104" y="137"/>
                  </a:lnTo>
                  <a:lnTo>
                    <a:pt x="97" y="154"/>
                  </a:lnTo>
                  <a:lnTo>
                    <a:pt x="97" y="156"/>
                  </a:lnTo>
                  <a:lnTo>
                    <a:pt x="95" y="162"/>
                  </a:lnTo>
                  <a:lnTo>
                    <a:pt x="95" y="167"/>
                  </a:lnTo>
                  <a:lnTo>
                    <a:pt x="93" y="175"/>
                  </a:lnTo>
                  <a:lnTo>
                    <a:pt x="93" y="181"/>
                  </a:lnTo>
                  <a:lnTo>
                    <a:pt x="93" y="188"/>
                  </a:lnTo>
                  <a:lnTo>
                    <a:pt x="93" y="196"/>
                  </a:lnTo>
                  <a:lnTo>
                    <a:pt x="95" y="202"/>
                  </a:lnTo>
                  <a:lnTo>
                    <a:pt x="97" y="209"/>
                  </a:lnTo>
                  <a:lnTo>
                    <a:pt x="100" y="215"/>
                  </a:lnTo>
                  <a:lnTo>
                    <a:pt x="104" y="223"/>
                  </a:lnTo>
                  <a:lnTo>
                    <a:pt x="110" y="228"/>
                  </a:lnTo>
                  <a:lnTo>
                    <a:pt x="116" y="234"/>
                  </a:lnTo>
                  <a:lnTo>
                    <a:pt x="125" y="238"/>
                  </a:lnTo>
                  <a:lnTo>
                    <a:pt x="135" y="243"/>
                  </a:lnTo>
                  <a:lnTo>
                    <a:pt x="152" y="247"/>
                  </a:lnTo>
                  <a:lnTo>
                    <a:pt x="161" y="251"/>
                  </a:lnTo>
                  <a:lnTo>
                    <a:pt x="180" y="257"/>
                  </a:lnTo>
                  <a:lnTo>
                    <a:pt x="199" y="261"/>
                  </a:lnTo>
                  <a:lnTo>
                    <a:pt x="218" y="266"/>
                  </a:lnTo>
                  <a:lnTo>
                    <a:pt x="235" y="272"/>
                  </a:lnTo>
                  <a:lnTo>
                    <a:pt x="252" y="278"/>
                  </a:lnTo>
                  <a:lnTo>
                    <a:pt x="270" y="283"/>
                  </a:lnTo>
                  <a:lnTo>
                    <a:pt x="285" y="293"/>
                  </a:lnTo>
                  <a:lnTo>
                    <a:pt x="298" y="301"/>
                  </a:lnTo>
                  <a:lnTo>
                    <a:pt x="311" y="310"/>
                  </a:lnTo>
                  <a:lnTo>
                    <a:pt x="321" y="323"/>
                  </a:lnTo>
                  <a:lnTo>
                    <a:pt x="332" y="337"/>
                  </a:lnTo>
                  <a:lnTo>
                    <a:pt x="340" y="354"/>
                  </a:lnTo>
                  <a:lnTo>
                    <a:pt x="348" y="373"/>
                  </a:lnTo>
                  <a:lnTo>
                    <a:pt x="351" y="396"/>
                  </a:lnTo>
                  <a:lnTo>
                    <a:pt x="355" y="435"/>
                  </a:lnTo>
                  <a:lnTo>
                    <a:pt x="355" y="445"/>
                  </a:lnTo>
                  <a:lnTo>
                    <a:pt x="355" y="462"/>
                  </a:lnTo>
                  <a:lnTo>
                    <a:pt x="353" y="481"/>
                  </a:lnTo>
                  <a:lnTo>
                    <a:pt x="353" y="500"/>
                  </a:lnTo>
                  <a:lnTo>
                    <a:pt x="348" y="519"/>
                  </a:lnTo>
                  <a:lnTo>
                    <a:pt x="344" y="536"/>
                  </a:lnTo>
                  <a:lnTo>
                    <a:pt x="336" y="553"/>
                  </a:lnTo>
                  <a:lnTo>
                    <a:pt x="329" y="570"/>
                  </a:lnTo>
                  <a:lnTo>
                    <a:pt x="317" y="588"/>
                  </a:lnTo>
                  <a:lnTo>
                    <a:pt x="306" y="603"/>
                  </a:lnTo>
                  <a:lnTo>
                    <a:pt x="292" y="616"/>
                  </a:lnTo>
                  <a:lnTo>
                    <a:pt x="275" y="628"/>
                  </a:lnTo>
                  <a:lnTo>
                    <a:pt x="256" y="637"/>
                  </a:lnTo>
                  <a:lnTo>
                    <a:pt x="233" y="645"/>
                  </a:lnTo>
                  <a:lnTo>
                    <a:pt x="211" y="650"/>
                  </a:lnTo>
                  <a:lnTo>
                    <a:pt x="171" y="654"/>
                  </a:lnTo>
                  <a:lnTo>
                    <a:pt x="163" y="654"/>
                  </a:lnTo>
                  <a:lnTo>
                    <a:pt x="148" y="652"/>
                  </a:lnTo>
                  <a:lnTo>
                    <a:pt x="133" y="648"/>
                  </a:lnTo>
                  <a:lnTo>
                    <a:pt x="117" y="645"/>
                  </a:lnTo>
                  <a:lnTo>
                    <a:pt x="104" y="639"/>
                  </a:lnTo>
                  <a:lnTo>
                    <a:pt x="89" y="631"/>
                  </a:lnTo>
                  <a:lnTo>
                    <a:pt x="76" y="622"/>
                  </a:lnTo>
                  <a:lnTo>
                    <a:pt x="62" y="610"/>
                  </a:lnTo>
                  <a:lnTo>
                    <a:pt x="51" y="599"/>
                  </a:lnTo>
                  <a:lnTo>
                    <a:pt x="40" y="584"/>
                  </a:lnTo>
                  <a:lnTo>
                    <a:pt x="30" y="569"/>
                  </a:lnTo>
                  <a:lnTo>
                    <a:pt x="21" y="550"/>
                  </a:lnTo>
                  <a:lnTo>
                    <a:pt x="13" y="529"/>
                  </a:lnTo>
                  <a:lnTo>
                    <a:pt x="7" y="508"/>
                  </a:lnTo>
                  <a:lnTo>
                    <a:pt x="2" y="483"/>
                  </a:lnTo>
                  <a:lnTo>
                    <a:pt x="0"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37" name="Freeform 37"/>
            <p:cNvSpPr>
              <a:spLocks/>
            </p:cNvSpPr>
            <p:nvPr/>
          </p:nvSpPr>
          <p:spPr bwMode="auto">
            <a:xfrm>
              <a:off x="5367" y="2255"/>
              <a:ext cx="210" cy="327"/>
            </a:xfrm>
            <a:custGeom>
              <a:avLst/>
              <a:gdLst>
                <a:gd name="T0" fmla="*/ 0 w 420"/>
                <a:gd name="T1" fmla="*/ 177 h 654"/>
                <a:gd name="T2" fmla="*/ 0 w 420"/>
                <a:gd name="T3" fmla="*/ 153 h 654"/>
                <a:gd name="T4" fmla="*/ 2 w 420"/>
                <a:gd name="T5" fmla="*/ 120 h 654"/>
                <a:gd name="T6" fmla="*/ 10 w 420"/>
                <a:gd name="T7" fmla="*/ 90 h 654"/>
                <a:gd name="T8" fmla="*/ 19 w 420"/>
                <a:gd name="T9" fmla="*/ 61 h 654"/>
                <a:gd name="T10" fmla="*/ 35 w 420"/>
                <a:gd name="T11" fmla="*/ 36 h 654"/>
                <a:gd name="T12" fmla="*/ 52 w 420"/>
                <a:gd name="T13" fmla="*/ 18 h 654"/>
                <a:gd name="T14" fmla="*/ 73 w 420"/>
                <a:gd name="T15" fmla="*/ 5 h 654"/>
                <a:gd name="T16" fmla="*/ 104 w 420"/>
                <a:gd name="T17" fmla="*/ 0 h 654"/>
                <a:gd name="T18" fmla="*/ 109 w 420"/>
                <a:gd name="T19" fmla="*/ 0 h 654"/>
                <a:gd name="T20" fmla="*/ 130 w 420"/>
                <a:gd name="T21" fmla="*/ 5 h 654"/>
                <a:gd name="T22" fmla="*/ 150 w 420"/>
                <a:gd name="T23" fmla="*/ 15 h 654"/>
                <a:gd name="T24" fmla="*/ 168 w 420"/>
                <a:gd name="T25" fmla="*/ 29 h 654"/>
                <a:gd name="T26" fmla="*/ 184 w 420"/>
                <a:gd name="T27" fmla="*/ 50 h 654"/>
                <a:gd name="T28" fmla="*/ 196 w 420"/>
                <a:gd name="T29" fmla="*/ 75 h 654"/>
                <a:gd name="T30" fmla="*/ 206 w 420"/>
                <a:gd name="T31" fmla="*/ 106 h 654"/>
                <a:gd name="T32" fmla="*/ 210 w 420"/>
                <a:gd name="T33" fmla="*/ 142 h 654"/>
                <a:gd name="T34" fmla="*/ 210 w 420"/>
                <a:gd name="T35" fmla="*/ 171 h 654"/>
                <a:gd name="T36" fmla="*/ 209 w 420"/>
                <a:gd name="T37" fmla="*/ 191 h 654"/>
                <a:gd name="T38" fmla="*/ 205 w 420"/>
                <a:gd name="T39" fmla="*/ 218 h 654"/>
                <a:gd name="T40" fmla="*/ 197 w 420"/>
                <a:gd name="T41" fmla="*/ 245 h 654"/>
                <a:gd name="T42" fmla="*/ 187 w 420"/>
                <a:gd name="T43" fmla="*/ 268 h 654"/>
                <a:gd name="T44" fmla="*/ 173 w 420"/>
                <a:gd name="T45" fmla="*/ 290 h 654"/>
                <a:gd name="T46" fmla="*/ 155 w 420"/>
                <a:gd name="T47" fmla="*/ 308 h 654"/>
                <a:gd name="T48" fmla="*/ 134 w 420"/>
                <a:gd name="T49" fmla="*/ 320 h 654"/>
                <a:gd name="T50" fmla="*/ 102 w 420"/>
                <a:gd name="T51" fmla="*/ 327 h 654"/>
                <a:gd name="T52" fmla="*/ 94 w 420"/>
                <a:gd name="T53" fmla="*/ 326 h 654"/>
                <a:gd name="T54" fmla="*/ 70 w 420"/>
                <a:gd name="T55" fmla="*/ 320 h 654"/>
                <a:gd name="T56" fmla="*/ 49 w 420"/>
                <a:gd name="T57" fmla="*/ 306 h 654"/>
                <a:gd name="T58" fmla="*/ 33 w 420"/>
                <a:gd name="T59" fmla="*/ 288 h 654"/>
                <a:gd name="T60" fmla="*/ 20 w 420"/>
                <a:gd name="T61" fmla="*/ 267 h 654"/>
                <a:gd name="T62" fmla="*/ 11 w 420"/>
                <a:gd name="T63" fmla="*/ 243 h 654"/>
                <a:gd name="T64" fmla="*/ 4 w 420"/>
                <a:gd name="T65" fmla="*/ 218 h 654"/>
                <a:gd name="T66" fmla="*/ 1 w 420"/>
                <a:gd name="T67" fmla="*/ 194 h 6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0" h="654">
                  <a:moveTo>
                    <a:pt x="0" y="354"/>
                  </a:moveTo>
                  <a:lnTo>
                    <a:pt x="0" y="354"/>
                  </a:lnTo>
                  <a:lnTo>
                    <a:pt x="0" y="337"/>
                  </a:lnTo>
                  <a:lnTo>
                    <a:pt x="0" y="306"/>
                  </a:lnTo>
                  <a:lnTo>
                    <a:pt x="2" y="272"/>
                  </a:lnTo>
                  <a:lnTo>
                    <a:pt x="4" y="240"/>
                  </a:lnTo>
                  <a:lnTo>
                    <a:pt x="10" y="209"/>
                  </a:lnTo>
                  <a:lnTo>
                    <a:pt x="19" y="179"/>
                  </a:lnTo>
                  <a:lnTo>
                    <a:pt x="29" y="150"/>
                  </a:lnTo>
                  <a:lnTo>
                    <a:pt x="38" y="122"/>
                  </a:lnTo>
                  <a:lnTo>
                    <a:pt x="51" y="97"/>
                  </a:lnTo>
                  <a:lnTo>
                    <a:pt x="69" y="72"/>
                  </a:lnTo>
                  <a:lnTo>
                    <a:pt x="86" y="53"/>
                  </a:lnTo>
                  <a:lnTo>
                    <a:pt x="103" y="36"/>
                  </a:lnTo>
                  <a:lnTo>
                    <a:pt x="122" y="21"/>
                  </a:lnTo>
                  <a:lnTo>
                    <a:pt x="145" y="10"/>
                  </a:lnTo>
                  <a:lnTo>
                    <a:pt x="169" y="2"/>
                  </a:lnTo>
                  <a:lnTo>
                    <a:pt x="207" y="0"/>
                  </a:lnTo>
                  <a:lnTo>
                    <a:pt x="217" y="0"/>
                  </a:lnTo>
                  <a:lnTo>
                    <a:pt x="238" y="2"/>
                  </a:lnTo>
                  <a:lnTo>
                    <a:pt x="259" y="10"/>
                  </a:lnTo>
                  <a:lnTo>
                    <a:pt x="278" y="17"/>
                  </a:lnTo>
                  <a:lnTo>
                    <a:pt x="299" y="29"/>
                  </a:lnTo>
                  <a:lnTo>
                    <a:pt x="318" y="42"/>
                  </a:lnTo>
                  <a:lnTo>
                    <a:pt x="335" y="57"/>
                  </a:lnTo>
                  <a:lnTo>
                    <a:pt x="352" y="78"/>
                  </a:lnTo>
                  <a:lnTo>
                    <a:pt x="367" y="99"/>
                  </a:lnTo>
                  <a:lnTo>
                    <a:pt x="380" y="124"/>
                  </a:lnTo>
                  <a:lnTo>
                    <a:pt x="392" y="150"/>
                  </a:lnTo>
                  <a:lnTo>
                    <a:pt x="403" y="179"/>
                  </a:lnTo>
                  <a:lnTo>
                    <a:pt x="411" y="211"/>
                  </a:lnTo>
                  <a:lnTo>
                    <a:pt x="416" y="245"/>
                  </a:lnTo>
                  <a:lnTo>
                    <a:pt x="420" y="283"/>
                  </a:lnTo>
                  <a:lnTo>
                    <a:pt x="420" y="342"/>
                  </a:lnTo>
                  <a:lnTo>
                    <a:pt x="420" y="356"/>
                  </a:lnTo>
                  <a:lnTo>
                    <a:pt x="418" y="382"/>
                  </a:lnTo>
                  <a:lnTo>
                    <a:pt x="415" y="409"/>
                  </a:lnTo>
                  <a:lnTo>
                    <a:pt x="409" y="435"/>
                  </a:lnTo>
                  <a:lnTo>
                    <a:pt x="403" y="462"/>
                  </a:lnTo>
                  <a:lnTo>
                    <a:pt x="394" y="489"/>
                  </a:lnTo>
                  <a:lnTo>
                    <a:pt x="384" y="513"/>
                  </a:lnTo>
                  <a:lnTo>
                    <a:pt x="373" y="536"/>
                  </a:lnTo>
                  <a:lnTo>
                    <a:pt x="359" y="559"/>
                  </a:lnTo>
                  <a:lnTo>
                    <a:pt x="346" y="580"/>
                  </a:lnTo>
                  <a:lnTo>
                    <a:pt x="329" y="599"/>
                  </a:lnTo>
                  <a:lnTo>
                    <a:pt x="310" y="616"/>
                  </a:lnTo>
                  <a:lnTo>
                    <a:pt x="289" y="629"/>
                  </a:lnTo>
                  <a:lnTo>
                    <a:pt x="268" y="639"/>
                  </a:lnTo>
                  <a:lnTo>
                    <a:pt x="243" y="648"/>
                  </a:lnTo>
                  <a:lnTo>
                    <a:pt x="204" y="654"/>
                  </a:lnTo>
                  <a:lnTo>
                    <a:pt x="188" y="652"/>
                  </a:lnTo>
                  <a:lnTo>
                    <a:pt x="162" y="647"/>
                  </a:lnTo>
                  <a:lnTo>
                    <a:pt x="139" y="639"/>
                  </a:lnTo>
                  <a:lnTo>
                    <a:pt x="116" y="628"/>
                  </a:lnTo>
                  <a:lnTo>
                    <a:pt x="97" y="612"/>
                  </a:lnTo>
                  <a:lnTo>
                    <a:pt x="80" y="595"/>
                  </a:lnTo>
                  <a:lnTo>
                    <a:pt x="65" y="576"/>
                  </a:lnTo>
                  <a:lnTo>
                    <a:pt x="51" y="555"/>
                  </a:lnTo>
                  <a:lnTo>
                    <a:pt x="40" y="534"/>
                  </a:lnTo>
                  <a:lnTo>
                    <a:pt x="29" y="510"/>
                  </a:lnTo>
                  <a:lnTo>
                    <a:pt x="21" y="485"/>
                  </a:lnTo>
                  <a:lnTo>
                    <a:pt x="13" y="460"/>
                  </a:lnTo>
                  <a:lnTo>
                    <a:pt x="8" y="435"/>
                  </a:lnTo>
                  <a:lnTo>
                    <a:pt x="4" y="411"/>
                  </a:lnTo>
                  <a:lnTo>
                    <a:pt x="2" y="388"/>
                  </a:lnTo>
                  <a:lnTo>
                    <a:pt x="0"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38" name="Freeform 38"/>
            <p:cNvSpPr>
              <a:spLocks/>
            </p:cNvSpPr>
            <p:nvPr/>
          </p:nvSpPr>
          <p:spPr bwMode="auto">
            <a:xfrm>
              <a:off x="5167" y="2258"/>
              <a:ext cx="177" cy="311"/>
            </a:xfrm>
            <a:custGeom>
              <a:avLst/>
              <a:gdLst>
                <a:gd name="T0" fmla="*/ 0 w 356"/>
                <a:gd name="T1" fmla="*/ 311 h 622"/>
                <a:gd name="T2" fmla="*/ 0 w 356"/>
                <a:gd name="T3" fmla="*/ 0 h 622"/>
                <a:gd name="T4" fmla="*/ 121 w 356"/>
                <a:gd name="T5" fmla="*/ 0 h 622"/>
                <a:gd name="T6" fmla="*/ 121 w 356"/>
                <a:gd name="T7" fmla="*/ 0 h 622"/>
                <a:gd name="T8" fmla="*/ 127 w 356"/>
                <a:gd name="T9" fmla="*/ 0 h 622"/>
                <a:gd name="T10" fmla="*/ 138 w 356"/>
                <a:gd name="T11" fmla="*/ 4 h 622"/>
                <a:gd name="T12" fmla="*/ 148 w 356"/>
                <a:gd name="T13" fmla="*/ 10 h 622"/>
                <a:gd name="T14" fmla="*/ 155 w 356"/>
                <a:gd name="T15" fmla="*/ 17 h 622"/>
                <a:gd name="T16" fmla="*/ 162 w 356"/>
                <a:gd name="T17" fmla="*/ 27 h 622"/>
                <a:gd name="T18" fmla="*/ 168 w 356"/>
                <a:gd name="T19" fmla="*/ 38 h 622"/>
                <a:gd name="T20" fmla="*/ 171 w 356"/>
                <a:gd name="T21" fmla="*/ 52 h 622"/>
                <a:gd name="T22" fmla="*/ 173 w 356"/>
                <a:gd name="T23" fmla="*/ 65 h 622"/>
                <a:gd name="T24" fmla="*/ 175 w 356"/>
                <a:gd name="T25" fmla="*/ 79 h 622"/>
                <a:gd name="T26" fmla="*/ 174 w 356"/>
                <a:gd name="T27" fmla="*/ 92 h 622"/>
                <a:gd name="T28" fmla="*/ 173 w 356"/>
                <a:gd name="T29" fmla="*/ 107 h 622"/>
                <a:gd name="T30" fmla="*/ 170 w 356"/>
                <a:gd name="T31" fmla="*/ 120 h 622"/>
                <a:gd name="T32" fmla="*/ 167 w 356"/>
                <a:gd name="T33" fmla="*/ 132 h 622"/>
                <a:gd name="T34" fmla="*/ 161 w 356"/>
                <a:gd name="T35" fmla="*/ 143 h 622"/>
                <a:gd name="T36" fmla="*/ 154 w 356"/>
                <a:gd name="T37" fmla="*/ 152 h 622"/>
                <a:gd name="T38" fmla="*/ 142 w 356"/>
                <a:gd name="T39" fmla="*/ 162 h 622"/>
                <a:gd name="T40" fmla="*/ 142 w 356"/>
                <a:gd name="T41" fmla="*/ 162 h 622"/>
                <a:gd name="T42" fmla="*/ 146 w 356"/>
                <a:gd name="T43" fmla="*/ 164 h 622"/>
                <a:gd name="T44" fmla="*/ 153 w 356"/>
                <a:gd name="T45" fmla="*/ 170 h 622"/>
                <a:gd name="T46" fmla="*/ 158 w 356"/>
                <a:gd name="T47" fmla="*/ 178 h 622"/>
                <a:gd name="T48" fmla="*/ 163 w 356"/>
                <a:gd name="T49" fmla="*/ 186 h 622"/>
                <a:gd name="T50" fmla="*/ 165 w 356"/>
                <a:gd name="T51" fmla="*/ 197 h 622"/>
                <a:gd name="T52" fmla="*/ 167 w 356"/>
                <a:gd name="T53" fmla="*/ 207 h 622"/>
                <a:gd name="T54" fmla="*/ 168 w 356"/>
                <a:gd name="T55" fmla="*/ 218 h 622"/>
                <a:gd name="T56" fmla="*/ 168 w 356"/>
                <a:gd name="T57" fmla="*/ 229 h 622"/>
                <a:gd name="T58" fmla="*/ 168 w 356"/>
                <a:gd name="T59" fmla="*/ 241 h 622"/>
                <a:gd name="T60" fmla="*/ 168 w 356"/>
                <a:gd name="T61" fmla="*/ 251 h 622"/>
                <a:gd name="T62" fmla="*/ 168 w 356"/>
                <a:gd name="T63" fmla="*/ 263 h 622"/>
                <a:gd name="T64" fmla="*/ 168 w 356"/>
                <a:gd name="T65" fmla="*/ 272 h 622"/>
                <a:gd name="T66" fmla="*/ 168 w 356"/>
                <a:gd name="T67" fmla="*/ 281 h 622"/>
                <a:gd name="T68" fmla="*/ 169 w 356"/>
                <a:gd name="T69" fmla="*/ 287 h 622"/>
                <a:gd name="T70" fmla="*/ 172 w 356"/>
                <a:gd name="T71" fmla="*/ 294 h 622"/>
                <a:gd name="T72" fmla="*/ 177 w 356"/>
                <a:gd name="T73" fmla="*/ 299 h 622"/>
                <a:gd name="T74" fmla="*/ 177 w 356"/>
                <a:gd name="T75" fmla="*/ 311 h 622"/>
                <a:gd name="T76" fmla="*/ 129 w 356"/>
                <a:gd name="T77" fmla="*/ 311 h 622"/>
                <a:gd name="T78" fmla="*/ 129 w 356"/>
                <a:gd name="T79" fmla="*/ 311 h 622"/>
                <a:gd name="T80" fmla="*/ 127 w 356"/>
                <a:gd name="T81" fmla="*/ 307 h 622"/>
                <a:gd name="T82" fmla="*/ 125 w 356"/>
                <a:gd name="T83" fmla="*/ 299 h 622"/>
                <a:gd name="T84" fmla="*/ 123 w 356"/>
                <a:gd name="T85" fmla="*/ 289 h 622"/>
                <a:gd name="T86" fmla="*/ 122 w 356"/>
                <a:gd name="T87" fmla="*/ 280 h 622"/>
                <a:gd name="T88" fmla="*/ 122 w 356"/>
                <a:gd name="T89" fmla="*/ 269 h 622"/>
                <a:gd name="T90" fmla="*/ 122 w 356"/>
                <a:gd name="T91" fmla="*/ 260 h 622"/>
                <a:gd name="T92" fmla="*/ 123 w 356"/>
                <a:gd name="T93" fmla="*/ 250 h 622"/>
                <a:gd name="T94" fmla="*/ 123 w 356"/>
                <a:gd name="T95" fmla="*/ 240 h 622"/>
                <a:gd name="T96" fmla="*/ 123 w 356"/>
                <a:gd name="T97" fmla="*/ 231 h 622"/>
                <a:gd name="T98" fmla="*/ 123 w 356"/>
                <a:gd name="T99" fmla="*/ 223 h 622"/>
                <a:gd name="T100" fmla="*/ 121 w 356"/>
                <a:gd name="T101" fmla="*/ 214 h 622"/>
                <a:gd name="T102" fmla="*/ 119 w 356"/>
                <a:gd name="T103" fmla="*/ 207 h 622"/>
                <a:gd name="T104" fmla="*/ 116 w 356"/>
                <a:gd name="T105" fmla="*/ 202 h 622"/>
                <a:gd name="T106" fmla="*/ 111 w 356"/>
                <a:gd name="T107" fmla="*/ 197 h 622"/>
                <a:gd name="T108" fmla="*/ 106 w 356"/>
                <a:gd name="T109" fmla="*/ 193 h 622"/>
                <a:gd name="T110" fmla="*/ 94 w 356"/>
                <a:gd name="T111" fmla="*/ 191 h 622"/>
                <a:gd name="T112" fmla="*/ 45 w 356"/>
                <a:gd name="T113" fmla="*/ 191 h 622"/>
                <a:gd name="T114" fmla="*/ 45 w 356"/>
                <a:gd name="T115" fmla="*/ 311 h 622"/>
                <a:gd name="T116" fmla="*/ 0 w 356"/>
                <a:gd name="T117" fmla="*/ 311 h 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56" h="622">
                  <a:moveTo>
                    <a:pt x="0" y="622"/>
                  </a:moveTo>
                  <a:lnTo>
                    <a:pt x="0" y="0"/>
                  </a:lnTo>
                  <a:lnTo>
                    <a:pt x="243" y="0"/>
                  </a:lnTo>
                  <a:lnTo>
                    <a:pt x="255" y="0"/>
                  </a:lnTo>
                  <a:lnTo>
                    <a:pt x="278" y="7"/>
                  </a:lnTo>
                  <a:lnTo>
                    <a:pt x="297" y="19"/>
                  </a:lnTo>
                  <a:lnTo>
                    <a:pt x="312" y="34"/>
                  </a:lnTo>
                  <a:lnTo>
                    <a:pt x="325" y="53"/>
                  </a:lnTo>
                  <a:lnTo>
                    <a:pt x="337" y="76"/>
                  </a:lnTo>
                  <a:lnTo>
                    <a:pt x="344" y="103"/>
                  </a:lnTo>
                  <a:lnTo>
                    <a:pt x="348" y="129"/>
                  </a:lnTo>
                  <a:lnTo>
                    <a:pt x="352" y="158"/>
                  </a:lnTo>
                  <a:lnTo>
                    <a:pt x="350" y="184"/>
                  </a:lnTo>
                  <a:lnTo>
                    <a:pt x="348" y="213"/>
                  </a:lnTo>
                  <a:lnTo>
                    <a:pt x="342" y="239"/>
                  </a:lnTo>
                  <a:lnTo>
                    <a:pt x="335" y="264"/>
                  </a:lnTo>
                  <a:lnTo>
                    <a:pt x="323" y="285"/>
                  </a:lnTo>
                  <a:lnTo>
                    <a:pt x="310" y="304"/>
                  </a:lnTo>
                  <a:lnTo>
                    <a:pt x="285" y="323"/>
                  </a:lnTo>
                  <a:lnTo>
                    <a:pt x="293" y="327"/>
                  </a:lnTo>
                  <a:lnTo>
                    <a:pt x="308" y="340"/>
                  </a:lnTo>
                  <a:lnTo>
                    <a:pt x="317" y="355"/>
                  </a:lnTo>
                  <a:lnTo>
                    <a:pt x="327" y="372"/>
                  </a:lnTo>
                  <a:lnTo>
                    <a:pt x="331" y="393"/>
                  </a:lnTo>
                  <a:lnTo>
                    <a:pt x="335" y="414"/>
                  </a:lnTo>
                  <a:lnTo>
                    <a:pt x="337" y="435"/>
                  </a:lnTo>
                  <a:lnTo>
                    <a:pt x="337" y="458"/>
                  </a:lnTo>
                  <a:lnTo>
                    <a:pt x="337" y="481"/>
                  </a:lnTo>
                  <a:lnTo>
                    <a:pt x="337" y="502"/>
                  </a:lnTo>
                  <a:lnTo>
                    <a:pt x="337" y="525"/>
                  </a:lnTo>
                  <a:lnTo>
                    <a:pt x="337" y="544"/>
                  </a:lnTo>
                  <a:lnTo>
                    <a:pt x="338" y="561"/>
                  </a:lnTo>
                  <a:lnTo>
                    <a:pt x="340" y="574"/>
                  </a:lnTo>
                  <a:lnTo>
                    <a:pt x="346" y="587"/>
                  </a:lnTo>
                  <a:lnTo>
                    <a:pt x="356" y="597"/>
                  </a:lnTo>
                  <a:lnTo>
                    <a:pt x="356" y="622"/>
                  </a:lnTo>
                  <a:lnTo>
                    <a:pt x="259" y="622"/>
                  </a:lnTo>
                  <a:lnTo>
                    <a:pt x="255" y="614"/>
                  </a:lnTo>
                  <a:lnTo>
                    <a:pt x="251" y="597"/>
                  </a:lnTo>
                  <a:lnTo>
                    <a:pt x="247" y="578"/>
                  </a:lnTo>
                  <a:lnTo>
                    <a:pt x="245" y="559"/>
                  </a:lnTo>
                  <a:lnTo>
                    <a:pt x="245" y="538"/>
                  </a:lnTo>
                  <a:lnTo>
                    <a:pt x="245" y="519"/>
                  </a:lnTo>
                  <a:lnTo>
                    <a:pt x="247" y="500"/>
                  </a:lnTo>
                  <a:lnTo>
                    <a:pt x="247" y="479"/>
                  </a:lnTo>
                  <a:lnTo>
                    <a:pt x="247" y="462"/>
                  </a:lnTo>
                  <a:lnTo>
                    <a:pt x="247" y="445"/>
                  </a:lnTo>
                  <a:lnTo>
                    <a:pt x="243" y="428"/>
                  </a:lnTo>
                  <a:lnTo>
                    <a:pt x="240" y="414"/>
                  </a:lnTo>
                  <a:lnTo>
                    <a:pt x="234" y="403"/>
                  </a:lnTo>
                  <a:lnTo>
                    <a:pt x="224" y="393"/>
                  </a:lnTo>
                  <a:lnTo>
                    <a:pt x="213" y="386"/>
                  </a:lnTo>
                  <a:lnTo>
                    <a:pt x="190" y="382"/>
                  </a:lnTo>
                  <a:lnTo>
                    <a:pt x="91" y="382"/>
                  </a:lnTo>
                  <a:lnTo>
                    <a:pt x="91" y="622"/>
                  </a:lnTo>
                  <a:lnTo>
                    <a:pt x="0" y="6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39" name="Freeform 39"/>
            <p:cNvSpPr>
              <a:spLocks/>
            </p:cNvSpPr>
            <p:nvPr/>
          </p:nvSpPr>
          <p:spPr bwMode="auto">
            <a:xfrm>
              <a:off x="4954" y="2258"/>
              <a:ext cx="177" cy="311"/>
            </a:xfrm>
            <a:custGeom>
              <a:avLst/>
              <a:gdLst>
                <a:gd name="T0" fmla="*/ 0 w 356"/>
                <a:gd name="T1" fmla="*/ 311 h 622"/>
                <a:gd name="T2" fmla="*/ 0 w 356"/>
                <a:gd name="T3" fmla="*/ 0 h 622"/>
                <a:gd name="T4" fmla="*/ 122 w 356"/>
                <a:gd name="T5" fmla="*/ 0 h 622"/>
                <a:gd name="T6" fmla="*/ 122 w 356"/>
                <a:gd name="T7" fmla="*/ 0 h 622"/>
                <a:gd name="T8" fmla="*/ 128 w 356"/>
                <a:gd name="T9" fmla="*/ 0 h 622"/>
                <a:gd name="T10" fmla="*/ 138 w 356"/>
                <a:gd name="T11" fmla="*/ 4 h 622"/>
                <a:gd name="T12" fmla="*/ 148 w 356"/>
                <a:gd name="T13" fmla="*/ 10 h 622"/>
                <a:gd name="T14" fmla="*/ 156 w 356"/>
                <a:gd name="T15" fmla="*/ 17 h 622"/>
                <a:gd name="T16" fmla="*/ 162 w 356"/>
                <a:gd name="T17" fmla="*/ 27 h 622"/>
                <a:gd name="T18" fmla="*/ 168 w 356"/>
                <a:gd name="T19" fmla="*/ 38 h 622"/>
                <a:gd name="T20" fmla="*/ 171 w 356"/>
                <a:gd name="T21" fmla="*/ 52 h 622"/>
                <a:gd name="T22" fmla="*/ 174 w 356"/>
                <a:gd name="T23" fmla="*/ 65 h 622"/>
                <a:gd name="T24" fmla="*/ 175 w 356"/>
                <a:gd name="T25" fmla="*/ 79 h 622"/>
                <a:gd name="T26" fmla="*/ 175 w 356"/>
                <a:gd name="T27" fmla="*/ 92 h 622"/>
                <a:gd name="T28" fmla="*/ 173 w 356"/>
                <a:gd name="T29" fmla="*/ 107 h 622"/>
                <a:gd name="T30" fmla="*/ 170 w 356"/>
                <a:gd name="T31" fmla="*/ 120 h 622"/>
                <a:gd name="T32" fmla="*/ 167 w 356"/>
                <a:gd name="T33" fmla="*/ 132 h 622"/>
                <a:gd name="T34" fmla="*/ 161 w 356"/>
                <a:gd name="T35" fmla="*/ 143 h 622"/>
                <a:gd name="T36" fmla="*/ 155 w 356"/>
                <a:gd name="T37" fmla="*/ 152 h 622"/>
                <a:gd name="T38" fmla="*/ 143 w 356"/>
                <a:gd name="T39" fmla="*/ 162 h 622"/>
                <a:gd name="T40" fmla="*/ 143 w 356"/>
                <a:gd name="T41" fmla="*/ 162 h 622"/>
                <a:gd name="T42" fmla="*/ 147 w 356"/>
                <a:gd name="T43" fmla="*/ 164 h 622"/>
                <a:gd name="T44" fmla="*/ 153 w 356"/>
                <a:gd name="T45" fmla="*/ 170 h 622"/>
                <a:gd name="T46" fmla="*/ 159 w 356"/>
                <a:gd name="T47" fmla="*/ 178 h 622"/>
                <a:gd name="T48" fmla="*/ 163 w 356"/>
                <a:gd name="T49" fmla="*/ 186 h 622"/>
                <a:gd name="T50" fmla="*/ 166 w 356"/>
                <a:gd name="T51" fmla="*/ 197 h 622"/>
                <a:gd name="T52" fmla="*/ 167 w 356"/>
                <a:gd name="T53" fmla="*/ 207 h 622"/>
                <a:gd name="T54" fmla="*/ 168 w 356"/>
                <a:gd name="T55" fmla="*/ 218 h 622"/>
                <a:gd name="T56" fmla="*/ 169 w 356"/>
                <a:gd name="T57" fmla="*/ 229 h 622"/>
                <a:gd name="T58" fmla="*/ 169 w 356"/>
                <a:gd name="T59" fmla="*/ 241 h 622"/>
                <a:gd name="T60" fmla="*/ 169 w 356"/>
                <a:gd name="T61" fmla="*/ 251 h 622"/>
                <a:gd name="T62" fmla="*/ 169 w 356"/>
                <a:gd name="T63" fmla="*/ 263 h 622"/>
                <a:gd name="T64" fmla="*/ 169 w 356"/>
                <a:gd name="T65" fmla="*/ 272 h 622"/>
                <a:gd name="T66" fmla="*/ 169 w 356"/>
                <a:gd name="T67" fmla="*/ 281 h 622"/>
                <a:gd name="T68" fmla="*/ 170 w 356"/>
                <a:gd name="T69" fmla="*/ 287 h 622"/>
                <a:gd name="T70" fmla="*/ 172 w 356"/>
                <a:gd name="T71" fmla="*/ 294 h 622"/>
                <a:gd name="T72" fmla="*/ 177 w 356"/>
                <a:gd name="T73" fmla="*/ 299 h 622"/>
                <a:gd name="T74" fmla="*/ 177 w 356"/>
                <a:gd name="T75" fmla="*/ 311 h 622"/>
                <a:gd name="T76" fmla="*/ 129 w 356"/>
                <a:gd name="T77" fmla="*/ 311 h 622"/>
                <a:gd name="T78" fmla="*/ 129 w 356"/>
                <a:gd name="T79" fmla="*/ 311 h 622"/>
                <a:gd name="T80" fmla="*/ 128 w 356"/>
                <a:gd name="T81" fmla="*/ 307 h 622"/>
                <a:gd name="T82" fmla="*/ 125 w 356"/>
                <a:gd name="T83" fmla="*/ 299 h 622"/>
                <a:gd name="T84" fmla="*/ 124 w 356"/>
                <a:gd name="T85" fmla="*/ 289 h 622"/>
                <a:gd name="T86" fmla="*/ 123 w 356"/>
                <a:gd name="T87" fmla="*/ 280 h 622"/>
                <a:gd name="T88" fmla="*/ 123 w 356"/>
                <a:gd name="T89" fmla="*/ 269 h 622"/>
                <a:gd name="T90" fmla="*/ 123 w 356"/>
                <a:gd name="T91" fmla="*/ 260 h 622"/>
                <a:gd name="T92" fmla="*/ 123 w 356"/>
                <a:gd name="T93" fmla="*/ 250 h 622"/>
                <a:gd name="T94" fmla="*/ 124 w 356"/>
                <a:gd name="T95" fmla="*/ 240 h 622"/>
                <a:gd name="T96" fmla="*/ 124 w 356"/>
                <a:gd name="T97" fmla="*/ 231 h 622"/>
                <a:gd name="T98" fmla="*/ 123 w 356"/>
                <a:gd name="T99" fmla="*/ 223 h 622"/>
                <a:gd name="T100" fmla="*/ 122 w 356"/>
                <a:gd name="T101" fmla="*/ 214 h 622"/>
                <a:gd name="T102" fmla="*/ 120 w 356"/>
                <a:gd name="T103" fmla="*/ 207 h 622"/>
                <a:gd name="T104" fmla="*/ 117 w 356"/>
                <a:gd name="T105" fmla="*/ 202 h 622"/>
                <a:gd name="T106" fmla="*/ 112 w 356"/>
                <a:gd name="T107" fmla="*/ 197 h 622"/>
                <a:gd name="T108" fmla="*/ 107 w 356"/>
                <a:gd name="T109" fmla="*/ 193 h 622"/>
                <a:gd name="T110" fmla="*/ 94 w 356"/>
                <a:gd name="T111" fmla="*/ 191 h 622"/>
                <a:gd name="T112" fmla="*/ 46 w 356"/>
                <a:gd name="T113" fmla="*/ 191 h 622"/>
                <a:gd name="T114" fmla="*/ 46 w 356"/>
                <a:gd name="T115" fmla="*/ 311 h 622"/>
                <a:gd name="T116" fmla="*/ 0 w 356"/>
                <a:gd name="T117" fmla="*/ 311 h 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56" h="622">
                  <a:moveTo>
                    <a:pt x="0" y="622"/>
                  </a:moveTo>
                  <a:lnTo>
                    <a:pt x="0" y="0"/>
                  </a:lnTo>
                  <a:lnTo>
                    <a:pt x="245" y="0"/>
                  </a:lnTo>
                  <a:lnTo>
                    <a:pt x="257" y="0"/>
                  </a:lnTo>
                  <a:lnTo>
                    <a:pt x="278" y="7"/>
                  </a:lnTo>
                  <a:lnTo>
                    <a:pt x="297" y="19"/>
                  </a:lnTo>
                  <a:lnTo>
                    <a:pt x="314" y="34"/>
                  </a:lnTo>
                  <a:lnTo>
                    <a:pt x="325" y="53"/>
                  </a:lnTo>
                  <a:lnTo>
                    <a:pt x="337" y="76"/>
                  </a:lnTo>
                  <a:lnTo>
                    <a:pt x="344" y="103"/>
                  </a:lnTo>
                  <a:lnTo>
                    <a:pt x="350" y="129"/>
                  </a:lnTo>
                  <a:lnTo>
                    <a:pt x="352" y="158"/>
                  </a:lnTo>
                  <a:lnTo>
                    <a:pt x="352" y="184"/>
                  </a:lnTo>
                  <a:lnTo>
                    <a:pt x="348" y="213"/>
                  </a:lnTo>
                  <a:lnTo>
                    <a:pt x="342" y="239"/>
                  </a:lnTo>
                  <a:lnTo>
                    <a:pt x="335" y="264"/>
                  </a:lnTo>
                  <a:lnTo>
                    <a:pt x="323" y="285"/>
                  </a:lnTo>
                  <a:lnTo>
                    <a:pt x="312" y="304"/>
                  </a:lnTo>
                  <a:lnTo>
                    <a:pt x="287" y="323"/>
                  </a:lnTo>
                  <a:lnTo>
                    <a:pt x="295" y="327"/>
                  </a:lnTo>
                  <a:lnTo>
                    <a:pt x="308" y="340"/>
                  </a:lnTo>
                  <a:lnTo>
                    <a:pt x="320" y="355"/>
                  </a:lnTo>
                  <a:lnTo>
                    <a:pt x="327" y="372"/>
                  </a:lnTo>
                  <a:lnTo>
                    <a:pt x="333" y="393"/>
                  </a:lnTo>
                  <a:lnTo>
                    <a:pt x="335" y="414"/>
                  </a:lnTo>
                  <a:lnTo>
                    <a:pt x="337" y="435"/>
                  </a:lnTo>
                  <a:lnTo>
                    <a:pt x="339" y="458"/>
                  </a:lnTo>
                  <a:lnTo>
                    <a:pt x="339" y="481"/>
                  </a:lnTo>
                  <a:lnTo>
                    <a:pt x="339" y="502"/>
                  </a:lnTo>
                  <a:lnTo>
                    <a:pt x="339" y="525"/>
                  </a:lnTo>
                  <a:lnTo>
                    <a:pt x="339" y="544"/>
                  </a:lnTo>
                  <a:lnTo>
                    <a:pt x="339" y="561"/>
                  </a:lnTo>
                  <a:lnTo>
                    <a:pt x="342" y="574"/>
                  </a:lnTo>
                  <a:lnTo>
                    <a:pt x="346" y="587"/>
                  </a:lnTo>
                  <a:lnTo>
                    <a:pt x="356" y="597"/>
                  </a:lnTo>
                  <a:lnTo>
                    <a:pt x="356" y="622"/>
                  </a:lnTo>
                  <a:lnTo>
                    <a:pt x="259" y="622"/>
                  </a:lnTo>
                  <a:lnTo>
                    <a:pt x="257" y="614"/>
                  </a:lnTo>
                  <a:lnTo>
                    <a:pt x="251" y="597"/>
                  </a:lnTo>
                  <a:lnTo>
                    <a:pt x="249" y="578"/>
                  </a:lnTo>
                  <a:lnTo>
                    <a:pt x="247" y="559"/>
                  </a:lnTo>
                  <a:lnTo>
                    <a:pt x="247" y="538"/>
                  </a:lnTo>
                  <a:lnTo>
                    <a:pt x="247" y="519"/>
                  </a:lnTo>
                  <a:lnTo>
                    <a:pt x="247" y="500"/>
                  </a:lnTo>
                  <a:lnTo>
                    <a:pt x="249" y="479"/>
                  </a:lnTo>
                  <a:lnTo>
                    <a:pt x="249" y="462"/>
                  </a:lnTo>
                  <a:lnTo>
                    <a:pt x="247" y="445"/>
                  </a:lnTo>
                  <a:lnTo>
                    <a:pt x="245" y="428"/>
                  </a:lnTo>
                  <a:lnTo>
                    <a:pt x="242" y="414"/>
                  </a:lnTo>
                  <a:lnTo>
                    <a:pt x="236" y="403"/>
                  </a:lnTo>
                  <a:lnTo>
                    <a:pt x="226" y="393"/>
                  </a:lnTo>
                  <a:lnTo>
                    <a:pt x="215" y="386"/>
                  </a:lnTo>
                  <a:lnTo>
                    <a:pt x="190" y="382"/>
                  </a:lnTo>
                  <a:lnTo>
                    <a:pt x="93" y="382"/>
                  </a:lnTo>
                  <a:lnTo>
                    <a:pt x="93" y="622"/>
                  </a:lnTo>
                  <a:lnTo>
                    <a:pt x="0" y="6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40" name="Freeform 40"/>
            <p:cNvSpPr>
              <a:spLocks/>
            </p:cNvSpPr>
            <p:nvPr/>
          </p:nvSpPr>
          <p:spPr bwMode="auto">
            <a:xfrm>
              <a:off x="4713" y="2255"/>
              <a:ext cx="211" cy="327"/>
            </a:xfrm>
            <a:custGeom>
              <a:avLst/>
              <a:gdLst>
                <a:gd name="T0" fmla="*/ 0 w 422"/>
                <a:gd name="T1" fmla="*/ 177 h 654"/>
                <a:gd name="T2" fmla="*/ 0 w 422"/>
                <a:gd name="T3" fmla="*/ 153 h 654"/>
                <a:gd name="T4" fmla="*/ 3 w 422"/>
                <a:gd name="T5" fmla="*/ 120 h 654"/>
                <a:gd name="T6" fmla="*/ 10 w 422"/>
                <a:gd name="T7" fmla="*/ 90 h 654"/>
                <a:gd name="T8" fmla="*/ 20 w 422"/>
                <a:gd name="T9" fmla="*/ 61 h 654"/>
                <a:gd name="T10" fmla="*/ 35 w 422"/>
                <a:gd name="T11" fmla="*/ 36 h 654"/>
                <a:gd name="T12" fmla="*/ 53 w 422"/>
                <a:gd name="T13" fmla="*/ 18 h 654"/>
                <a:gd name="T14" fmla="*/ 74 w 422"/>
                <a:gd name="T15" fmla="*/ 5 h 654"/>
                <a:gd name="T16" fmla="*/ 105 w 422"/>
                <a:gd name="T17" fmla="*/ 0 h 654"/>
                <a:gd name="T18" fmla="*/ 110 w 422"/>
                <a:gd name="T19" fmla="*/ 0 h 654"/>
                <a:gd name="T20" fmla="*/ 130 w 422"/>
                <a:gd name="T21" fmla="*/ 5 h 654"/>
                <a:gd name="T22" fmla="*/ 150 w 422"/>
                <a:gd name="T23" fmla="*/ 15 h 654"/>
                <a:gd name="T24" fmla="*/ 168 w 422"/>
                <a:gd name="T25" fmla="*/ 29 h 654"/>
                <a:gd name="T26" fmla="*/ 185 w 422"/>
                <a:gd name="T27" fmla="*/ 50 h 654"/>
                <a:gd name="T28" fmla="*/ 197 w 422"/>
                <a:gd name="T29" fmla="*/ 75 h 654"/>
                <a:gd name="T30" fmla="*/ 207 w 422"/>
                <a:gd name="T31" fmla="*/ 106 h 654"/>
                <a:gd name="T32" fmla="*/ 211 w 422"/>
                <a:gd name="T33" fmla="*/ 142 h 654"/>
                <a:gd name="T34" fmla="*/ 211 w 422"/>
                <a:gd name="T35" fmla="*/ 171 h 654"/>
                <a:gd name="T36" fmla="*/ 209 w 422"/>
                <a:gd name="T37" fmla="*/ 191 h 654"/>
                <a:gd name="T38" fmla="*/ 206 w 422"/>
                <a:gd name="T39" fmla="*/ 218 h 654"/>
                <a:gd name="T40" fmla="*/ 198 w 422"/>
                <a:gd name="T41" fmla="*/ 245 h 654"/>
                <a:gd name="T42" fmla="*/ 188 w 422"/>
                <a:gd name="T43" fmla="*/ 268 h 654"/>
                <a:gd name="T44" fmla="*/ 173 w 422"/>
                <a:gd name="T45" fmla="*/ 290 h 654"/>
                <a:gd name="T46" fmla="*/ 155 w 422"/>
                <a:gd name="T47" fmla="*/ 308 h 654"/>
                <a:gd name="T48" fmla="*/ 134 w 422"/>
                <a:gd name="T49" fmla="*/ 320 h 654"/>
                <a:gd name="T50" fmla="*/ 103 w 422"/>
                <a:gd name="T51" fmla="*/ 327 h 654"/>
                <a:gd name="T52" fmla="*/ 95 w 422"/>
                <a:gd name="T53" fmla="*/ 326 h 654"/>
                <a:gd name="T54" fmla="*/ 71 w 422"/>
                <a:gd name="T55" fmla="*/ 320 h 654"/>
                <a:gd name="T56" fmla="*/ 50 w 422"/>
                <a:gd name="T57" fmla="*/ 306 h 654"/>
                <a:gd name="T58" fmla="*/ 33 w 422"/>
                <a:gd name="T59" fmla="*/ 288 h 654"/>
                <a:gd name="T60" fmla="*/ 21 w 422"/>
                <a:gd name="T61" fmla="*/ 267 h 654"/>
                <a:gd name="T62" fmla="*/ 12 w 422"/>
                <a:gd name="T63" fmla="*/ 243 h 654"/>
                <a:gd name="T64" fmla="*/ 5 w 422"/>
                <a:gd name="T65" fmla="*/ 218 h 654"/>
                <a:gd name="T66" fmla="*/ 1 w 422"/>
                <a:gd name="T67" fmla="*/ 194 h 6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2" h="654">
                  <a:moveTo>
                    <a:pt x="0" y="354"/>
                  </a:moveTo>
                  <a:lnTo>
                    <a:pt x="0" y="354"/>
                  </a:lnTo>
                  <a:lnTo>
                    <a:pt x="0" y="337"/>
                  </a:lnTo>
                  <a:lnTo>
                    <a:pt x="0" y="306"/>
                  </a:lnTo>
                  <a:lnTo>
                    <a:pt x="2" y="272"/>
                  </a:lnTo>
                  <a:lnTo>
                    <a:pt x="6" y="240"/>
                  </a:lnTo>
                  <a:lnTo>
                    <a:pt x="12" y="209"/>
                  </a:lnTo>
                  <a:lnTo>
                    <a:pt x="19" y="179"/>
                  </a:lnTo>
                  <a:lnTo>
                    <a:pt x="29" y="150"/>
                  </a:lnTo>
                  <a:lnTo>
                    <a:pt x="40" y="122"/>
                  </a:lnTo>
                  <a:lnTo>
                    <a:pt x="53" y="97"/>
                  </a:lnTo>
                  <a:lnTo>
                    <a:pt x="69" y="72"/>
                  </a:lnTo>
                  <a:lnTo>
                    <a:pt x="86" y="53"/>
                  </a:lnTo>
                  <a:lnTo>
                    <a:pt x="105" y="36"/>
                  </a:lnTo>
                  <a:lnTo>
                    <a:pt x="124" y="21"/>
                  </a:lnTo>
                  <a:lnTo>
                    <a:pt x="147" y="10"/>
                  </a:lnTo>
                  <a:lnTo>
                    <a:pt x="169" y="2"/>
                  </a:lnTo>
                  <a:lnTo>
                    <a:pt x="209" y="0"/>
                  </a:lnTo>
                  <a:lnTo>
                    <a:pt x="219" y="0"/>
                  </a:lnTo>
                  <a:lnTo>
                    <a:pt x="240" y="2"/>
                  </a:lnTo>
                  <a:lnTo>
                    <a:pt x="259" y="10"/>
                  </a:lnTo>
                  <a:lnTo>
                    <a:pt x="280" y="17"/>
                  </a:lnTo>
                  <a:lnTo>
                    <a:pt x="299" y="29"/>
                  </a:lnTo>
                  <a:lnTo>
                    <a:pt x="318" y="42"/>
                  </a:lnTo>
                  <a:lnTo>
                    <a:pt x="335" y="57"/>
                  </a:lnTo>
                  <a:lnTo>
                    <a:pt x="352" y="78"/>
                  </a:lnTo>
                  <a:lnTo>
                    <a:pt x="369" y="99"/>
                  </a:lnTo>
                  <a:lnTo>
                    <a:pt x="382" y="124"/>
                  </a:lnTo>
                  <a:lnTo>
                    <a:pt x="394" y="150"/>
                  </a:lnTo>
                  <a:lnTo>
                    <a:pt x="403" y="179"/>
                  </a:lnTo>
                  <a:lnTo>
                    <a:pt x="413" y="211"/>
                  </a:lnTo>
                  <a:lnTo>
                    <a:pt x="418" y="245"/>
                  </a:lnTo>
                  <a:lnTo>
                    <a:pt x="422" y="283"/>
                  </a:lnTo>
                  <a:lnTo>
                    <a:pt x="422" y="342"/>
                  </a:lnTo>
                  <a:lnTo>
                    <a:pt x="422" y="356"/>
                  </a:lnTo>
                  <a:lnTo>
                    <a:pt x="418" y="382"/>
                  </a:lnTo>
                  <a:lnTo>
                    <a:pt x="415" y="409"/>
                  </a:lnTo>
                  <a:lnTo>
                    <a:pt x="411" y="435"/>
                  </a:lnTo>
                  <a:lnTo>
                    <a:pt x="403" y="462"/>
                  </a:lnTo>
                  <a:lnTo>
                    <a:pt x="396" y="489"/>
                  </a:lnTo>
                  <a:lnTo>
                    <a:pt x="386" y="513"/>
                  </a:lnTo>
                  <a:lnTo>
                    <a:pt x="375" y="536"/>
                  </a:lnTo>
                  <a:lnTo>
                    <a:pt x="361" y="559"/>
                  </a:lnTo>
                  <a:lnTo>
                    <a:pt x="346" y="580"/>
                  </a:lnTo>
                  <a:lnTo>
                    <a:pt x="329" y="599"/>
                  </a:lnTo>
                  <a:lnTo>
                    <a:pt x="310" y="616"/>
                  </a:lnTo>
                  <a:lnTo>
                    <a:pt x="291" y="629"/>
                  </a:lnTo>
                  <a:lnTo>
                    <a:pt x="268" y="639"/>
                  </a:lnTo>
                  <a:lnTo>
                    <a:pt x="244" y="648"/>
                  </a:lnTo>
                  <a:lnTo>
                    <a:pt x="205" y="654"/>
                  </a:lnTo>
                  <a:lnTo>
                    <a:pt x="190" y="652"/>
                  </a:lnTo>
                  <a:lnTo>
                    <a:pt x="164" y="647"/>
                  </a:lnTo>
                  <a:lnTo>
                    <a:pt x="141" y="639"/>
                  </a:lnTo>
                  <a:lnTo>
                    <a:pt x="118" y="628"/>
                  </a:lnTo>
                  <a:lnTo>
                    <a:pt x="99" y="612"/>
                  </a:lnTo>
                  <a:lnTo>
                    <a:pt x="82" y="595"/>
                  </a:lnTo>
                  <a:lnTo>
                    <a:pt x="65" y="576"/>
                  </a:lnTo>
                  <a:lnTo>
                    <a:pt x="53" y="555"/>
                  </a:lnTo>
                  <a:lnTo>
                    <a:pt x="42" y="534"/>
                  </a:lnTo>
                  <a:lnTo>
                    <a:pt x="31" y="510"/>
                  </a:lnTo>
                  <a:lnTo>
                    <a:pt x="23" y="485"/>
                  </a:lnTo>
                  <a:lnTo>
                    <a:pt x="15" y="460"/>
                  </a:lnTo>
                  <a:lnTo>
                    <a:pt x="10" y="435"/>
                  </a:lnTo>
                  <a:lnTo>
                    <a:pt x="6" y="411"/>
                  </a:lnTo>
                  <a:lnTo>
                    <a:pt x="2" y="388"/>
                  </a:lnTo>
                  <a:lnTo>
                    <a:pt x="0"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41" name="Freeform 41"/>
            <p:cNvSpPr>
              <a:spLocks/>
            </p:cNvSpPr>
            <p:nvPr/>
          </p:nvSpPr>
          <p:spPr bwMode="auto">
            <a:xfrm>
              <a:off x="4503" y="2255"/>
              <a:ext cx="190" cy="327"/>
            </a:xfrm>
            <a:custGeom>
              <a:avLst/>
              <a:gdLst>
                <a:gd name="T0" fmla="*/ 0 w 380"/>
                <a:gd name="T1" fmla="*/ 145 h 654"/>
                <a:gd name="T2" fmla="*/ 6 w 380"/>
                <a:gd name="T3" fmla="*/ 96 h 654"/>
                <a:gd name="T4" fmla="*/ 19 w 380"/>
                <a:gd name="T5" fmla="*/ 56 h 654"/>
                <a:gd name="T6" fmla="*/ 38 w 380"/>
                <a:gd name="T7" fmla="*/ 27 h 654"/>
                <a:gd name="T8" fmla="*/ 64 w 380"/>
                <a:gd name="T9" fmla="*/ 8 h 654"/>
                <a:gd name="T10" fmla="*/ 100 w 380"/>
                <a:gd name="T11" fmla="*/ 0 h 654"/>
                <a:gd name="T12" fmla="*/ 113 w 380"/>
                <a:gd name="T13" fmla="*/ 1 h 654"/>
                <a:gd name="T14" fmla="*/ 140 w 380"/>
                <a:gd name="T15" fmla="*/ 10 h 654"/>
                <a:gd name="T16" fmla="*/ 161 w 380"/>
                <a:gd name="T17" fmla="*/ 27 h 654"/>
                <a:gd name="T18" fmla="*/ 177 w 380"/>
                <a:gd name="T19" fmla="*/ 52 h 654"/>
                <a:gd name="T20" fmla="*/ 187 w 380"/>
                <a:gd name="T21" fmla="*/ 83 h 654"/>
                <a:gd name="T22" fmla="*/ 146 w 380"/>
                <a:gd name="T23" fmla="*/ 113 h 654"/>
                <a:gd name="T24" fmla="*/ 146 w 380"/>
                <a:gd name="T25" fmla="*/ 107 h 654"/>
                <a:gd name="T26" fmla="*/ 143 w 380"/>
                <a:gd name="T27" fmla="*/ 93 h 654"/>
                <a:gd name="T28" fmla="*/ 137 w 380"/>
                <a:gd name="T29" fmla="*/ 77 h 654"/>
                <a:gd name="T30" fmla="*/ 129 w 380"/>
                <a:gd name="T31" fmla="*/ 65 h 654"/>
                <a:gd name="T32" fmla="*/ 115 w 380"/>
                <a:gd name="T33" fmla="*/ 56 h 654"/>
                <a:gd name="T34" fmla="*/ 102 w 380"/>
                <a:gd name="T35" fmla="*/ 54 h 654"/>
                <a:gd name="T36" fmla="*/ 86 w 380"/>
                <a:gd name="T37" fmla="*/ 56 h 654"/>
                <a:gd name="T38" fmla="*/ 70 w 380"/>
                <a:gd name="T39" fmla="*/ 69 h 654"/>
                <a:gd name="T40" fmla="*/ 57 w 380"/>
                <a:gd name="T41" fmla="*/ 90 h 654"/>
                <a:gd name="T42" fmla="*/ 49 w 380"/>
                <a:gd name="T43" fmla="*/ 116 h 654"/>
                <a:gd name="T44" fmla="*/ 45 w 380"/>
                <a:gd name="T45" fmla="*/ 149 h 654"/>
                <a:gd name="T46" fmla="*/ 44 w 380"/>
                <a:gd name="T47" fmla="*/ 172 h 654"/>
                <a:gd name="T48" fmla="*/ 47 w 380"/>
                <a:gd name="T49" fmla="*/ 199 h 654"/>
                <a:gd name="T50" fmla="*/ 53 w 380"/>
                <a:gd name="T51" fmla="*/ 225 h 654"/>
                <a:gd name="T52" fmla="*/ 64 w 380"/>
                <a:gd name="T53" fmla="*/ 247 h 654"/>
                <a:gd name="T54" fmla="*/ 78 w 380"/>
                <a:gd name="T55" fmla="*/ 263 h 654"/>
                <a:gd name="T56" fmla="*/ 97 w 380"/>
                <a:gd name="T57" fmla="*/ 267 h 654"/>
                <a:gd name="T58" fmla="*/ 103 w 380"/>
                <a:gd name="T59" fmla="*/ 267 h 654"/>
                <a:gd name="T60" fmla="*/ 115 w 380"/>
                <a:gd name="T61" fmla="*/ 265 h 654"/>
                <a:gd name="T62" fmla="*/ 127 w 380"/>
                <a:gd name="T63" fmla="*/ 257 h 654"/>
                <a:gd name="T64" fmla="*/ 136 w 380"/>
                <a:gd name="T65" fmla="*/ 246 h 654"/>
                <a:gd name="T66" fmla="*/ 143 w 380"/>
                <a:gd name="T67" fmla="*/ 228 h 654"/>
                <a:gd name="T68" fmla="*/ 190 w 380"/>
                <a:gd name="T69" fmla="*/ 208 h 654"/>
                <a:gd name="T70" fmla="*/ 190 w 380"/>
                <a:gd name="T71" fmla="*/ 224 h 654"/>
                <a:gd name="T72" fmla="*/ 184 w 380"/>
                <a:gd name="T73" fmla="*/ 254 h 654"/>
                <a:gd name="T74" fmla="*/ 169 w 380"/>
                <a:gd name="T75" fmla="*/ 284 h 654"/>
                <a:gd name="T76" fmla="*/ 150 w 380"/>
                <a:gd name="T77" fmla="*/ 307 h 654"/>
                <a:gd name="T78" fmla="*/ 124 w 380"/>
                <a:gd name="T79" fmla="*/ 323 h 654"/>
                <a:gd name="T80" fmla="*/ 100 w 380"/>
                <a:gd name="T81" fmla="*/ 327 h 654"/>
                <a:gd name="T82" fmla="*/ 74 w 380"/>
                <a:gd name="T83" fmla="*/ 323 h 654"/>
                <a:gd name="T84" fmla="*/ 47 w 380"/>
                <a:gd name="T85" fmla="*/ 306 h 654"/>
                <a:gd name="T86" fmla="*/ 25 w 380"/>
                <a:gd name="T87" fmla="*/ 278 h 654"/>
                <a:gd name="T88" fmla="*/ 9 w 380"/>
                <a:gd name="T89" fmla="*/ 237 h 654"/>
                <a:gd name="T90" fmla="*/ 1 w 380"/>
                <a:gd name="T91" fmla="*/ 185 h 6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80" h="654">
                  <a:moveTo>
                    <a:pt x="0" y="306"/>
                  </a:moveTo>
                  <a:lnTo>
                    <a:pt x="0" y="306"/>
                  </a:lnTo>
                  <a:lnTo>
                    <a:pt x="0" y="289"/>
                  </a:lnTo>
                  <a:lnTo>
                    <a:pt x="2" y="255"/>
                  </a:lnTo>
                  <a:lnTo>
                    <a:pt x="8" y="223"/>
                  </a:lnTo>
                  <a:lnTo>
                    <a:pt x="11" y="192"/>
                  </a:lnTo>
                  <a:lnTo>
                    <a:pt x="19" y="164"/>
                  </a:lnTo>
                  <a:lnTo>
                    <a:pt x="29" y="137"/>
                  </a:lnTo>
                  <a:lnTo>
                    <a:pt x="38" y="112"/>
                  </a:lnTo>
                  <a:lnTo>
                    <a:pt x="49" y="91"/>
                  </a:lnTo>
                  <a:lnTo>
                    <a:pt x="63" y="72"/>
                  </a:lnTo>
                  <a:lnTo>
                    <a:pt x="76" y="53"/>
                  </a:lnTo>
                  <a:lnTo>
                    <a:pt x="91" y="38"/>
                  </a:lnTo>
                  <a:lnTo>
                    <a:pt x="108" y="27"/>
                  </a:lnTo>
                  <a:lnTo>
                    <a:pt x="127" y="15"/>
                  </a:lnTo>
                  <a:lnTo>
                    <a:pt x="146" y="8"/>
                  </a:lnTo>
                  <a:lnTo>
                    <a:pt x="165" y="2"/>
                  </a:lnTo>
                  <a:lnTo>
                    <a:pt x="200" y="0"/>
                  </a:lnTo>
                  <a:lnTo>
                    <a:pt x="209" y="0"/>
                  </a:lnTo>
                  <a:lnTo>
                    <a:pt x="226" y="2"/>
                  </a:lnTo>
                  <a:lnTo>
                    <a:pt x="245" y="6"/>
                  </a:lnTo>
                  <a:lnTo>
                    <a:pt x="262" y="12"/>
                  </a:lnTo>
                  <a:lnTo>
                    <a:pt x="279" y="19"/>
                  </a:lnTo>
                  <a:lnTo>
                    <a:pt x="295" y="29"/>
                  </a:lnTo>
                  <a:lnTo>
                    <a:pt x="308" y="42"/>
                  </a:lnTo>
                  <a:lnTo>
                    <a:pt x="321" y="53"/>
                  </a:lnTo>
                  <a:lnTo>
                    <a:pt x="333" y="69"/>
                  </a:lnTo>
                  <a:lnTo>
                    <a:pt x="344" y="86"/>
                  </a:lnTo>
                  <a:lnTo>
                    <a:pt x="354" y="103"/>
                  </a:lnTo>
                  <a:lnTo>
                    <a:pt x="361" y="122"/>
                  </a:lnTo>
                  <a:lnTo>
                    <a:pt x="367" y="143"/>
                  </a:lnTo>
                  <a:lnTo>
                    <a:pt x="373" y="166"/>
                  </a:lnTo>
                  <a:lnTo>
                    <a:pt x="376" y="190"/>
                  </a:lnTo>
                  <a:lnTo>
                    <a:pt x="380" y="226"/>
                  </a:lnTo>
                  <a:lnTo>
                    <a:pt x="291" y="226"/>
                  </a:lnTo>
                  <a:lnTo>
                    <a:pt x="291" y="223"/>
                  </a:lnTo>
                  <a:lnTo>
                    <a:pt x="291" y="213"/>
                  </a:lnTo>
                  <a:lnTo>
                    <a:pt x="289" y="204"/>
                  </a:lnTo>
                  <a:lnTo>
                    <a:pt x="287" y="194"/>
                  </a:lnTo>
                  <a:lnTo>
                    <a:pt x="285" y="185"/>
                  </a:lnTo>
                  <a:lnTo>
                    <a:pt x="283" y="173"/>
                  </a:lnTo>
                  <a:lnTo>
                    <a:pt x="279" y="164"/>
                  </a:lnTo>
                  <a:lnTo>
                    <a:pt x="274" y="154"/>
                  </a:lnTo>
                  <a:lnTo>
                    <a:pt x="268" y="145"/>
                  </a:lnTo>
                  <a:lnTo>
                    <a:pt x="262" y="137"/>
                  </a:lnTo>
                  <a:lnTo>
                    <a:pt x="257" y="129"/>
                  </a:lnTo>
                  <a:lnTo>
                    <a:pt x="249" y="122"/>
                  </a:lnTo>
                  <a:lnTo>
                    <a:pt x="240" y="116"/>
                  </a:lnTo>
                  <a:lnTo>
                    <a:pt x="230" y="112"/>
                  </a:lnTo>
                  <a:lnTo>
                    <a:pt x="221" y="109"/>
                  </a:lnTo>
                  <a:lnTo>
                    <a:pt x="203" y="107"/>
                  </a:lnTo>
                  <a:lnTo>
                    <a:pt x="196" y="107"/>
                  </a:lnTo>
                  <a:lnTo>
                    <a:pt x="183" y="109"/>
                  </a:lnTo>
                  <a:lnTo>
                    <a:pt x="171" y="112"/>
                  </a:lnTo>
                  <a:lnTo>
                    <a:pt x="160" y="120"/>
                  </a:lnTo>
                  <a:lnTo>
                    <a:pt x="148" y="128"/>
                  </a:lnTo>
                  <a:lnTo>
                    <a:pt x="139" y="137"/>
                  </a:lnTo>
                  <a:lnTo>
                    <a:pt x="129" y="150"/>
                  </a:lnTo>
                  <a:lnTo>
                    <a:pt x="122" y="164"/>
                  </a:lnTo>
                  <a:lnTo>
                    <a:pt x="114" y="179"/>
                  </a:lnTo>
                  <a:lnTo>
                    <a:pt x="108" y="194"/>
                  </a:lnTo>
                  <a:lnTo>
                    <a:pt x="103" y="213"/>
                  </a:lnTo>
                  <a:lnTo>
                    <a:pt x="97" y="232"/>
                  </a:lnTo>
                  <a:lnTo>
                    <a:pt x="93" y="253"/>
                  </a:lnTo>
                  <a:lnTo>
                    <a:pt x="91" y="276"/>
                  </a:lnTo>
                  <a:lnTo>
                    <a:pt x="89" y="297"/>
                  </a:lnTo>
                  <a:lnTo>
                    <a:pt x="87" y="335"/>
                  </a:lnTo>
                  <a:lnTo>
                    <a:pt x="87" y="344"/>
                  </a:lnTo>
                  <a:lnTo>
                    <a:pt x="89" y="361"/>
                  </a:lnTo>
                  <a:lnTo>
                    <a:pt x="91" y="380"/>
                  </a:lnTo>
                  <a:lnTo>
                    <a:pt x="93" y="397"/>
                  </a:lnTo>
                  <a:lnTo>
                    <a:pt x="97" y="416"/>
                  </a:lnTo>
                  <a:lnTo>
                    <a:pt x="103" y="432"/>
                  </a:lnTo>
                  <a:lnTo>
                    <a:pt x="106" y="449"/>
                  </a:lnTo>
                  <a:lnTo>
                    <a:pt x="114" y="466"/>
                  </a:lnTo>
                  <a:lnTo>
                    <a:pt x="120" y="479"/>
                  </a:lnTo>
                  <a:lnTo>
                    <a:pt x="127" y="493"/>
                  </a:lnTo>
                  <a:lnTo>
                    <a:pt x="137" y="506"/>
                  </a:lnTo>
                  <a:lnTo>
                    <a:pt x="145" y="515"/>
                  </a:lnTo>
                  <a:lnTo>
                    <a:pt x="156" y="525"/>
                  </a:lnTo>
                  <a:lnTo>
                    <a:pt x="165" y="531"/>
                  </a:lnTo>
                  <a:lnTo>
                    <a:pt x="177" y="534"/>
                  </a:lnTo>
                  <a:lnTo>
                    <a:pt x="194" y="534"/>
                  </a:lnTo>
                  <a:lnTo>
                    <a:pt x="198" y="534"/>
                  </a:lnTo>
                  <a:lnTo>
                    <a:pt x="205" y="534"/>
                  </a:lnTo>
                  <a:lnTo>
                    <a:pt x="213" y="534"/>
                  </a:lnTo>
                  <a:lnTo>
                    <a:pt x="222" y="532"/>
                  </a:lnTo>
                  <a:lnTo>
                    <a:pt x="230" y="529"/>
                  </a:lnTo>
                  <a:lnTo>
                    <a:pt x="238" y="525"/>
                  </a:lnTo>
                  <a:lnTo>
                    <a:pt x="245" y="519"/>
                  </a:lnTo>
                  <a:lnTo>
                    <a:pt x="253" y="513"/>
                  </a:lnTo>
                  <a:lnTo>
                    <a:pt x="260" y="508"/>
                  </a:lnTo>
                  <a:lnTo>
                    <a:pt x="266" y="500"/>
                  </a:lnTo>
                  <a:lnTo>
                    <a:pt x="272" y="491"/>
                  </a:lnTo>
                  <a:lnTo>
                    <a:pt x="278" y="479"/>
                  </a:lnTo>
                  <a:lnTo>
                    <a:pt x="283" y="468"/>
                  </a:lnTo>
                  <a:lnTo>
                    <a:pt x="285" y="455"/>
                  </a:lnTo>
                  <a:lnTo>
                    <a:pt x="289" y="439"/>
                  </a:lnTo>
                  <a:lnTo>
                    <a:pt x="291" y="416"/>
                  </a:lnTo>
                  <a:lnTo>
                    <a:pt x="380" y="416"/>
                  </a:lnTo>
                  <a:lnTo>
                    <a:pt x="380" y="426"/>
                  </a:lnTo>
                  <a:lnTo>
                    <a:pt x="380" y="447"/>
                  </a:lnTo>
                  <a:lnTo>
                    <a:pt x="376" y="468"/>
                  </a:lnTo>
                  <a:lnTo>
                    <a:pt x="373" y="487"/>
                  </a:lnTo>
                  <a:lnTo>
                    <a:pt x="367" y="508"/>
                  </a:lnTo>
                  <a:lnTo>
                    <a:pt x="359" y="529"/>
                  </a:lnTo>
                  <a:lnTo>
                    <a:pt x="350" y="548"/>
                  </a:lnTo>
                  <a:lnTo>
                    <a:pt x="338" y="567"/>
                  </a:lnTo>
                  <a:lnTo>
                    <a:pt x="325" y="584"/>
                  </a:lnTo>
                  <a:lnTo>
                    <a:pt x="312" y="599"/>
                  </a:lnTo>
                  <a:lnTo>
                    <a:pt x="299" y="614"/>
                  </a:lnTo>
                  <a:lnTo>
                    <a:pt x="281" y="626"/>
                  </a:lnTo>
                  <a:lnTo>
                    <a:pt x="264" y="637"/>
                  </a:lnTo>
                  <a:lnTo>
                    <a:pt x="247" y="645"/>
                  </a:lnTo>
                  <a:lnTo>
                    <a:pt x="228" y="650"/>
                  </a:lnTo>
                  <a:lnTo>
                    <a:pt x="200" y="654"/>
                  </a:lnTo>
                  <a:lnTo>
                    <a:pt x="188" y="654"/>
                  </a:lnTo>
                  <a:lnTo>
                    <a:pt x="167" y="650"/>
                  </a:lnTo>
                  <a:lnTo>
                    <a:pt x="148" y="645"/>
                  </a:lnTo>
                  <a:lnTo>
                    <a:pt x="129" y="637"/>
                  </a:lnTo>
                  <a:lnTo>
                    <a:pt x="110" y="626"/>
                  </a:lnTo>
                  <a:lnTo>
                    <a:pt x="93" y="612"/>
                  </a:lnTo>
                  <a:lnTo>
                    <a:pt x="78" y="595"/>
                  </a:lnTo>
                  <a:lnTo>
                    <a:pt x="63" y="576"/>
                  </a:lnTo>
                  <a:lnTo>
                    <a:pt x="49" y="555"/>
                  </a:lnTo>
                  <a:lnTo>
                    <a:pt x="36" y="531"/>
                  </a:lnTo>
                  <a:lnTo>
                    <a:pt x="27" y="504"/>
                  </a:lnTo>
                  <a:lnTo>
                    <a:pt x="17" y="474"/>
                  </a:lnTo>
                  <a:lnTo>
                    <a:pt x="10" y="441"/>
                  </a:lnTo>
                  <a:lnTo>
                    <a:pt x="4" y="407"/>
                  </a:lnTo>
                  <a:lnTo>
                    <a:pt x="2" y="369"/>
                  </a:lnTo>
                  <a:lnTo>
                    <a:pt x="0" y="3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42" name="Freeform 42"/>
            <p:cNvSpPr>
              <a:spLocks/>
            </p:cNvSpPr>
            <p:nvPr/>
          </p:nvSpPr>
          <p:spPr bwMode="auto">
            <a:xfrm>
              <a:off x="5411" y="2311"/>
              <a:ext cx="122" cy="211"/>
            </a:xfrm>
            <a:custGeom>
              <a:avLst/>
              <a:gdLst>
                <a:gd name="T0" fmla="*/ 0 w 245"/>
                <a:gd name="T1" fmla="*/ 97 h 422"/>
                <a:gd name="T2" fmla="*/ 0 w 245"/>
                <a:gd name="T3" fmla="*/ 114 h 422"/>
                <a:gd name="T4" fmla="*/ 1 w 245"/>
                <a:gd name="T5" fmla="*/ 135 h 422"/>
                <a:gd name="T6" fmla="*/ 4 w 245"/>
                <a:gd name="T7" fmla="*/ 154 h 422"/>
                <a:gd name="T8" fmla="*/ 10 w 245"/>
                <a:gd name="T9" fmla="*/ 172 h 422"/>
                <a:gd name="T10" fmla="*/ 18 w 245"/>
                <a:gd name="T11" fmla="*/ 188 h 422"/>
                <a:gd name="T12" fmla="*/ 28 w 245"/>
                <a:gd name="T13" fmla="*/ 200 h 422"/>
                <a:gd name="T14" fmla="*/ 40 w 245"/>
                <a:gd name="T15" fmla="*/ 208 h 422"/>
                <a:gd name="T16" fmla="*/ 59 w 245"/>
                <a:gd name="T17" fmla="*/ 211 h 422"/>
                <a:gd name="T18" fmla="*/ 63 w 245"/>
                <a:gd name="T19" fmla="*/ 211 h 422"/>
                <a:gd name="T20" fmla="*/ 76 w 245"/>
                <a:gd name="T21" fmla="*/ 209 h 422"/>
                <a:gd name="T22" fmla="*/ 87 w 245"/>
                <a:gd name="T23" fmla="*/ 203 h 422"/>
                <a:gd name="T24" fmla="*/ 98 w 245"/>
                <a:gd name="T25" fmla="*/ 192 h 422"/>
                <a:gd name="T26" fmla="*/ 107 w 245"/>
                <a:gd name="T27" fmla="*/ 179 h 422"/>
                <a:gd name="T28" fmla="*/ 114 w 245"/>
                <a:gd name="T29" fmla="*/ 164 h 422"/>
                <a:gd name="T30" fmla="*/ 118 w 245"/>
                <a:gd name="T31" fmla="*/ 147 h 422"/>
                <a:gd name="T32" fmla="*/ 121 w 245"/>
                <a:gd name="T33" fmla="*/ 128 h 422"/>
                <a:gd name="T34" fmla="*/ 122 w 245"/>
                <a:gd name="T35" fmla="*/ 112 h 422"/>
                <a:gd name="T36" fmla="*/ 122 w 245"/>
                <a:gd name="T37" fmla="*/ 101 h 422"/>
                <a:gd name="T38" fmla="*/ 120 w 245"/>
                <a:gd name="T39" fmla="*/ 84 h 422"/>
                <a:gd name="T40" fmla="*/ 117 w 245"/>
                <a:gd name="T41" fmla="*/ 66 h 422"/>
                <a:gd name="T42" fmla="*/ 113 w 245"/>
                <a:gd name="T43" fmla="*/ 48 h 422"/>
                <a:gd name="T44" fmla="*/ 105 w 245"/>
                <a:gd name="T45" fmla="*/ 31 h 422"/>
                <a:gd name="T46" fmla="*/ 95 w 245"/>
                <a:gd name="T47" fmla="*/ 17 h 422"/>
                <a:gd name="T48" fmla="*/ 81 w 245"/>
                <a:gd name="T49" fmla="*/ 6 h 422"/>
                <a:gd name="T50" fmla="*/ 59 w 245"/>
                <a:gd name="T51" fmla="*/ 0 h 422"/>
                <a:gd name="T52" fmla="*/ 57 w 245"/>
                <a:gd name="T53" fmla="*/ 1 h 422"/>
                <a:gd name="T54" fmla="*/ 48 w 245"/>
                <a:gd name="T55" fmla="*/ 2 h 422"/>
                <a:gd name="T56" fmla="*/ 39 w 245"/>
                <a:gd name="T57" fmla="*/ 7 h 422"/>
                <a:gd name="T58" fmla="*/ 29 w 245"/>
                <a:gd name="T59" fmla="*/ 14 h 422"/>
                <a:gd name="T60" fmla="*/ 20 w 245"/>
                <a:gd name="T61" fmla="*/ 23 h 422"/>
                <a:gd name="T62" fmla="*/ 12 w 245"/>
                <a:gd name="T63" fmla="*/ 37 h 422"/>
                <a:gd name="T64" fmla="*/ 5 w 245"/>
                <a:gd name="T65" fmla="*/ 56 h 422"/>
                <a:gd name="T66" fmla="*/ 1 w 245"/>
                <a:gd name="T67" fmla="*/ 78 h 4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5" h="422">
                  <a:moveTo>
                    <a:pt x="0" y="194"/>
                  </a:moveTo>
                  <a:lnTo>
                    <a:pt x="0" y="194"/>
                  </a:lnTo>
                  <a:lnTo>
                    <a:pt x="0" y="206"/>
                  </a:lnTo>
                  <a:lnTo>
                    <a:pt x="0" y="227"/>
                  </a:lnTo>
                  <a:lnTo>
                    <a:pt x="0" y="249"/>
                  </a:lnTo>
                  <a:lnTo>
                    <a:pt x="3" y="270"/>
                  </a:lnTo>
                  <a:lnTo>
                    <a:pt x="5" y="289"/>
                  </a:lnTo>
                  <a:lnTo>
                    <a:pt x="9" y="308"/>
                  </a:lnTo>
                  <a:lnTo>
                    <a:pt x="15" y="327"/>
                  </a:lnTo>
                  <a:lnTo>
                    <a:pt x="21" y="344"/>
                  </a:lnTo>
                  <a:lnTo>
                    <a:pt x="28" y="360"/>
                  </a:lnTo>
                  <a:lnTo>
                    <a:pt x="36" y="375"/>
                  </a:lnTo>
                  <a:lnTo>
                    <a:pt x="45" y="388"/>
                  </a:lnTo>
                  <a:lnTo>
                    <a:pt x="57" y="400"/>
                  </a:lnTo>
                  <a:lnTo>
                    <a:pt x="68" y="409"/>
                  </a:lnTo>
                  <a:lnTo>
                    <a:pt x="81" y="415"/>
                  </a:lnTo>
                  <a:lnTo>
                    <a:pt x="95" y="420"/>
                  </a:lnTo>
                  <a:lnTo>
                    <a:pt x="119" y="422"/>
                  </a:lnTo>
                  <a:lnTo>
                    <a:pt x="127" y="422"/>
                  </a:lnTo>
                  <a:lnTo>
                    <a:pt x="138" y="422"/>
                  </a:lnTo>
                  <a:lnTo>
                    <a:pt x="152" y="417"/>
                  </a:lnTo>
                  <a:lnTo>
                    <a:pt x="165" y="413"/>
                  </a:lnTo>
                  <a:lnTo>
                    <a:pt x="175" y="405"/>
                  </a:lnTo>
                  <a:lnTo>
                    <a:pt x="186" y="396"/>
                  </a:lnTo>
                  <a:lnTo>
                    <a:pt x="197" y="384"/>
                  </a:lnTo>
                  <a:lnTo>
                    <a:pt x="205" y="371"/>
                  </a:lnTo>
                  <a:lnTo>
                    <a:pt x="214" y="358"/>
                  </a:lnTo>
                  <a:lnTo>
                    <a:pt x="222" y="344"/>
                  </a:lnTo>
                  <a:lnTo>
                    <a:pt x="228" y="327"/>
                  </a:lnTo>
                  <a:lnTo>
                    <a:pt x="233" y="312"/>
                  </a:lnTo>
                  <a:lnTo>
                    <a:pt x="237" y="293"/>
                  </a:lnTo>
                  <a:lnTo>
                    <a:pt x="241" y="274"/>
                  </a:lnTo>
                  <a:lnTo>
                    <a:pt x="243" y="255"/>
                  </a:lnTo>
                  <a:lnTo>
                    <a:pt x="245" y="223"/>
                  </a:lnTo>
                  <a:lnTo>
                    <a:pt x="245" y="217"/>
                  </a:lnTo>
                  <a:lnTo>
                    <a:pt x="245" y="202"/>
                  </a:lnTo>
                  <a:lnTo>
                    <a:pt x="243" y="185"/>
                  </a:lnTo>
                  <a:lnTo>
                    <a:pt x="241" y="168"/>
                  </a:lnTo>
                  <a:lnTo>
                    <a:pt x="237" y="151"/>
                  </a:lnTo>
                  <a:lnTo>
                    <a:pt x="235" y="131"/>
                  </a:lnTo>
                  <a:lnTo>
                    <a:pt x="232" y="114"/>
                  </a:lnTo>
                  <a:lnTo>
                    <a:pt x="226" y="95"/>
                  </a:lnTo>
                  <a:lnTo>
                    <a:pt x="218" y="78"/>
                  </a:lnTo>
                  <a:lnTo>
                    <a:pt x="211" y="61"/>
                  </a:lnTo>
                  <a:lnTo>
                    <a:pt x="201" y="46"/>
                  </a:lnTo>
                  <a:lnTo>
                    <a:pt x="190" y="33"/>
                  </a:lnTo>
                  <a:lnTo>
                    <a:pt x="176" y="21"/>
                  </a:lnTo>
                  <a:lnTo>
                    <a:pt x="163" y="12"/>
                  </a:lnTo>
                  <a:lnTo>
                    <a:pt x="146" y="6"/>
                  </a:lnTo>
                  <a:lnTo>
                    <a:pt x="119" y="0"/>
                  </a:lnTo>
                  <a:lnTo>
                    <a:pt x="114" y="2"/>
                  </a:lnTo>
                  <a:lnTo>
                    <a:pt x="106" y="2"/>
                  </a:lnTo>
                  <a:lnTo>
                    <a:pt x="97" y="4"/>
                  </a:lnTo>
                  <a:lnTo>
                    <a:pt x="87" y="8"/>
                  </a:lnTo>
                  <a:lnTo>
                    <a:pt x="78" y="14"/>
                  </a:lnTo>
                  <a:lnTo>
                    <a:pt x="68" y="19"/>
                  </a:lnTo>
                  <a:lnTo>
                    <a:pt x="59" y="27"/>
                  </a:lnTo>
                  <a:lnTo>
                    <a:pt x="51" y="36"/>
                  </a:lnTo>
                  <a:lnTo>
                    <a:pt x="41" y="46"/>
                  </a:lnTo>
                  <a:lnTo>
                    <a:pt x="34" y="59"/>
                  </a:lnTo>
                  <a:lnTo>
                    <a:pt x="24" y="74"/>
                  </a:lnTo>
                  <a:lnTo>
                    <a:pt x="17" y="92"/>
                  </a:lnTo>
                  <a:lnTo>
                    <a:pt x="11" y="111"/>
                  </a:lnTo>
                  <a:lnTo>
                    <a:pt x="7" y="131"/>
                  </a:lnTo>
                  <a:lnTo>
                    <a:pt x="2" y="156"/>
                  </a:lnTo>
                  <a:lnTo>
                    <a:pt x="0"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43" name="Freeform 43"/>
            <p:cNvSpPr>
              <a:spLocks/>
            </p:cNvSpPr>
            <p:nvPr/>
          </p:nvSpPr>
          <p:spPr bwMode="auto">
            <a:xfrm>
              <a:off x="5212" y="2315"/>
              <a:ext cx="86" cy="78"/>
            </a:xfrm>
            <a:custGeom>
              <a:avLst/>
              <a:gdLst>
                <a:gd name="T0" fmla="*/ 0 w 171"/>
                <a:gd name="T1" fmla="*/ 77 h 156"/>
                <a:gd name="T2" fmla="*/ 56 w 171"/>
                <a:gd name="T3" fmla="*/ 77 h 156"/>
                <a:gd name="T4" fmla="*/ 56 w 171"/>
                <a:gd name="T5" fmla="*/ 77 h 156"/>
                <a:gd name="T6" fmla="*/ 59 w 171"/>
                <a:gd name="T7" fmla="*/ 78 h 156"/>
                <a:gd name="T8" fmla="*/ 65 w 171"/>
                <a:gd name="T9" fmla="*/ 77 h 156"/>
                <a:gd name="T10" fmla="*/ 70 w 171"/>
                <a:gd name="T11" fmla="*/ 75 h 156"/>
                <a:gd name="T12" fmla="*/ 74 w 171"/>
                <a:gd name="T13" fmla="*/ 71 h 156"/>
                <a:gd name="T14" fmla="*/ 77 w 171"/>
                <a:gd name="T15" fmla="*/ 66 h 156"/>
                <a:gd name="T16" fmla="*/ 81 w 171"/>
                <a:gd name="T17" fmla="*/ 59 h 156"/>
                <a:gd name="T18" fmla="*/ 83 w 171"/>
                <a:gd name="T19" fmla="*/ 52 h 156"/>
                <a:gd name="T20" fmla="*/ 85 w 171"/>
                <a:gd name="T21" fmla="*/ 45 h 156"/>
                <a:gd name="T22" fmla="*/ 86 w 171"/>
                <a:gd name="T23" fmla="*/ 38 h 156"/>
                <a:gd name="T24" fmla="*/ 86 w 171"/>
                <a:gd name="T25" fmla="*/ 31 h 156"/>
                <a:gd name="T26" fmla="*/ 85 w 171"/>
                <a:gd name="T27" fmla="*/ 23 h 156"/>
                <a:gd name="T28" fmla="*/ 83 w 171"/>
                <a:gd name="T29" fmla="*/ 16 h 156"/>
                <a:gd name="T30" fmla="*/ 81 w 171"/>
                <a:gd name="T31" fmla="*/ 11 h 156"/>
                <a:gd name="T32" fmla="*/ 76 w 171"/>
                <a:gd name="T33" fmla="*/ 6 h 156"/>
                <a:gd name="T34" fmla="*/ 73 w 171"/>
                <a:gd name="T35" fmla="*/ 2 h 156"/>
                <a:gd name="T36" fmla="*/ 63 w 171"/>
                <a:gd name="T37" fmla="*/ 0 h 156"/>
                <a:gd name="T38" fmla="*/ 0 w 171"/>
                <a:gd name="T39" fmla="*/ 0 h 156"/>
                <a:gd name="T40" fmla="*/ 0 w 171"/>
                <a:gd name="T41" fmla="*/ 77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1" h="156">
                  <a:moveTo>
                    <a:pt x="0" y="154"/>
                  </a:moveTo>
                  <a:lnTo>
                    <a:pt x="112" y="154"/>
                  </a:lnTo>
                  <a:lnTo>
                    <a:pt x="118" y="156"/>
                  </a:lnTo>
                  <a:lnTo>
                    <a:pt x="130" y="154"/>
                  </a:lnTo>
                  <a:lnTo>
                    <a:pt x="139" y="150"/>
                  </a:lnTo>
                  <a:lnTo>
                    <a:pt x="147" y="141"/>
                  </a:lnTo>
                  <a:lnTo>
                    <a:pt x="154" y="131"/>
                  </a:lnTo>
                  <a:lnTo>
                    <a:pt x="162" y="118"/>
                  </a:lnTo>
                  <a:lnTo>
                    <a:pt x="166" y="104"/>
                  </a:lnTo>
                  <a:lnTo>
                    <a:pt x="169" y="89"/>
                  </a:lnTo>
                  <a:lnTo>
                    <a:pt x="171" y="76"/>
                  </a:lnTo>
                  <a:lnTo>
                    <a:pt x="171" y="61"/>
                  </a:lnTo>
                  <a:lnTo>
                    <a:pt x="169" y="46"/>
                  </a:lnTo>
                  <a:lnTo>
                    <a:pt x="166" y="32"/>
                  </a:lnTo>
                  <a:lnTo>
                    <a:pt x="162" y="21"/>
                  </a:lnTo>
                  <a:lnTo>
                    <a:pt x="152" y="11"/>
                  </a:lnTo>
                  <a:lnTo>
                    <a:pt x="145" y="4"/>
                  </a:lnTo>
                  <a:lnTo>
                    <a:pt x="126" y="0"/>
                  </a:lnTo>
                  <a:lnTo>
                    <a:pt x="0" y="0"/>
                  </a:lnTo>
                  <a:lnTo>
                    <a:pt x="0"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44" name="Freeform 44"/>
            <p:cNvSpPr>
              <a:spLocks/>
            </p:cNvSpPr>
            <p:nvPr/>
          </p:nvSpPr>
          <p:spPr bwMode="auto">
            <a:xfrm>
              <a:off x="5000" y="2315"/>
              <a:ext cx="85" cy="78"/>
            </a:xfrm>
            <a:custGeom>
              <a:avLst/>
              <a:gdLst>
                <a:gd name="T0" fmla="*/ 0 w 170"/>
                <a:gd name="T1" fmla="*/ 77 h 156"/>
                <a:gd name="T2" fmla="*/ 56 w 170"/>
                <a:gd name="T3" fmla="*/ 77 h 156"/>
                <a:gd name="T4" fmla="*/ 56 w 170"/>
                <a:gd name="T5" fmla="*/ 77 h 156"/>
                <a:gd name="T6" fmla="*/ 58 w 170"/>
                <a:gd name="T7" fmla="*/ 78 h 156"/>
                <a:gd name="T8" fmla="*/ 64 w 170"/>
                <a:gd name="T9" fmla="*/ 77 h 156"/>
                <a:gd name="T10" fmla="*/ 69 w 170"/>
                <a:gd name="T11" fmla="*/ 75 h 156"/>
                <a:gd name="T12" fmla="*/ 74 w 170"/>
                <a:gd name="T13" fmla="*/ 71 h 156"/>
                <a:gd name="T14" fmla="*/ 77 w 170"/>
                <a:gd name="T15" fmla="*/ 66 h 156"/>
                <a:gd name="T16" fmla="*/ 80 w 170"/>
                <a:gd name="T17" fmla="*/ 59 h 156"/>
                <a:gd name="T18" fmla="*/ 83 w 170"/>
                <a:gd name="T19" fmla="*/ 52 h 156"/>
                <a:gd name="T20" fmla="*/ 84 w 170"/>
                <a:gd name="T21" fmla="*/ 45 h 156"/>
                <a:gd name="T22" fmla="*/ 85 w 170"/>
                <a:gd name="T23" fmla="*/ 38 h 156"/>
                <a:gd name="T24" fmla="*/ 85 w 170"/>
                <a:gd name="T25" fmla="*/ 31 h 156"/>
                <a:gd name="T26" fmla="*/ 84 w 170"/>
                <a:gd name="T27" fmla="*/ 23 h 156"/>
                <a:gd name="T28" fmla="*/ 83 w 170"/>
                <a:gd name="T29" fmla="*/ 16 h 156"/>
                <a:gd name="T30" fmla="*/ 80 w 170"/>
                <a:gd name="T31" fmla="*/ 11 h 156"/>
                <a:gd name="T32" fmla="*/ 76 w 170"/>
                <a:gd name="T33" fmla="*/ 6 h 156"/>
                <a:gd name="T34" fmla="*/ 72 w 170"/>
                <a:gd name="T35" fmla="*/ 2 h 156"/>
                <a:gd name="T36" fmla="*/ 63 w 170"/>
                <a:gd name="T37" fmla="*/ 0 h 156"/>
                <a:gd name="T38" fmla="*/ 0 w 170"/>
                <a:gd name="T39" fmla="*/ 0 h 156"/>
                <a:gd name="T40" fmla="*/ 0 w 170"/>
                <a:gd name="T41" fmla="*/ 77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0" h="156">
                  <a:moveTo>
                    <a:pt x="0" y="154"/>
                  </a:moveTo>
                  <a:lnTo>
                    <a:pt x="111" y="154"/>
                  </a:lnTo>
                  <a:lnTo>
                    <a:pt x="116" y="156"/>
                  </a:lnTo>
                  <a:lnTo>
                    <a:pt x="128" y="154"/>
                  </a:lnTo>
                  <a:lnTo>
                    <a:pt x="137" y="150"/>
                  </a:lnTo>
                  <a:lnTo>
                    <a:pt x="147" y="141"/>
                  </a:lnTo>
                  <a:lnTo>
                    <a:pt x="154" y="131"/>
                  </a:lnTo>
                  <a:lnTo>
                    <a:pt x="160" y="118"/>
                  </a:lnTo>
                  <a:lnTo>
                    <a:pt x="166" y="104"/>
                  </a:lnTo>
                  <a:lnTo>
                    <a:pt x="168" y="89"/>
                  </a:lnTo>
                  <a:lnTo>
                    <a:pt x="170" y="76"/>
                  </a:lnTo>
                  <a:lnTo>
                    <a:pt x="170" y="61"/>
                  </a:lnTo>
                  <a:lnTo>
                    <a:pt x="168" y="46"/>
                  </a:lnTo>
                  <a:lnTo>
                    <a:pt x="166" y="32"/>
                  </a:lnTo>
                  <a:lnTo>
                    <a:pt x="160" y="21"/>
                  </a:lnTo>
                  <a:lnTo>
                    <a:pt x="152" y="11"/>
                  </a:lnTo>
                  <a:lnTo>
                    <a:pt x="143" y="4"/>
                  </a:lnTo>
                  <a:lnTo>
                    <a:pt x="126" y="0"/>
                  </a:lnTo>
                  <a:lnTo>
                    <a:pt x="0" y="0"/>
                  </a:lnTo>
                  <a:lnTo>
                    <a:pt x="0"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45" name="Freeform 45"/>
            <p:cNvSpPr>
              <a:spLocks/>
            </p:cNvSpPr>
            <p:nvPr/>
          </p:nvSpPr>
          <p:spPr bwMode="auto">
            <a:xfrm>
              <a:off x="4757" y="2311"/>
              <a:ext cx="123" cy="211"/>
            </a:xfrm>
            <a:custGeom>
              <a:avLst/>
              <a:gdLst>
                <a:gd name="T0" fmla="*/ 0 w 247"/>
                <a:gd name="T1" fmla="*/ 97 h 422"/>
                <a:gd name="T2" fmla="*/ 0 w 247"/>
                <a:gd name="T3" fmla="*/ 114 h 422"/>
                <a:gd name="T4" fmla="*/ 2 w 247"/>
                <a:gd name="T5" fmla="*/ 135 h 422"/>
                <a:gd name="T6" fmla="*/ 5 w 247"/>
                <a:gd name="T7" fmla="*/ 154 h 422"/>
                <a:gd name="T8" fmla="*/ 11 w 247"/>
                <a:gd name="T9" fmla="*/ 172 h 422"/>
                <a:gd name="T10" fmla="*/ 19 w 247"/>
                <a:gd name="T11" fmla="*/ 188 h 422"/>
                <a:gd name="T12" fmla="*/ 28 w 247"/>
                <a:gd name="T13" fmla="*/ 200 h 422"/>
                <a:gd name="T14" fmla="*/ 40 w 247"/>
                <a:gd name="T15" fmla="*/ 208 h 422"/>
                <a:gd name="T16" fmla="*/ 60 w 247"/>
                <a:gd name="T17" fmla="*/ 211 h 422"/>
                <a:gd name="T18" fmla="*/ 63 w 247"/>
                <a:gd name="T19" fmla="*/ 211 h 422"/>
                <a:gd name="T20" fmla="*/ 77 w 247"/>
                <a:gd name="T21" fmla="*/ 209 h 422"/>
                <a:gd name="T22" fmla="*/ 88 w 247"/>
                <a:gd name="T23" fmla="*/ 203 h 422"/>
                <a:gd name="T24" fmla="*/ 98 w 247"/>
                <a:gd name="T25" fmla="*/ 192 h 422"/>
                <a:gd name="T26" fmla="*/ 107 w 247"/>
                <a:gd name="T27" fmla="*/ 179 h 422"/>
                <a:gd name="T28" fmla="*/ 115 w 247"/>
                <a:gd name="T29" fmla="*/ 164 h 422"/>
                <a:gd name="T30" fmla="*/ 119 w 247"/>
                <a:gd name="T31" fmla="*/ 147 h 422"/>
                <a:gd name="T32" fmla="*/ 122 w 247"/>
                <a:gd name="T33" fmla="*/ 128 h 422"/>
                <a:gd name="T34" fmla="*/ 123 w 247"/>
                <a:gd name="T35" fmla="*/ 112 h 422"/>
                <a:gd name="T36" fmla="*/ 122 w 247"/>
                <a:gd name="T37" fmla="*/ 101 h 422"/>
                <a:gd name="T38" fmla="*/ 120 w 247"/>
                <a:gd name="T39" fmla="*/ 84 h 422"/>
                <a:gd name="T40" fmla="*/ 117 w 247"/>
                <a:gd name="T41" fmla="*/ 66 h 422"/>
                <a:gd name="T42" fmla="*/ 113 w 247"/>
                <a:gd name="T43" fmla="*/ 48 h 422"/>
                <a:gd name="T44" fmla="*/ 105 w 247"/>
                <a:gd name="T45" fmla="*/ 31 h 422"/>
                <a:gd name="T46" fmla="*/ 96 w 247"/>
                <a:gd name="T47" fmla="*/ 17 h 422"/>
                <a:gd name="T48" fmla="*/ 81 w 247"/>
                <a:gd name="T49" fmla="*/ 6 h 422"/>
                <a:gd name="T50" fmla="*/ 60 w 247"/>
                <a:gd name="T51" fmla="*/ 0 h 422"/>
                <a:gd name="T52" fmla="*/ 58 w 247"/>
                <a:gd name="T53" fmla="*/ 1 h 422"/>
                <a:gd name="T54" fmla="*/ 49 w 247"/>
                <a:gd name="T55" fmla="*/ 2 h 422"/>
                <a:gd name="T56" fmla="*/ 39 w 247"/>
                <a:gd name="T57" fmla="*/ 7 h 422"/>
                <a:gd name="T58" fmla="*/ 29 w 247"/>
                <a:gd name="T59" fmla="*/ 14 h 422"/>
                <a:gd name="T60" fmla="*/ 20 w 247"/>
                <a:gd name="T61" fmla="*/ 23 h 422"/>
                <a:gd name="T62" fmla="*/ 13 w 247"/>
                <a:gd name="T63" fmla="*/ 37 h 422"/>
                <a:gd name="T64" fmla="*/ 6 w 247"/>
                <a:gd name="T65" fmla="*/ 56 h 422"/>
                <a:gd name="T66" fmla="*/ 1 w 247"/>
                <a:gd name="T67" fmla="*/ 78 h 4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7" h="422">
                  <a:moveTo>
                    <a:pt x="0" y="194"/>
                  </a:moveTo>
                  <a:lnTo>
                    <a:pt x="0" y="194"/>
                  </a:lnTo>
                  <a:lnTo>
                    <a:pt x="0" y="206"/>
                  </a:lnTo>
                  <a:lnTo>
                    <a:pt x="0" y="227"/>
                  </a:lnTo>
                  <a:lnTo>
                    <a:pt x="2" y="249"/>
                  </a:lnTo>
                  <a:lnTo>
                    <a:pt x="5" y="270"/>
                  </a:lnTo>
                  <a:lnTo>
                    <a:pt x="7" y="289"/>
                  </a:lnTo>
                  <a:lnTo>
                    <a:pt x="11" y="308"/>
                  </a:lnTo>
                  <a:lnTo>
                    <a:pt x="17" y="327"/>
                  </a:lnTo>
                  <a:lnTo>
                    <a:pt x="22" y="344"/>
                  </a:lnTo>
                  <a:lnTo>
                    <a:pt x="30" y="360"/>
                  </a:lnTo>
                  <a:lnTo>
                    <a:pt x="38" y="375"/>
                  </a:lnTo>
                  <a:lnTo>
                    <a:pt x="45" y="388"/>
                  </a:lnTo>
                  <a:lnTo>
                    <a:pt x="57" y="400"/>
                  </a:lnTo>
                  <a:lnTo>
                    <a:pt x="68" y="409"/>
                  </a:lnTo>
                  <a:lnTo>
                    <a:pt x="81" y="415"/>
                  </a:lnTo>
                  <a:lnTo>
                    <a:pt x="97" y="420"/>
                  </a:lnTo>
                  <a:lnTo>
                    <a:pt x="121" y="422"/>
                  </a:lnTo>
                  <a:lnTo>
                    <a:pt x="127" y="422"/>
                  </a:lnTo>
                  <a:lnTo>
                    <a:pt x="140" y="422"/>
                  </a:lnTo>
                  <a:lnTo>
                    <a:pt x="154" y="417"/>
                  </a:lnTo>
                  <a:lnTo>
                    <a:pt x="165" y="413"/>
                  </a:lnTo>
                  <a:lnTo>
                    <a:pt x="176" y="405"/>
                  </a:lnTo>
                  <a:lnTo>
                    <a:pt x="188" y="396"/>
                  </a:lnTo>
                  <a:lnTo>
                    <a:pt x="197" y="384"/>
                  </a:lnTo>
                  <a:lnTo>
                    <a:pt x="207" y="371"/>
                  </a:lnTo>
                  <a:lnTo>
                    <a:pt x="214" y="358"/>
                  </a:lnTo>
                  <a:lnTo>
                    <a:pt x="222" y="344"/>
                  </a:lnTo>
                  <a:lnTo>
                    <a:pt x="230" y="327"/>
                  </a:lnTo>
                  <a:lnTo>
                    <a:pt x="233" y="312"/>
                  </a:lnTo>
                  <a:lnTo>
                    <a:pt x="239" y="293"/>
                  </a:lnTo>
                  <a:lnTo>
                    <a:pt x="241" y="274"/>
                  </a:lnTo>
                  <a:lnTo>
                    <a:pt x="245" y="255"/>
                  </a:lnTo>
                  <a:lnTo>
                    <a:pt x="247" y="223"/>
                  </a:lnTo>
                  <a:lnTo>
                    <a:pt x="245" y="217"/>
                  </a:lnTo>
                  <a:lnTo>
                    <a:pt x="245" y="202"/>
                  </a:lnTo>
                  <a:lnTo>
                    <a:pt x="245" y="185"/>
                  </a:lnTo>
                  <a:lnTo>
                    <a:pt x="241" y="168"/>
                  </a:lnTo>
                  <a:lnTo>
                    <a:pt x="239" y="151"/>
                  </a:lnTo>
                  <a:lnTo>
                    <a:pt x="235" y="131"/>
                  </a:lnTo>
                  <a:lnTo>
                    <a:pt x="232" y="114"/>
                  </a:lnTo>
                  <a:lnTo>
                    <a:pt x="226" y="95"/>
                  </a:lnTo>
                  <a:lnTo>
                    <a:pt x="220" y="78"/>
                  </a:lnTo>
                  <a:lnTo>
                    <a:pt x="211" y="61"/>
                  </a:lnTo>
                  <a:lnTo>
                    <a:pt x="203" y="46"/>
                  </a:lnTo>
                  <a:lnTo>
                    <a:pt x="192" y="33"/>
                  </a:lnTo>
                  <a:lnTo>
                    <a:pt x="178" y="21"/>
                  </a:lnTo>
                  <a:lnTo>
                    <a:pt x="163" y="12"/>
                  </a:lnTo>
                  <a:lnTo>
                    <a:pt x="148" y="6"/>
                  </a:lnTo>
                  <a:lnTo>
                    <a:pt x="121" y="0"/>
                  </a:lnTo>
                  <a:lnTo>
                    <a:pt x="116" y="2"/>
                  </a:lnTo>
                  <a:lnTo>
                    <a:pt x="108" y="2"/>
                  </a:lnTo>
                  <a:lnTo>
                    <a:pt x="98" y="4"/>
                  </a:lnTo>
                  <a:lnTo>
                    <a:pt x="89" y="8"/>
                  </a:lnTo>
                  <a:lnTo>
                    <a:pt x="78" y="14"/>
                  </a:lnTo>
                  <a:lnTo>
                    <a:pt x="68" y="19"/>
                  </a:lnTo>
                  <a:lnTo>
                    <a:pt x="59" y="27"/>
                  </a:lnTo>
                  <a:lnTo>
                    <a:pt x="51" y="36"/>
                  </a:lnTo>
                  <a:lnTo>
                    <a:pt x="41" y="46"/>
                  </a:lnTo>
                  <a:lnTo>
                    <a:pt x="34" y="59"/>
                  </a:lnTo>
                  <a:lnTo>
                    <a:pt x="26" y="74"/>
                  </a:lnTo>
                  <a:lnTo>
                    <a:pt x="19" y="92"/>
                  </a:lnTo>
                  <a:lnTo>
                    <a:pt x="13" y="111"/>
                  </a:lnTo>
                  <a:lnTo>
                    <a:pt x="9" y="131"/>
                  </a:lnTo>
                  <a:lnTo>
                    <a:pt x="3" y="156"/>
                  </a:lnTo>
                  <a:lnTo>
                    <a:pt x="0"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ndParaRPr>
            </a:p>
          </p:txBody>
        </p:sp>
      </p:grpSp>
    </p:spTree>
    <p:extLst>
      <p:ext uri="{BB962C8B-B14F-4D97-AF65-F5344CB8AC3E}">
        <p14:creationId xmlns:p14="http://schemas.microsoft.com/office/powerpoint/2010/main" val="1789720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Regulations for the Transport of Hazardous Material...</a:t>
            </a:r>
          </a:p>
        </p:txBody>
      </p:sp>
      <p:sp>
        <p:nvSpPr>
          <p:cNvPr id="3" name="Content Placeholder 2"/>
          <p:cNvSpPr>
            <a:spLocks noGrp="1"/>
          </p:cNvSpPr>
          <p:nvPr>
            <p:ph idx="1"/>
          </p:nvPr>
        </p:nvSpPr>
        <p:spPr/>
        <p:txBody>
          <a:bodyPr>
            <a:normAutofit lnSpcReduction="10000"/>
          </a:bodyPr>
          <a:lstStyle/>
          <a:p>
            <a:pPr>
              <a:defRPr/>
            </a:pPr>
            <a:r>
              <a:rPr lang="en-US" sz="2800" dirty="0"/>
              <a:t>Written by the </a:t>
            </a:r>
            <a:br>
              <a:rPr lang="en-US" sz="2800" dirty="0"/>
            </a:br>
            <a:r>
              <a:rPr lang="en-US" sz="2800" dirty="0"/>
              <a:t>U.S. Department of Transportation (DOT)</a:t>
            </a:r>
          </a:p>
          <a:p>
            <a:pPr>
              <a:defRPr/>
            </a:pPr>
            <a:r>
              <a:rPr lang="en-US" sz="2800" dirty="0"/>
              <a:t>Found in Title 49 of the </a:t>
            </a:r>
            <a:br>
              <a:rPr lang="en-US" sz="2800" dirty="0"/>
            </a:br>
            <a:r>
              <a:rPr lang="en-US" sz="2800" dirty="0"/>
              <a:t>Code of Federal Regulations (CFR)</a:t>
            </a:r>
          </a:p>
          <a:p>
            <a:pPr>
              <a:defRPr/>
            </a:pPr>
            <a:r>
              <a:rPr lang="en-US" sz="2800" dirty="0"/>
              <a:t>For air transport, also see:</a:t>
            </a:r>
          </a:p>
          <a:p>
            <a:pPr lvl="1">
              <a:defRPr/>
            </a:pPr>
            <a:r>
              <a:rPr lang="en-US" sz="2600" dirty="0"/>
              <a:t>International Civil Aviation Organization (ICAO) </a:t>
            </a:r>
            <a:br>
              <a:rPr lang="en-US" sz="2600" dirty="0"/>
            </a:br>
            <a:r>
              <a:rPr lang="en-US" sz="2600" i="1" dirty="0"/>
              <a:t>Technical Instructions</a:t>
            </a:r>
            <a:endParaRPr lang="en-US" sz="2400" dirty="0"/>
          </a:p>
          <a:p>
            <a:pPr lvl="1">
              <a:defRPr/>
            </a:pPr>
            <a:r>
              <a:rPr lang="en-US" sz="2600" dirty="0"/>
              <a:t>International Air Transport Association (IATA) </a:t>
            </a:r>
            <a:br>
              <a:rPr lang="en-US" sz="2600" dirty="0"/>
            </a:br>
            <a:r>
              <a:rPr lang="en-US" sz="2600" i="1" dirty="0"/>
              <a:t>Dangerous Goods Regulations</a:t>
            </a:r>
            <a:endParaRPr lang="en-US" sz="24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67685215"/>
              </p:ext>
            </p:extLst>
          </p:nvPr>
        </p:nvGraphicFramePr>
        <p:xfrm>
          <a:off x="6934200" y="2438400"/>
          <a:ext cx="1963738" cy="1779588"/>
        </p:xfrm>
        <a:graphic>
          <a:graphicData uri="http://schemas.openxmlformats.org/presentationml/2006/ole">
            <mc:AlternateContent xmlns:mc="http://schemas.openxmlformats.org/markup-compatibility/2006">
              <mc:Choice xmlns:v="urn:schemas-microsoft-com:vml" Requires="v">
                <p:oleObj spid="_x0000_s8387" name="Clip" r:id="rId3" imgW="4762500" imgH="3505200" progId="">
                  <p:embed/>
                </p:oleObj>
              </mc:Choice>
              <mc:Fallback>
                <p:oleObj name="Clip" r:id="rId3" imgW="4762500" imgH="3505200" progId="">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438400"/>
                        <a:ext cx="1963738"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0342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OT Transportation">
  <a:themeElements>
    <a:clrScheme name="1_DOT Transpor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DOT Transpor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OT Transpor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OT Transpor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OT Transpor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OT Transpor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OT Transpor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OT Transpor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OT Transpor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uwgb">
  <a:themeElements>
    <a:clrScheme name="UW-Green Bay color scheme">
      <a:dk1>
        <a:srgbClr val="000000"/>
      </a:dk1>
      <a:lt1>
        <a:sysClr val="window" lastClr="FFFFFF"/>
      </a:lt1>
      <a:dk2>
        <a:srgbClr val="043419"/>
      </a:dk2>
      <a:lt2>
        <a:srgbClr val="FBEEC9"/>
      </a:lt2>
      <a:accent1>
        <a:srgbClr val="990000"/>
      </a:accent1>
      <a:accent2>
        <a:srgbClr val="CCCCCC"/>
      </a:accent2>
      <a:accent3>
        <a:srgbClr val="999999"/>
      </a:accent3>
      <a:accent4>
        <a:srgbClr val="9FD3B6"/>
      </a:accent4>
      <a:accent5>
        <a:srgbClr val="D79D9F"/>
      </a:accent5>
      <a:accent6>
        <a:srgbClr val="006633"/>
      </a:accent6>
      <a:hlink>
        <a:srgbClr val="CC0000"/>
      </a:hlink>
      <a:folHlink>
        <a:srgbClr val="6600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1uwgb">
  <a:themeElements>
    <a:clrScheme name="UW-Green Bay color scheme">
      <a:dk1>
        <a:srgbClr val="000000"/>
      </a:dk1>
      <a:lt1>
        <a:sysClr val="window" lastClr="FFFFFF"/>
      </a:lt1>
      <a:dk2>
        <a:srgbClr val="043419"/>
      </a:dk2>
      <a:lt2>
        <a:srgbClr val="FBEEC9"/>
      </a:lt2>
      <a:accent1>
        <a:srgbClr val="990000"/>
      </a:accent1>
      <a:accent2>
        <a:srgbClr val="CCCCCC"/>
      </a:accent2>
      <a:accent3>
        <a:srgbClr val="999999"/>
      </a:accent3>
      <a:accent4>
        <a:srgbClr val="9FD3B6"/>
      </a:accent4>
      <a:accent5>
        <a:srgbClr val="D79D9F"/>
      </a:accent5>
      <a:accent6>
        <a:srgbClr val="006633"/>
      </a:accent6>
      <a:hlink>
        <a:srgbClr val="CC0000"/>
      </a:hlink>
      <a:folHlink>
        <a:srgbClr val="6600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3108</TotalTime>
  <Words>2313</Words>
  <Application>Microsoft Office PowerPoint</Application>
  <PresentationFormat>On-screen Show (4:3)</PresentationFormat>
  <Paragraphs>378</Paragraphs>
  <Slides>44</Slides>
  <Notes>32</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44</vt:i4>
      </vt:variant>
    </vt:vector>
  </HeadingPairs>
  <TitlesOfParts>
    <vt:vector size="51" baseType="lpstr">
      <vt:lpstr>1_DOT Transportation</vt:lpstr>
      <vt:lpstr>2_Office Theme</vt:lpstr>
      <vt:lpstr>4_Office Theme</vt:lpstr>
      <vt:lpstr>1uwgb</vt:lpstr>
      <vt:lpstr>1_1uwgb</vt:lpstr>
      <vt:lpstr>Photo Editor Photo</vt:lpstr>
      <vt:lpstr>Clip</vt:lpstr>
      <vt:lpstr>Hazardous Materials Transport Awareness Training</vt:lpstr>
      <vt:lpstr>Hazardous Materials Transport Awareness Training</vt:lpstr>
      <vt:lpstr>Hazardous Materials Transport Awareness Training</vt:lpstr>
      <vt:lpstr>What are hazardous materials? </vt:lpstr>
      <vt:lpstr>Examples of hazardous materials</vt:lpstr>
      <vt:lpstr>Examples of hazardous materials</vt:lpstr>
      <vt:lpstr>Examples of hazardous materials</vt:lpstr>
      <vt:lpstr>The Hazardous Materials Transportation Act of 1974</vt:lpstr>
      <vt:lpstr>Regulations for the Transport of Hazardous Material...</vt:lpstr>
      <vt:lpstr>Hazardous Materials Regulations</vt:lpstr>
      <vt:lpstr>How to identify hazardous materials</vt:lpstr>
      <vt:lpstr>How to identify hazardous materials</vt:lpstr>
      <vt:lpstr>How to identify hazardous materials Two of the most common hazardous materials labeling systems:</vt:lpstr>
      <vt:lpstr>PowerPoint Presentation</vt:lpstr>
      <vt:lpstr>How to identify hazardous Materials</vt:lpstr>
      <vt:lpstr>Is it a hazardous material?</vt:lpstr>
      <vt:lpstr>DOT Hazard Classification System</vt:lpstr>
      <vt:lpstr>DOT Hazard Classification System</vt:lpstr>
      <vt:lpstr>Package labels &amp; Markings</vt:lpstr>
      <vt:lpstr>Is this a DOT Hazardous Material?</vt:lpstr>
      <vt:lpstr>Recognizing Packages of Hazardous Material...</vt:lpstr>
      <vt:lpstr>Is it a hazardous material?</vt:lpstr>
      <vt:lpstr>Hazardous Materials Table 49 CFR 172.101</vt:lpstr>
      <vt:lpstr>Is this a DOT Hazardous Material?</vt:lpstr>
      <vt:lpstr>Hazardous Materials Table</vt:lpstr>
      <vt:lpstr>Hazardous Materials Table 49 CFR 172.101</vt:lpstr>
      <vt:lpstr>Hazardous Materials Table</vt:lpstr>
      <vt:lpstr>Airlines and Flammable Gases</vt:lpstr>
      <vt:lpstr>Regulations for Commercial Transportation</vt:lpstr>
      <vt:lpstr>Requirements for preparing and transporting Hazardous Materials…</vt:lpstr>
      <vt:lpstr>Requirements for preparing &amp; transporting hazardous materials</vt:lpstr>
      <vt:lpstr>Take home message…..</vt:lpstr>
      <vt:lpstr>Passenger Travel</vt:lpstr>
      <vt:lpstr>Passenger Travel</vt:lpstr>
      <vt:lpstr>Passenger Travel</vt:lpstr>
      <vt:lpstr>Passenger Travel</vt:lpstr>
      <vt:lpstr>Passenger Travel</vt:lpstr>
      <vt:lpstr>Passenger Travel</vt:lpstr>
      <vt:lpstr>FAA ENFORCEMENT</vt:lpstr>
      <vt:lpstr>FAA ENFORCEMENT</vt:lpstr>
      <vt:lpstr>Resources</vt:lpstr>
      <vt:lpstr>Resources</vt:lpstr>
      <vt:lpstr>Resources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Hazardous Material</dc:title>
  <dc:creator>Fermanich, Jill</dc:creator>
  <cp:lastModifiedBy>Fermanich, Jill</cp:lastModifiedBy>
  <cp:revision>395</cp:revision>
  <cp:lastPrinted>2012-01-13T18:25:31Z</cp:lastPrinted>
  <dcterms:created xsi:type="dcterms:W3CDTF">2011-11-23T18:33:59Z</dcterms:created>
  <dcterms:modified xsi:type="dcterms:W3CDTF">2012-02-09T17:17:38Z</dcterms:modified>
</cp:coreProperties>
</file>