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8" r:id="rId11"/>
    <p:sldId id="274" r:id="rId12"/>
    <p:sldId id="270" r:id="rId13"/>
    <p:sldId id="264" r:id="rId14"/>
    <p:sldId id="265" r:id="rId15"/>
    <p:sldId id="269" r:id="rId16"/>
    <p:sldId id="275" r:id="rId17"/>
    <p:sldId id="278" r:id="rId18"/>
    <p:sldId id="280" r:id="rId19"/>
    <p:sldId id="276" r:id="rId20"/>
    <p:sldId id="272" r:id="rId21"/>
    <p:sldId id="277" r:id="rId22"/>
    <p:sldId id="266" r:id="rId23"/>
  </p:sldIdLst>
  <p:sldSz cx="9144000" cy="6858000" type="screen4x3"/>
  <p:notesSz cx="92233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drum, John" userId="e61d63c1-ac11-4396-8cb8-cebfe4a5c10b" providerId="ADAL" clId="{67B8C898-40CA-4CDB-8E11-3D85939FF0D3}"/>
    <pc:docChg chg="modSld">
      <pc:chgData name="Landrum, John" userId="e61d63c1-ac11-4396-8cb8-cebfe4a5c10b" providerId="ADAL" clId="{67B8C898-40CA-4CDB-8E11-3D85939FF0D3}" dt="2021-08-18T18:08:13.199" v="291" actId="20577"/>
      <pc:docMkLst>
        <pc:docMk/>
      </pc:docMkLst>
      <pc:sldChg chg="modSp">
        <pc:chgData name="Landrum, John" userId="e61d63c1-ac11-4396-8cb8-cebfe4a5c10b" providerId="ADAL" clId="{67B8C898-40CA-4CDB-8E11-3D85939FF0D3}" dt="2021-08-18T18:08:13.199" v="291" actId="20577"/>
        <pc:sldMkLst>
          <pc:docMk/>
          <pc:sldMk cId="745221382" sldId="256"/>
        </pc:sldMkLst>
        <pc:spChg chg="mod">
          <ac:chgData name="Landrum, John" userId="e61d63c1-ac11-4396-8cb8-cebfe4a5c10b" providerId="ADAL" clId="{67B8C898-40CA-4CDB-8E11-3D85939FF0D3}" dt="2021-08-18T18:08:13.199" v="291" actId="20577"/>
          <ac:spMkLst>
            <pc:docMk/>
            <pc:sldMk cId="745221382" sldId="256"/>
            <ac:spMk id="4" creationId="{00000000-0000-0000-0000-000000000000}"/>
          </ac:spMkLst>
        </pc:spChg>
      </pc:sldChg>
      <pc:sldChg chg="modSp">
        <pc:chgData name="Landrum, John" userId="e61d63c1-ac11-4396-8cb8-cebfe4a5c10b" providerId="ADAL" clId="{67B8C898-40CA-4CDB-8E11-3D85939FF0D3}" dt="2021-08-16T18:00:32.991" v="3" actId="255"/>
        <pc:sldMkLst>
          <pc:docMk/>
          <pc:sldMk cId="1322007589" sldId="257"/>
        </pc:sldMkLst>
        <pc:spChg chg="mod">
          <ac:chgData name="Landrum, John" userId="e61d63c1-ac11-4396-8cb8-cebfe4a5c10b" providerId="ADAL" clId="{67B8C898-40CA-4CDB-8E11-3D85939FF0D3}" dt="2021-08-16T18:00:32.991" v="3" actId="255"/>
          <ac:spMkLst>
            <pc:docMk/>
            <pc:sldMk cId="1322007589" sldId="257"/>
            <ac:spMk id="3" creationId="{00000000-0000-0000-0000-000000000000}"/>
          </ac:spMkLst>
        </pc:spChg>
      </pc:sldChg>
      <pc:sldChg chg="modSp">
        <pc:chgData name="Landrum, John" userId="e61d63c1-ac11-4396-8cb8-cebfe4a5c10b" providerId="ADAL" clId="{67B8C898-40CA-4CDB-8E11-3D85939FF0D3}" dt="2021-08-18T17:57:27.576" v="79" actId="20577"/>
        <pc:sldMkLst>
          <pc:docMk/>
          <pc:sldMk cId="2223057679" sldId="261"/>
        </pc:sldMkLst>
        <pc:spChg chg="mod">
          <ac:chgData name="Landrum, John" userId="e61d63c1-ac11-4396-8cb8-cebfe4a5c10b" providerId="ADAL" clId="{67B8C898-40CA-4CDB-8E11-3D85939FF0D3}" dt="2021-08-18T17:57:27.576" v="79" actId="20577"/>
          <ac:spMkLst>
            <pc:docMk/>
            <pc:sldMk cId="2223057679" sldId="261"/>
            <ac:spMk id="2" creationId="{00000000-0000-0000-0000-000000000000}"/>
          </ac:spMkLst>
        </pc:spChg>
      </pc:sldChg>
      <pc:sldChg chg="modSp">
        <pc:chgData name="Landrum, John" userId="e61d63c1-ac11-4396-8cb8-cebfe4a5c10b" providerId="ADAL" clId="{67B8C898-40CA-4CDB-8E11-3D85939FF0D3}" dt="2021-08-18T18:01:51.243" v="93" actId="113"/>
        <pc:sldMkLst>
          <pc:docMk/>
          <pc:sldMk cId="2193228907" sldId="262"/>
        </pc:sldMkLst>
        <pc:spChg chg="mod">
          <ac:chgData name="Landrum, John" userId="e61d63c1-ac11-4396-8cb8-cebfe4a5c10b" providerId="ADAL" clId="{67B8C898-40CA-4CDB-8E11-3D85939FF0D3}" dt="2021-08-18T18:01:51.243" v="93" actId="113"/>
          <ac:spMkLst>
            <pc:docMk/>
            <pc:sldMk cId="2193228907" sldId="262"/>
            <ac:spMk id="2" creationId="{00000000-0000-0000-0000-000000000000}"/>
          </ac:spMkLst>
        </pc:spChg>
      </pc:sldChg>
      <pc:sldChg chg="modSp">
        <pc:chgData name="Landrum, John" userId="e61d63c1-ac11-4396-8cb8-cebfe4a5c10b" providerId="ADAL" clId="{67B8C898-40CA-4CDB-8E11-3D85939FF0D3}" dt="2021-08-18T18:04:07.341" v="133" actId="20577"/>
        <pc:sldMkLst>
          <pc:docMk/>
          <pc:sldMk cId="3341359142" sldId="263"/>
        </pc:sldMkLst>
        <pc:spChg chg="mod">
          <ac:chgData name="Landrum, John" userId="e61d63c1-ac11-4396-8cb8-cebfe4a5c10b" providerId="ADAL" clId="{67B8C898-40CA-4CDB-8E11-3D85939FF0D3}" dt="2021-08-18T18:04:07.341" v="133" actId="20577"/>
          <ac:spMkLst>
            <pc:docMk/>
            <pc:sldMk cId="3341359142" sldId="263"/>
            <ac:spMk id="2" creationId="{00000000-0000-0000-0000-000000000000}"/>
          </ac:spMkLst>
        </pc:spChg>
      </pc:sldChg>
      <pc:sldChg chg="modSp">
        <pc:chgData name="Landrum, John" userId="e61d63c1-ac11-4396-8cb8-cebfe4a5c10b" providerId="ADAL" clId="{67B8C898-40CA-4CDB-8E11-3D85939FF0D3}" dt="2021-08-18T18:05:36.427" v="173" actId="20577"/>
        <pc:sldMkLst>
          <pc:docMk/>
          <pc:sldMk cId="3778234590" sldId="264"/>
        </pc:sldMkLst>
        <pc:spChg chg="mod">
          <ac:chgData name="Landrum, John" userId="e61d63c1-ac11-4396-8cb8-cebfe4a5c10b" providerId="ADAL" clId="{67B8C898-40CA-4CDB-8E11-3D85939FF0D3}" dt="2021-08-18T18:05:36.427" v="173" actId="20577"/>
          <ac:spMkLst>
            <pc:docMk/>
            <pc:sldMk cId="3778234590" sldId="264"/>
            <ac:spMk id="2" creationId="{00000000-0000-0000-0000-000000000000}"/>
          </ac:spMkLst>
        </pc:spChg>
      </pc:sldChg>
      <pc:sldChg chg="modSp">
        <pc:chgData name="Landrum, John" userId="e61d63c1-ac11-4396-8cb8-cebfe4a5c10b" providerId="ADAL" clId="{67B8C898-40CA-4CDB-8E11-3D85939FF0D3}" dt="2021-08-18T18:07:30.446" v="280" actId="20577"/>
        <pc:sldMkLst>
          <pc:docMk/>
          <pc:sldMk cId="630165720" sldId="272"/>
        </pc:sldMkLst>
        <pc:spChg chg="mod">
          <ac:chgData name="Landrum, John" userId="e61d63c1-ac11-4396-8cb8-cebfe4a5c10b" providerId="ADAL" clId="{67B8C898-40CA-4CDB-8E11-3D85939FF0D3}" dt="2021-08-18T18:07:30.446" v="280" actId="20577"/>
          <ac:spMkLst>
            <pc:docMk/>
            <pc:sldMk cId="630165720" sldId="272"/>
            <ac:spMk id="2" creationId="{00000000-0000-0000-0000-000000000000}"/>
          </ac:spMkLst>
        </pc:spChg>
      </pc:sldChg>
      <pc:sldChg chg="modSp">
        <pc:chgData name="Landrum, John" userId="e61d63c1-ac11-4396-8cb8-cebfe4a5c10b" providerId="ADAL" clId="{67B8C898-40CA-4CDB-8E11-3D85939FF0D3}" dt="2021-08-18T18:06:42.218" v="220" actId="20577"/>
        <pc:sldMkLst>
          <pc:docMk/>
          <pc:sldMk cId="2970885989" sldId="276"/>
        </pc:sldMkLst>
        <pc:spChg chg="mod">
          <ac:chgData name="Landrum, John" userId="e61d63c1-ac11-4396-8cb8-cebfe4a5c10b" providerId="ADAL" clId="{67B8C898-40CA-4CDB-8E11-3D85939FF0D3}" dt="2021-08-18T18:06:42.218" v="220" actId="20577"/>
          <ac:spMkLst>
            <pc:docMk/>
            <pc:sldMk cId="2970885989" sldId="276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6796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4445" y="1"/>
            <a:ext cx="3996796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67F58-74EE-4DE6-8226-3D76407D2710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3996796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4445" y="6658664"/>
            <a:ext cx="3996796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6D658-680F-4091-BDA6-5327452AC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4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6796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4445" y="1"/>
            <a:ext cx="3996796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3ADB7-E4D5-472F-8CE0-C23B74E27B8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35300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338" y="3373754"/>
            <a:ext cx="7378700" cy="27603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3996796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4445" y="6658664"/>
            <a:ext cx="3996796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D6971-CF9E-432B-8D60-26E833DF2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00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D6971-CF9E-432B-8D60-26E833DF27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8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D6971-CF9E-432B-8D60-26E833DF271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69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D6971-CF9E-432B-8D60-26E833DF271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4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39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9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1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3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7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6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8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4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5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E94168-446B-43A3-9B2D-8A9EED0222C8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501E518-34E8-41DD-89A1-C77D5317C56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97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gb.edu/publicsafety/CleryTraining/index.htm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landrumj@uwgb.edu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osufac@uwgb.edu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gb.edu/student-government/committees/segregated-fees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gb.edu/student-government/committees/segregated-fees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gb.edu/student-organizations/forms/orgsmorg-table-registration/" TargetMode="External"/><Relationship Id="rId2" Type="http://schemas.openxmlformats.org/officeDocument/2006/relationships/hyperlink" Target="https://www.uwgb.edu/student-organizations/forms/fundraising-form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gb.edu/student-organizations/forms/solicitation-approval-request/" TargetMode="External"/><Relationship Id="rId2" Type="http://schemas.openxmlformats.org/officeDocument/2006/relationships/hyperlink" Target="https://www.uwgb.edu/student-organizations/forms/pre-contract-worksheet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gb.edu/student-organizations/forms/drivers-authorization/" TargetMode="External"/><Relationship Id="rId2" Type="http://schemas.openxmlformats.org/officeDocument/2006/relationships/hyperlink" Target="https://uwgreenbay.ca1.qualtrics.com/jfe/form/SV_ai32P4Vz3AVFenQ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wgb.edu/student-engagement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4800600"/>
            <a:ext cx="6858000" cy="1194650"/>
          </a:xfrm>
        </p:spPr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br>
              <a:rPr lang="en-US" sz="5400" dirty="0">
                <a:effectLst/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3810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Updated August, </a:t>
            </a:r>
            <a:r>
              <a:rPr lang="en-US" dirty="0"/>
              <a:t>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UWGB </a:t>
            </a:r>
          </a:p>
          <a:p>
            <a:pPr algn="ctr"/>
            <a:r>
              <a:rPr lang="en-US" sz="6000" b="1" dirty="0"/>
              <a:t>Student Organization </a:t>
            </a:r>
          </a:p>
          <a:p>
            <a:pPr algn="ctr"/>
            <a:r>
              <a:rPr lang="en-US" sz="6000" b="1" dirty="0"/>
              <a:t>Advisor Basics</a:t>
            </a:r>
          </a:p>
        </p:txBody>
      </p:sp>
    </p:spTree>
    <p:extLst>
      <p:ext uri="{BB962C8B-B14F-4D97-AF65-F5344CB8AC3E}">
        <p14:creationId xmlns:p14="http://schemas.microsoft.com/office/powerpoint/2010/main" val="745221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771"/>
            <a:ext cx="8305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Reporting a Crime	</a:t>
            </a:r>
          </a:p>
          <a:p>
            <a:endParaRPr lang="en-US" dirty="0"/>
          </a:p>
          <a:p>
            <a:r>
              <a:rPr lang="en-US" sz="3600" dirty="0"/>
              <a:t>-- Advisors: Jeanne </a:t>
            </a:r>
            <a:r>
              <a:rPr lang="en-US" sz="3600" dirty="0" err="1"/>
              <a:t>Clery</a:t>
            </a:r>
            <a:r>
              <a:rPr lang="en-US" sz="3600" dirty="0"/>
              <a:t> Act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3200" dirty="0"/>
              <a:t>You are a Campus Security Authority (CSA)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3200" dirty="0"/>
              <a:t> If any person reveals to you that they have been the victim, witness, or perpetrator of any incident that might involve a crime (reportable or otherwise) please immediately contact the university police at 465-2300.  </a:t>
            </a:r>
          </a:p>
        </p:txBody>
      </p:sp>
    </p:spTree>
    <p:extLst>
      <p:ext uri="{BB962C8B-B14F-4D97-AF65-F5344CB8AC3E}">
        <p14:creationId xmlns:p14="http://schemas.microsoft.com/office/powerpoint/2010/main" val="2966437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771"/>
            <a:ext cx="8305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Reporting a Crime	</a:t>
            </a:r>
          </a:p>
          <a:p>
            <a:endParaRPr lang="en-US" dirty="0"/>
          </a:p>
          <a:p>
            <a:r>
              <a:rPr lang="en-US" sz="3600" dirty="0"/>
              <a:t>-- Advisors: </a:t>
            </a:r>
            <a:r>
              <a:rPr lang="en-US" sz="2400" dirty="0"/>
              <a:t> </a:t>
            </a:r>
            <a:r>
              <a:rPr lang="en-US" sz="3600" dirty="0"/>
              <a:t>Jeanne </a:t>
            </a:r>
            <a:r>
              <a:rPr lang="en-US" sz="3600" dirty="0" err="1"/>
              <a:t>Clery</a:t>
            </a:r>
            <a:r>
              <a:rPr lang="en-US" sz="3600" dirty="0"/>
              <a:t> Act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3200" dirty="0"/>
              <a:t>If you are not sure if you need to report please error on the side of reporting. </a:t>
            </a:r>
          </a:p>
          <a:p>
            <a:r>
              <a:rPr lang="en-US" sz="3200" dirty="0"/>
              <a:t>           </a:t>
            </a:r>
          </a:p>
          <a:p>
            <a:r>
              <a:rPr lang="en-US" sz="3200" dirty="0"/>
              <a:t>-- See Public Safety Website </a:t>
            </a:r>
            <a:r>
              <a:rPr lang="en-US" sz="3200" dirty="0">
                <a:hlinkClick r:id="rId2"/>
              </a:rPr>
              <a:t>http://www.uwgb.edu/</a:t>
            </a:r>
          </a:p>
          <a:p>
            <a:r>
              <a:rPr lang="en-US" sz="3200" dirty="0" err="1">
                <a:hlinkClick r:id="rId2"/>
              </a:rPr>
              <a:t>publicsafety</a:t>
            </a:r>
            <a:r>
              <a:rPr lang="en-US" sz="3200" dirty="0">
                <a:hlinkClick r:id="rId2"/>
              </a:rPr>
              <a:t>/</a:t>
            </a:r>
            <a:r>
              <a:rPr lang="en-US" sz="3200" dirty="0" err="1">
                <a:hlinkClick r:id="rId2"/>
              </a:rPr>
              <a:t>CleryTraining</a:t>
            </a:r>
            <a:r>
              <a:rPr lang="en-US" sz="3200" dirty="0">
                <a:hlinkClick r:id="rId2"/>
              </a:rPr>
              <a:t>/index.htm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4597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"/>
            <a:ext cx="8305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Student Org Email Account (soaccounts)</a:t>
            </a:r>
          </a:p>
          <a:p>
            <a:r>
              <a:rPr lang="en-US" dirty="0"/>
              <a:t>	</a:t>
            </a:r>
            <a:r>
              <a:rPr lang="en-US" sz="2400" b="1" dirty="0"/>
              <a:t>Keeps individual student accounts from clogging up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b="1" dirty="0"/>
              <a:t>Can use as a storage box</a:t>
            </a:r>
            <a:r>
              <a:rPr lang="en-US" sz="2400" dirty="0"/>
              <a:t> for org info</a:t>
            </a:r>
          </a:p>
          <a:p>
            <a:r>
              <a:rPr lang="en-US" sz="2400" dirty="0"/>
              <a:t>	—pointers, “how-</a:t>
            </a:r>
            <a:r>
              <a:rPr lang="en-US" sz="2400" dirty="0" err="1"/>
              <a:t>to’s</a:t>
            </a:r>
            <a:r>
              <a:rPr lang="en-US" sz="2400" dirty="0"/>
              <a:t>”, transition information, 		meeting minutes, org documents (bylaws or constitutions)</a:t>
            </a:r>
            <a:br>
              <a:rPr lang="en-US" sz="2400" dirty="0"/>
            </a:br>
            <a:r>
              <a:rPr lang="en-US" sz="2400" dirty="0"/>
              <a:t>	</a:t>
            </a:r>
          </a:p>
          <a:p>
            <a:r>
              <a:rPr lang="en-US" sz="2400" b="1" dirty="0"/>
              <a:t>	If the password needs to be reset</a:t>
            </a:r>
            <a:r>
              <a:rPr lang="en-US" sz="2400" dirty="0"/>
              <a:t> </a:t>
            </a:r>
          </a:p>
          <a:p>
            <a:r>
              <a:rPr lang="en-US" sz="2400" dirty="0"/>
              <a:t>	-- call (465-2532) or email John (</a:t>
            </a:r>
            <a:r>
              <a:rPr lang="en-US" sz="2400" u="sng" dirty="0">
                <a:hlinkClick r:id="rId2"/>
              </a:rPr>
              <a:t>landrumj@uwgb.edu</a:t>
            </a:r>
            <a:r>
              <a:rPr lang="en-US" sz="2400" dirty="0"/>
              <a:t>) </a:t>
            </a:r>
          </a:p>
          <a:p>
            <a:r>
              <a:rPr lang="en-US" sz="2400" dirty="0"/>
              <a:t>	</a:t>
            </a:r>
            <a:r>
              <a:rPr lang="en-US" sz="2400" b="1" dirty="0"/>
              <a:t>Needs to be checked weekly</a:t>
            </a:r>
            <a:r>
              <a:rPr lang="en-US" sz="2400" dirty="0"/>
              <a:t> </a:t>
            </a:r>
          </a:p>
          <a:p>
            <a:r>
              <a:rPr lang="en-US" sz="2400" dirty="0"/>
              <a:t>	-- I send out an almost weekly email</a:t>
            </a:r>
          </a:p>
          <a:p>
            <a:r>
              <a:rPr lang="en-US" sz="2400" dirty="0"/>
              <a:t>	--You could always </a:t>
            </a:r>
            <a:r>
              <a:rPr lang="en-US" sz="2400" b="1" dirty="0"/>
              <a:t>ask the students to give you the                       	password too</a:t>
            </a:r>
            <a:r>
              <a:rPr lang="en-US" sz="2400" dirty="0"/>
              <a:t>!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11848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"/>
            <a:ext cx="838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5400" b="1" dirty="0"/>
              <a:t>Larger Storage Needs?</a:t>
            </a:r>
          </a:p>
          <a:p>
            <a:r>
              <a:rPr lang="en-US" dirty="0"/>
              <a:t>	</a:t>
            </a:r>
            <a:r>
              <a:rPr lang="en-US" sz="3200" b="1" dirty="0"/>
              <a:t>Locking lateral file drawers available</a:t>
            </a:r>
          </a:p>
          <a:p>
            <a:endParaRPr lang="en-US" sz="3200" b="1" dirty="0"/>
          </a:p>
          <a:p>
            <a:r>
              <a:rPr lang="en-US" sz="3200" b="1" dirty="0"/>
              <a:t>	We just got more of these in summer 2018.</a:t>
            </a:r>
          </a:p>
          <a:p>
            <a:endParaRPr lang="en-US" sz="3200" b="1" dirty="0"/>
          </a:p>
          <a:p>
            <a:r>
              <a:rPr lang="en-US" sz="3200" b="1" dirty="0"/>
              <a:t>	Org leaders should see Tina in the Student 	Engagement Center if they 	need a drawer.</a:t>
            </a:r>
          </a:p>
        </p:txBody>
      </p:sp>
    </p:spTree>
    <p:extLst>
      <p:ext uri="{BB962C8B-B14F-4D97-AF65-F5344CB8AC3E}">
        <p14:creationId xmlns:p14="http://schemas.microsoft.com/office/powerpoint/2010/main" val="3778234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382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Web Pages</a:t>
            </a:r>
          </a:p>
          <a:p>
            <a:r>
              <a:rPr lang="en-US" sz="3200" b="1" dirty="0"/>
              <a:t>	Space on a university server can be made  </a:t>
            </a:r>
            <a:br>
              <a:rPr lang="en-US" sz="3200" b="1" dirty="0"/>
            </a:br>
            <a:r>
              <a:rPr lang="en-US" sz="3200" b="1" dirty="0"/>
              <a:t>                   available upon request</a:t>
            </a:r>
            <a:endParaRPr lang="en-US" sz="3200" dirty="0"/>
          </a:p>
          <a:p>
            <a:r>
              <a:rPr lang="en-US" sz="3200" b="1" dirty="0"/>
              <a:t>	Students need to do their own web page                  </a:t>
            </a:r>
            <a:br>
              <a:rPr lang="en-US" sz="3200" b="1" dirty="0"/>
            </a:br>
            <a:r>
              <a:rPr lang="en-US" sz="3200" b="1" dirty="0"/>
              <a:t>                   creation</a:t>
            </a:r>
            <a:endParaRPr lang="en-US" sz="3200" dirty="0"/>
          </a:p>
          <a:p>
            <a:r>
              <a:rPr lang="en-US" sz="3200" b="1" dirty="0"/>
              <a:t>	Virtually no support from CIT or Web </a:t>
            </a:r>
            <a:br>
              <a:rPr lang="en-US" sz="3200" b="1" dirty="0"/>
            </a:br>
            <a:r>
              <a:rPr lang="en-US" sz="3200" b="1" dirty="0"/>
              <a:t>                   Services for student orgs</a:t>
            </a:r>
          </a:p>
          <a:p>
            <a:r>
              <a:rPr lang="en-US" sz="3200" b="1" dirty="0"/>
              <a:t>	Kentico is the program in use for this– it is        </a:t>
            </a:r>
            <a:br>
              <a:rPr lang="en-US" sz="3200" b="1" dirty="0"/>
            </a:br>
            <a:r>
              <a:rPr lang="en-US" sz="3200" b="1" dirty="0"/>
              <a:t>                  available on all university computers.</a:t>
            </a:r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28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382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sz="5400" b="1" dirty="0"/>
              <a:t>SUFAC Budgets</a:t>
            </a:r>
          </a:p>
          <a:p>
            <a:r>
              <a:rPr lang="en-US" sz="5400" b="1" dirty="0"/>
              <a:t> &amp; SUFAC Web Pages</a:t>
            </a:r>
            <a:endParaRPr lang="en-US" sz="5400" dirty="0"/>
          </a:p>
          <a:p>
            <a:r>
              <a:rPr lang="en-US" b="1" dirty="0"/>
              <a:t>	</a:t>
            </a:r>
          </a:p>
          <a:p>
            <a:r>
              <a:rPr lang="en-US" sz="3200" b="1" dirty="0"/>
              <a:t>Budget Training Sessions are mandatory for those wishing to submit an annual budget for 2021-22</a:t>
            </a:r>
          </a:p>
          <a:p>
            <a:endParaRPr lang="en-US" sz="3200" b="1" dirty="0"/>
          </a:p>
          <a:p>
            <a:r>
              <a:rPr lang="en-US" sz="3200" b="1" dirty="0"/>
              <a:t>Training Sessions:  Tuesday and Wednesday, September 28 &amp; 29, 5:00 pm in the 1965 Room</a:t>
            </a:r>
          </a:p>
          <a:p>
            <a:r>
              <a:rPr lang="en-US" b="1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83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38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sz="5400" b="1" dirty="0"/>
              <a:t>SUFAC Budgets</a:t>
            </a:r>
          </a:p>
          <a:p>
            <a:r>
              <a:rPr lang="en-US" sz="5400" b="1" dirty="0"/>
              <a:t> &amp; SUFAC Web Pages</a:t>
            </a:r>
            <a:endParaRPr lang="en-US" sz="5400" dirty="0"/>
          </a:p>
          <a:p>
            <a:r>
              <a:rPr lang="en-US" b="1" dirty="0"/>
              <a:t>	</a:t>
            </a:r>
          </a:p>
          <a:p>
            <a:r>
              <a:rPr lang="en-US" sz="3200" b="1" dirty="0"/>
              <a:t>Budgets for next year are due </a:t>
            </a:r>
          </a:p>
          <a:p>
            <a:r>
              <a:rPr lang="en-US" sz="3200" b="1" dirty="0"/>
              <a:t>Sunday, October 17, 2021 by 11:59 pm to  </a:t>
            </a:r>
            <a:r>
              <a:rPr lang="en-US" sz="3200" b="1" u="sng" dirty="0">
                <a:solidFill>
                  <a:srgbClr val="002060"/>
                </a:solidFill>
                <a:hlinkClick r:id="rId2"/>
              </a:rPr>
              <a:t>sosufac@uwgb.edu</a:t>
            </a:r>
            <a:r>
              <a:rPr lang="en-US" sz="3200" b="1" dirty="0">
                <a:solidFill>
                  <a:srgbClr val="002060"/>
                </a:solidFill>
              </a:rPr>
              <a:t> .</a:t>
            </a:r>
            <a:endParaRPr lang="en-US" sz="3200" dirty="0">
              <a:solidFill>
                <a:srgbClr val="002060"/>
              </a:solidFill>
            </a:endParaRPr>
          </a:p>
          <a:p>
            <a:r>
              <a:rPr lang="en-US" sz="3200" b="1" dirty="0"/>
              <a:t>Process: org leaders present their requests to the SUFAC board.</a:t>
            </a:r>
            <a:endParaRPr lang="en-US" sz="3200" dirty="0"/>
          </a:p>
          <a:p>
            <a:r>
              <a:rPr lang="en-US" sz="3200" b="1" dirty="0"/>
              <a:t>SUFAC board meets on Thursdays at 5:15 in the 1965 Room.</a:t>
            </a:r>
            <a:endParaRPr lang="en-US" sz="3200" dirty="0"/>
          </a:p>
          <a:p>
            <a:r>
              <a:rPr lang="en-US" sz="3200" b="1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38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382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sz="5400" b="1" dirty="0"/>
              <a:t>SUFAC Budgets</a:t>
            </a:r>
          </a:p>
          <a:p>
            <a:r>
              <a:rPr lang="en-US" sz="5400" b="1" dirty="0"/>
              <a:t> &amp; SUFAC Web Pages</a:t>
            </a:r>
            <a:endParaRPr lang="en-US" sz="5400" dirty="0"/>
          </a:p>
          <a:p>
            <a:r>
              <a:rPr lang="en-US" b="1" dirty="0"/>
              <a:t>	</a:t>
            </a:r>
          </a:p>
          <a:p>
            <a:r>
              <a:rPr lang="en-US" sz="3200" b="1" dirty="0"/>
              <a:t>Orgs notified by email to </a:t>
            </a:r>
            <a:r>
              <a:rPr lang="en-US" sz="3200" b="1" dirty="0" err="1"/>
              <a:t>soaccounts</a:t>
            </a:r>
            <a:r>
              <a:rPr lang="en-US" sz="3200" b="1" dirty="0"/>
              <a:t> about decisions around spring break</a:t>
            </a:r>
            <a:endParaRPr lang="en-US" sz="3200" dirty="0"/>
          </a:p>
          <a:p>
            <a:r>
              <a:rPr lang="en-US" sz="3200" b="1" dirty="0"/>
              <a:t>	</a:t>
            </a:r>
          </a:p>
          <a:p>
            <a:r>
              <a:rPr lang="en-US" sz="3200" b="1" dirty="0"/>
              <a:t>SUFAC forms are available at their web site:                      </a:t>
            </a:r>
            <a:br>
              <a:rPr lang="en-US" sz="3200" b="1" dirty="0"/>
            </a:br>
            <a:r>
              <a:rPr lang="en-US" sz="3200" b="1" dirty="0"/>
              <a:t>       </a:t>
            </a:r>
            <a:r>
              <a:rPr lang="en-US" sz="3200" b="1" dirty="0">
                <a:hlinkClick r:id="rId2"/>
              </a:rPr>
              <a:t>http://www.uwgb.edu/student-government/committees/segregated-fees/</a:t>
            </a:r>
            <a:br>
              <a:rPr lang="en-US" sz="3200" b="1" dirty="0"/>
            </a:br>
            <a:endParaRPr lang="en-US" sz="3200" dirty="0"/>
          </a:p>
          <a:p>
            <a:r>
              <a:rPr lang="en-US" sz="3200" b="1" dirty="0"/>
              <a:t>	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83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3820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r>
              <a:rPr lang="en-US" sz="5400" b="1" dirty="0"/>
              <a:t>SUFAC Budgets</a:t>
            </a:r>
          </a:p>
          <a:p>
            <a:r>
              <a:rPr lang="en-US" sz="5400" b="1" dirty="0"/>
              <a:t> &amp; SUFAC Web Pages</a:t>
            </a:r>
            <a:endParaRPr lang="en-US" sz="5400" dirty="0"/>
          </a:p>
          <a:p>
            <a:r>
              <a:rPr lang="en-US" b="1" dirty="0"/>
              <a:t>	</a:t>
            </a:r>
          </a:p>
          <a:p>
            <a:r>
              <a:rPr lang="en-US" sz="3200" b="1" dirty="0"/>
              <a:t>Didn’t participate in the annual budgeting process?  There is still money available!!</a:t>
            </a:r>
          </a:p>
          <a:p>
            <a:endParaRPr lang="en-US" sz="900" b="1" dirty="0"/>
          </a:p>
          <a:p>
            <a:endParaRPr lang="en-US" sz="900" b="1" dirty="0"/>
          </a:p>
          <a:p>
            <a:r>
              <a:rPr lang="en-US" sz="3200" b="1" dirty="0"/>
              <a:t>Use Contingency Forms from the SUFAC web site.</a:t>
            </a:r>
          </a:p>
          <a:p>
            <a:endParaRPr lang="en-US" sz="800" b="1" dirty="0"/>
          </a:p>
          <a:p>
            <a:r>
              <a:rPr lang="en-US" sz="3200" b="1" dirty="0"/>
              <a:t>SUFAC forms are available at their web site:                      </a:t>
            </a:r>
            <a:br>
              <a:rPr lang="en-US" sz="3200" b="1" dirty="0"/>
            </a:br>
            <a:r>
              <a:rPr lang="en-US" sz="3200" b="1" dirty="0"/>
              <a:t>       </a:t>
            </a:r>
            <a:r>
              <a:rPr lang="en-US" sz="3200" b="1" dirty="0">
                <a:hlinkClick r:id="rId2"/>
              </a:rPr>
              <a:t>http://www.uwgb.edu/student-government/committees/segregated-fees/</a:t>
            </a:r>
            <a:br>
              <a:rPr lang="en-US" sz="3200" b="1" dirty="0"/>
            </a:br>
            <a:endParaRPr lang="en-US" sz="3200" dirty="0"/>
          </a:p>
          <a:p>
            <a:r>
              <a:rPr lang="en-US" sz="3200" b="1" dirty="0"/>
              <a:t>	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04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10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sz="5000" b="1" dirty="0"/>
              <a:t>  Student Engagement Center</a:t>
            </a:r>
          </a:p>
          <a:p>
            <a:br>
              <a:rPr lang="en-US" sz="1400" dirty="0"/>
            </a:br>
            <a:r>
              <a:rPr lang="en-US" sz="3200" dirty="0"/>
              <a:t>Help org leaders create and understand budgets</a:t>
            </a:r>
          </a:p>
          <a:p>
            <a:r>
              <a:rPr lang="en-US" sz="3200" dirty="0"/>
              <a:t>     Annual Budgets or Contingency Budgets</a:t>
            </a:r>
          </a:p>
          <a:p>
            <a:pPr lvl="1"/>
            <a:r>
              <a:rPr lang="en-US" sz="3200" dirty="0"/>
              <a:t>Maintain all budget spreadsheets (can share with advisors)</a:t>
            </a:r>
          </a:p>
          <a:p>
            <a:pPr lvl="1"/>
            <a:r>
              <a:rPr lang="en-US" sz="3200" dirty="0"/>
              <a:t>Facilitate spending and make travel arrangements</a:t>
            </a:r>
          </a:p>
          <a:p>
            <a:pPr lvl="1"/>
            <a:br>
              <a:rPr lang="en-US" sz="1400" dirty="0"/>
            </a:br>
            <a:r>
              <a:rPr lang="en-US" sz="3200" b="1" dirty="0"/>
              <a:t>		</a:t>
            </a:r>
            <a:endParaRPr lang="en-US" sz="5400" dirty="0"/>
          </a:p>
          <a:p>
            <a:r>
              <a:rPr lang="en-US" b="1" dirty="0"/>
              <a:t>	</a:t>
            </a:r>
          </a:p>
          <a:p>
            <a:r>
              <a:rPr lang="en-US" b="1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8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371600"/>
            <a:ext cx="7543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The Student Orgs Web Page:  </a:t>
            </a:r>
          </a:p>
          <a:p>
            <a:endParaRPr lang="en-US" b="1" u="sng" dirty="0"/>
          </a:p>
          <a:p>
            <a:r>
              <a:rPr lang="en-US" sz="4000" b="1" u="sng" dirty="0"/>
              <a:t>https://www.uwgb.edu/student-organizations/</a:t>
            </a:r>
          </a:p>
        </p:txBody>
      </p:sp>
    </p:spTree>
    <p:extLst>
      <p:ext uri="{BB962C8B-B14F-4D97-AF65-F5344CB8AC3E}">
        <p14:creationId xmlns:p14="http://schemas.microsoft.com/office/powerpoint/2010/main" val="132200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75"/>
            <a:ext cx="88392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sz="5000" b="1" dirty="0"/>
              <a:t>   Common Fund Issues</a:t>
            </a:r>
          </a:p>
          <a:p>
            <a:r>
              <a:rPr lang="en-US" sz="5400" b="1" dirty="0"/>
              <a:t>   </a:t>
            </a:r>
            <a:r>
              <a:rPr lang="en-US" sz="3200" b="1" dirty="0"/>
              <a:t>Orgs must follow complicated state &amp; </a:t>
            </a:r>
            <a:br>
              <a:rPr lang="en-US" sz="3200" b="1" dirty="0"/>
            </a:br>
            <a:r>
              <a:rPr lang="en-US" sz="3200" b="1" dirty="0"/>
              <a:t>          university policies</a:t>
            </a:r>
          </a:p>
          <a:p>
            <a:r>
              <a:rPr lang="en-US" sz="3200" b="1" dirty="0"/>
              <a:t>      </a:t>
            </a:r>
          </a:p>
          <a:p>
            <a:r>
              <a:rPr lang="en-US" sz="3200" b="1" dirty="0"/>
              <a:t>     Student Engagement Center travel estimates are 	just that… if parameters change, so will the 	org’s share</a:t>
            </a:r>
          </a:p>
          <a:p>
            <a:r>
              <a:rPr lang="en-US" sz="3200" b="1" dirty="0"/>
              <a:t>      </a:t>
            </a:r>
          </a:p>
          <a:p>
            <a:r>
              <a:rPr lang="en-US" sz="3200" b="1" dirty="0"/>
              <a:t>     Every year, an org would be wise to have just                                    </a:t>
            </a:r>
            <a:br>
              <a:rPr lang="en-US" sz="3200" b="1" dirty="0"/>
            </a:br>
            <a:r>
              <a:rPr lang="en-US" sz="3200" b="1" dirty="0"/>
              <a:t>         one person coordinating travel (consistency)</a:t>
            </a:r>
            <a:br>
              <a:rPr lang="en-US" sz="3200" b="1" dirty="0"/>
            </a:br>
            <a:r>
              <a:rPr lang="en-US" sz="3200" b="1" dirty="0"/>
              <a:t>		</a:t>
            </a:r>
            <a:endParaRPr lang="en-US" sz="5400" dirty="0"/>
          </a:p>
          <a:p>
            <a:r>
              <a:rPr lang="en-US" b="1" dirty="0"/>
              <a:t>	</a:t>
            </a:r>
          </a:p>
          <a:p>
            <a:r>
              <a:rPr lang="en-US" b="1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65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75"/>
            <a:ext cx="88392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sz="5000" b="1" dirty="0"/>
              <a:t>   Common Fund Issues</a:t>
            </a:r>
          </a:p>
          <a:p>
            <a:r>
              <a:rPr lang="en-US" sz="5400" b="1" dirty="0"/>
              <a:t>   </a:t>
            </a:r>
            <a:r>
              <a:rPr lang="en-US" sz="3200" b="1" dirty="0"/>
              <a:t>     Last minute planning is NOT a good idea</a:t>
            </a:r>
            <a:br>
              <a:rPr lang="en-US" sz="3200" b="1" dirty="0"/>
            </a:br>
            <a:r>
              <a:rPr lang="en-US" sz="3200" b="1" dirty="0"/>
              <a:t>          </a:t>
            </a:r>
          </a:p>
          <a:p>
            <a:r>
              <a:rPr lang="en-US" sz="3200" b="1" dirty="0"/>
              <a:t>          Allow 4-5 weeks at least for travel</a:t>
            </a:r>
            <a:br>
              <a:rPr lang="en-US" sz="3200" b="1" dirty="0"/>
            </a:br>
            <a:r>
              <a:rPr lang="en-US" sz="3200" b="1" dirty="0"/>
              <a:t>          </a:t>
            </a:r>
          </a:p>
          <a:p>
            <a:r>
              <a:rPr lang="en-US" sz="3200" b="1" dirty="0"/>
              <a:t>           SUFAC checks take at least 4 weeks</a:t>
            </a:r>
            <a:br>
              <a:rPr lang="en-US" sz="3200" b="1" dirty="0"/>
            </a:br>
            <a:r>
              <a:rPr lang="en-US" sz="3200" b="1" dirty="0"/>
              <a:t>           Agency checks take 2 days -- usually</a:t>
            </a:r>
            <a:br>
              <a:rPr lang="en-US" sz="1400" dirty="0"/>
            </a:br>
            <a:r>
              <a:rPr lang="en-US" sz="3200" b="1" dirty="0"/>
              <a:t>		</a:t>
            </a:r>
            <a:endParaRPr lang="en-US" sz="5400" dirty="0"/>
          </a:p>
          <a:p>
            <a:r>
              <a:rPr lang="en-US" b="1" dirty="0"/>
              <a:t>	</a:t>
            </a:r>
          </a:p>
          <a:p>
            <a:r>
              <a:rPr lang="en-US" b="1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01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762000"/>
            <a:ext cx="7696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QUESTIONS YOU MAY HAVE??</a:t>
            </a:r>
          </a:p>
          <a:p>
            <a:endParaRPr lang="en-US" sz="4000" b="1" dirty="0"/>
          </a:p>
          <a:p>
            <a:r>
              <a:rPr lang="en-US" sz="4400" b="1" dirty="0"/>
              <a:t>I have an open door policy– you and/or students can drop in any time!  </a:t>
            </a:r>
            <a:br>
              <a:rPr lang="en-US" sz="4400" b="1" dirty="0"/>
            </a:br>
            <a:r>
              <a:rPr lang="en-US" sz="4000" b="1" dirty="0"/>
              <a:t>You can always call too (465-2532).</a:t>
            </a:r>
          </a:p>
          <a:p>
            <a:r>
              <a:rPr lang="en-US" b="1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9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1534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Student Organization Directory</a:t>
            </a:r>
            <a:endParaRPr lang="en-US" sz="4400" dirty="0"/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3600" dirty="0"/>
              <a:t>-- It expands when you click “view”</a:t>
            </a:r>
          </a:p>
          <a:p>
            <a:r>
              <a:rPr lang="en-US" sz="3600" dirty="0"/>
              <a:t>	-- It is up to date automatically</a:t>
            </a:r>
          </a:p>
          <a:p>
            <a:r>
              <a:rPr lang="en-US" sz="3600" dirty="0"/>
              <a:t>	--It is now “searchable”</a:t>
            </a:r>
          </a:p>
          <a:p>
            <a:r>
              <a:rPr lang="en-US" sz="3600" dirty="0"/>
              <a:t>	-- Good place for officers to check out </a:t>
            </a:r>
            <a:br>
              <a:rPr lang="en-US" sz="3600" dirty="0"/>
            </a:br>
            <a:r>
              <a:rPr lang="en-US" sz="3600" dirty="0"/>
              <a:t>                                                       progress</a:t>
            </a:r>
          </a:p>
          <a:p>
            <a:r>
              <a:rPr lang="en-US" sz="3600" dirty="0"/>
              <a:t>	-- Start “from scratch” every year in  		April as we begin re-registration</a:t>
            </a:r>
          </a:p>
        </p:txBody>
      </p:sp>
    </p:spTree>
    <p:extLst>
      <p:ext uri="{BB962C8B-B14F-4D97-AF65-F5344CB8AC3E}">
        <p14:creationId xmlns:p14="http://schemas.microsoft.com/office/powerpoint/2010/main" val="163711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Student Org Tool Kit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sz="3600" dirty="0"/>
              <a:t>-- Contains most of our FAQ type documents</a:t>
            </a:r>
          </a:p>
          <a:p>
            <a:endParaRPr lang="en-US" sz="3600" dirty="0"/>
          </a:p>
          <a:p>
            <a:r>
              <a:rPr lang="en-US" sz="3600" dirty="0"/>
              <a:t>-- Policies and procedures</a:t>
            </a:r>
          </a:p>
          <a:p>
            <a:endParaRPr lang="en-US" sz="3600" dirty="0"/>
          </a:p>
          <a:p>
            <a:r>
              <a:rPr lang="en-US" sz="3600" dirty="0"/>
              <a:t>-- Good place to land if trying to figure out          </a:t>
            </a:r>
            <a:br>
              <a:rPr lang="en-US" sz="3600" dirty="0"/>
            </a:br>
            <a:r>
              <a:rPr lang="en-US" sz="3600" dirty="0"/>
              <a:t>                                             how to do things</a:t>
            </a:r>
          </a:p>
        </p:txBody>
      </p:sp>
    </p:spTree>
    <p:extLst>
      <p:ext uri="{BB962C8B-B14F-4D97-AF65-F5344CB8AC3E}">
        <p14:creationId xmlns:p14="http://schemas.microsoft.com/office/powerpoint/2010/main" val="139893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058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Forms</a:t>
            </a:r>
            <a:r>
              <a:rPr lang="en-US" sz="5400" dirty="0"/>
              <a:t>	</a:t>
            </a:r>
          </a:p>
          <a:p>
            <a:endParaRPr lang="en-US" sz="1000" dirty="0"/>
          </a:p>
          <a:p>
            <a:endParaRPr lang="en-US" sz="1200" dirty="0"/>
          </a:p>
          <a:p>
            <a:r>
              <a:rPr lang="en-US" sz="3600" dirty="0"/>
              <a:t>-- </a:t>
            </a:r>
            <a:r>
              <a:rPr lang="en-US" sz="3600" u="sng" dirty="0">
                <a:hlinkClick r:id="rId2"/>
              </a:rPr>
              <a:t>Fundraising</a:t>
            </a:r>
            <a:endParaRPr lang="en-US" sz="3600" dirty="0"/>
          </a:p>
          <a:p>
            <a:r>
              <a:rPr lang="en-US" sz="3600" dirty="0"/>
              <a:t>	</a:t>
            </a:r>
            <a:r>
              <a:rPr lang="en-US" sz="2800" dirty="0"/>
              <a:t>-- All fund raisers need approval first</a:t>
            </a:r>
            <a:br>
              <a:rPr lang="en-US" sz="2800" dirty="0"/>
            </a:br>
            <a:r>
              <a:rPr lang="en-US" sz="2800" dirty="0"/>
              <a:t>		—on or off-campus</a:t>
            </a:r>
            <a:br>
              <a:rPr lang="en-US" sz="2800" dirty="0"/>
            </a:br>
            <a:endParaRPr lang="en-US" sz="1400" dirty="0"/>
          </a:p>
          <a:p>
            <a:r>
              <a:rPr lang="en-US" sz="3600" dirty="0"/>
              <a:t>-- </a:t>
            </a:r>
            <a:r>
              <a:rPr lang="en-US" sz="3600" u="sng" dirty="0">
                <a:hlinkClick r:id="rId3"/>
              </a:rPr>
              <a:t>OrgSmorg Table Signup/Registration</a:t>
            </a:r>
            <a:endParaRPr lang="en-US" sz="3600" dirty="0"/>
          </a:p>
          <a:p>
            <a:r>
              <a:rPr lang="en-US" sz="3600" dirty="0"/>
              <a:t>	</a:t>
            </a:r>
            <a:r>
              <a:rPr lang="en-US" sz="2800" dirty="0"/>
              <a:t>-- Registration for Fall OrgSmorg begins after on    </a:t>
            </a:r>
            <a:br>
              <a:rPr lang="en-US" sz="2800" dirty="0"/>
            </a:br>
            <a:r>
              <a:rPr lang="en-US" sz="2800" dirty="0"/>
              <a:t>               org has re-registered in April.  </a:t>
            </a:r>
            <a:br>
              <a:rPr lang="en-US" sz="2800" dirty="0"/>
            </a:br>
            <a:r>
              <a:rPr lang="en-US" sz="2800" dirty="0"/>
              <a:t>	-- Registration for Winter OrgSmorg begins in </a:t>
            </a:r>
            <a:br>
              <a:rPr lang="en-US" sz="2800" dirty="0"/>
            </a:br>
            <a:r>
              <a:rPr lang="en-US" sz="2800" dirty="0"/>
              <a:t>                                                                                November</a:t>
            </a:r>
          </a:p>
        </p:txBody>
      </p:sp>
    </p:spTree>
    <p:extLst>
      <p:ext uri="{BB962C8B-B14F-4D97-AF65-F5344CB8AC3E}">
        <p14:creationId xmlns:p14="http://schemas.microsoft.com/office/powerpoint/2010/main" val="249669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Forms</a:t>
            </a:r>
            <a:r>
              <a:rPr lang="en-US" dirty="0"/>
              <a:t>	</a:t>
            </a:r>
          </a:p>
          <a:p>
            <a:r>
              <a:rPr lang="en-US" sz="3600" dirty="0"/>
              <a:t>-- </a:t>
            </a:r>
            <a:r>
              <a:rPr lang="en-US" sz="3600" u="sng" dirty="0">
                <a:hlinkClick r:id="rId2"/>
              </a:rPr>
              <a:t>Pre-Contract Worksheet</a:t>
            </a:r>
            <a:endParaRPr lang="en-US" sz="3600" dirty="0"/>
          </a:p>
          <a:p>
            <a:r>
              <a:rPr lang="en-US" dirty="0"/>
              <a:t>	</a:t>
            </a:r>
            <a:r>
              <a:rPr lang="en-US" sz="2800" dirty="0"/>
              <a:t>-- All contracts should be signed by the Union Executive Director</a:t>
            </a:r>
          </a:p>
          <a:p>
            <a:r>
              <a:rPr lang="en-US" sz="2800" dirty="0"/>
              <a:t>		—not org leaders or advisors</a:t>
            </a:r>
          </a:p>
          <a:p>
            <a:r>
              <a:rPr lang="en-US" sz="2800" dirty="0"/>
              <a:t>	-- Needs at least 4-6 weeks lead time</a:t>
            </a:r>
          </a:p>
          <a:p>
            <a:r>
              <a:rPr lang="en-US" sz="2800" dirty="0"/>
              <a:t>	-- Verbal contracts are binding in Wisconsin</a:t>
            </a:r>
          </a:p>
          <a:p>
            <a:r>
              <a:rPr lang="en-US" sz="2800" dirty="0"/>
              <a:t>		--so be careful!</a:t>
            </a:r>
          </a:p>
          <a:p>
            <a:endParaRPr lang="en-US" dirty="0"/>
          </a:p>
          <a:p>
            <a:r>
              <a:rPr lang="en-US" sz="3600" dirty="0"/>
              <a:t>-- </a:t>
            </a:r>
            <a:r>
              <a:rPr lang="en-US" sz="3600" u="sng" dirty="0">
                <a:hlinkClick r:id="rId3"/>
              </a:rPr>
              <a:t>Solicitation Approval Request</a:t>
            </a:r>
            <a:endParaRPr lang="en-US" sz="3600" dirty="0"/>
          </a:p>
          <a:p>
            <a:r>
              <a:rPr lang="en-US" sz="2400" dirty="0"/>
              <a:t>	-- Any requests for donations must be approved in advance</a:t>
            </a:r>
          </a:p>
          <a:p>
            <a:r>
              <a:rPr lang="en-US" sz="2400" dirty="0"/>
              <a:t>	-- Form should be sent in at least 4-6 weeks in advance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05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106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Forms</a:t>
            </a:r>
          </a:p>
          <a:p>
            <a:endParaRPr lang="en-US" dirty="0"/>
          </a:p>
          <a:p>
            <a:r>
              <a:rPr lang="en-US" sz="3600" dirty="0"/>
              <a:t>-- </a:t>
            </a:r>
            <a:r>
              <a:rPr lang="en-US" sz="3600" b="1" dirty="0"/>
              <a:t>Travel Forms </a:t>
            </a:r>
            <a:r>
              <a:rPr lang="en-US" sz="3600" dirty="0"/>
              <a:t>--available on-line at</a:t>
            </a:r>
          </a:p>
          <a:p>
            <a:r>
              <a:rPr lang="en-US" dirty="0"/>
              <a:t>	</a:t>
            </a:r>
            <a:r>
              <a:rPr lang="en-US" sz="2800" dirty="0"/>
              <a:t>-- </a:t>
            </a:r>
            <a:r>
              <a:rPr lang="en-US" sz="2800" dirty="0">
                <a:hlinkClick r:id="rId2"/>
              </a:rPr>
              <a:t>Travel Authorizations</a:t>
            </a:r>
            <a:endParaRPr lang="en-US" sz="2800" dirty="0"/>
          </a:p>
          <a:p>
            <a:r>
              <a:rPr lang="en-US" sz="2800" dirty="0"/>
              <a:t>	-- </a:t>
            </a:r>
            <a:r>
              <a:rPr lang="en-US" sz="2800" dirty="0">
                <a:hlinkClick r:id="rId3"/>
              </a:rPr>
              <a:t>Driver Authorization Forms</a:t>
            </a:r>
            <a:endParaRPr lang="en-US" sz="2800" dirty="0"/>
          </a:p>
          <a:p>
            <a:endParaRPr lang="en-US" dirty="0"/>
          </a:p>
          <a:p>
            <a:r>
              <a:rPr lang="en-US" sz="5400" b="1" dirty="0"/>
              <a:t>Records Updating</a:t>
            </a:r>
          </a:p>
          <a:p>
            <a:r>
              <a:rPr lang="en-US" sz="2800" b="1" dirty="0"/>
              <a:t>-- Done through </a:t>
            </a:r>
            <a:r>
              <a:rPr lang="en-US" sz="2800" b="1" dirty="0" err="1"/>
              <a:t>MyOrgs</a:t>
            </a:r>
            <a:r>
              <a:rPr lang="en-US" sz="2800" b="1" dirty="0"/>
              <a:t> System</a:t>
            </a:r>
          </a:p>
          <a:p>
            <a:r>
              <a:rPr lang="en-US" sz="2800" b="1" dirty="0"/>
              <a:t>	-- Student Organization leaders need to keep 			their records up to date!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93228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771"/>
            <a:ext cx="8763000" cy="6624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Link to MyOrgs</a:t>
            </a:r>
            <a:r>
              <a:rPr lang="en-US" sz="5400" dirty="0"/>
              <a:t>	</a:t>
            </a:r>
          </a:p>
          <a:p>
            <a:endParaRPr lang="en-US" sz="1050" dirty="0"/>
          </a:p>
          <a:p>
            <a:r>
              <a:rPr lang="en-US" sz="3200" dirty="0"/>
              <a:t>-https://sis.uwgb.edu/</a:t>
            </a:r>
            <a:r>
              <a:rPr lang="en-US" sz="3200" dirty="0" err="1"/>
              <a:t>StudentLife</a:t>
            </a:r>
            <a:r>
              <a:rPr lang="en-US" sz="3200" dirty="0"/>
              <a:t>/</a:t>
            </a:r>
            <a:r>
              <a:rPr lang="en-US" sz="3200" dirty="0" err="1"/>
              <a:t>StudentOrgs</a:t>
            </a:r>
            <a:r>
              <a:rPr lang="en-US" sz="3200" dirty="0"/>
              <a:t>/</a:t>
            </a:r>
          </a:p>
          <a:p>
            <a:endParaRPr lang="en-US" sz="1400" dirty="0"/>
          </a:p>
          <a:p>
            <a:r>
              <a:rPr lang="en-US" sz="2800" dirty="0"/>
              <a:t>-Can also be found by looking at </a:t>
            </a:r>
            <a:r>
              <a:rPr lang="en-US" sz="2800" dirty="0">
                <a:hlinkClick r:id="rId2"/>
              </a:rPr>
              <a:t>https://www.uwgb.edu/student-engagement/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and clicking Student Organizations</a:t>
            </a:r>
            <a:br>
              <a:rPr lang="en-US" sz="2800" dirty="0"/>
            </a:br>
            <a:endParaRPr lang="en-US" sz="1400" dirty="0"/>
          </a:p>
          <a:p>
            <a:r>
              <a:rPr lang="en-US" dirty="0"/>
              <a:t>	</a:t>
            </a:r>
            <a:r>
              <a:rPr lang="en-US" sz="2400" dirty="0"/>
              <a:t>-- A registration module that works!  </a:t>
            </a:r>
          </a:p>
          <a:p>
            <a:r>
              <a:rPr lang="en-US" sz="2400" dirty="0"/>
              <a:t>		Based on UWGB email addresses and passwords</a:t>
            </a:r>
          </a:p>
          <a:p>
            <a:r>
              <a:rPr lang="en-US" sz="2400" dirty="0"/>
              <a:t>	-- Orgs should enter their community service now</a:t>
            </a:r>
          </a:p>
          <a:p>
            <a:r>
              <a:rPr lang="en-US" sz="2400" dirty="0"/>
              <a:t>		-as the year goes along</a:t>
            </a:r>
          </a:p>
          <a:p>
            <a:r>
              <a:rPr lang="en-US" sz="2400" dirty="0"/>
              <a:t>		-will have to </a:t>
            </a:r>
            <a:r>
              <a:rPr lang="en-US" sz="2400" b="1" dirty="0"/>
              <a:t>submit</a:t>
            </a:r>
            <a:r>
              <a:rPr lang="en-US" sz="2400" dirty="0"/>
              <a:t> Community Service in April</a:t>
            </a:r>
          </a:p>
          <a:p>
            <a:r>
              <a:rPr lang="en-US" sz="2400" dirty="0"/>
              <a:t>	-- Member lists should be kept up to date; </a:t>
            </a:r>
            <a:r>
              <a:rPr lang="en-US" sz="2400" b="1" dirty="0"/>
              <a:t>submit</a:t>
            </a:r>
            <a:r>
              <a:rPr lang="en-US" sz="2400" dirty="0"/>
              <a:t> in April</a:t>
            </a:r>
          </a:p>
          <a:p>
            <a:r>
              <a:rPr lang="en-US" sz="2400" dirty="0"/>
              <a:t>		-I can reflect it back to them upon request </a:t>
            </a:r>
          </a:p>
          <a:p>
            <a:r>
              <a:rPr lang="en-US" sz="2400" dirty="0"/>
              <a:t>			(for setting up a distribution list)</a:t>
            </a:r>
          </a:p>
          <a:p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41359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771"/>
            <a:ext cx="83058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Link to MyOrgs</a:t>
            </a:r>
            <a:r>
              <a:rPr lang="en-US" sz="5400" dirty="0"/>
              <a:t>	</a:t>
            </a:r>
          </a:p>
          <a:p>
            <a:endParaRPr lang="en-US" dirty="0"/>
          </a:p>
          <a:p>
            <a:r>
              <a:rPr lang="en-US" sz="3600" dirty="0"/>
              <a:t>-- For Officers and Advisors</a:t>
            </a:r>
          </a:p>
          <a:p>
            <a:endParaRPr lang="en-US" dirty="0"/>
          </a:p>
          <a:p>
            <a:r>
              <a:rPr lang="en-US" sz="3200" dirty="0"/>
              <a:t>-- Re-registration in April every year</a:t>
            </a:r>
          </a:p>
          <a:p>
            <a:r>
              <a:rPr lang="en-US" sz="3200" dirty="0"/>
              <a:t>		</a:t>
            </a:r>
          </a:p>
          <a:p>
            <a:r>
              <a:rPr lang="en-US" sz="3200" dirty="0"/>
              <a:t>-- Try to get leadership transitioned before May		</a:t>
            </a:r>
          </a:p>
          <a:p>
            <a:r>
              <a:rPr lang="en-US" sz="3200" dirty="0"/>
              <a:t>-- Orgs get off to a better start the next year </a:t>
            </a:r>
          </a:p>
          <a:p>
            <a:r>
              <a:rPr lang="en-US" sz="3200" dirty="0"/>
              <a:t>		if there has been some training of </a:t>
            </a:r>
          </a:p>
          <a:p>
            <a:r>
              <a:rPr lang="en-US" sz="3200" dirty="0"/>
              <a:t>			the new officers</a:t>
            </a:r>
          </a:p>
        </p:txBody>
      </p:sp>
    </p:spTree>
    <p:extLst>
      <p:ext uri="{BB962C8B-B14F-4D97-AF65-F5344CB8AC3E}">
        <p14:creationId xmlns:p14="http://schemas.microsoft.com/office/powerpoint/2010/main" val="33498987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432</TotalTime>
  <Words>1181</Words>
  <Application>Microsoft Office PowerPoint</Application>
  <PresentationFormat>On-screen Show (4:3)</PresentationFormat>
  <Paragraphs>174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Retrospect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Landrum, John</dc:creator>
  <cp:lastModifiedBy>Landrum, John</cp:lastModifiedBy>
  <cp:revision>44</cp:revision>
  <cp:lastPrinted>2015-09-08T13:11:09Z</cp:lastPrinted>
  <dcterms:created xsi:type="dcterms:W3CDTF">2013-11-14T16:50:11Z</dcterms:created>
  <dcterms:modified xsi:type="dcterms:W3CDTF">2021-08-18T18:08:16Z</dcterms:modified>
</cp:coreProperties>
</file>