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152"/>
  </p:notesMasterIdLst>
  <p:sldIdLst>
    <p:sldId id="256" r:id="rId2"/>
    <p:sldId id="751" r:id="rId3"/>
    <p:sldId id="752" r:id="rId4"/>
    <p:sldId id="753" r:id="rId5"/>
    <p:sldId id="754" r:id="rId6"/>
    <p:sldId id="805" r:id="rId7"/>
    <p:sldId id="804" r:id="rId8"/>
    <p:sldId id="756" r:id="rId9"/>
    <p:sldId id="757" r:id="rId10"/>
    <p:sldId id="758" r:id="rId11"/>
    <p:sldId id="759" r:id="rId12"/>
    <p:sldId id="745" r:id="rId13"/>
    <p:sldId id="749" r:id="rId14"/>
    <p:sldId id="733" r:id="rId15"/>
    <p:sldId id="750" r:id="rId16"/>
    <p:sldId id="747" r:id="rId17"/>
    <p:sldId id="734" r:id="rId18"/>
    <p:sldId id="736" r:id="rId19"/>
    <p:sldId id="738" r:id="rId20"/>
    <p:sldId id="744" r:id="rId21"/>
    <p:sldId id="739" r:id="rId22"/>
    <p:sldId id="760" r:id="rId23"/>
    <p:sldId id="843" r:id="rId24"/>
    <p:sldId id="844" r:id="rId25"/>
    <p:sldId id="831" r:id="rId26"/>
    <p:sldId id="832" r:id="rId27"/>
    <p:sldId id="833" r:id="rId28"/>
    <p:sldId id="834" r:id="rId29"/>
    <p:sldId id="835" r:id="rId30"/>
    <p:sldId id="279" r:id="rId31"/>
    <p:sldId id="716" r:id="rId32"/>
    <p:sldId id="581" r:id="rId33"/>
    <p:sldId id="281" r:id="rId34"/>
    <p:sldId id="290" r:id="rId35"/>
    <p:sldId id="841" r:id="rId36"/>
    <p:sldId id="283" r:id="rId37"/>
    <p:sldId id="582" r:id="rId38"/>
    <p:sldId id="842" r:id="rId39"/>
    <p:sldId id="766" r:id="rId40"/>
    <p:sldId id="761" r:id="rId41"/>
    <p:sldId id="289" r:id="rId42"/>
    <p:sldId id="688" r:id="rId43"/>
    <p:sldId id="295" r:id="rId44"/>
    <p:sldId id="293" r:id="rId45"/>
    <p:sldId id="717" r:id="rId46"/>
    <p:sldId id="718" r:id="rId47"/>
    <p:sldId id="767" r:id="rId48"/>
    <p:sldId id="768" r:id="rId49"/>
    <p:sldId id="266" r:id="rId50"/>
    <p:sldId id="783" r:id="rId51"/>
    <p:sldId id="782" r:id="rId52"/>
    <p:sldId id="271" r:id="rId53"/>
    <p:sldId id="267" r:id="rId54"/>
    <p:sldId id="294" r:id="rId55"/>
    <p:sldId id="302" r:id="rId56"/>
    <p:sldId id="299" r:id="rId57"/>
    <p:sldId id="715" r:id="rId58"/>
    <p:sldId id="682" r:id="rId59"/>
    <p:sldId id="300" r:id="rId60"/>
    <p:sldId id="297" r:id="rId61"/>
    <p:sldId id="714" r:id="rId62"/>
    <p:sldId id="305" r:id="rId63"/>
    <p:sldId id="769" r:id="rId64"/>
    <p:sldId id="306" r:id="rId65"/>
    <p:sldId id="307" r:id="rId66"/>
    <p:sldId id="308" r:id="rId67"/>
    <p:sldId id="310" r:id="rId68"/>
    <p:sldId id="315" r:id="rId69"/>
    <p:sldId id="314" r:id="rId70"/>
    <p:sldId id="312" r:id="rId71"/>
    <p:sldId id="316" r:id="rId72"/>
    <p:sldId id="318" r:id="rId73"/>
    <p:sldId id="770" r:id="rId74"/>
    <p:sldId id="319" r:id="rId75"/>
    <p:sldId id="303" r:id="rId76"/>
    <p:sldId id="304" r:id="rId77"/>
    <p:sldId id="587" r:id="rId78"/>
    <p:sldId id="588" r:id="rId79"/>
    <p:sldId id="590" r:id="rId80"/>
    <p:sldId id="586" r:id="rId81"/>
    <p:sldId id="589" r:id="rId82"/>
    <p:sldId id="259" r:id="rId83"/>
    <p:sldId id="776" r:id="rId84"/>
    <p:sldId id="679" r:id="rId85"/>
    <p:sldId id="777" r:id="rId86"/>
    <p:sldId id="260" r:id="rId87"/>
    <p:sldId id="774" r:id="rId88"/>
    <p:sldId id="678" r:id="rId89"/>
    <p:sldId id="680" r:id="rId90"/>
    <p:sldId id="273" r:id="rId91"/>
    <p:sldId id="781" r:id="rId92"/>
    <p:sldId id="778" r:id="rId93"/>
    <p:sldId id="779" r:id="rId94"/>
    <p:sldId id="276" r:id="rId95"/>
    <p:sldId id="780" r:id="rId96"/>
    <p:sldId id="686" r:id="rId97"/>
    <p:sldId id="320" r:id="rId98"/>
    <p:sldId id="771" r:id="rId99"/>
    <p:sldId id="324" r:id="rId100"/>
    <p:sldId id="322" r:id="rId101"/>
    <p:sldId id="321" r:id="rId102"/>
    <p:sldId id="323" r:id="rId103"/>
    <p:sldId id="772" r:id="rId104"/>
    <p:sldId id="296" r:id="rId105"/>
    <p:sldId id="584" r:id="rId106"/>
    <p:sldId id="585" r:id="rId107"/>
    <p:sldId id="784" r:id="rId108"/>
    <p:sldId id="298" r:id="rId109"/>
    <p:sldId id="836" r:id="rId110"/>
    <p:sldId id="837" r:id="rId111"/>
    <p:sldId id="838" r:id="rId112"/>
    <p:sldId id="839" r:id="rId113"/>
    <p:sldId id="840" r:id="rId114"/>
    <p:sldId id="595" r:id="rId115"/>
    <p:sldId id="592" r:id="rId116"/>
    <p:sldId id="593" r:id="rId117"/>
    <p:sldId id="594" r:id="rId118"/>
    <p:sldId id="788" r:id="rId119"/>
    <p:sldId id="331" r:id="rId120"/>
    <p:sldId id="335" r:id="rId121"/>
    <p:sldId id="332" r:id="rId122"/>
    <p:sldId id="698" r:id="rId123"/>
    <p:sldId id="387" r:id="rId124"/>
    <p:sldId id="328" r:id="rId125"/>
    <p:sldId id="329" r:id="rId126"/>
    <p:sldId id="330" r:id="rId127"/>
    <p:sldId id="327" r:id="rId128"/>
    <p:sldId id="699" r:id="rId129"/>
    <p:sldId id="325" r:id="rId130"/>
    <p:sldId id="690" r:id="rId131"/>
    <p:sldId id="789" r:id="rId132"/>
    <p:sldId id="707" r:id="rId133"/>
    <p:sldId id="711" r:id="rId134"/>
    <p:sldId id="708" r:id="rId135"/>
    <p:sldId id="709" r:id="rId136"/>
    <p:sldId id="706" r:id="rId137"/>
    <p:sldId id="695" r:id="rId138"/>
    <p:sldId id="692" r:id="rId139"/>
    <p:sldId id="691" r:id="rId140"/>
    <p:sldId id="710" r:id="rId141"/>
    <p:sldId id="712" r:id="rId142"/>
    <p:sldId id="713" r:id="rId143"/>
    <p:sldId id="796" r:id="rId144"/>
    <p:sldId id="790" r:id="rId145"/>
    <p:sldId id="797" r:id="rId146"/>
    <p:sldId id="794" r:id="rId147"/>
    <p:sldId id="798" r:id="rId148"/>
    <p:sldId id="792" r:id="rId149"/>
    <p:sldId id="799" r:id="rId150"/>
    <p:sldId id="795" r:id="rId1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0" autoAdjust="0"/>
    <p:restoredTop sz="94655" autoAdjust="0"/>
  </p:normalViewPr>
  <p:slideViewPr>
    <p:cSldViewPr>
      <p:cViewPr varScale="1">
        <p:scale>
          <a:sx n="68" d="100"/>
          <a:sy n="68" d="100"/>
        </p:scale>
        <p:origin x="-84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3B6551-6605-497C-9701-F7DA408B50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2780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F48E64-3B20-4D5C-A651-67FD79E92F6F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Adiantum pedatum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Botrychium</a:t>
            </a:r>
            <a:r>
              <a:rPr lang="en-US" dirty="0" smtClean="0"/>
              <a:t> </a:t>
            </a:r>
            <a:r>
              <a:rPr lang="en-US" dirty="0" err="1" smtClean="0"/>
              <a:t>mormo</a:t>
            </a:r>
            <a:r>
              <a:rPr lang="en-US" dirty="0" smtClean="0"/>
              <a:t>, </a:t>
            </a:r>
            <a:r>
              <a:rPr lang="en-US" dirty="0" err="1" smtClean="0"/>
              <a:t>minganense</a:t>
            </a:r>
            <a:r>
              <a:rPr lang="en-US" dirty="0" smtClean="0"/>
              <a:t>, </a:t>
            </a:r>
            <a:r>
              <a:rPr lang="en-US" dirty="0" err="1" smtClean="0"/>
              <a:t>campestre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133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Osmunda</a:t>
            </a:r>
            <a:r>
              <a:rPr lang="en-US" dirty="0" smtClean="0"/>
              <a:t> </a:t>
            </a:r>
            <a:r>
              <a:rPr lang="en-US" dirty="0" err="1" smtClean="0"/>
              <a:t>cinnamomea</a:t>
            </a:r>
            <a:r>
              <a:rPr lang="en-US" dirty="0" smtClean="0"/>
              <a:t> and </a:t>
            </a:r>
            <a:r>
              <a:rPr lang="en-US" dirty="0" err="1" smtClean="0"/>
              <a:t>Onoclea</a:t>
            </a:r>
            <a:r>
              <a:rPr lang="en-US" dirty="0" smtClean="0"/>
              <a:t> </a:t>
            </a:r>
            <a:r>
              <a:rPr lang="en-US" dirty="0" err="1" smtClean="0"/>
              <a:t>sensibilis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702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forest gone. Please don’t dig plants from wild.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662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forest gone. Please don’t dig plants from wild.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9034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CF0AA9-104A-48C4-8A37-DF8767DB6EE1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Pteridium aquilinum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94B38C-0D8A-403C-9C4A-D2406D3D0924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Pteridium aquilinum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60C905-A8A1-41CD-96D7-F9546F697F6D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Pteridium aquilinum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93DDC5-C82F-474B-9240-CE5265DB5DC3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Pteridium aquilinum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8957C9-D614-4DCD-B3BE-1CE095B2C72E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Dryopteris marginalis, May 25, overwintered fronds on ground and new fronds erect.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716545-884B-40B7-A569-5ABB8C91862F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Dryopteris intermedia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of our species of ferns are of this type with a short, vertical stem at ground level.  A few such as </a:t>
            </a:r>
            <a:r>
              <a:rPr lang="en-US" dirty="0" err="1" smtClean="0"/>
              <a:t>Onoclea</a:t>
            </a:r>
            <a:r>
              <a:rPr lang="en-US" dirty="0" smtClean="0"/>
              <a:t> and </a:t>
            </a:r>
            <a:r>
              <a:rPr lang="en-US" dirty="0" err="1" smtClean="0"/>
              <a:t>Polypodium</a:t>
            </a:r>
            <a:r>
              <a:rPr lang="en-US" dirty="0" smtClean="0"/>
              <a:t> spread horizontally via rhizome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1868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9B91E-6057-40DC-8D12-27F836C86DD7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Dryopteris intermedia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7C9ACE-E6B4-4A88-9B70-8460A1ECB387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Dryopteris intermedia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Dryopteris</a:t>
            </a:r>
            <a:r>
              <a:rPr lang="en-US" dirty="0" smtClean="0"/>
              <a:t> </a:t>
            </a:r>
            <a:r>
              <a:rPr lang="en-US" dirty="0" err="1" smtClean="0"/>
              <a:t>intermedia</a:t>
            </a:r>
            <a:r>
              <a:rPr lang="en-US" dirty="0" smtClean="0"/>
              <a:t> glands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2445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A581C2-168B-427F-873A-81FD2FFD66A2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Dryopteris intermedia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5A0FF4-9DA1-48D2-9112-29AC76A09966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err="1"/>
              <a:t>Dryopteris</a:t>
            </a:r>
            <a:r>
              <a:rPr lang="en-US" altLang="en-US" dirty="0"/>
              <a:t> </a:t>
            </a:r>
            <a:r>
              <a:rPr lang="en-US" altLang="en-US" dirty="0" err="1" smtClean="0"/>
              <a:t>intermedia</a:t>
            </a:r>
            <a:r>
              <a:rPr lang="en-US" altLang="en-US" dirty="0" smtClean="0"/>
              <a:t> Nov 17, 2002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Dryopteris</a:t>
            </a:r>
            <a:r>
              <a:rPr lang="en-US" dirty="0" smtClean="0"/>
              <a:t> </a:t>
            </a:r>
            <a:r>
              <a:rPr lang="en-US" dirty="0" err="1" smtClean="0"/>
              <a:t>intermedia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4, 2002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906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Dryopteris</a:t>
            </a:r>
            <a:r>
              <a:rPr lang="en-US" dirty="0" smtClean="0"/>
              <a:t> </a:t>
            </a:r>
            <a:r>
              <a:rPr lang="en-US" dirty="0" err="1" smtClean="0"/>
              <a:t>carthusiana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3604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D664ED-7F56-4578-94BD-D55374456FB1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82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Dryopteris marginalis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D20F4A-2E09-4C23-A8B1-32973C0F44ED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Dryopteris marginalis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53708D-F1F9-4771-9415-8456C1192F3F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Dryopteris marginalis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growth form and two years of leaves, </a:t>
            </a:r>
            <a:r>
              <a:rPr lang="en-US" dirty="0" err="1" smtClean="0"/>
              <a:t>Dryopteris</a:t>
            </a:r>
            <a:r>
              <a:rPr lang="en-US" dirty="0" smtClean="0"/>
              <a:t> </a:t>
            </a:r>
            <a:r>
              <a:rPr lang="en-US" dirty="0" err="1" smtClean="0"/>
              <a:t>marginalis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4568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76949D-A81C-4503-8195-D6CBB5E0BD80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86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Dec 18, Dryopteris marginalis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Dryopteris</a:t>
            </a:r>
            <a:r>
              <a:rPr lang="en-US" dirty="0" smtClean="0"/>
              <a:t> </a:t>
            </a:r>
            <a:r>
              <a:rPr lang="en-US" dirty="0" err="1" smtClean="0"/>
              <a:t>cristata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2024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BCEB42-01CB-4D49-A935-06E49C8A4ADC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Athyrium filix-femina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3955C-FAE5-4745-A31D-D068B44A6FE0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Athyrium filix-femina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3CBEDE-6139-478F-B406-E4DEDBC5A3B0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C4B78E-7ACA-4368-B090-D37D2D0D0638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Matteuccia struthiopteris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E59EF2-FF3B-483F-9F3B-765F63483B56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Matteuccia struthiopteris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88B314-6925-4B9C-8644-3AAC9601DA58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Matteuccia struthiopteris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EB8740-A9B4-48C3-B505-1D617AC57B8A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81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Matteuccia struthiopteris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5B3A8B-083B-40F1-B1D2-5A8D0652C08A}" type="slidenum">
              <a:rPr lang="en-US" altLang="en-US"/>
              <a:pPr/>
              <a:t>59</a:t>
            </a:fld>
            <a:endParaRPr lang="en-US" alt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Matteuccia struthiopteris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Basic fern anatomy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8913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E6FA69-99FA-473B-973E-5C5EA0050C4B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86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Matteuccia struthiopteris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18A830-C336-49DC-A8EE-51D3D40042F3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86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Matteuccia struthiopteris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27D536-7C56-49F4-9D51-D5FBE42F66FB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Osmunda cinnamomea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475559-1BBD-4B0E-B843-BBC3EE3AB767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Osmunda cinnamomea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94D838-A42B-45D8-BC96-754E00A84063}" type="slidenum">
              <a:rPr lang="en-US" altLang="en-US"/>
              <a:pPr/>
              <a:t>66</a:t>
            </a:fld>
            <a:endParaRPr lang="en-US" alt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Osmunda cinnamomea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316682-8939-4A68-A328-E58466174A47}" type="slidenum">
              <a:rPr lang="en-US" altLang="en-US"/>
              <a:pPr/>
              <a:t>68</a:t>
            </a:fld>
            <a:endParaRPr lang="en-US" alt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Osmunda claytoniana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5549B5-DF67-413D-AA54-D2B2D17F0096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Osmunda claytoniana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7BF40-AE8A-42A3-863E-8BC54CBAA34F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Osmunda claytoniana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397AA-1750-414C-9E36-7F4696A9579A}" type="slidenum">
              <a:rPr lang="en-US" altLang="en-US"/>
              <a:pPr/>
              <a:t>72</a:t>
            </a:fld>
            <a:endParaRPr lang="en-US" alt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Osmunda regalis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Osmunda</a:t>
            </a:r>
            <a:r>
              <a:rPr lang="en-US" dirty="0" smtClean="0"/>
              <a:t> </a:t>
            </a:r>
            <a:r>
              <a:rPr lang="en-US" dirty="0" err="1" smtClean="0"/>
              <a:t>regalis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731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basic structural 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589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D733BA-E23A-4DE9-B730-F0EDA67C7A1B}" type="slidenum">
              <a:rPr lang="en-US" altLang="en-US"/>
              <a:pPr/>
              <a:t>74</a:t>
            </a:fld>
            <a:endParaRPr lang="en-US" alt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Osmunda regalis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4EA4C7-EAF8-4BA9-8FF3-249A8A60C372}" type="slidenum">
              <a:rPr lang="en-US" altLang="en-US"/>
              <a:pPr/>
              <a:t>76</a:t>
            </a:fld>
            <a:endParaRPr lang="en-US" alt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Onoclea sensibilis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A23390-ABF7-4BF6-9B58-4A1BC90F9B5B}" type="slidenum">
              <a:rPr lang="en-US" altLang="en-US"/>
              <a:pPr/>
              <a:t>77</a:t>
            </a:fld>
            <a:endParaRPr lang="en-US" altLang="en-US"/>
          </a:p>
        </p:txBody>
      </p:sp>
      <p:sp>
        <p:nvSpPr>
          <p:cNvPr id="64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Onoclea sensibilis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9AFE7-D8C8-4B9A-B18A-6DB0198D7BFC}" type="slidenum">
              <a:rPr lang="en-US" altLang="en-US"/>
              <a:pPr/>
              <a:t>78</a:t>
            </a:fld>
            <a:endParaRPr lang="en-US" altLang="en-US"/>
          </a:p>
        </p:txBody>
      </p:sp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Onoclea sensibilis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303C2A-04CE-498C-B633-59DA4C948FD6}" type="slidenum">
              <a:rPr lang="en-US" altLang="en-US"/>
              <a:pPr/>
              <a:t>79</a:t>
            </a:fld>
            <a:endParaRPr lang="en-US" altLang="en-US"/>
          </a:p>
        </p:txBody>
      </p:sp>
      <p:sp>
        <p:nvSpPr>
          <p:cNvPr id="64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Onoclea sensibilis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618BA-D705-4222-9866-7B96BFAF452C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Onoclea sensibilis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E9F68E-CF59-4C01-B110-17C846E3E772}" type="slidenum">
              <a:rPr lang="en-US" altLang="en-US"/>
              <a:pPr/>
              <a:t>81</a:t>
            </a:fld>
            <a:endParaRPr lang="en-US" altLang="en-US"/>
          </a:p>
        </p:txBody>
      </p:sp>
      <p:sp>
        <p:nvSpPr>
          <p:cNvPr id="64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Onoclea sensibilis.  This photo in September.  Leaves easily killed by frost.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A5229-9FF6-419C-9495-7A4D961C2A66}" type="slidenum">
              <a:rPr lang="en-US" altLang="en-US"/>
              <a:pPr/>
              <a:t>84</a:t>
            </a:fld>
            <a:endParaRPr lang="en-US" altLang="en-US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Adiantum pedatum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Adiantum</a:t>
            </a:r>
            <a:r>
              <a:rPr lang="en-US" dirty="0" smtClean="0"/>
              <a:t> </a:t>
            </a:r>
            <a:r>
              <a:rPr lang="en-US" dirty="0" err="1" smtClean="0"/>
              <a:t>pedatum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85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2475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FE7C1A-6855-485F-BAA6-D702D3E20DF1}" type="slidenum">
              <a:rPr lang="en-US" altLang="en-US"/>
              <a:pPr/>
              <a:t>86</a:t>
            </a:fld>
            <a:endParaRPr lang="en-US" alt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Adiantum pedatum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fiddlehead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6920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A291F8-1C97-419F-B27D-9A7ADECD86A4}" type="slidenum">
              <a:rPr lang="en-US" altLang="en-US"/>
              <a:pPr/>
              <a:t>88</a:t>
            </a:fld>
            <a:endParaRPr lang="en-US" altLang="en-US"/>
          </a:p>
        </p:txBody>
      </p:sp>
      <p:sp>
        <p:nvSpPr>
          <p:cNvPr id="80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Adiantum pedatum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62131B-082E-496D-AFE3-02907CBE3F35}" type="slidenum">
              <a:rPr lang="en-US" altLang="en-US"/>
              <a:pPr/>
              <a:t>89</a:t>
            </a:fld>
            <a:endParaRPr lang="en-US" altLang="en-US"/>
          </a:p>
        </p:txBody>
      </p:sp>
      <p:sp>
        <p:nvSpPr>
          <p:cNvPr id="80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Adiantum pedatum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F647A7-AA37-43AB-87CE-7DAF87746E66}" type="slidenum">
              <a:rPr lang="en-US" altLang="en-US"/>
              <a:pPr/>
              <a:t>94</a:t>
            </a:fld>
            <a:endParaRPr lang="en-US" alt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Cystopteris bulbifera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0DC5FA-719C-4207-A8E9-FEDFE6CC1623}" type="slidenum">
              <a:rPr lang="en-US" altLang="en-US"/>
              <a:pPr/>
              <a:t>99</a:t>
            </a:fld>
            <a:endParaRPr lang="en-US" alt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Polypodium virginianum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005CD5-6C1F-4D71-880C-26EF35C869B9}" type="slidenum">
              <a:rPr lang="en-US" altLang="en-US"/>
              <a:pPr/>
              <a:t>100</a:t>
            </a:fld>
            <a:endParaRPr lang="en-US" altLang="en-US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Polypodium virginianum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39037A-06E4-4D5F-8F56-FB336410BD25}" type="slidenum">
              <a:rPr lang="en-US" altLang="en-US"/>
              <a:pPr/>
              <a:t>101</a:t>
            </a:fld>
            <a:endParaRPr lang="en-US" altLang="en-US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Polypodium virginianum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3F3930-1D5C-4E3E-A7F2-B3E40FCE6106}" type="slidenum">
              <a:rPr lang="en-US" altLang="en-US"/>
              <a:pPr/>
              <a:t>102</a:t>
            </a:fld>
            <a:endParaRPr lang="en-US" alt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Polypodium virginianum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5E5695-6EED-495B-9AF6-FC759E11C29D}" type="slidenum">
              <a:rPr lang="en-US" altLang="en-US"/>
              <a:pPr/>
              <a:t>105</a:t>
            </a:fld>
            <a:endParaRPr lang="en-US" altLang="en-US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Gymnocarpium dryopteris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954E32-E8F3-4227-8444-E424F66669D8}" type="slidenum">
              <a:rPr lang="en-US" altLang="en-US"/>
              <a:pPr/>
              <a:t>106</a:t>
            </a:fld>
            <a:endParaRPr lang="en-US" altLang="en-US"/>
          </a:p>
        </p:txBody>
      </p:sp>
      <p:sp>
        <p:nvSpPr>
          <p:cNvPr id="637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Gymnocarpium dryopteris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1C12C-6DA3-4CAE-B19C-E832D1EA3F69}" type="slidenum">
              <a:rPr lang="en-US" altLang="en-US"/>
              <a:pPr/>
              <a:t>108</a:t>
            </a:fld>
            <a:endParaRPr lang="en-US" alt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Gymnocarpium dryopteris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Various styles of “typical” leaves with spores</a:t>
            </a:r>
            <a:r>
              <a:rPr lang="en-US" baseline="0" dirty="0" smtClean="0"/>
              <a:t> on undersides of leaf. </a:t>
            </a:r>
            <a:r>
              <a:rPr lang="en-US" baseline="0" dirty="0" err="1" smtClean="0"/>
              <a:t>Gymnocarpium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dryopteris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Cystopteris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bulbifera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Asplenium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trichomanes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Polypodium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virginianum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Asplenium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rhizophyllum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67551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Botrypus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virginianus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97853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Botrypus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virginianus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35793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Botrypus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virginianus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14086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Botrypus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virginianus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29668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397551-CFE8-462A-8F30-17E662641715}" type="slidenum">
              <a:rPr lang="en-US" altLang="en-US"/>
              <a:pPr/>
              <a:t>115</a:t>
            </a:fld>
            <a:endParaRPr lang="en-US" altLang="en-US"/>
          </a:p>
        </p:txBody>
      </p:sp>
      <p:sp>
        <p:nvSpPr>
          <p:cNvPr id="65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Phegopteris connectilis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3EAE11-85F5-4E71-8E1B-3DBF55090ECA}" type="slidenum">
              <a:rPr lang="en-US" altLang="en-US"/>
              <a:pPr/>
              <a:t>116</a:t>
            </a:fld>
            <a:endParaRPr lang="en-US" altLang="en-US"/>
          </a:p>
        </p:txBody>
      </p:sp>
      <p:sp>
        <p:nvSpPr>
          <p:cNvPr id="65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Phegopteris connectilis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2644C8-992A-4BE3-A58D-D0E3AC0E3B6D}" type="slidenum">
              <a:rPr lang="en-US" altLang="en-US"/>
              <a:pPr/>
              <a:t>117</a:t>
            </a:fld>
            <a:endParaRPr lang="en-US" altLang="en-US"/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Phegopteris connectilis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5086EB-11DD-4E3B-9003-FAD37648ADF2}" type="slidenum">
              <a:rPr lang="en-US" altLang="en-US"/>
              <a:pPr/>
              <a:t>120</a:t>
            </a:fld>
            <a:endParaRPr lang="en-US" alt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Thelypteris palustris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D9701-941E-41B1-B7CE-08DA2D0D0AF3}" type="slidenum">
              <a:rPr lang="en-US" altLang="en-US"/>
              <a:pPr/>
              <a:t>121</a:t>
            </a:fld>
            <a:endParaRPr lang="en-US" altLang="en-US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Thelypteris palustris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CF0AA9-104A-48C4-8A37-DF8767DB6EE1}" type="slidenum">
              <a:rPr lang="en-US" altLang="en-US"/>
              <a:pPr/>
              <a:t>124</a:t>
            </a:fld>
            <a:endParaRPr lang="en-US" alt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Pteridium aquilinum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D20F4A-2E09-4C23-A8B1-32973C0F44ED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err="1"/>
              <a:t>Dryopteris</a:t>
            </a:r>
            <a:r>
              <a:rPr lang="en-US" altLang="en-US" dirty="0"/>
              <a:t> </a:t>
            </a:r>
            <a:r>
              <a:rPr lang="en-US" altLang="en-US" dirty="0" err="1" smtClean="0"/>
              <a:t>marginalis</a:t>
            </a:r>
            <a:r>
              <a:rPr lang="en-US" altLang="en-US" dirty="0" smtClean="0"/>
              <a:t>. Typical style with spores on</a:t>
            </a:r>
            <a:r>
              <a:rPr lang="en-US" altLang="en-US" baseline="0" dirty="0" smtClean="0"/>
              <a:t> underside of leaf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94B38C-0D8A-403C-9C4A-D2406D3D0924}" type="slidenum">
              <a:rPr lang="en-US" altLang="en-US"/>
              <a:pPr/>
              <a:t>125</a:t>
            </a:fld>
            <a:endParaRPr lang="en-US" alt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Pteridium aquilinum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60C905-A8A1-41CD-96D7-F9546F697F6D}" type="slidenum">
              <a:rPr lang="en-US" altLang="en-US"/>
              <a:pPr/>
              <a:t>126</a:t>
            </a:fld>
            <a:endParaRPr lang="en-US" alt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Pteridium aquilinum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93DDC5-C82F-474B-9240-CE5265DB5DC3}" type="slidenum">
              <a:rPr lang="en-US" altLang="en-US"/>
              <a:pPr/>
              <a:t>127</a:t>
            </a:fld>
            <a:endParaRPr lang="en-US" alt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Pteridium aquilinum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EA5556-7CA2-402C-B0A3-FDB5AB81C819}" type="slidenum">
              <a:rPr lang="en-US" altLang="en-US"/>
              <a:pPr/>
              <a:t>129</a:t>
            </a:fld>
            <a:endParaRPr lang="en-US" alt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Azolla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AF583A-9874-403E-A947-CEDEF6192449}" type="slidenum">
              <a:rPr lang="en-US" altLang="en-US"/>
              <a:pPr/>
              <a:t>130</a:t>
            </a:fld>
            <a:endParaRPr lang="en-US" altLang="en-US"/>
          </a:p>
        </p:txBody>
      </p:sp>
      <p:sp>
        <p:nvSpPr>
          <p:cNvPr id="82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Azolla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Botrypus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virginianus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97853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Botrypus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virginianus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35793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Botrypus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virginianus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140864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Botrypus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virginianus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29668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33BD4A-B989-4D01-BE1F-D585CB401166}" type="slidenum">
              <a:rPr lang="en-US" altLang="en-US"/>
              <a:pPr/>
              <a:t>138</a:t>
            </a:fld>
            <a:endParaRPr lang="en-US" altLang="en-US"/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Botrychium dissectum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Ophioglossum</a:t>
            </a:r>
            <a:r>
              <a:rPr lang="en-US" dirty="0" smtClean="0"/>
              <a:t> </a:t>
            </a:r>
            <a:r>
              <a:rPr lang="en-US" dirty="0" err="1" smtClean="0"/>
              <a:t>pussilum</a:t>
            </a:r>
            <a:r>
              <a:rPr lang="en-US" dirty="0" smtClean="0"/>
              <a:t> and </a:t>
            </a:r>
            <a:r>
              <a:rPr lang="en-US" dirty="0" err="1" smtClean="0"/>
              <a:t>Botrychium</a:t>
            </a:r>
            <a:r>
              <a:rPr lang="en-US" dirty="0" smtClean="0"/>
              <a:t> </a:t>
            </a:r>
            <a:r>
              <a:rPr lang="en-US" dirty="0" err="1" smtClean="0"/>
              <a:t>virginianum</a:t>
            </a:r>
            <a:r>
              <a:rPr lang="en-US" dirty="0" smtClean="0"/>
              <a:t>, </a:t>
            </a:r>
            <a:r>
              <a:rPr lang="en-US" dirty="0" err="1" smtClean="0"/>
              <a:t>multifidum</a:t>
            </a:r>
            <a:r>
              <a:rPr lang="en-US" dirty="0" smtClean="0"/>
              <a:t>, </a:t>
            </a:r>
            <a:r>
              <a:rPr lang="en-US" dirty="0" err="1" smtClean="0"/>
              <a:t>matricariifolium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minganense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mormo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campestre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05004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3D52C7-C819-4802-B19B-9AA37857FF36}" type="slidenum">
              <a:rPr lang="en-US" altLang="en-US"/>
              <a:pPr/>
              <a:t>139</a:t>
            </a:fld>
            <a:endParaRPr lang="en-US" altLang="en-US"/>
          </a:p>
        </p:txBody>
      </p:sp>
      <p:sp>
        <p:nvSpPr>
          <p:cNvPr id="84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Botrychium dissectum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EEA13F-06D1-4087-946B-75663F853D67}" type="slidenum">
              <a:rPr lang="en-US" altLang="en-US"/>
              <a:pPr/>
              <a:t>141</a:t>
            </a:fld>
            <a:endParaRPr lang="en-US" alt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Botrychium multifidum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2FAD3-32DC-4370-A113-43E73A1109D2}" type="slidenum">
              <a:rPr lang="en-US" altLang="en-US"/>
              <a:pPr/>
              <a:t>142</a:t>
            </a:fld>
            <a:endParaRPr lang="en-US" altLang="en-US"/>
          </a:p>
        </p:txBody>
      </p:sp>
      <p:sp>
        <p:nvSpPr>
          <p:cNvPr id="85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Botrychium multifidum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Botrychium</a:t>
            </a:r>
            <a:r>
              <a:rPr lang="en-US" dirty="0" smtClean="0"/>
              <a:t> </a:t>
            </a:r>
            <a:r>
              <a:rPr lang="en-US" dirty="0" err="1" smtClean="0"/>
              <a:t>campestre</a:t>
            </a:r>
            <a:r>
              <a:rPr lang="en-US" dirty="0" smtClean="0"/>
              <a:t>; prairie moonwort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42189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Botrychium</a:t>
            </a:r>
            <a:r>
              <a:rPr lang="en-US" dirty="0" smtClean="0"/>
              <a:t> </a:t>
            </a:r>
            <a:r>
              <a:rPr lang="en-US" dirty="0" err="1" smtClean="0"/>
              <a:t>mormo</a:t>
            </a:r>
            <a:r>
              <a:rPr lang="en-US" dirty="0" smtClean="0"/>
              <a:t>; goblin fern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45542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 to right: </a:t>
            </a:r>
            <a:r>
              <a:rPr lang="en-US" dirty="0" err="1" smtClean="0"/>
              <a:t>minganense</a:t>
            </a:r>
            <a:r>
              <a:rPr lang="en-US" dirty="0" smtClean="0"/>
              <a:t>, </a:t>
            </a:r>
            <a:r>
              <a:rPr lang="en-US" dirty="0" err="1" smtClean="0"/>
              <a:t>lunaria</a:t>
            </a:r>
            <a:r>
              <a:rPr lang="en-US" dirty="0" smtClean="0"/>
              <a:t>, </a:t>
            </a:r>
            <a:r>
              <a:rPr lang="en-US" dirty="0" err="1" smtClean="0"/>
              <a:t>spathulatum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42859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 to right: </a:t>
            </a:r>
            <a:r>
              <a:rPr lang="en-US" dirty="0" err="1" smtClean="0"/>
              <a:t>Botrychium</a:t>
            </a:r>
            <a:r>
              <a:rPr lang="en-US" dirty="0" smtClean="0"/>
              <a:t> </a:t>
            </a:r>
            <a:r>
              <a:rPr lang="en-US" dirty="0" err="1" smtClean="0"/>
              <a:t>matricariifolia</a:t>
            </a:r>
            <a:r>
              <a:rPr lang="en-US" dirty="0" smtClean="0"/>
              <a:t>, B. </a:t>
            </a:r>
            <a:r>
              <a:rPr lang="en-US" dirty="0" err="1" smtClean="0"/>
              <a:t>lanceolata</a:t>
            </a:r>
            <a:r>
              <a:rPr lang="en-US" dirty="0" smtClean="0"/>
              <a:t>, B. simplex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6551-6605-497C-9701-F7DA408B5087}" type="slidenum">
              <a:rPr lang="en-US" altLang="en-US" smtClean="0"/>
              <a:pPr/>
              <a:t>150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29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AB7DC-2F48-4601-94D4-246533877B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724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48AD1-AB47-4164-98AD-4630F24B61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4968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76712-7047-4303-A5FB-E02A5ED6AD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59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2C6AC-A385-41A0-AD84-B2505A0880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704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A1D10-6E11-4978-8AFC-0F699DFD0E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48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11AD5-B510-4C78-A221-DA325F5DD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16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6C17B-75FE-46E1-8863-854EB78B01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02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02E3B5-6544-4C6B-91AB-27C97992C0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36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1A79F-F384-4EF0-B97B-8760B2A7A6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0674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4B340-B9F3-4D31-AF37-73EAB37BA5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61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20598-19E7-4866-89C1-B4FF734F25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821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40B8CA7-E2E8-44D2-815E-0E084149C8F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g"/><Relationship Id="rId4" Type="http://schemas.openxmlformats.org/officeDocument/2006/relationships/image" Target="../media/image1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9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17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altLang="en-US" sz="6000"/>
              <a:t>Native </a:t>
            </a:r>
            <a:br>
              <a:rPr lang="en-US" altLang="en-US" sz="6000"/>
            </a:br>
            <a:r>
              <a:rPr lang="en-US" altLang="en-US" sz="6000"/>
              <a:t>ferns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57200"/>
            <a:ext cx="5362575" cy="5937800"/>
          </a:xfrm>
        </p:spPr>
      </p:pic>
    </p:spTree>
    <p:extLst>
      <p:ext uri="{BB962C8B-B14F-4D97-AF65-F5344CB8AC3E}">
        <p14:creationId xmlns:p14="http://schemas.microsoft.com/office/powerpoint/2010/main" val="97860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3845" name="Picture 5" descr="polvir_frond03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1514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2820" name="Picture 4" descr="polvir_pinnatifid_blade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420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4869" name="Picture 5" descr="polvir_dried_fronds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0487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5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oak fern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/>
              <a:t>Gymnocarpium dryopteris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34887" name="Picture 7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35909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"/>
            <a:ext cx="8534400" cy="6833595"/>
          </a:xfrm>
        </p:spPr>
      </p:pic>
    </p:spTree>
    <p:extLst>
      <p:ext uri="{BB962C8B-B14F-4D97-AF65-F5344CB8AC3E}">
        <p14:creationId xmlns:p14="http://schemas.microsoft.com/office/powerpoint/2010/main" val="95608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9" name="Picture 7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876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0838" name="Picture 6" descr="Untitle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524000"/>
            <a:ext cx="33909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rattle snake fern</a:t>
            </a:r>
          </a:p>
        </p:txBody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err="1" smtClean="0"/>
              <a:t>Botrypus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virginianus</a:t>
            </a:r>
            <a:r>
              <a:rPr lang="en-US" altLang="en-US" dirty="0" smtClean="0"/>
              <a:t> (=</a:t>
            </a:r>
            <a:r>
              <a:rPr lang="en-US" altLang="en-US" dirty="0" err="1" smtClean="0"/>
              <a:t>Botrychium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virginianum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339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41" y="16896"/>
            <a:ext cx="7183159" cy="6841104"/>
          </a:xfrm>
        </p:spPr>
      </p:pic>
    </p:spTree>
    <p:extLst>
      <p:ext uri="{BB962C8B-B14F-4D97-AF65-F5344CB8AC3E}">
        <p14:creationId xmlns:p14="http://schemas.microsoft.com/office/powerpoint/2010/main" val="317429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5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55044" name="Picture 4" descr="botvir_aspect04gf7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38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10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51972" name="Picture 4" descr="botvir_aspect03gf7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81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69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52996" name="Picture 4" descr="botvir_aspect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18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49924" name="Picture 4" descr="botvir_aspect02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7200"/>
            <a:ext cx="2962275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20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beech fern</a:t>
            </a:r>
          </a:p>
        </p:txBody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/>
              <a:t>Phegopteris connectilis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5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50245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0"/>
            <a:ext cx="8582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51269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43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52293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0"/>
            <a:ext cx="654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4" y="380998"/>
            <a:ext cx="9144000" cy="60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7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marsh fern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/>
              <a:t>Thelypteris palustris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2514600"/>
            <a:ext cx="36195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46" y="0"/>
            <a:ext cx="2895600" cy="2621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627" y="0"/>
            <a:ext cx="6705600" cy="6705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495800"/>
            <a:ext cx="2780489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2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6373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0"/>
            <a:ext cx="4886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0"/>
            <a:ext cx="24536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pal_pinna_undersurf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838200"/>
            <a:ext cx="4743450" cy="54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3300" name="Picture 4" descr="thepal_sori01_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69127"/>
            <a:ext cx="74295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ferns to avoid</a:t>
            </a:r>
          </a:p>
        </p:txBody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bracken fern </a:t>
            </a:r>
            <a:br>
              <a:rPr lang="en-US" altLang="en-US" sz="4000"/>
            </a:br>
            <a:r>
              <a:rPr lang="en-US" altLang="en-US" sz="4000"/>
              <a:t>Pteridium aquilinum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9988" name="Picture 4" descr="pteaqu_frond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48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1013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91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2037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67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8965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343775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> floating fern or mosquito fern</a:t>
            </a:r>
          </a:p>
        </p:txBody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en-US"/>
              <a:t>Azolla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6916" name="Picture 4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0"/>
            <a:ext cx="6800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" y="228600"/>
            <a:ext cx="9156699" cy="6400800"/>
          </a:xfrm>
        </p:spPr>
      </p:pic>
    </p:spTree>
    <p:extLst>
      <p:ext uri="{BB962C8B-B14F-4D97-AF65-F5344CB8AC3E}">
        <p14:creationId xmlns:p14="http://schemas.microsoft.com/office/powerpoint/2010/main" val="100221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28420" name="Picture 4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4300"/>
            <a:ext cx="78867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dirty="0"/>
              <a:t>genus </a:t>
            </a:r>
            <a:r>
              <a:rPr lang="en-US" dirty="0" err="1"/>
              <a:t>Botrychium</a:t>
            </a:r>
            <a:r>
              <a:rPr lang="en-US" dirty="0"/>
              <a:t>: ferns with funny </a:t>
            </a:r>
            <a:r>
              <a:rPr lang="en-US" dirty="0" smtClean="0"/>
              <a:t>names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(14 </a:t>
            </a:r>
            <a:r>
              <a:rPr lang="en-US" dirty="0"/>
              <a:t>spp</a:t>
            </a:r>
            <a:r>
              <a:rPr lang="en-US" dirty="0" smtClean="0"/>
              <a:t>., </a:t>
            </a:r>
            <a:r>
              <a:rPr lang="en-US" dirty="0"/>
              <a:t>9 of which occur in Door </a:t>
            </a:r>
            <a:r>
              <a:rPr lang="en-US" dirty="0" smtClean="0"/>
              <a:t>County)</a:t>
            </a:r>
          </a:p>
          <a:p>
            <a:r>
              <a:rPr lang="en-US" dirty="0" smtClean="0"/>
              <a:t>rattlesnake </a:t>
            </a:r>
            <a:r>
              <a:rPr lang="en-US" dirty="0"/>
              <a:t>fern</a:t>
            </a:r>
          </a:p>
          <a:p>
            <a:r>
              <a:rPr lang="en-US" dirty="0" smtClean="0"/>
              <a:t>grape-ferns</a:t>
            </a:r>
          </a:p>
          <a:p>
            <a:r>
              <a:rPr lang="en-US" dirty="0" smtClean="0"/>
              <a:t>goblin fern</a:t>
            </a:r>
          </a:p>
          <a:p>
            <a:r>
              <a:rPr lang="en-US" dirty="0" err="1" smtClean="0"/>
              <a:t>moonworts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402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rattle snake fern</a:t>
            </a:r>
          </a:p>
        </p:txBody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err="1" smtClean="0"/>
              <a:t>Botrypus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virginianus</a:t>
            </a:r>
            <a:r>
              <a:rPr lang="en-US" altLang="en-US" dirty="0" smtClean="0"/>
              <a:t> (=</a:t>
            </a:r>
            <a:r>
              <a:rPr lang="en-US" altLang="en-US" dirty="0" err="1" smtClean="0"/>
              <a:t>Botrychium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virginianum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5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55044" name="Picture 4" descr="botvir_aspect04gf7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38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51972" name="Picture 4" descr="botvir_aspect03gf7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81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52996" name="Picture 4" descr="botvir_aspect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49924" name="Picture 4" descr="botvir_aspect02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7200"/>
            <a:ext cx="2962275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cut-leaved grape fern</a:t>
            </a:r>
          </a:p>
        </p:txBody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/>
              <a:t>Botrychium dissectum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31493" name="Picture 5" descr="botdis_leaves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23925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3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30469" name="Picture 5" descr="botdis_aspect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1263"/>
            <a:ext cx="2009775" cy="599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otdis_bronze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252" y="1824997"/>
            <a:ext cx="3598291" cy="326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otdis_aspect02_p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9143"/>
            <a:ext cx="35083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Basic structural types of ferns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typical- spores on underside of leaf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spores on visibly different leaflets or branches of leaf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spores on separate leaf—</a:t>
            </a:r>
            <a:r>
              <a:rPr lang="en-US" dirty="0" err="1" smtClean="0"/>
              <a:t>i.e</a:t>
            </a:r>
            <a:r>
              <a:rPr lang="en-US" dirty="0" smtClean="0"/>
              <a:t> there are two types of leaves, </a:t>
            </a:r>
            <a:r>
              <a:rPr lang="en-US" dirty="0" smtClean="0">
                <a:solidFill>
                  <a:srgbClr val="FFFF00"/>
                </a:solidFill>
              </a:rPr>
              <a:t>fertile</a:t>
            </a:r>
            <a:r>
              <a:rPr lang="en-US" dirty="0" smtClean="0"/>
              <a:t> with spores and </a:t>
            </a:r>
            <a:r>
              <a:rPr lang="en-US" dirty="0" smtClean="0">
                <a:solidFill>
                  <a:srgbClr val="FFFF00"/>
                </a:solidFill>
              </a:rPr>
              <a:t>sterile</a:t>
            </a:r>
            <a:r>
              <a:rPr lang="en-US" dirty="0" smtClean="0"/>
              <a:t> without spores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14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leather-leaved grape fern</a:t>
            </a:r>
          </a:p>
        </p:txBody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/>
              <a:t>Botrychium multifidum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5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56068" name="Picture 4" descr="botmul_aspect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2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57092" name="Picture 4" descr="botmul_aspect02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352925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7093" name="Picture 5" descr="botmul_aspect03_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8481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prairie moonwort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Botrychium</a:t>
            </a:r>
            <a:r>
              <a:rPr lang="en-US" dirty="0" smtClean="0"/>
              <a:t> </a:t>
            </a:r>
            <a:r>
              <a:rPr lang="en-US" dirty="0" err="1" smtClean="0"/>
              <a:t>campestre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2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894"/>
            <a:ext cx="7315200" cy="54864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332037"/>
            <a:ext cx="3249892" cy="4525963"/>
          </a:xfrm>
        </p:spPr>
      </p:pic>
    </p:spTree>
    <p:extLst>
      <p:ext uri="{BB962C8B-B14F-4D97-AF65-F5344CB8AC3E}">
        <p14:creationId xmlns:p14="http://schemas.microsoft.com/office/powerpoint/2010/main" val="21613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goblin fern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Botrychium</a:t>
            </a:r>
            <a:r>
              <a:rPr lang="en-US" dirty="0" smtClean="0"/>
              <a:t> </a:t>
            </a:r>
            <a:r>
              <a:rPr lang="en-US" dirty="0" err="1" smtClean="0"/>
              <a:t>mormo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8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55073" y="38588"/>
            <a:ext cx="9127273" cy="684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-119726"/>
            <a:ext cx="7376532" cy="695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8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Mingan</a:t>
            </a:r>
            <a:r>
              <a:rPr lang="en-US" dirty="0" smtClean="0"/>
              <a:t> moonwort, common moonwort, </a:t>
            </a:r>
            <a:r>
              <a:rPr lang="en-US" dirty="0" err="1" smtClean="0"/>
              <a:t>spatulate</a:t>
            </a:r>
            <a:r>
              <a:rPr lang="en-US" dirty="0" smtClean="0"/>
              <a:t> moonwort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left to right in following slide: </a:t>
            </a:r>
            <a:r>
              <a:rPr lang="en-US" dirty="0" err="1" smtClean="0"/>
              <a:t>Botrychium</a:t>
            </a:r>
            <a:r>
              <a:rPr lang="en-US" dirty="0" smtClean="0"/>
              <a:t> </a:t>
            </a:r>
            <a:r>
              <a:rPr lang="en-US" dirty="0" err="1" smtClean="0"/>
              <a:t>minganense</a:t>
            </a:r>
            <a:r>
              <a:rPr lang="en-US" dirty="0" smtClean="0"/>
              <a:t>, B. </a:t>
            </a:r>
            <a:r>
              <a:rPr lang="en-US" dirty="0" err="1" smtClean="0"/>
              <a:t>lunaria</a:t>
            </a:r>
            <a:r>
              <a:rPr lang="en-US" dirty="0" smtClean="0"/>
              <a:t>, B. </a:t>
            </a:r>
            <a:r>
              <a:rPr lang="en-US" dirty="0" err="1" smtClean="0"/>
              <a:t>spathulata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7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332037"/>
            <a:ext cx="3438474" cy="452596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152400"/>
            <a:ext cx="3581400" cy="548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292"/>
            <a:ext cx="4373880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5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dirty="0" smtClean="0"/>
              <a:t>daisy-leaved grape-fern, lance-leaved grape-fern, least moonwort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5310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left to right in following slide: </a:t>
            </a:r>
            <a:r>
              <a:rPr lang="en-US" dirty="0" err="1" smtClean="0"/>
              <a:t>Botrychium</a:t>
            </a:r>
            <a:r>
              <a:rPr lang="en-US" dirty="0" smtClean="0"/>
              <a:t> </a:t>
            </a:r>
            <a:r>
              <a:rPr lang="en-US" dirty="0" err="1" smtClean="0"/>
              <a:t>matricariifolium</a:t>
            </a:r>
            <a:r>
              <a:rPr lang="en-US" dirty="0" smtClean="0"/>
              <a:t>, B. </a:t>
            </a:r>
            <a:r>
              <a:rPr lang="en-US" dirty="0" err="1" smtClean="0"/>
              <a:t>lanceolatum</a:t>
            </a:r>
            <a:r>
              <a:rPr lang="en-US" dirty="0" smtClean="0"/>
              <a:t>, B. simplex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84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rymar_frond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2600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76200"/>
            <a:ext cx="1907832" cy="3847728"/>
          </a:xfrm>
          <a:prstGeom prst="rect">
            <a:avLst/>
          </a:prstGeom>
        </p:spPr>
      </p:pic>
      <p:pic>
        <p:nvPicPr>
          <p:cNvPr id="6" name="Picture 4" descr="osmcin_aspect01_p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193" y="952500"/>
            <a:ext cx="3955521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osmreg_aspect01_pp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83658"/>
            <a:ext cx="2276475" cy="285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5222149"/>
            <a:ext cx="1744708" cy="1744708"/>
          </a:xfrm>
        </p:spPr>
      </p:pic>
    </p:spTree>
    <p:extLst>
      <p:ext uri="{BB962C8B-B14F-4D97-AF65-F5344CB8AC3E}">
        <p14:creationId xmlns:p14="http://schemas.microsoft.com/office/powerpoint/2010/main" val="313213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223418"/>
            <a:ext cx="548773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1" y="0"/>
            <a:ext cx="283464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20" y="0"/>
            <a:ext cx="4221480" cy="428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399"/>
            <a:ext cx="3482546" cy="6412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12181"/>
            <a:ext cx="4049982" cy="628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6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4320"/>
          </a:xfrm>
        </p:spPr>
        <p:txBody>
          <a:bodyPr/>
          <a:lstStyle/>
          <a:p>
            <a:r>
              <a:rPr lang="en-US" dirty="0" smtClean="0"/>
              <a:t>Typical</a:t>
            </a:r>
            <a:endParaRPr lang="en-US" dirty="0"/>
          </a:p>
        </p:txBody>
      </p:sp>
      <p:pic>
        <p:nvPicPr>
          <p:cNvPr id="6" name="Picture 5" descr="polvir_frond03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37" y="1296141"/>
            <a:ext cx="1198693" cy="542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56" y="1311008"/>
            <a:ext cx="920008" cy="54280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64225"/>
            <a:ext cx="940326" cy="5459958"/>
          </a:xfrm>
          <a:prstGeom prst="rect">
            <a:avLst/>
          </a:prstGeom>
        </p:spPr>
      </p:pic>
      <p:pic>
        <p:nvPicPr>
          <p:cNvPr id="9" name="Picture 4" descr="drymar_frond01_pp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98073"/>
            <a:ext cx="2057400" cy="542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69219"/>
            <a:ext cx="2349546" cy="5387496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866"/>
            <a:ext cx="1828800" cy="169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84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ymar_sori02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3825"/>
            <a:ext cx="678180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rymar_pinna02_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547"/>
            <a:ext cx="2771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4" name="Picture 4" descr="drymar_frond01_p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00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75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osmcla_aspect01_pp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199"/>
            <a:ext cx="2344408" cy="293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3600" dirty="0" smtClean="0"/>
              <a:t>Spores on a separate part of a leaf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73" y="990600"/>
            <a:ext cx="1485900" cy="54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73" y="622199"/>
            <a:ext cx="804827" cy="41391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03" y="4038600"/>
            <a:ext cx="1741170" cy="2514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73" y="990600"/>
            <a:ext cx="1501980" cy="3029203"/>
          </a:xfrm>
          <a:prstGeom prst="rect">
            <a:avLst/>
          </a:prstGeom>
        </p:spPr>
      </p:pic>
      <p:pic>
        <p:nvPicPr>
          <p:cNvPr id="15" name="Picture 4" descr="osmreg_aspect01_pp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92807"/>
            <a:ext cx="2767342" cy="346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58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6"/>
            <a:ext cx="9141088" cy="68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04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4122"/>
            <a:ext cx="3983355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600200"/>
            <a:ext cx="2480934" cy="3800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774129"/>
            <a:ext cx="3033584" cy="404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6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19" y="1600200"/>
            <a:ext cx="3181350" cy="2130765"/>
          </a:xfrm>
          <a:prstGeom prst="rect">
            <a:avLst/>
          </a:prstGeom>
        </p:spPr>
      </p:pic>
      <p:pic>
        <p:nvPicPr>
          <p:cNvPr id="5" name="Picture 4" descr="osmcin_fertile_frond01_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" y="3581400"/>
            <a:ext cx="298704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osmcin_aspect01_p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" y="533400"/>
            <a:ext cx="2981854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/>
          <a:lstStyle/>
          <a:p>
            <a:r>
              <a:rPr lang="en-US" dirty="0" smtClean="0"/>
              <a:t>separate spore-bearing leaf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37" y="700216"/>
            <a:ext cx="3357563" cy="5715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736" y="1798541"/>
            <a:ext cx="2569134" cy="351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1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Species descriptions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32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4" y="228600"/>
            <a:ext cx="9178036" cy="6397083"/>
          </a:xfrm>
        </p:spPr>
      </p:pic>
    </p:spTree>
    <p:extLst>
      <p:ext uri="{BB962C8B-B14F-4D97-AF65-F5344CB8AC3E}">
        <p14:creationId xmlns:p14="http://schemas.microsoft.com/office/powerpoint/2010/main" val="357470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0470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bracken fern </a:t>
            </a:r>
            <a:br>
              <a:rPr lang="en-US" altLang="en-US" sz="4000"/>
            </a:br>
            <a:r>
              <a:rPr lang="en-US" altLang="en-US" sz="4000"/>
              <a:t>Pteridium aquilinum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14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9988" name="Picture 4" descr="pteaqu_frond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48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28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1013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91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03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2037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67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6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8965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343775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81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2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75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intermediate </a:t>
            </a:r>
            <a:r>
              <a:rPr lang="en-US" altLang="en-US" dirty="0" err="1"/>
              <a:t>woodfern</a:t>
            </a:r>
            <a:endParaRPr lang="en-US" altLang="en-US" dirty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 dirty="0" err="1"/>
              <a:t>Dryopteris</a:t>
            </a:r>
            <a:r>
              <a:rPr lang="en-US" altLang="en-US" dirty="0"/>
              <a:t> </a:t>
            </a:r>
            <a:r>
              <a:rPr lang="en-US" altLang="en-US" dirty="0" err="1"/>
              <a:t>intermedia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86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65284" name="Picture 4" descr="drymar_overwintered01gf7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0"/>
            <a:ext cx="6515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28740" name="Picture 4" descr="dryint_aspect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41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0116" name="Picture 4" descr="dryint_frond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3648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5476" name="Picture 4" descr="dryint_basal_pinnae02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066800"/>
            <a:ext cx="904875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8077200" cy="6904705"/>
          </a:xfrm>
        </p:spPr>
      </p:pic>
    </p:spTree>
    <p:extLst>
      <p:ext uri="{BB962C8B-B14F-4D97-AF65-F5344CB8AC3E}">
        <p14:creationId xmlns:p14="http://schemas.microsoft.com/office/powerpoint/2010/main" val="23884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4213" name="Picture 5" descr="dryint_sori01_ppt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1000" y="0"/>
            <a:ext cx="534511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4214" name="Picture 6" descr="dryint_hydathodes02_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"/>
            <a:ext cx="4419600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29764" name="Picture 4" descr="dryint_aspect02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82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5" y="-15459"/>
            <a:ext cx="8372255" cy="6873459"/>
          </a:xfrm>
        </p:spPr>
      </p:pic>
    </p:spTree>
    <p:extLst>
      <p:ext uri="{BB962C8B-B14F-4D97-AF65-F5344CB8AC3E}">
        <p14:creationId xmlns:p14="http://schemas.microsoft.com/office/powerpoint/2010/main" val="1735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spinulose</a:t>
            </a:r>
            <a:r>
              <a:rPr lang="en-US" altLang="en-US" dirty="0" smtClean="0"/>
              <a:t> </a:t>
            </a:r>
            <a:r>
              <a:rPr lang="en-US" altLang="en-US" dirty="0" err="1"/>
              <a:t>woodfern</a:t>
            </a:r>
            <a:endParaRPr lang="en-US" altLang="en-US" dirty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 dirty="0" err="1"/>
              <a:t>Dryopteris</a:t>
            </a:r>
            <a:r>
              <a:rPr lang="en-US" altLang="en-US" dirty="0"/>
              <a:t> </a:t>
            </a:r>
            <a:r>
              <a:rPr lang="en-US" altLang="en-US" dirty="0" err="1" smtClean="0"/>
              <a:t>carthusiana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18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3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" y="16476"/>
            <a:ext cx="9122032" cy="68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24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7857"/>
            <a:ext cx="2743200" cy="62901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3" y="533400"/>
            <a:ext cx="6019800" cy="3159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60" y="3718560"/>
            <a:ext cx="3215640" cy="3215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75" y="3718560"/>
            <a:ext cx="2690325" cy="31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4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marginal shield fern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/>
              <a:t>Dryopteris marginalis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20228" name="Picture 4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0"/>
            <a:ext cx="9324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7764" name="Picture 4" descr="drymar_frond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2600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3669" name="Picture 5" descr="drymar_sori02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2425"/>
            <a:ext cx="678180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0" name="Picture 6" descr="drymar_pinna02_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67332" name="Picture 4" descr="drymar_aspect02gf7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68356" name="Picture 4" descr="drymar_overwintered02gf7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crested wood fern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Dryopteris</a:t>
            </a:r>
            <a:r>
              <a:rPr lang="en-US" dirty="0" smtClean="0"/>
              <a:t> </a:t>
            </a:r>
            <a:r>
              <a:rPr lang="en-US" dirty="0" err="1" smtClean="0"/>
              <a:t>cristata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90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33400"/>
            <a:ext cx="4866428" cy="6324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1861457"/>
            <a:ext cx="1368247" cy="3068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429000"/>
            <a:ext cx="4814414" cy="3418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83" y="97971"/>
            <a:ext cx="4765117" cy="29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1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Lady Fern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 sz="4400"/>
              <a:t>Athyrium filix-femina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4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2"/>
            <a:ext cx="9142559" cy="68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2" y="4929"/>
            <a:ext cx="9121698" cy="682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17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1"/>
            <a:ext cx="3962400" cy="6841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88" y="-7076"/>
            <a:ext cx="4876800" cy="68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3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6084" name="Picture 4" descr="athfil_frond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3457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1988" name="Picture 4" descr="athfil_sori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07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ostrich fern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/>
              <a:t>Matteuccia struthiopteris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9030" name="Picture 6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0"/>
            <a:ext cx="4591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1864" name="Picture 8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2524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61188" name="Picture 4" descr="matstr_aspect03gf7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1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1012" name="Picture 4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0"/>
            <a:ext cx="8582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886" name="Picture 6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3267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1293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13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matstr_fertileFrond02gf7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734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60164" name="Picture 4" descr="matstr_caudex01gf7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cinnamon fern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/>
              <a:t>Osmunda cinnamomea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74" y="228600"/>
            <a:ext cx="9290274" cy="6476568"/>
          </a:xfrm>
        </p:spPr>
      </p:pic>
    </p:spTree>
    <p:extLst>
      <p:ext uri="{BB962C8B-B14F-4D97-AF65-F5344CB8AC3E}">
        <p14:creationId xmlns:p14="http://schemas.microsoft.com/office/powerpoint/2010/main" val="129327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5172" name="Picture 4" descr="osmcin_sterile_frond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090" y="-16202"/>
            <a:ext cx="4665421" cy="687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6196" name="Picture 4" descr="osmcin_fertile_frond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7221" name="Picture 5" descr="osmcin_crosier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172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interrupted fern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/>
              <a:t>Osmunda claytoniana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9508" name="Picture 4" descr="osmcla_aspect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476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8484" name="Picture 4" descr="osmcla_fetile-pinnae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38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5" name="Picture 5" descr="osmcla_fetile-pinnae02_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0"/>
            <a:ext cx="2905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02" y="2743200"/>
            <a:ext cx="1501698" cy="168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Plant Diversity Worldwide </a:t>
            </a:r>
          </a:p>
        </p:txBody>
      </p:sp>
      <p:graphicFrame>
        <p:nvGraphicFramePr>
          <p:cNvPr id="150642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294569"/>
              </p:ext>
            </p:extLst>
          </p:nvPr>
        </p:nvGraphicFramePr>
        <p:xfrm>
          <a:off x="1447800" y="1295400"/>
          <a:ext cx="7772400" cy="5289551"/>
        </p:xfrm>
        <a:graphic>
          <a:graphicData uri="http://schemas.openxmlformats.org/drawingml/2006/table">
            <a:tbl>
              <a:tblPr/>
              <a:tblGrid>
                <a:gridCol w="2057400"/>
                <a:gridCol w="1447800"/>
                <a:gridCol w="1600200"/>
                <a:gridCol w="1341438"/>
                <a:gridCol w="1325562"/>
              </a:tblGrid>
              <a:tr h="822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Taxon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World (spp. described)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World (spp. estimated)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World thr.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World thr. %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09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Bryophyta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etc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16,600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~22,000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80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0.5%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5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Vascular plants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272,400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~422,000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8,241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3%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38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Pteridophytes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/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(ferns, horsetails, club moss, etc.)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12,838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~15,000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140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1%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409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Gymnosperms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930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~1,000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305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32%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092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Magnoliophyta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258,650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~320,000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7,796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3%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289,000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~444,000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8,321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2.9%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939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6436" name="Picture 4" descr="osmcla_sterile_frond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3409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royal fern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/>
              <a:t>Osmunda regalis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6676" name="Picture 4" descr="osmreg_sterile_frond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924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0" y="0"/>
            <a:ext cx="6400799" cy="6858000"/>
          </a:xfrm>
        </p:spPr>
      </p:pic>
    </p:spTree>
    <p:extLst>
      <p:ext uri="{BB962C8B-B14F-4D97-AF65-F5344CB8AC3E}">
        <p14:creationId xmlns:p14="http://schemas.microsoft.com/office/powerpoint/2010/main" val="142188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7700" name="Picture 4" descr="osmreg_fertile_portion01_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"/>
            <a:ext cx="28956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59080"/>
            <a:ext cx="5069713" cy="637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sensitive fern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/>
              <a:t>Onoclea sensibilis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2101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305300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40005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400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41028" name="Picture 4" descr="onosen_aspect03gf7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43076" name="Picture 4" descr="onosen_fertileFrond01gf7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895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49" cy="6858000"/>
          </a:xfrm>
        </p:spPr>
      </p:pic>
    </p:spTree>
    <p:extLst>
      <p:ext uri="{BB962C8B-B14F-4D97-AF65-F5344CB8AC3E}">
        <p14:creationId xmlns:p14="http://schemas.microsoft.com/office/powerpoint/2010/main" val="303799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38985" name="Picture 9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181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42052" name="Picture 4" descr="onosen_aspect04gf720frost-kil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0"/>
            <a:ext cx="8972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Maidenhair fern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 sz="4400"/>
              <a:t>Adiantum pedatum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74637"/>
            <a:ext cx="9083346" cy="604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46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02821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26020"/>
            <a:ext cx="5486400" cy="684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1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82" name="Picture 10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215"/>
            <a:ext cx="9135807" cy="606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48" y="0"/>
            <a:ext cx="6073140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471933"/>
            <a:ext cx="5791200" cy="3421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291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4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01797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0"/>
            <a:ext cx="8582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0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03844" name="Picture 4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4000" dirty="0" smtClean="0"/>
              <a:t>Wisconsin </a:t>
            </a:r>
            <a:r>
              <a:rPr lang="en-US" sz="4000" dirty="0" err="1" smtClean="0"/>
              <a:t>pteridophyte</a:t>
            </a:r>
            <a:r>
              <a:rPr lang="en-US" sz="4000" dirty="0" smtClean="0"/>
              <a:t> 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4000" dirty="0" smtClean="0"/>
              <a:t>67 </a:t>
            </a:r>
            <a:r>
              <a:rPr lang="en-US" sz="4000" dirty="0" smtClean="0"/>
              <a:t>ferns </a:t>
            </a:r>
            <a:r>
              <a:rPr lang="en-US" sz="2800" dirty="0" smtClean="0"/>
              <a:t>(of which about 30 are common)</a:t>
            </a:r>
          </a:p>
          <a:p>
            <a:r>
              <a:rPr lang="en-US" sz="4000" dirty="0" smtClean="0"/>
              <a:t>14 club mosses</a:t>
            </a:r>
          </a:p>
          <a:p>
            <a:r>
              <a:rPr lang="en-US" sz="4000" dirty="0" smtClean="0"/>
              <a:t>  9 horsetails</a:t>
            </a:r>
          </a:p>
          <a:p>
            <a:r>
              <a:rPr lang="en-US" sz="4000" dirty="0" smtClean="0"/>
              <a:t>  3 </a:t>
            </a:r>
            <a:r>
              <a:rPr lang="en-US" sz="4000" dirty="0" err="1" smtClean="0"/>
              <a:t>spikemoss</a:t>
            </a:r>
            <a:endParaRPr lang="en-US" sz="4000" dirty="0" smtClean="0"/>
          </a:p>
          <a:p>
            <a:r>
              <a:rPr lang="en-US" sz="4000" dirty="0" smtClean="0"/>
              <a:t>  2 quillworts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95 </a:t>
            </a:r>
            <a:r>
              <a:rPr lang="en-US" sz="4000" dirty="0" smtClean="0">
                <a:solidFill>
                  <a:srgbClr val="FFFF00"/>
                </a:solidFill>
              </a:rPr>
              <a:t>total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49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bulblet fern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/>
              <a:t>Cystopteris bulbifera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187"/>
            <a:ext cx="64008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9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0"/>
            <a:ext cx="4572000" cy="6829545"/>
          </a:xfrm>
        </p:spPr>
      </p:pic>
    </p:spTree>
    <p:extLst>
      <p:ext uri="{BB962C8B-B14F-4D97-AF65-F5344CB8AC3E}">
        <p14:creationId xmlns:p14="http://schemas.microsoft.com/office/powerpoint/2010/main" val="175703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" y="304800"/>
            <a:ext cx="911013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0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4997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3171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Untitle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2886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852"/>
            <a:ext cx="4579620" cy="68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5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1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7156" name="Picture 4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0"/>
            <a:ext cx="8972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common polypody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/>
              <a:t>Polypodium virginianum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124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5892" name="Picture 4" descr="polvir_aspect01_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82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5114</TotalTime>
  <Words>805</Words>
  <Application>Microsoft Office PowerPoint</Application>
  <PresentationFormat>On-screen Show (4:3)</PresentationFormat>
  <Paragraphs>309</Paragraphs>
  <Slides>150</Slides>
  <Notes>96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1" baseType="lpstr">
      <vt:lpstr>Default Design</vt:lpstr>
      <vt:lpstr>Native  ferns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Plant Diversity Worldwide </vt:lpstr>
      <vt:lpstr>PowerPoint Presentation</vt:lpstr>
      <vt:lpstr>Wisconsin pteridophyte summary</vt:lpstr>
      <vt:lpstr>PowerPoint Presentation</vt:lpstr>
      <vt:lpstr>PowerPoint Presentation</vt:lpstr>
      <vt:lpstr>PowerPoint Presentation</vt:lpstr>
      <vt:lpstr>PowerPoint Presentation</vt:lpstr>
      <vt:lpstr>Basic structural types of ferns</vt:lpstr>
      <vt:lpstr>PowerPoint Presentation</vt:lpstr>
      <vt:lpstr>PowerPoint Presentation</vt:lpstr>
      <vt:lpstr>Typical</vt:lpstr>
      <vt:lpstr>PowerPoint Presentation</vt:lpstr>
      <vt:lpstr>Spores on a separate part of a leaf</vt:lpstr>
      <vt:lpstr>PowerPoint Presentation</vt:lpstr>
      <vt:lpstr>separate spore-bearing leaf</vt:lpstr>
      <vt:lpstr>Species descriptions</vt:lpstr>
      <vt:lpstr>PowerPoint Presentation</vt:lpstr>
      <vt:lpstr>PowerPoint Presentation</vt:lpstr>
      <vt:lpstr>bracken fern  Pteridium aquilinum</vt:lpstr>
      <vt:lpstr>PowerPoint Presentation</vt:lpstr>
      <vt:lpstr>PowerPoint Presentation</vt:lpstr>
      <vt:lpstr>PowerPoint Presentation</vt:lpstr>
      <vt:lpstr>PowerPoint Presentation</vt:lpstr>
      <vt:lpstr>intermediate woodfern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spinulose woodfern</vt:lpstr>
      <vt:lpstr>PowerPoint Presentation</vt:lpstr>
      <vt:lpstr>marginal shield fern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crested wood fern</vt:lpstr>
      <vt:lpstr>PowerPoint Presentation</vt:lpstr>
      <vt:lpstr>Lady Fern</vt:lpstr>
      <vt:lpstr>PowerPoint Presentation</vt:lpstr>
      <vt:lpstr>PowerPoint Presentation</vt:lpstr>
      <vt:lpstr>PowerPoint Presentation</vt:lpstr>
      <vt:lpstr>PowerPoint Presentation</vt:lpstr>
      <vt:lpstr>ostrich fern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cinnamon fern</vt:lpstr>
      <vt:lpstr>PowerPoint Presentation</vt:lpstr>
      <vt:lpstr>PowerPoint Presentation</vt:lpstr>
      <vt:lpstr>PowerPoint Presentation</vt:lpstr>
      <vt:lpstr>PowerPoint Presentation</vt:lpstr>
      <vt:lpstr>interrupted fern</vt:lpstr>
      <vt:lpstr>PowerPoint Presentation</vt:lpstr>
      <vt:lpstr>PowerPoint Presentation</vt:lpstr>
      <vt:lpstr>PowerPoint Presentation</vt:lpstr>
      <vt:lpstr>royal fern</vt:lpstr>
      <vt:lpstr>PowerPoint Presentation</vt:lpstr>
      <vt:lpstr>PowerPoint Presentation</vt:lpstr>
      <vt:lpstr>PowerPoint Presentation</vt:lpstr>
      <vt:lpstr>sensitive fern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Maidenhair fern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bulblet fern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polypody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oak fern</vt:lpstr>
      <vt:lpstr> </vt:lpstr>
      <vt:lpstr>PowerPoint Presentation</vt:lpstr>
      <vt:lpstr>PowerPoint Presentation</vt:lpstr>
      <vt:lpstr>PowerPoint Presentation</vt:lpstr>
      <vt:lpstr>rattle snake fern</vt:lpstr>
      <vt:lpstr>PowerPoint Presentation</vt:lpstr>
      <vt:lpstr>PowerPoint Presentation</vt:lpstr>
      <vt:lpstr>PowerPoint Presentation</vt:lpstr>
      <vt:lpstr>PowerPoint Presentation</vt:lpstr>
      <vt:lpstr>beech fern</vt:lpstr>
      <vt:lpstr>PowerPoint Presentation</vt:lpstr>
      <vt:lpstr>PowerPoint Presentation</vt:lpstr>
      <vt:lpstr>PowerPoint Presentation</vt:lpstr>
      <vt:lpstr>PowerPoint Presentation</vt:lpstr>
      <vt:lpstr>marsh fern</vt:lpstr>
      <vt:lpstr>PowerPoint Presentation</vt:lpstr>
      <vt:lpstr>PowerPoint Presentation</vt:lpstr>
      <vt:lpstr>ferns to avoid</vt:lpstr>
      <vt:lpstr>bracken fern  Pteridium aquilinum</vt:lpstr>
      <vt:lpstr>PowerPoint Presentation</vt:lpstr>
      <vt:lpstr>PowerPoint Presentation</vt:lpstr>
      <vt:lpstr>PowerPoint Presentation</vt:lpstr>
      <vt:lpstr>PowerPoint Presentation</vt:lpstr>
      <vt:lpstr>  floating fern or mosquito fern</vt:lpstr>
      <vt:lpstr>PowerPoint Presentation</vt:lpstr>
      <vt:lpstr>PowerPoint Presentation</vt:lpstr>
      <vt:lpstr>genus Botrychium: ferns with funny names</vt:lpstr>
      <vt:lpstr>rattle snake fern</vt:lpstr>
      <vt:lpstr>PowerPoint Presentation</vt:lpstr>
      <vt:lpstr>PowerPoint Presentation</vt:lpstr>
      <vt:lpstr>PowerPoint Presentation</vt:lpstr>
      <vt:lpstr>PowerPoint Presentation</vt:lpstr>
      <vt:lpstr>cut-leaved grape fern</vt:lpstr>
      <vt:lpstr>PowerPoint Presentation</vt:lpstr>
      <vt:lpstr>PowerPoint Presentation</vt:lpstr>
      <vt:lpstr>leather-leaved grape fern</vt:lpstr>
      <vt:lpstr>PowerPoint Presentation</vt:lpstr>
      <vt:lpstr>PowerPoint Presentation</vt:lpstr>
      <vt:lpstr>prairie moonwort</vt:lpstr>
      <vt:lpstr>PowerPoint Presentation</vt:lpstr>
      <vt:lpstr>goblin fern</vt:lpstr>
      <vt:lpstr>PowerPoint Presentation</vt:lpstr>
      <vt:lpstr>Mingan moonwort, common moonwort, spatulate moonwort</vt:lpstr>
      <vt:lpstr>PowerPoint Presentation</vt:lpstr>
      <vt:lpstr>daisy-leaved grape-fern, lance-leaved grape-fern, least moonwort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Shade plants</dc:title>
  <dc:creator>Gary Fewless</dc:creator>
  <cp:lastModifiedBy>Fewless, Gary</cp:lastModifiedBy>
  <cp:revision>122</cp:revision>
  <dcterms:created xsi:type="dcterms:W3CDTF">2006-02-11T05:08:35Z</dcterms:created>
  <dcterms:modified xsi:type="dcterms:W3CDTF">2014-02-17T18:56:04Z</dcterms:modified>
</cp:coreProperties>
</file>