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drawings/drawing2.xml" ContentType="application/vnd.openxmlformats-officedocument.drawingml.chartshapes+xml"/>
  <Override PartName="/ppt/notesSlides/notesSlide8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58" r:id="rId2"/>
  </p:sldMasterIdLst>
  <p:notesMasterIdLst>
    <p:notesMasterId r:id="rId15"/>
  </p:notesMasterIdLst>
  <p:handoutMasterIdLst>
    <p:handoutMasterId r:id="rId16"/>
  </p:handoutMasterIdLst>
  <p:sldIdLst>
    <p:sldId id="256" r:id="rId3"/>
    <p:sldId id="257" r:id="rId4"/>
    <p:sldId id="259" r:id="rId5"/>
    <p:sldId id="282" r:id="rId6"/>
    <p:sldId id="283" r:id="rId7"/>
    <p:sldId id="258" r:id="rId8"/>
    <p:sldId id="286" r:id="rId9"/>
    <p:sldId id="281" r:id="rId10"/>
    <p:sldId id="291" r:id="rId11"/>
    <p:sldId id="287" r:id="rId12"/>
    <p:sldId id="276" r:id="rId13"/>
    <p:sldId id="268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7165D"/>
    <a:srgbClr val="A586C2"/>
    <a:srgbClr val="F1EAF6"/>
    <a:srgbClr val="00524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4"/>
    <p:restoredTop sz="83511" autoAdjust="0"/>
  </p:normalViewPr>
  <p:slideViewPr>
    <p:cSldViewPr snapToGrid="0">
      <p:cViewPr varScale="1">
        <p:scale>
          <a:sx n="94" d="100"/>
          <a:sy n="94" d="100"/>
        </p:scale>
        <p:origin x="1194" y="9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97" d="100"/>
          <a:sy n="97" d="100"/>
        </p:scale>
        <p:origin x="3120" y="20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Book3" TargetMode="Externa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Book3" TargetMode="Externa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chartUserShapes" Target="../drawings/drawing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b="1" dirty="0">
                <a:solidFill>
                  <a:srgbClr val="47165D"/>
                </a:solidFill>
              </a:rPr>
              <a:t>Wisconsin Seniors Ages 65+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rgbClr val="47165D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'65+'!$B$4:$B$5</c:f>
              <c:numCache>
                <c:formatCode>General</c:formatCode>
                <c:ptCount val="2"/>
                <c:pt idx="0">
                  <c:v>2010</c:v>
                </c:pt>
                <c:pt idx="1">
                  <c:v>2040</c:v>
                </c:pt>
              </c:numCache>
            </c:numRef>
          </c:xVal>
          <c:yVal>
            <c:numRef>
              <c:f>'65+'!$C$4:$C$5</c:f>
              <c:numCache>
                <c:formatCode>#,##0</c:formatCode>
                <c:ptCount val="2"/>
                <c:pt idx="0">
                  <c:v>777500</c:v>
                </c:pt>
                <c:pt idx="1">
                  <c:v>1535500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565C-4CD7-A292-903E61DAEB1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1871039"/>
        <c:axId val="51870207"/>
      </c:scatterChart>
      <c:valAx>
        <c:axId val="51871039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1870207"/>
        <c:crosses val="autoZero"/>
        <c:crossBetween val="midCat"/>
      </c:valAx>
      <c:valAx>
        <c:axId val="51870207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1871039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userShapes r:id="rId4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b="1" dirty="0">
                <a:solidFill>
                  <a:srgbClr val="47165D"/>
                </a:solidFill>
              </a:rPr>
              <a:t>Wisconsin Senior Ages 85+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rgbClr val="47165D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'85+'!$A$4:$A$6</c:f>
              <c:numCache>
                <c:formatCode>General</c:formatCode>
                <c:ptCount val="3"/>
                <c:pt idx="0">
                  <c:v>2010</c:v>
                </c:pt>
                <c:pt idx="1">
                  <c:v>2025</c:v>
                </c:pt>
                <c:pt idx="2">
                  <c:v>2040</c:v>
                </c:pt>
              </c:numCache>
            </c:numRef>
          </c:xVal>
          <c:yVal>
            <c:numRef>
              <c:f>'85+'!$B$4:$B$6</c:f>
              <c:numCache>
                <c:formatCode>#,##0</c:formatCode>
                <c:ptCount val="3"/>
                <c:pt idx="0">
                  <c:v>118500</c:v>
                </c:pt>
                <c:pt idx="1">
                  <c:v>145500</c:v>
                </c:pt>
                <c:pt idx="2">
                  <c:v>283500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AB19-4831-A4C0-60F8CEA64FE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061755391"/>
        <c:axId val="2061755807"/>
      </c:scatterChart>
      <c:valAx>
        <c:axId val="2061755391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61755807"/>
        <c:crosses val="autoZero"/>
        <c:crossBetween val="midCat"/>
      </c:valAx>
      <c:valAx>
        <c:axId val="2061755807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61755391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userShapes r:id="rId4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2018</c:v>
                </c:pt>
              </c:strCache>
            </c:strRef>
          </c:tx>
          <c:spPr>
            <a:solidFill>
              <a:srgbClr val="C0ACD4"/>
            </a:solidFill>
            <a:ln>
              <a:noFill/>
            </a:ln>
            <a:effectLst/>
          </c:spPr>
          <c:invertIfNegative val="0"/>
          <c:dLbls>
            <c:dLbl>
              <c:idx val="0"/>
              <c:tx>
                <c:rich>
                  <a:bodyPr/>
                  <a:lstStyle/>
                  <a:p>
                    <a:r>
                      <a:rPr lang="en-US"/>
                      <a:t>11,366</a:t>
                    </a:r>
                  </a:p>
                </c:rich>
              </c:tx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0-D999-412F-9EE5-0516D9EB7BAE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</c:f>
              <c:strCache>
                <c:ptCount val="1"/>
                <c:pt idx="0">
                  <c:v>Abuse</c:v>
                </c:pt>
              </c:strCache>
            </c:strRef>
          </c:cat>
          <c:val>
            <c:numRef>
              <c:f>Sheet1!$B$2</c:f>
              <c:numCache>
                <c:formatCode>#,##0</c:formatCode>
                <c:ptCount val="1"/>
                <c:pt idx="0">
                  <c:v>11366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999-412F-9EE5-0516D9EB7BAE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2023</c:v>
                </c:pt>
              </c:strCache>
            </c:strRef>
          </c:tx>
          <c:spPr>
            <a:solidFill>
              <a:srgbClr val="80599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</c:f>
              <c:strCache>
                <c:ptCount val="1"/>
                <c:pt idx="0">
                  <c:v>Abuse</c:v>
                </c:pt>
              </c:strCache>
            </c:strRef>
          </c:cat>
          <c:val>
            <c:numRef>
              <c:f>Sheet1!$C$2</c:f>
              <c:numCache>
                <c:formatCode>#,##0</c:formatCode>
                <c:ptCount val="1"/>
                <c:pt idx="0">
                  <c:v>15421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D999-412F-9EE5-0516D9EB7BAE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241591055"/>
        <c:axId val="241586479"/>
      </c:barChart>
      <c:catAx>
        <c:axId val="241591055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41586479"/>
        <c:crosses val="autoZero"/>
        <c:auto val="1"/>
        <c:lblAlgn val="ctr"/>
        <c:lblOffset val="100"/>
        <c:noMultiLvlLbl val="0"/>
      </c:catAx>
      <c:valAx>
        <c:axId val="24158647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41591055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2018</c:v>
                </c:pt>
              </c:strCache>
            </c:strRef>
          </c:tx>
          <c:spPr>
            <a:solidFill>
              <a:srgbClr val="C0ACD4"/>
            </a:solidFill>
            <a:ln>
              <a:noFill/>
            </a:ln>
            <a:effectLst/>
          </c:spPr>
          <c:invertIfNegative val="0"/>
          <c:dLbls>
            <c:dLbl>
              <c:idx val="1"/>
              <c:layout>
                <c:manualLayout>
                  <c:x val="-8.0673802189433615E-17"/>
                  <c:y val="1.0039608685277828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5EBB-4191-A475-62DD90B5E853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Sheet1!$A$2:$A$3</c:f>
              <c:strCache>
                <c:ptCount val="2"/>
                <c:pt idx="0">
                  <c:v>Life-Threatening Incidents</c:v>
                </c:pt>
                <c:pt idx="1">
                  <c:v>Incident Contributed to Death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562</c:v>
                </c:pt>
                <c:pt idx="1">
                  <c:v>37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EBB-4191-A475-62DD90B5E853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2023</c:v>
                </c:pt>
              </c:strCache>
            </c:strRef>
          </c:tx>
          <c:spPr>
            <a:solidFill>
              <a:srgbClr val="805992"/>
            </a:solidFill>
            <a:ln>
              <a:noFill/>
            </a:ln>
            <a:effectLst/>
          </c:spPr>
          <c:invertIfNegative val="0"/>
          <c:dLbls>
            <c:dLbl>
              <c:idx val="0"/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900" b="1" i="0" u="none" strike="noStrike" kern="1200" baseline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/>
                      <a:t>612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1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2-5EBB-4191-A475-62DD90B5E853}"/>
                </c:ext>
              </c:extLst>
            </c:dLbl>
            <c:dLbl>
              <c:idx val="1"/>
              <c:layout>
                <c:manualLayout>
                  <c:x val="0"/>
                  <c:y val="1.4974946313528843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1" i="0" u="none" strike="noStrike" kern="1200" baseline="0">
                      <a:solidFill>
                        <a:sysClr val="windowText" lastClr="00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5EBB-4191-A475-62DD90B5E853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Sheet1!$A$2:$A$3</c:f>
              <c:strCache>
                <c:ptCount val="2"/>
                <c:pt idx="0">
                  <c:v>Life-Threatening Incidents</c:v>
                </c:pt>
                <c:pt idx="1">
                  <c:v>Incident Contributed to Death</c:v>
                </c:pt>
              </c:strCache>
            </c:strRef>
          </c:cat>
          <c:val>
            <c:numRef>
              <c:f>Sheet1!$C$2:$C$3</c:f>
              <c:numCache>
                <c:formatCode>General</c:formatCode>
                <c:ptCount val="2"/>
                <c:pt idx="0">
                  <c:v>629</c:v>
                </c:pt>
                <c:pt idx="1">
                  <c:v>55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5EBB-4191-A475-62DD90B5E853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1976043343"/>
        <c:axId val="1976040431"/>
      </c:barChart>
      <c:catAx>
        <c:axId val="197604334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76040431"/>
        <c:crosses val="autoZero"/>
        <c:auto val="1"/>
        <c:lblAlgn val="ctr"/>
        <c:lblOffset val="100"/>
        <c:noMultiLvlLbl val="0"/>
      </c:catAx>
      <c:valAx>
        <c:axId val="1976040431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76043343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0.2358</cdr:x>
      <cdr:y>0.22778</cdr:y>
    </cdr:from>
    <cdr:to>
      <cdr:x>0.84432</cdr:x>
      <cdr:y>0.57319</cdr:y>
    </cdr:to>
    <cdr:cxnSp macro="">
      <cdr:nvCxnSpPr>
        <cdr:cNvPr id="3" name="Straight Connector 2">
          <a:extLst xmlns:a="http://schemas.openxmlformats.org/drawingml/2006/main">
            <a:ext uri="{FF2B5EF4-FFF2-40B4-BE49-F238E27FC236}">
              <a16:creationId xmlns:a16="http://schemas.microsoft.com/office/drawing/2014/main" id="{84252B8F-3D89-40AD-847F-E28603369F87}"/>
            </a:ext>
          </a:extLst>
        </cdr:cNvPr>
        <cdr:cNvCxnSpPr/>
      </cdr:nvCxnSpPr>
      <cdr:spPr>
        <a:xfrm xmlns:a="http://schemas.openxmlformats.org/drawingml/2006/main" flipV="1">
          <a:off x="1221828" y="991147"/>
          <a:ext cx="3153103" cy="1502980"/>
        </a:xfrm>
        <a:prstGeom xmlns:a="http://schemas.openxmlformats.org/drawingml/2006/main" prst="line">
          <a:avLst/>
        </a:prstGeom>
        <a:ln xmlns:a="http://schemas.openxmlformats.org/drawingml/2006/main">
          <a:solidFill>
            <a:srgbClr val="47165D"/>
          </a:solidFill>
        </a:ln>
      </cdr:spPr>
      <cdr:style>
        <a:lnRef xmlns:a="http://schemas.openxmlformats.org/drawingml/2006/main" idx="1">
          <a:schemeClr val="dk1"/>
        </a:lnRef>
        <a:fillRef xmlns:a="http://schemas.openxmlformats.org/drawingml/2006/main" idx="0">
          <a:schemeClr val="dk1"/>
        </a:fillRef>
        <a:effectRef xmlns:a="http://schemas.openxmlformats.org/drawingml/2006/main" idx="0">
          <a:schemeClr val="dk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0.17292</cdr:x>
      <cdr:y>0.61666</cdr:y>
    </cdr:from>
    <cdr:to>
      <cdr:x>0.36156</cdr:x>
      <cdr:y>0.7012</cdr:y>
    </cdr:to>
    <cdr:sp macro="" textlink="">
      <cdr:nvSpPr>
        <cdr:cNvPr id="4" name="TextBox 3">
          <a:extLst xmlns:a="http://schemas.openxmlformats.org/drawingml/2006/main">
            <a:ext uri="{FF2B5EF4-FFF2-40B4-BE49-F238E27FC236}">
              <a16:creationId xmlns:a16="http://schemas.microsoft.com/office/drawing/2014/main" id="{EBADEF48-C936-4B4F-87DD-5BCD34CD49EE}"/>
            </a:ext>
          </a:extLst>
        </cdr:cNvPr>
        <cdr:cNvSpPr txBox="1"/>
      </cdr:nvSpPr>
      <cdr:spPr>
        <a:xfrm xmlns:a="http://schemas.openxmlformats.org/drawingml/2006/main">
          <a:off x="896007" y="2683314"/>
          <a:ext cx="977462" cy="36786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1600" b="1" dirty="0"/>
            <a:t>777,500</a:t>
          </a:r>
        </a:p>
      </cdr:txBody>
    </cdr:sp>
  </cdr:relSizeAnchor>
  <cdr:relSizeAnchor xmlns:cdr="http://schemas.openxmlformats.org/drawingml/2006/chartDrawing">
    <cdr:from>
      <cdr:x>0.72059</cdr:x>
      <cdr:y>0.13841</cdr:y>
    </cdr:from>
    <cdr:to>
      <cdr:x>0.94168</cdr:x>
      <cdr:y>0.21812</cdr:y>
    </cdr:to>
    <cdr:sp macro="" textlink="">
      <cdr:nvSpPr>
        <cdr:cNvPr id="5" name="TextBox 4">
          <a:extLst xmlns:a="http://schemas.openxmlformats.org/drawingml/2006/main">
            <a:ext uri="{FF2B5EF4-FFF2-40B4-BE49-F238E27FC236}">
              <a16:creationId xmlns:a16="http://schemas.microsoft.com/office/drawing/2014/main" id="{35923CB7-E82A-499C-9BB3-8D442848FABC}"/>
            </a:ext>
          </a:extLst>
        </cdr:cNvPr>
        <cdr:cNvSpPr txBox="1"/>
      </cdr:nvSpPr>
      <cdr:spPr>
        <a:xfrm xmlns:a="http://schemas.openxmlformats.org/drawingml/2006/main">
          <a:off x="3733800" y="602265"/>
          <a:ext cx="1145628" cy="34684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1600" b="1" dirty="0"/>
            <a:t>1,535,500</a:t>
          </a: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0.21856</cdr:x>
      <cdr:y>0.52971</cdr:y>
    </cdr:from>
    <cdr:to>
      <cdr:x>0.53093</cdr:x>
      <cdr:y>0.60459</cdr:y>
    </cdr:to>
    <cdr:cxnSp macro="">
      <cdr:nvCxnSpPr>
        <cdr:cNvPr id="3" name="Straight Connector 2">
          <a:extLst xmlns:a="http://schemas.openxmlformats.org/drawingml/2006/main">
            <a:ext uri="{FF2B5EF4-FFF2-40B4-BE49-F238E27FC236}">
              <a16:creationId xmlns:a16="http://schemas.microsoft.com/office/drawing/2014/main" id="{741A3FD4-06A9-4597-B08E-CCF41835018F}"/>
            </a:ext>
          </a:extLst>
        </cdr:cNvPr>
        <cdr:cNvCxnSpPr/>
      </cdr:nvCxnSpPr>
      <cdr:spPr>
        <a:xfrm xmlns:a="http://schemas.openxmlformats.org/drawingml/2006/main" flipV="1">
          <a:off x="1132490" y="2304941"/>
          <a:ext cx="1618593" cy="325820"/>
        </a:xfrm>
        <a:prstGeom xmlns:a="http://schemas.openxmlformats.org/drawingml/2006/main" prst="line">
          <a:avLst/>
        </a:prstGeom>
        <a:ln xmlns:a="http://schemas.openxmlformats.org/drawingml/2006/main">
          <a:solidFill>
            <a:srgbClr val="47165D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0.5289</cdr:x>
      <cdr:y>0.15049</cdr:y>
    </cdr:from>
    <cdr:to>
      <cdr:x>0.84331</cdr:x>
      <cdr:y>0.52488</cdr:y>
    </cdr:to>
    <cdr:cxnSp macro="">
      <cdr:nvCxnSpPr>
        <cdr:cNvPr id="6" name="Straight Connector 5">
          <a:extLst xmlns:a="http://schemas.openxmlformats.org/drawingml/2006/main">
            <a:ext uri="{FF2B5EF4-FFF2-40B4-BE49-F238E27FC236}">
              <a16:creationId xmlns:a16="http://schemas.microsoft.com/office/drawing/2014/main" id="{4EC8A3BA-77B1-4C3A-A8EF-76FFCAC8628A}"/>
            </a:ext>
          </a:extLst>
        </cdr:cNvPr>
        <cdr:cNvCxnSpPr/>
      </cdr:nvCxnSpPr>
      <cdr:spPr>
        <a:xfrm xmlns:a="http://schemas.openxmlformats.org/drawingml/2006/main" flipV="1">
          <a:off x="2740572" y="654816"/>
          <a:ext cx="1629104" cy="1629104"/>
        </a:xfrm>
        <a:prstGeom xmlns:a="http://schemas.openxmlformats.org/drawingml/2006/main" prst="line">
          <a:avLst/>
        </a:prstGeom>
        <a:ln xmlns:a="http://schemas.openxmlformats.org/drawingml/2006/main">
          <a:solidFill>
            <a:srgbClr val="47165D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0.13945</cdr:x>
      <cdr:y>0.64082</cdr:y>
    </cdr:from>
    <cdr:to>
      <cdr:x>0.35243</cdr:x>
      <cdr:y>0.72536</cdr:y>
    </cdr:to>
    <cdr:sp macro="" textlink="">
      <cdr:nvSpPr>
        <cdr:cNvPr id="7" name="TextBox 6">
          <a:extLst xmlns:a="http://schemas.openxmlformats.org/drawingml/2006/main">
            <a:ext uri="{FF2B5EF4-FFF2-40B4-BE49-F238E27FC236}">
              <a16:creationId xmlns:a16="http://schemas.microsoft.com/office/drawing/2014/main" id="{A5EEA887-C5AF-476D-AC01-212C180EB9E4}"/>
            </a:ext>
          </a:extLst>
        </cdr:cNvPr>
        <cdr:cNvSpPr txBox="1"/>
      </cdr:nvSpPr>
      <cdr:spPr>
        <a:xfrm xmlns:a="http://schemas.openxmlformats.org/drawingml/2006/main">
          <a:off x="722586" y="2788416"/>
          <a:ext cx="1103586" cy="36786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1600" b="1" dirty="0"/>
            <a:t>118,500</a:t>
          </a:r>
        </a:p>
      </cdr:txBody>
    </cdr:sp>
  </cdr:relSizeAnchor>
  <cdr:relSizeAnchor xmlns:cdr="http://schemas.openxmlformats.org/drawingml/2006/chartDrawing">
    <cdr:from>
      <cdr:x>0.44371</cdr:x>
      <cdr:y>0.43551</cdr:y>
    </cdr:from>
    <cdr:to>
      <cdr:x>0.5999</cdr:x>
      <cdr:y>0.51522</cdr:y>
    </cdr:to>
    <cdr:sp macro="" textlink="">
      <cdr:nvSpPr>
        <cdr:cNvPr id="8" name="TextBox 7">
          <a:extLst xmlns:a="http://schemas.openxmlformats.org/drawingml/2006/main">
            <a:ext uri="{FF2B5EF4-FFF2-40B4-BE49-F238E27FC236}">
              <a16:creationId xmlns:a16="http://schemas.microsoft.com/office/drawing/2014/main" id="{EF9A581D-9C28-4D56-9DD2-4A6CDD582568}"/>
            </a:ext>
          </a:extLst>
        </cdr:cNvPr>
        <cdr:cNvSpPr txBox="1"/>
      </cdr:nvSpPr>
      <cdr:spPr>
        <a:xfrm xmlns:a="http://schemas.openxmlformats.org/drawingml/2006/main">
          <a:off x="2299138" y="1895037"/>
          <a:ext cx="809296" cy="34684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en-US" sz="1100" dirty="0"/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F350484E-8BF1-3489-4EA1-4BF33692534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49590E4-665B-54F8-0B59-8F82C0FD9AB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778375-354E-B34D-940D-89B516324876}" type="datetimeFigureOut">
              <a:rPr lang="en-US" smtClean="0"/>
              <a:t>3/21/2025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EC8C01A-0BEE-91B1-0313-C2AFF902249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9CB9FA3-0512-445C-4AC8-1C69EAB563D9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CB621A-08EF-0144-A0C0-FBE0407074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806202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D0356C-95A8-A04B-9236-CA46D8D1647F}" type="datetimeFigureOut">
              <a:rPr lang="en-US" smtClean="0"/>
              <a:t>3/21/2025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695E32-068F-FF4B-A3FE-4343186DB2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34059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695E32-068F-FF4B-A3FE-4343186DB2B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130233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695E32-068F-FF4B-A3FE-4343186DB2B5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98381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695E32-068F-FF4B-A3FE-4343186DB2B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030825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695E32-068F-FF4B-A3FE-4343186DB2B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706250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chemeClr val="tx1"/>
                </a:solidFill>
              </a:rPr>
              <a:t>An </a:t>
            </a:r>
            <a:r>
              <a:rPr lang="en-US" b="1" dirty="0">
                <a:solidFill>
                  <a:schemeClr val="tx1"/>
                </a:solidFill>
              </a:rPr>
              <a:t>Elder Death Review Team (EDRT)</a:t>
            </a:r>
            <a:r>
              <a:rPr lang="en-US" dirty="0">
                <a:solidFill>
                  <a:schemeClr val="tx1"/>
                </a:solidFill>
              </a:rPr>
              <a:t> is a diverse group of professionals who work together to understand the circumstances surrounding the death of an older or vulnerable adult. </a:t>
            </a:r>
          </a:p>
          <a:p>
            <a:pPr marL="0" indent="0">
              <a:buNone/>
            </a:pPr>
            <a:endParaRPr lang="en-US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dirty="0">
                <a:solidFill>
                  <a:schemeClr val="tx1"/>
                </a:solidFill>
              </a:rPr>
              <a:t>Their goal is </a:t>
            </a:r>
            <a:r>
              <a:rPr lang="en-US" b="1" dirty="0">
                <a:solidFill>
                  <a:schemeClr val="tx1"/>
                </a:solidFill>
              </a:rPr>
              <a:t>not</a:t>
            </a:r>
            <a:r>
              <a:rPr lang="en-US" dirty="0">
                <a:solidFill>
                  <a:schemeClr val="tx1"/>
                </a:solidFill>
              </a:rPr>
              <a:t> to assign blame but to identify gaps in systems and services that, if improved, could help prevent future tragedies.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695E32-068F-FF4B-A3FE-4343186DB2B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379227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>
                <a:solidFill>
                  <a:srgbClr val="242424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 Wisconsin Elder Death Review Team (WEDRT) seeks to foster collaboration among </a:t>
            </a:r>
            <a:r>
              <a:rPr lang="en-US" sz="1200" b="1" dirty="0">
                <a:solidFill>
                  <a:srgbClr val="47165D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diverse professionals </a:t>
            </a:r>
            <a:r>
              <a:rPr lang="en-US" sz="1200" dirty="0">
                <a:solidFill>
                  <a:srgbClr val="242424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to thoroughly </a:t>
            </a:r>
            <a:r>
              <a:rPr lang="en-US" sz="1200" b="1" dirty="0">
                <a:solidFill>
                  <a:srgbClr val="47165D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investigate and understand </a:t>
            </a:r>
            <a:r>
              <a:rPr lang="en-US" sz="1200" dirty="0">
                <a:solidFill>
                  <a:srgbClr val="242424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 circumstances surrounding elder and vulnerable adult deaths. By identifying </a:t>
            </a:r>
            <a:r>
              <a:rPr lang="en-US" sz="1200" b="1" dirty="0">
                <a:solidFill>
                  <a:srgbClr val="47165D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systemic gaps, risk factors, and trends</a:t>
            </a:r>
            <a:r>
              <a:rPr lang="en-US" sz="1200" dirty="0">
                <a:solidFill>
                  <a:srgbClr val="242424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the WEDRT works to </a:t>
            </a:r>
            <a:r>
              <a:rPr lang="en-US" sz="1200" b="1" dirty="0">
                <a:solidFill>
                  <a:srgbClr val="47165D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enhance community education, improve inter-agency coordination, and advocate for prevention </a:t>
            </a:r>
            <a:r>
              <a:rPr lang="en-US" sz="1200" dirty="0">
                <a:solidFill>
                  <a:srgbClr val="242424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strategies. Our mission is to honor the lives of those we serve by </a:t>
            </a:r>
            <a:r>
              <a:rPr lang="en-US" sz="1200" b="1" dirty="0">
                <a:solidFill>
                  <a:srgbClr val="47165D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driving systemic change </a:t>
            </a:r>
            <a:r>
              <a:rPr lang="en-US" sz="1200" dirty="0">
                <a:solidFill>
                  <a:srgbClr val="242424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to prevent future tragedies and </a:t>
            </a:r>
            <a:r>
              <a:rPr lang="en-US" sz="1200" b="1" dirty="0">
                <a:solidFill>
                  <a:srgbClr val="47165D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strengthen protections </a:t>
            </a:r>
            <a:r>
              <a:rPr lang="en-US" sz="1200" dirty="0">
                <a:solidFill>
                  <a:srgbClr val="242424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for all older and at-risk adults</a:t>
            </a:r>
            <a:r>
              <a:rPr lang="en-US" sz="1050" dirty="0">
                <a:solidFill>
                  <a:srgbClr val="242424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en-US" sz="105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695E32-068F-FF4B-A3FE-4343186DB2B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405180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Vision Statement: </a:t>
            </a:r>
            <a:r>
              <a:rPr lang="en-US" dirty="0">
                <a:solidFill>
                  <a:schemeClr val="tx1"/>
                </a:solidFill>
              </a:rPr>
              <a:t>The Wisconsin Elder Death Review Team (WEDRT) aims to drive </a:t>
            </a:r>
            <a:r>
              <a:rPr lang="en-US" b="1" dirty="0">
                <a:solidFill>
                  <a:srgbClr val="47165D"/>
                </a:solidFill>
              </a:rPr>
              <a:t>systemic change </a:t>
            </a:r>
            <a:r>
              <a:rPr lang="en-US" dirty="0">
                <a:solidFill>
                  <a:schemeClr val="tx1"/>
                </a:solidFill>
              </a:rPr>
              <a:t>by making </a:t>
            </a:r>
            <a:r>
              <a:rPr lang="en-US" b="1" dirty="0">
                <a:solidFill>
                  <a:srgbClr val="47165D"/>
                </a:solidFill>
              </a:rPr>
              <a:t>recommendations</a:t>
            </a:r>
            <a:r>
              <a:rPr lang="en-US" dirty="0">
                <a:solidFill>
                  <a:schemeClr val="tx1"/>
                </a:solidFill>
              </a:rPr>
              <a:t> to </a:t>
            </a:r>
            <a:r>
              <a:rPr lang="en-US" b="1" dirty="0">
                <a:solidFill>
                  <a:srgbClr val="47165D"/>
                </a:solidFill>
              </a:rPr>
              <a:t>enhance the protection </a:t>
            </a:r>
            <a:r>
              <a:rPr lang="en-US" dirty="0">
                <a:solidFill>
                  <a:schemeClr val="tx1"/>
                </a:solidFill>
              </a:rPr>
              <a:t>of individuals </a:t>
            </a:r>
            <a:r>
              <a:rPr lang="en-US" b="1" dirty="0">
                <a:solidFill>
                  <a:srgbClr val="47165D"/>
                </a:solidFill>
              </a:rPr>
              <a:t>from abuse ad neglect</a:t>
            </a:r>
            <a:r>
              <a:rPr lang="en-US" dirty="0">
                <a:solidFill>
                  <a:schemeClr val="tx1"/>
                </a:solidFill>
              </a:rPr>
              <a:t>, including proposing </a:t>
            </a:r>
            <a:r>
              <a:rPr lang="en-US" b="1" dirty="0">
                <a:solidFill>
                  <a:srgbClr val="47165D"/>
                </a:solidFill>
              </a:rPr>
              <a:t>modifications to statutes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b="1" dirty="0">
                <a:solidFill>
                  <a:srgbClr val="47165D"/>
                </a:solidFill>
              </a:rPr>
              <a:t>rules, training, policies, and procedures.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695E32-068F-FF4B-A3FE-4343186DB2B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706250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Population information = State of Wisconsin Department of Administration</a:t>
            </a:r>
          </a:p>
          <a:p>
            <a:endParaRPr lang="en-US" dirty="0"/>
          </a:p>
          <a:p>
            <a:r>
              <a:rPr lang="en-US" dirty="0"/>
              <a:t>Left – 97% increase in population ages 65+ from 2010 to 2040</a:t>
            </a:r>
          </a:p>
          <a:p>
            <a:endParaRPr lang="en-US" dirty="0"/>
          </a:p>
          <a:p>
            <a:r>
              <a:rPr lang="en-US" dirty="0"/>
              <a:t>Right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2010 to 2025 = 22% increase in population ages 85+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2025 to 2040 = 95% increase in population ages 85+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2010 to 2040 = 139% increase in population ages 85+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695E32-068F-FF4B-A3FE-4343186DB2B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656219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To the left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From 2018-2023, reports of abuse among older adults and adults at risk increased by 36%</a:t>
            </a:r>
          </a:p>
          <a:p>
            <a:endParaRPr lang="en-US" dirty="0"/>
          </a:p>
          <a:p>
            <a:r>
              <a:rPr lang="en-US" dirty="0"/>
              <a:t>To the right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Life-threatening incidents rose by 9% in the 6-year period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Cases where the incident directly contributed to an individual’s death escalated by 49%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695E32-068F-FF4B-A3FE-4343186DB2B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701491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Shameless plug—please follow us on social media.</a:t>
            </a:r>
          </a:p>
          <a:p>
            <a:r>
              <a:rPr lang="en-US" dirty="0"/>
              <a:t>Facebook: https://www.facebook.com/profile.php?id=61567847482776</a:t>
            </a:r>
          </a:p>
          <a:p>
            <a:r>
              <a:rPr lang="en-US" dirty="0"/>
              <a:t>LinkedIn: https://www.linkedin.com/company/wisconsin-elder-justice-coalition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695E32-068F-FF4B-A3FE-4343186DB2B5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24891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87BEB678-A5F0-0834-EBAB-BB299F9AFC3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0ED811DB-E88E-5875-7F9A-381716DE37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3063875"/>
          </a:xfrm>
        </p:spPr>
        <p:txBody>
          <a:bodyPr anchor="b">
            <a:normAutofit/>
          </a:bodyPr>
          <a:lstStyle>
            <a:lvl1pPr algn="ctr">
              <a:defRPr sz="4400" b="1" i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59755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E4355A-25B8-C0D7-062E-0BC24801A2D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1297509-2A50-769D-F507-37A8B1BE8AC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893075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C52056-85FD-299D-EBEB-2FCB669643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E97951-7F33-1B83-1AE6-3CD5DFF88A8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6350515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9344C-4D86-9B5E-49C7-B6D8165D79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A3543FD-6128-377F-7772-B3045D9BAF0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3748472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3D971F-DB0F-AC7F-8AE6-8C32ACB60E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6D86D6-9DBC-5E3C-8056-144B979E53A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020F5AF-4DB6-77B5-72DF-95593862A38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6915954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6D221F-6626-23B5-6F25-58AD783AD4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C309054-A73C-5256-4919-4399C2B040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1CC271B-6240-A5DB-CB66-0D86810D855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F2A9DBF-0F1E-6CBC-E0B1-9655D36DD9C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186F030-6A8F-372B-5EBC-A4CB3E25C4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3706828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42F479-3E6E-3F51-9B77-CB2312C626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75016047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9941055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C245EA-C8BA-CCBA-D531-AE28B5D57F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BD60DF-AA31-2A02-8167-4EA0433095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B34E049-BF4C-10CE-6FEE-B65588A02BC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3481456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770EFC-BFF9-DE0C-59DA-A22E7260C2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DC75530-1645-5143-3B76-9D0CE978FB0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C8B242-6AC5-406D-E6FF-6371B692129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148507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F5CADB-39DC-427A-E30C-0FD75DABE9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1E5B6D-87A9-7973-E58C-65E89C8C5C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35587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20EA17-8759-4A69-493D-8B554463A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53EFA88-58ED-B9AC-701C-88E6F7D724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857444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16D2BB-2ADE-F7FC-E8F7-8731469C09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706585-CA6B-9AD8-04E7-E4D8396F5B9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B28075F-8A63-D38D-21CD-6611B8DE545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5960760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451F53-D1AB-FC9B-29F1-F5CD3C91B9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EFE70F5-A3F8-6669-1E32-EDAB155C930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11440A9-1FEA-16FB-37A2-A346FBE3AB6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A6294C7-6070-DD02-4F8B-FCE428C2FE5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05662C2-48C0-D892-8933-B97AE4FF37D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8558014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C31B44-4A3F-BA72-334A-241EF4F23C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04918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722828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EE63DF-C1FC-2B37-FF7B-42B0250001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452BAC-E835-B4D3-793C-6DFD5CA52B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3FA269D-5A24-5882-72FC-8265414EA5C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097296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F8B27E-CD84-8BC5-9AFB-FE95DA8419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6095B6E-2D58-E5CA-6EF9-D3012781B54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1B186E0-3EAD-5C0A-2597-2FAEB7A0C94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006828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image" Target="../media/image2.jpg"/><Relationship Id="rId5" Type="http://schemas.openxmlformats.org/officeDocument/2006/relationships/slideLayout" Target="../slideLayouts/slideLayout14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3AE16A7-C59E-1760-82F9-EA21A9FF0A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FF0E461-F4A5-0DAB-23D0-2EE5DA5A53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1365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i="0" kern="1200">
          <a:solidFill>
            <a:srgbClr val="005244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rgbClr val="005244"/>
        </a:buClr>
        <a:buFont typeface="Wingdings" pitchFamily="2" charset="2"/>
        <a:buChar char="§"/>
        <a:defRPr sz="2800" kern="1200">
          <a:solidFill>
            <a:schemeClr val="tx1">
              <a:lumMod val="50000"/>
              <a:lumOff val="5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5244"/>
        </a:buClr>
        <a:buFont typeface="Wingdings" pitchFamily="2" charset="2"/>
        <a:buChar char="§"/>
        <a:defRPr sz="2400" kern="1200">
          <a:solidFill>
            <a:schemeClr val="tx1">
              <a:lumMod val="50000"/>
              <a:lumOff val="5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5244"/>
        </a:buClr>
        <a:buFont typeface="Wingdings" pitchFamily="2" charset="2"/>
        <a:buChar char="§"/>
        <a:defRPr sz="2000" kern="1200">
          <a:solidFill>
            <a:schemeClr val="tx1">
              <a:lumMod val="50000"/>
              <a:lumOff val="5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5244"/>
        </a:buClr>
        <a:buFont typeface="Wingdings" pitchFamily="2" charset="2"/>
        <a:buChar char="§"/>
        <a:defRPr sz="1800" kern="1200">
          <a:solidFill>
            <a:schemeClr val="tx1">
              <a:lumMod val="50000"/>
              <a:lumOff val="5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5244"/>
        </a:buClr>
        <a:buFont typeface="Wingdings" pitchFamily="2" charset="2"/>
        <a:buChar char="§"/>
        <a:defRPr sz="1800" kern="1200">
          <a:solidFill>
            <a:schemeClr val="tx1">
              <a:lumMod val="50000"/>
              <a:lumOff val="5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D4F8E4F-1C91-FE76-D9E7-0303EF64A3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40EBE26-5E33-BAAD-E509-2E7566DB25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018989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rgbClr val="005244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rgbClr val="005244"/>
        </a:buClr>
        <a:buFont typeface="Wingdings" pitchFamily="2" charset="2"/>
        <a:buChar char="§"/>
        <a:defRPr sz="2800" kern="1200">
          <a:solidFill>
            <a:schemeClr val="tx1">
              <a:lumMod val="50000"/>
              <a:lumOff val="5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5244"/>
        </a:buClr>
        <a:buFont typeface="Wingdings" pitchFamily="2" charset="2"/>
        <a:buChar char="§"/>
        <a:defRPr sz="2400" kern="1200">
          <a:solidFill>
            <a:schemeClr val="tx1">
              <a:lumMod val="50000"/>
              <a:lumOff val="5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5244"/>
        </a:buClr>
        <a:buFont typeface="Wingdings" pitchFamily="2" charset="2"/>
        <a:buChar char="§"/>
        <a:defRPr sz="2000" kern="1200">
          <a:solidFill>
            <a:schemeClr val="tx1">
              <a:lumMod val="50000"/>
              <a:lumOff val="5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5244"/>
        </a:buClr>
        <a:buFont typeface="Wingdings" pitchFamily="2" charset="2"/>
        <a:buChar char="§"/>
        <a:defRPr sz="1800" kern="1200">
          <a:solidFill>
            <a:schemeClr val="tx1">
              <a:lumMod val="50000"/>
              <a:lumOff val="5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5244"/>
        </a:buClr>
        <a:buFont typeface="Wingdings" pitchFamily="2" charset="2"/>
        <a:buChar char="§"/>
        <a:defRPr sz="1800" kern="1200">
          <a:solidFill>
            <a:schemeClr val="tx1">
              <a:lumMod val="50000"/>
              <a:lumOff val="5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uwgb.edu/elder-justice-coalition/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5.png"/><Relationship Id="rId5" Type="http://schemas.openxmlformats.org/officeDocument/2006/relationships/hyperlink" Target="https://www.facebook.com/profile.php?id=61567847482776" TargetMode="External"/><Relationship Id="rId4" Type="http://schemas.openxmlformats.org/officeDocument/2006/relationships/hyperlink" Target="https://www.linkedin.com/company/wisconsin-elder-justice-coalition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mailto:leisd@uwgb.edu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uwgb.edu/elder-justice-coalition/" TargetMode="External"/><Relationship Id="rId4" Type="http://schemas.openxmlformats.org/officeDocument/2006/relationships/hyperlink" Target="mailto:elderjustice@uwgb.edu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pxhere.com/en/photo/1444091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5" Type="http://schemas.openxmlformats.org/officeDocument/2006/relationships/hyperlink" Target="https://creativecommons.org/licenses/by-nc-sa/3.0/" TargetMode="External"/><Relationship Id="rId4" Type="http://schemas.openxmlformats.org/officeDocument/2006/relationships/hyperlink" Target="https://d-stephenson.github.io/dat602/journal/database%20application%20development/2021/03/12/journal-three-dat602.html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5" Type="http://schemas.openxmlformats.org/officeDocument/2006/relationships/hyperlink" Target="https://doa.wi.gov/DIR/FinalProjs2040_Publication.pdf" TargetMode="External"/><Relationship Id="rId4" Type="http://schemas.openxmlformats.org/officeDocument/2006/relationships/chart" Target="../charts/char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4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13" Type="http://schemas.openxmlformats.org/officeDocument/2006/relationships/image" Target="../media/image19.svg"/><Relationship Id="rId3" Type="http://schemas.openxmlformats.org/officeDocument/2006/relationships/image" Target="../media/image9.svg"/><Relationship Id="rId7" Type="http://schemas.openxmlformats.org/officeDocument/2006/relationships/image" Target="../media/image13.svg"/><Relationship Id="rId12" Type="http://schemas.openxmlformats.org/officeDocument/2006/relationships/image" Target="../media/image18.png"/><Relationship Id="rId17" Type="http://schemas.openxmlformats.org/officeDocument/2006/relationships/image" Target="../media/image23.svg"/><Relationship Id="rId2" Type="http://schemas.openxmlformats.org/officeDocument/2006/relationships/image" Target="../media/image8.png"/><Relationship Id="rId16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11" Type="http://schemas.openxmlformats.org/officeDocument/2006/relationships/image" Target="../media/image17.svg"/><Relationship Id="rId5" Type="http://schemas.openxmlformats.org/officeDocument/2006/relationships/image" Target="../media/image11.svg"/><Relationship Id="rId15" Type="http://schemas.openxmlformats.org/officeDocument/2006/relationships/image" Target="../media/image21.svg"/><Relationship Id="rId10" Type="http://schemas.openxmlformats.org/officeDocument/2006/relationships/image" Target="../media/image16.png"/><Relationship Id="rId4" Type="http://schemas.openxmlformats.org/officeDocument/2006/relationships/image" Target="../media/image10.png"/><Relationship Id="rId9" Type="http://schemas.openxmlformats.org/officeDocument/2006/relationships/image" Target="../media/image15.svg"/><Relationship Id="rId1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ubtitle 15">
            <a:extLst>
              <a:ext uri="{FF2B5EF4-FFF2-40B4-BE49-F238E27FC236}">
                <a16:creationId xmlns:a16="http://schemas.microsoft.com/office/drawing/2014/main" id="{FB3D1EA6-EC5F-0AE9-4EA1-1DA573FAB99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UW-Green Bay</a:t>
            </a:r>
          </a:p>
        </p:txBody>
      </p:sp>
      <p:sp>
        <p:nvSpPr>
          <p:cNvPr id="15" name="Title 14">
            <a:extLst>
              <a:ext uri="{FF2B5EF4-FFF2-40B4-BE49-F238E27FC236}">
                <a16:creationId xmlns:a16="http://schemas.microsoft.com/office/drawing/2014/main" id="{91F2425E-D396-64D8-12AD-57F306AE74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This is How We Rise</a:t>
            </a:r>
          </a:p>
        </p:txBody>
      </p:sp>
      <p:pic>
        <p:nvPicPr>
          <p:cNvPr id="5" name="Picture 4" descr="This is How We Rise&#10;UW-Green Bay">
            <a:extLst>
              <a:ext uri="{FF2B5EF4-FFF2-40B4-BE49-F238E27FC236}">
                <a16:creationId xmlns:a16="http://schemas.microsoft.com/office/drawing/2014/main" id="{40661B6F-AE57-3F8B-3C77-48A70056CFE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5339852"/>
      </p:ext>
    </p:extLst>
  </p:cSld>
  <p:clrMapOvr>
    <a:masterClrMapping/>
  </p:clrMapOvr>
  <p:transition spd="slow">
    <p:push dir="u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C41C9A-11C5-4FE5-94D0-0FAED35024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rgbClr val="47165D"/>
                </a:solidFill>
              </a:rPr>
              <a:t>Creating an EDRT in Your County</a:t>
            </a:r>
            <a:br>
              <a:rPr lang="en-US" dirty="0">
                <a:solidFill>
                  <a:srgbClr val="47165D"/>
                </a:solidFill>
              </a:rPr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9F423E-4BBF-4641-B566-E226D908AD1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 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7DFE42DD-F9F9-4DFB-BE83-037DA0D4F305}"/>
              </a:ext>
            </a:extLst>
          </p:cNvPr>
          <p:cNvCxnSpPr/>
          <p:nvPr/>
        </p:nvCxnSpPr>
        <p:spPr>
          <a:xfrm>
            <a:off x="1460634" y="1256453"/>
            <a:ext cx="942313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7C955EB9-AFDC-4CD4-A8F2-C951D599EE62}"/>
              </a:ext>
            </a:extLst>
          </p:cNvPr>
          <p:cNvSpPr/>
          <p:nvPr/>
        </p:nvSpPr>
        <p:spPr>
          <a:xfrm>
            <a:off x="1635010" y="4309990"/>
            <a:ext cx="1459523" cy="638916"/>
          </a:xfrm>
          <a:prstGeom prst="roundRect">
            <a:avLst/>
          </a:prstGeom>
          <a:solidFill>
            <a:srgbClr val="F1EAF6"/>
          </a:solidFill>
          <a:ln>
            <a:solidFill>
              <a:srgbClr val="4716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rgbClr val="47165D"/>
                </a:solidFill>
              </a:rPr>
              <a:t>Recruit / Onboard Members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51DBD31E-E376-48A5-AB7D-7FF4304FF71D}"/>
              </a:ext>
            </a:extLst>
          </p:cNvPr>
          <p:cNvSpPr/>
          <p:nvPr/>
        </p:nvSpPr>
        <p:spPr>
          <a:xfrm>
            <a:off x="5411922" y="1903023"/>
            <a:ext cx="1459523" cy="638916"/>
          </a:xfrm>
          <a:prstGeom prst="roundRect">
            <a:avLst/>
          </a:prstGeom>
          <a:solidFill>
            <a:srgbClr val="47165D"/>
          </a:solidFill>
          <a:ln>
            <a:solidFill>
              <a:srgbClr val="4716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Meetings</a:t>
            </a: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ADE34A04-69B6-4812-AF66-75C6906D6C53}"/>
              </a:ext>
            </a:extLst>
          </p:cNvPr>
          <p:cNvSpPr/>
          <p:nvPr/>
        </p:nvSpPr>
        <p:spPr>
          <a:xfrm>
            <a:off x="9197272" y="1903023"/>
            <a:ext cx="1459523" cy="638916"/>
          </a:xfrm>
          <a:prstGeom prst="roundRect">
            <a:avLst/>
          </a:prstGeom>
          <a:solidFill>
            <a:srgbClr val="47165D"/>
          </a:solidFill>
          <a:ln>
            <a:solidFill>
              <a:srgbClr val="4716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Benefits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6421B7C2-F353-4D96-BCF6-C8576FB5D7F3}"/>
              </a:ext>
            </a:extLst>
          </p:cNvPr>
          <p:cNvSpPr/>
          <p:nvPr/>
        </p:nvSpPr>
        <p:spPr>
          <a:xfrm>
            <a:off x="1626573" y="3109542"/>
            <a:ext cx="1459523" cy="638916"/>
          </a:xfrm>
          <a:prstGeom prst="roundRect">
            <a:avLst/>
          </a:prstGeom>
          <a:solidFill>
            <a:srgbClr val="F1EAF6"/>
          </a:solidFill>
          <a:ln>
            <a:solidFill>
              <a:srgbClr val="4716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47165D"/>
                </a:solidFill>
              </a:rPr>
              <a:t>Chairpersons</a:t>
            </a: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45D8896A-C59E-4A47-A535-76B033D6B5A1}"/>
              </a:ext>
            </a:extLst>
          </p:cNvPr>
          <p:cNvSpPr/>
          <p:nvPr/>
        </p:nvSpPr>
        <p:spPr>
          <a:xfrm>
            <a:off x="5411921" y="3131182"/>
            <a:ext cx="1459523" cy="638916"/>
          </a:xfrm>
          <a:prstGeom prst="roundRect">
            <a:avLst/>
          </a:prstGeom>
          <a:solidFill>
            <a:srgbClr val="F1EAF6"/>
          </a:solidFill>
          <a:ln>
            <a:solidFill>
              <a:srgbClr val="4716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47165D"/>
                </a:solidFill>
              </a:rPr>
              <a:t>Case Referral</a:t>
            </a: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39223DF0-4A37-41CB-B110-B2C420E331F7}"/>
              </a:ext>
            </a:extLst>
          </p:cNvPr>
          <p:cNvSpPr/>
          <p:nvPr/>
        </p:nvSpPr>
        <p:spPr>
          <a:xfrm>
            <a:off x="5411920" y="4304329"/>
            <a:ext cx="1459523" cy="638916"/>
          </a:xfrm>
          <a:prstGeom prst="roundRect">
            <a:avLst/>
          </a:prstGeom>
          <a:solidFill>
            <a:srgbClr val="F1EAF6"/>
          </a:solidFill>
          <a:ln>
            <a:solidFill>
              <a:srgbClr val="4716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47165D"/>
                </a:solidFill>
              </a:rPr>
              <a:t>Case Review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0DF66F8A-2110-4C4F-B612-A92D900E9C20}"/>
              </a:ext>
            </a:extLst>
          </p:cNvPr>
          <p:cNvSpPr/>
          <p:nvPr/>
        </p:nvSpPr>
        <p:spPr>
          <a:xfrm>
            <a:off x="5411919" y="5479210"/>
            <a:ext cx="1459523" cy="638916"/>
          </a:xfrm>
          <a:prstGeom prst="roundRect">
            <a:avLst/>
          </a:prstGeom>
          <a:solidFill>
            <a:srgbClr val="F1EAF6"/>
          </a:solidFill>
          <a:ln>
            <a:solidFill>
              <a:srgbClr val="4716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47165D"/>
                </a:solidFill>
              </a:rPr>
              <a:t>Education</a:t>
            </a: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C2401F97-2606-4819-81C9-05D217676D95}"/>
              </a:ext>
            </a:extLst>
          </p:cNvPr>
          <p:cNvSpPr/>
          <p:nvPr/>
        </p:nvSpPr>
        <p:spPr>
          <a:xfrm>
            <a:off x="1626572" y="1909094"/>
            <a:ext cx="1459523" cy="638916"/>
          </a:xfrm>
          <a:prstGeom prst="roundRect">
            <a:avLst/>
          </a:prstGeom>
          <a:solidFill>
            <a:srgbClr val="47165D"/>
          </a:solidFill>
          <a:ln>
            <a:solidFill>
              <a:srgbClr val="4716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chemeClr val="bg1"/>
                </a:solidFill>
              </a:rPr>
              <a:t>Building Your Team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E4EDAC30-67EF-4A55-947D-0466B1AAA9E5}"/>
              </a:ext>
            </a:extLst>
          </p:cNvPr>
          <p:cNvSpPr/>
          <p:nvPr/>
        </p:nvSpPr>
        <p:spPr>
          <a:xfrm>
            <a:off x="9197272" y="3109542"/>
            <a:ext cx="1459523" cy="638916"/>
          </a:xfrm>
          <a:prstGeom prst="roundRect">
            <a:avLst/>
          </a:prstGeom>
          <a:solidFill>
            <a:srgbClr val="F1EAF6"/>
          </a:solidFill>
          <a:ln>
            <a:solidFill>
              <a:srgbClr val="4716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rgbClr val="47165D"/>
                </a:solidFill>
              </a:rPr>
              <a:t>Build Relationships</a:t>
            </a: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30825EC3-726D-4580-AD30-E4E6DE679758}"/>
              </a:ext>
            </a:extLst>
          </p:cNvPr>
          <p:cNvSpPr/>
          <p:nvPr/>
        </p:nvSpPr>
        <p:spPr>
          <a:xfrm>
            <a:off x="9197272" y="4304329"/>
            <a:ext cx="1459523" cy="638916"/>
          </a:xfrm>
          <a:prstGeom prst="roundRect">
            <a:avLst/>
          </a:prstGeom>
          <a:solidFill>
            <a:srgbClr val="F1EAF6"/>
          </a:solidFill>
          <a:ln>
            <a:solidFill>
              <a:srgbClr val="4716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47165D"/>
                </a:solidFill>
              </a:rPr>
              <a:t>Resources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DA3BA5A-35E6-4888-97AD-DF3B7A7420E8}"/>
              </a:ext>
            </a:extLst>
          </p:cNvPr>
          <p:cNvSpPr txBox="1"/>
          <p:nvPr/>
        </p:nvSpPr>
        <p:spPr>
          <a:xfrm>
            <a:off x="1688123" y="6356838"/>
            <a:ext cx="10287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Resources for building and running your team can be found in the Wisconsin EDRT Toolkit located on the Wisconsin Elder Justice Coalition Website </a:t>
            </a:r>
            <a:r>
              <a:rPr lang="en-US" sz="1400" dirty="0">
                <a:hlinkClick r:id="rId2"/>
              </a:rPr>
              <a:t>https://www.uwgb.edu/elder-justice-coalition/</a:t>
            </a:r>
            <a:r>
              <a:rPr lang="en-US" sz="1400" dirty="0"/>
              <a:t> </a:t>
            </a:r>
          </a:p>
        </p:txBody>
      </p:sp>
      <p:sp>
        <p:nvSpPr>
          <p:cNvPr id="16" name="Arrow: Down 15">
            <a:extLst>
              <a:ext uri="{FF2B5EF4-FFF2-40B4-BE49-F238E27FC236}">
                <a16:creationId xmlns:a16="http://schemas.microsoft.com/office/drawing/2014/main" id="{1BF641E4-3238-424E-BA8C-34A93E8B15D1}"/>
              </a:ext>
            </a:extLst>
          </p:cNvPr>
          <p:cNvSpPr/>
          <p:nvPr/>
        </p:nvSpPr>
        <p:spPr>
          <a:xfrm>
            <a:off x="2317651" y="2568155"/>
            <a:ext cx="45719" cy="521241"/>
          </a:xfrm>
          <a:prstGeom prst="downArrow">
            <a:avLst/>
          </a:prstGeom>
          <a:solidFill>
            <a:srgbClr val="47165D"/>
          </a:solidFill>
          <a:ln>
            <a:solidFill>
              <a:srgbClr val="4716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Arrow: Down 16">
            <a:extLst>
              <a:ext uri="{FF2B5EF4-FFF2-40B4-BE49-F238E27FC236}">
                <a16:creationId xmlns:a16="http://schemas.microsoft.com/office/drawing/2014/main" id="{5C1CA941-CD6F-4380-A2D5-61418A34FBFC}"/>
              </a:ext>
            </a:extLst>
          </p:cNvPr>
          <p:cNvSpPr/>
          <p:nvPr/>
        </p:nvSpPr>
        <p:spPr>
          <a:xfrm>
            <a:off x="2310614" y="3759915"/>
            <a:ext cx="45719" cy="521241"/>
          </a:xfrm>
          <a:prstGeom prst="downArrow">
            <a:avLst/>
          </a:prstGeom>
          <a:solidFill>
            <a:srgbClr val="47165D"/>
          </a:solidFill>
          <a:ln>
            <a:solidFill>
              <a:srgbClr val="4716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Arrow: Down 17">
            <a:extLst>
              <a:ext uri="{FF2B5EF4-FFF2-40B4-BE49-F238E27FC236}">
                <a16:creationId xmlns:a16="http://schemas.microsoft.com/office/drawing/2014/main" id="{904C27CA-3B96-4EC7-B0FB-EB1145A01085}"/>
              </a:ext>
            </a:extLst>
          </p:cNvPr>
          <p:cNvSpPr/>
          <p:nvPr/>
        </p:nvSpPr>
        <p:spPr>
          <a:xfrm>
            <a:off x="6098861" y="2573884"/>
            <a:ext cx="45719" cy="521241"/>
          </a:xfrm>
          <a:prstGeom prst="downArrow">
            <a:avLst/>
          </a:prstGeom>
          <a:solidFill>
            <a:srgbClr val="47165D"/>
          </a:solidFill>
          <a:ln>
            <a:solidFill>
              <a:srgbClr val="4716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Arrow: Down 18">
            <a:extLst>
              <a:ext uri="{FF2B5EF4-FFF2-40B4-BE49-F238E27FC236}">
                <a16:creationId xmlns:a16="http://schemas.microsoft.com/office/drawing/2014/main" id="{7CF6DA2B-7A35-4B08-876A-549925B92F34}"/>
              </a:ext>
            </a:extLst>
          </p:cNvPr>
          <p:cNvSpPr/>
          <p:nvPr/>
        </p:nvSpPr>
        <p:spPr>
          <a:xfrm>
            <a:off x="6095998" y="3770098"/>
            <a:ext cx="45719" cy="521241"/>
          </a:xfrm>
          <a:prstGeom prst="downArrow">
            <a:avLst/>
          </a:prstGeom>
          <a:solidFill>
            <a:srgbClr val="47165D"/>
          </a:solidFill>
          <a:ln>
            <a:solidFill>
              <a:srgbClr val="4716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Arrow: Down 19">
            <a:extLst>
              <a:ext uri="{FF2B5EF4-FFF2-40B4-BE49-F238E27FC236}">
                <a16:creationId xmlns:a16="http://schemas.microsoft.com/office/drawing/2014/main" id="{7AD956DD-7E8E-413B-A4AC-46645F18D930}"/>
              </a:ext>
            </a:extLst>
          </p:cNvPr>
          <p:cNvSpPr/>
          <p:nvPr/>
        </p:nvSpPr>
        <p:spPr>
          <a:xfrm>
            <a:off x="6095965" y="4943201"/>
            <a:ext cx="45719" cy="521241"/>
          </a:xfrm>
          <a:prstGeom prst="downArrow">
            <a:avLst/>
          </a:prstGeom>
          <a:solidFill>
            <a:srgbClr val="47165D"/>
          </a:solidFill>
          <a:ln>
            <a:solidFill>
              <a:srgbClr val="4716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Arrow: Down 20">
            <a:extLst>
              <a:ext uri="{FF2B5EF4-FFF2-40B4-BE49-F238E27FC236}">
                <a16:creationId xmlns:a16="http://schemas.microsoft.com/office/drawing/2014/main" id="{E48775EE-BC18-4951-8433-81222E88AB99}"/>
              </a:ext>
            </a:extLst>
          </p:cNvPr>
          <p:cNvSpPr/>
          <p:nvPr/>
        </p:nvSpPr>
        <p:spPr>
          <a:xfrm>
            <a:off x="9930605" y="2561509"/>
            <a:ext cx="45719" cy="521241"/>
          </a:xfrm>
          <a:prstGeom prst="downArrow">
            <a:avLst/>
          </a:prstGeom>
          <a:solidFill>
            <a:srgbClr val="47165D"/>
          </a:solidFill>
          <a:ln>
            <a:solidFill>
              <a:srgbClr val="4716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Arrow: Down 21">
            <a:extLst>
              <a:ext uri="{FF2B5EF4-FFF2-40B4-BE49-F238E27FC236}">
                <a16:creationId xmlns:a16="http://schemas.microsoft.com/office/drawing/2014/main" id="{7A4A46CE-EFDF-45A6-B3DB-D9D74D927CB3}"/>
              </a:ext>
            </a:extLst>
          </p:cNvPr>
          <p:cNvSpPr/>
          <p:nvPr/>
        </p:nvSpPr>
        <p:spPr>
          <a:xfrm>
            <a:off x="9927032" y="3765593"/>
            <a:ext cx="45719" cy="521241"/>
          </a:xfrm>
          <a:prstGeom prst="downArrow">
            <a:avLst/>
          </a:prstGeom>
          <a:solidFill>
            <a:srgbClr val="47165D"/>
          </a:solidFill>
          <a:ln>
            <a:solidFill>
              <a:srgbClr val="4716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28E21954-3A1F-44BF-8B9F-C79FA3AD3F6F}"/>
              </a:ext>
            </a:extLst>
          </p:cNvPr>
          <p:cNvSpPr/>
          <p:nvPr/>
        </p:nvSpPr>
        <p:spPr>
          <a:xfrm>
            <a:off x="9197271" y="5479210"/>
            <a:ext cx="1459523" cy="638916"/>
          </a:xfrm>
          <a:prstGeom prst="roundRect">
            <a:avLst/>
          </a:prstGeom>
          <a:solidFill>
            <a:srgbClr val="F1EAF6"/>
          </a:solidFill>
          <a:ln>
            <a:solidFill>
              <a:srgbClr val="4716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rgbClr val="47165D"/>
                </a:solidFill>
              </a:rPr>
              <a:t>Create Systemic Change</a:t>
            </a:r>
          </a:p>
        </p:txBody>
      </p:sp>
      <p:sp>
        <p:nvSpPr>
          <p:cNvPr id="24" name="Arrow: Down 23">
            <a:extLst>
              <a:ext uri="{FF2B5EF4-FFF2-40B4-BE49-F238E27FC236}">
                <a16:creationId xmlns:a16="http://schemas.microsoft.com/office/drawing/2014/main" id="{DF39FFD0-22C9-4F81-9A06-9688DDFC2759}"/>
              </a:ext>
            </a:extLst>
          </p:cNvPr>
          <p:cNvSpPr/>
          <p:nvPr/>
        </p:nvSpPr>
        <p:spPr>
          <a:xfrm>
            <a:off x="9927032" y="4938043"/>
            <a:ext cx="45719" cy="521241"/>
          </a:xfrm>
          <a:prstGeom prst="downArrow">
            <a:avLst/>
          </a:prstGeom>
          <a:solidFill>
            <a:srgbClr val="47165D"/>
          </a:solidFill>
          <a:ln>
            <a:solidFill>
              <a:srgbClr val="4716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Arrow: Right 24">
            <a:extLst>
              <a:ext uri="{FF2B5EF4-FFF2-40B4-BE49-F238E27FC236}">
                <a16:creationId xmlns:a16="http://schemas.microsoft.com/office/drawing/2014/main" id="{CBA051F0-AF05-4E61-AFE0-7C2EF44BA9B9}"/>
              </a:ext>
            </a:extLst>
          </p:cNvPr>
          <p:cNvSpPr/>
          <p:nvPr/>
        </p:nvSpPr>
        <p:spPr>
          <a:xfrm>
            <a:off x="3290647" y="2118946"/>
            <a:ext cx="1916723" cy="211016"/>
          </a:xfrm>
          <a:prstGeom prst="rightArrow">
            <a:avLst/>
          </a:prstGeom>
          <a:solidFill>
            <a:srgbClr val="A586C2"/>
          </a:solidFill>
          <a:ln>
            <a:solidFill>
              <a:srgbClr val="A586C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Arrow: Right 25">
            <a:extLst>
              <a:ext uri="{FF2B5EF4-FFF2-40B4-BE49-F238E27FC236}">
                <a16:creationId xmlns:a16="http://schemas.microsoft.com/office/drawing/2014/main" id="{69FF0ECF-5ACF-4084-8B68-202004571373}"/>
              </a:ext>
            </a:extLst>
          </p:cNvPr>
          <p:cNvSpPr/>
          <p:nvPr/>
        </p:nvSpPr>
        <p:spPr>
          <a:xfrm>
            <a:off x="7075997" y="2118946"/>
            <a:ext cx="1916723" cy="211016"/>
          </a:xfrm>
          <a:prstGeom prst="rightArrow">
            <a:avLst/>
          </a:prstGeom>
          <a:solidFill>
            <a:srgbClr val="A586C2"/>
          </a:solidFill>
          <a:ln>
            <a:solidFill>
              <a:srgbClr val="A586C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601522"/>
      </p:ext>
    </p:extLst>
  </p:cSld>
  <p:clrMapOvr>
    <a:masterClrMapping/>
  </p:clrMapOvr>
  <p:transition spd="slow">
    <p:push dir="u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23ADC0-0D7B-46CE-BBF8-13954A1F70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rgbClr val="47165D"/>
                </a:solidFill>
              </a:rPr>
              <a:t>Stay Up-to-Date with Elder Justice</a:t>
            </a:r>
            <a:br>
              <a:rPr lang="en-US" dirty="0">
                <a:solidFill>
                  <a:srgbClr val="47165D"/>
                </a:solidFill>
              </a:rPr>
            </a:br>
            <a:r>
              <a:rPr lang="en-US" dirty="0">
                <a:solidFill>
                  <a:srgbClr val="47165D"/>
                </a:solidFill>
              </a:rPr>
              <a:t>in Wisconsin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B34340-60D3-49FC-A31F-2DFEB0F54FAC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>
                <a:solidFill>
                  <a:schemeClr val="tx1"/>
                </a:solidFill>
              </a:rPr>
              <a:t>👍 </a:t>
            </a:r>
            <a:r>
              <a:rPr lang="en-US" b="1" dirty="0">
                <a:solidFill>
                  <a:schemeClr val="tx1"/>
                </a:solidFill>
              </a:rPr>
              <a:t>Like our page on Facebook:</a:t>
            </a:r>
            <a:r>
              <a:rPr lang="en-US" dirty="0">
                <a:solidFill>
                  <a:schemeClr val="tx1"/>
                </a:solidFill>
              </a:rPr>
              <a:t> Wisconsin Elder Justice Coalition </a:t>
            </a:r>
          </a:p>
          <a:p>
            <a:pPr marL="0" indent="0">
              <a:buNone/>
            </a:pPr>
            <a:br>
              <a:rPr lang="en-US" dirty="0">
                <a:solidFill>
                  <a:schemeClr val="tx1"/>
                </a:solidFill>
              </a:rPr>
            </a:br>
            <a:endParaRPr lang="en-US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E377E75A-0859-4E1D-83B8-9155B23065D1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>
                <a:solidFill>
                  <a:schemeClr val="tx1"/>
                </a:solidFill>
              </a:rPr>
              <a:t>🔗 </a:t>
            </a:r>
            <a:r>
              <a:rPr lang="en-US" b="1" dirty="0">
                <a:solidFill>
                  <a:schemeClr val="tx1"/>
                </a:solidFill>
              </a:rPr>
              <a:t>Follow us on LinkedIn:</a:t>
            </a:r>
            <a:r>
              <a:rPr lang="en-US" dirty="0">
                <a:solidFill>
                  <a:schemeClr val="tx1"/>
                </a:solidFill>
              </a:rPr>
              <a:t> Wisconsin Elder Justice Coalition on LinkedIn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79D17B-DE28-4D90-B230-01E225C517A8}"/>
              </a:ext>
            </a:extLst>
          </p:cNvPr>
          <p:cNvSpPr>
            <a:spLocks noGrp="1"/>
          </p:cNvSpPr>
          <p:nvPr>
            <p:ph type="body" idx="4294967295"/>
          </p:nvPr>
        </p:nvSpPr>
        <p:spPr>
          <a:xfrm>
            <a:off x="0" y="1681163"/>
            <a:ext cx="5157788" cy="82391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 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38C2B757-9076-49BD-AE96-A45BF4D206AD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7008813" y="1681163"/>
            <a:ext cx="5183187" cy="82391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>
                <a:solidFill>
                  <a:schemeClr val="tx1"/>
                </a:solidFill>
              </a:rPr>
              <a:t> 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F62E68AF-6539-4AD8-8F3B-B0EB479FEDC6}"/>
              </a:ext>
            </a:extLst>
          </p:cNvPr>
          <p:cNvCxnSpPr/>
          <p:nvPr/>
        </p:nvCxnSpPr>
        <p:spPr>
          <a:xfrm>
            <a:off x="1384434" y="1690688"/>
            <a:ext cx="942313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0" name="Picture 9">
            <a:extLst>
              <a:ext uri="{FF2B5EF4-FFF2-40B4-BE49-F238E27FC236}">
                <a16:creationId xmlns:a16="http://schemas.microsoft.com/office/drawing/2014/main" id="{F09CDA9B-416B-401F-9D22-FAD1714AFE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8000" y="2980663"/>
            <a:ext cx="3153325" cy="3153325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00A8BECC-8E8E-48F4-B9F8-9D6C98B5DB62}"/>
              </a:ext>
            </a:extLst>
          </p:cNvPr>
          <p:cNvSpPr txBox="1"/>
          <p:nvPr/>
        </p:nvSpPr>
        <p:spPr>
          <a:xfrm>
            <a:off x="7008813" y="6176963"/>
            <a:ext cx="49398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linkClick r:id="rId4"/>
              </a:rPr>
              <a:t>https://www.linkedin.com/company/wisconsin-elder-justice-coalition</a:t>
            </a:r>
            <a:r>
              <a:rPr lang="en-US" dirty="0"/>
              <a:t>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4FA8C92-749D-4C3A-92C2-A8E85CB67E72}"/>
              </a:ext>
            </a:extLst>
          </p:cNvPr>
          <p:cNvSpPr txBox="1"/>
          <p:nvPr/>
        </p:nvSpPr>
        <p:spPr>
          <a:xfrm>
            <a:off x="1549399" y="6189663"/>
            <a:ext cx="49293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linkClick r:id="rId5"/>
              </a:rPr>
              <a:t>https://www.facebook.com/profile.php?id=61567847482776</a:t>
            </a:r>
            <a:r>
              <a:rPr lang="en-US" dirty="0"/>
              <a:t> 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B8567AB3-F871-4C68-B740-761F6C356E7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699744" y="2980663"/>
            <a:ext cx="3166546" cy="31665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2851992"/>
      </p:ext>
    </p:extLst>
  </p:cSld>
  <p:clrMapOvr>
    <a:masterClrMapping/>
  </p:clrMapOvr>
  <p:transition spd="slow">
    <p:push dir="u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7C8008-90DE-4960-AF0D-D4E0A179F6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br>
              <a:rPr lang="en-US" dirty="0">
                <a:solidFill>
                  <a:srgbClr val="47165D"/>
                </a:solidFill>
              </a:rPr>
            </a:br>
            <a:r>
              <a:rPr lang="en-US" dirty="0">
                <a:solidFill>
                  <a:srgbClr val="47165D"/>
                </a:solidFill>
              </a:rPr>
              <a:t>Questions?</a:t>
            </a:r>
            <a:br>
              <a:rPr lang="en-US" dirty="0">
                <a:solidFill>
                  <a:srgbClr val="47165D"/>
                </a:solidFill>
              </a:rPr>
            </a:br>
            <a:endParaRPr lang="en-US" dirty="0">
              <a:solidFill>
                <a:srgbClr val="47165D"/>
              </a:solidFill>
            </a:endParaRPr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6E4E7475-782B-4A05-98D6-E2DCCE1C72B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dirty="0"/>
              <a:t> </a:t>
            </a:r>
            <a:r>
              <a:rPr lang="en-US" sz="2800" dirty="0">
                <a:solidFill>
                  <a:srgbClr val="47165D"/>
                </a:solidFill>
              </a:rPr>
              <a:t>Debi Leis, Program Specialist</a:t>
            </a:r>
          </a:p>
          <a:p>
            <a:pPr marL="0" indent="0" algn="ctr">
              <a:buNone/>
            </a:pPr>
            <a:r>
              <a:rPr lang="en-US" sz="2800" dirty="0">
                <a:solidFill>
                  <a:srgbClr val="47165D"/>
                </a:solidFill>
              </a:rPr>
              <a:t>Wisconsin Elder Justice Coalition</a:t>
            </a:r>
          </a:p>
          <a:p>
            <a:pPr marL="0" indent="0" algn="ctr">
              <a:buNone/>
            </a:pPr>
            <a:r>
              <a:rPr lang="en-US" sz="2800" dirty="0">
                <a:solidFill>
                  <a:srgbClr val="47165D"/>
                </a:solidFill>
              </a:rPr>
              <a:t>UW – Green Bay</a:t>
            </a:r>
          </a:p>
          <a:p>
            <a:pPr marL="0" indent="0" algn="ctr">
              <a:buNone/>
            </a:pPr>
            <a:r>
              <a:rPr lang="en-US" sz="2800" dirty="0">
                <a:solidFill>
                  <a:srgbClr val="47165D"/>
                </a:solidFill>
                <a:hlinkClick r:id="rId3"/>
              </a:rPr>
              <a:t>leisd@uwgb.edu</a:t>
            </a:r>
            <a:endParaRPr lang="en-US" sz="2800" dirty="0">
              <a:solidFill>
                <a:srgbClr val="47165D"/>
              </a:solidFill>
            </a:endParaRPr>
          </a:p>
          <a:p>
            <a:pPr marL="0" indent="0" algn="ctr">
              <a:buNone/>
            </a:pPr>
            <a:r>
              <a:rPr lang="en-US" sz="2800" dirty="0">
                <a:solidFill>
                  <a:srgbClr val="47165D"/>
                </a:solidFill>
                <a:hlinkClick r:id="rId4"/>
              </a:rPr>
              <a:t>elderjustice@uwgb.edu</a:t>
            </a:r>
            <a:r>
              <a:rPr lang="en-US" sz="2800" dirty="0">
                <a:solidFill>
                  <a:srgbClr val="47165D"/>
                </a:solidFill>
              </a:rPr>
              <a:t>  </a:t>
            </a:r>
          </a:p>
          <a:p>
            <a:pPr marL="0" indent="0" algn="ctr">
              <a:buNone/>
            </a:pPr>
            <a:r>
              <a:rPr lang="en-US" sz="2800" dirty="0">
                <a:solidFill>
                  <a:srgbClr val="47165D"/>
                </a:solidFill>
              </a:rPr>
              <a:t>920-465-2469</a:t>
            </a:r>
          </a:p>
          <a:p>
            <a:pPr marL="0" indent="0">
              <a:buNone/>
            </a:pPr>
            <a:endParaRPr lang="en-US" dirty="0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80D2B8F3-2244-4280-B1B6-568F74AA0162}"/>
              </a:ext>
            </a:extLst>
          </p:cNvPr>
          <p:cNvCxnSpPr/>
          <p:nvPr/>
        </p:nvCxnSpPr>
        <p:spPr>
          <a:xfrm>
            <a:off x="1520792" y="1417733"/>
            <a:ext cx="942313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120E4A0C-7482-4312-A0E5-18B4CB641F87}"/>
              </a:ext>
            </a:extLst>
          </p:cNvPr>
          <p:cNvSpPr txBox="1"/>
          <p:nvPr/>
        </p:nvSpPr>
        <p:spPr>
          <a:xfrm>
            <a:off x="2156346" y="5936776"/>
            <a:ext cx="878757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hlinkClick r:id="rId5"/>
              </a:rPr>
              <a:t>https://www.uwgb.edu/elder-justice-coalition/</a:t>
            </a:r>
            <a:r>
              <a:rPr lang="en-US" sz="3200" dirty="0"/>
              <a:t>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7732758"/>
      </p:ext>
    </p:extLst>
  </p:cSld>
  <p:clrMapOvr>
    <a:masterClrMapping/>
  </p:clrMapOvr>
  <p:transition spd="slow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>
            <a:extLst>
              <a:ext uri="{FF2B5EF4-FFF2-40B4-BE49-F238E27FC236}">
                <a16:creationId xmlns:a16="http://schemas.microsoft.com/office/drawing/2014/main" id="{5C369415-42F0-E3F0-1B41-D035FF5424D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879600" y="3830638"/>
            <a:ext cx="9144000" cy="1655762"/>
          </a:xfrm>
        </p:spPr>
        <p:txBody>
          <a:bodyPr/>
          <a:lstStyle/>
          <a:p>
            <a:r>
              <a:rPr lang="en-US" dirty="0"/>
              <a:t> </a:t>
            </a:r>
            <a:r>
              <a:rPr lang="en-US" dirty="0">
                <a:solidFill>
                  <a:schemeClr val="tx1"/>
                </a:solidFill>
              </a:rPr>
              <a:t>Debi Leis, Program Specialist</a:t>
            </a:r>
          </a:p>
          <a:p>
            <a:r>
              <a:rPr lang="en-US" dirty="0">
                <a:solidFill>
                  <a:schemeClr val="tx1"/>
                </a:solidFill>
              </a:rPr>
              <a:t>Wisconsin Elder Justice Coalition</a:t>
            </a:r>
          </a:p>
          <a:p>
            <a:r>
              <a:rPr lang="en-US" dirty="0">
                <a:solidFill>
                  <a:schemeClr val="tx1"/>
                </a:solidFill>
              </a:rPr>
              <a:t>University of Wisconsin – Green Bay</a:t>
            </a:r>
          </a:p>
          <a:p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7F77E771-8B46-3381-357E-E37B23F197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2EAC590-FFBC-4976-A1B2-7B2433AF716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9367" y="365124"/>
            <a:ext cx="10494433" cy="296227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D34A259-CD5E-4762-BB50-5F1BBF21CA8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55851" y="3830638"/>
            <a:ext cx="1686983" cy="13504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2962027"/>
      </p:ext>
    </p:extLst>
  </p:cSld>
  <p:clrMapOvr>
    <a:masterClrMapping/>
  </p:clrMapOvr>
  <p:transition spd="slow"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720993-859F-614A-36C6-52C2290A6C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rgbClr val="47165D"/>
                </a:solidFill>
              </a:rPr>
              <a:t>Presentation Objectives</a:t>
            </a:r>
            <a:br>
              <a:rPr lang="en-US" dirty="0">
                <a:solidFill>
                  <a:srgbClr val="47165D"/>
                </a:solidFill>
              </a:rPr>
            </a:br>
            <a:endParaRPr lang="en-US" dirty="0">
              <a:solidFill>
                <a:srgbClr val="47165D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561657-827C-F03F-7638-542614FFA3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14914" y="1854500"/>
            <a:ext cx="9938886" cy="4778307"/>
          </a:xfrm>
        </p:spPr>
        <p:txBody>
          <a:bodyPr>
            <a:normAutofit/>
          </a:bodyPr>
          <a:lstStyle/>
          <a:p>
            <a:pPr>
              <a:buClr>
                <a:srgbClr val="47165D"/>
              </a:buClr>
            </a:pPr>
            <a:r>
              <a:rPr lang="en-US" dirty="0">
                <a:solidFill>
                  <a:schemeClr val="tx1"/>
                </a:solidFill>
              </a:rPr>
              <a:t>Describe an Elder Death Review Team (EDRT)</a:t>
            </a:r>
          </a:p>
          <a:p>
            <a:pPr>
              <a:buClr>
                <a:srgbClr val="47165D"/>
              </a:buClr>
            </a:pPr>
            <a:r>
              <a:rPr lang="en-US" dirty="0">
                <a:solidFill>
                  <a:schemeClr val="tx1"/>
                </a:solidFill>
              </a:rPr>
              <a:t>Outline the mission, vision, and objectives of a team</a:t>
            </a:r>
          </a:p>
          <a:p>
            <a:pPr>
              <a:buClr>
                <a:srgbClr val="47165D"/>
              </a:buClr>
            </a:pPr>
            <a:r>
              <a:rPr lang="en-US" dirty="0">
                <a:solidFill>
                  <a:schemeClr val="tx1"/>
                </a:solidFill>
              </a:rPr>
              <a:t>Highlight the need for EDRTs in Wisconsin</a:t>
            </a:r>
          </a:p>
          <a:p>
            <a:pPr>
              <a:buClr>
                <a:srgbClr val="47165D"/>
              </a:buClr>
            </a:pPr>
            <a:r>
              <a:rPr lang="en-US" dirty="0">
                <a:solidFill>
                  <a:schemeClr val="tx1"/>
                </a:solidFill>
              </a:rPr>
              <a:t>Provide the logistics behind creating a team</a:t>
            </a:r>
          </a:p>
          <a:p>
            <a:pPr lvl="1">
              <a:buClr>
                <a:srgbClr val="47165D"/>
              </a:buClr>
            </a:pPr>
            <a:r>
              <a:rPr lang="en-US" dirty="0">
                <a:solidFill>
                  <a:schemeClr val="tx1"/>
                </a:solidFill>
              </a:rPr>
              <a:t>Membership/recruitment</a:t>
            </a:r>
          </a:p>
          <a:p>
            <a:pPr lvl="1">
              <a:buClr>
                <a:srgbClr val="47165D"/>
              </a:buClr>
            </a:pPr>
            <a:r>
              <a:rPr lang="en-US" dirty="0">
                <a:solidFill>
                  <a:schemeClr val="tx1"/>
                </a:solidFill>
              </a:rPr>
              <a:t>Co-chairs</a:t>
            </a:r>
          </a:p>
          <a:p>
            <a:pPr lvl="1">
              <a:buClr>
                <a:srgbClr val="47165D"/>
              </a:buClr>
            </a:pPr>
            <a:r>
              <a:rPr lang="en-US" dirty="0">
                <a:solidFill>
                  <a:schemeClr val="tx1"/>
                </a:solidFill>
              </a:rPr>
              <a:t>Relationship building/education/case review</a:t>
            </a:r>
          </a:p>
          <a:p>
            <a:pPr lvl="1">
              <a:buClr>
                <a:srgbClr val="47165D"/>
              </a:buClr>
            </a:pPr>
            <a:r>
              <a:rPr lang="en-US" dirty="0">
                <a:solidFill>
                  <a:schemeClr val="tx1"/>
                </a:solidFill>
              </a:rPr>
              <a:t>evaluation</a:t>
            </a:r>
          </a:p>
          <a:p>
            <a:pPr>
              <a:buClr>
                <a:srgbClr val="47165D"/>
              </a:buClr>
            </a:pPr>
            <a:r>
              <a:rPr lang="en-US" dirty="0">
                <a:solidFill>
                  <a:schemeClr val="tx1"/>
                </a:solidFill>
              </a:rPr>
              <a:t>Identify the benefits of creating a team sooner rather than later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D3BCC8CF-65D0-400D-9738-B18F5AB25623}"/>
              </a:ext>
            </a:extLst>
          </p:cNvPr>
          <p:cNvCxnSpPr/>
          <p:nvPr/>
        </p:nvCxnSpPr>
        <p:spPr>
          <a:xfrm>
            <a:off x="1520792" y="1458676"/>
            <a:ext cx="942313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03300381"/>
      </p:ext>
    </p:extLst>
  </p:cSld>
  <p:clrMapOvr>
    <a:masterClrMapping/>
  </p:clrMapOvr>
  <p:transition spd="slow"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83CED97E-AA30-48CC-86DE-FFDE201F4E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rgbClr val="47165D"/>
                </a:solidFill>
              </a:rPr>
              <a:t>What is an Elder Death Review Team?</a:t>
            </a:r>
            <a:br>
              <a:rPr lang="en-US" dirty="0"/>
            </a:br>
            <a:endParaRPr lang="en-US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28D8A5BC-1085-49FB-9BAF-D0F5BA0096F8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 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A5123436-FBA7-4A3D-AB5E-487961EF1291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Autofit/>
          </a:bodyPr>
          <a:lstStyle/>
          <a:p>
            <a:pPr>
              <a:buClr>
                <a:srgbClr val="47165D"/>
              </a:buClr>
            </a:pPr>
            <a:r>
              <a:rPr lang="en-US" sz="3000" dirty="0">
                <a:solidFill>
                  <a:schemeClr val="tx1"/>
                </a:solidFill>
              </a:rPr>
              <a:t>diverse group of professionals</a:t>
            </a:r>
          </a:p>
          <a:p>
            <a:pPr>
              <a:buClr>
                <a:srgbClr val="47165D"/>
              </a:buClr>
            </a:pPr>
            <a:r>
              <a:rPr lang="en-US" sz="3000" dirty="0">
                <a:solidFill>
                  <a:schemeClr val="tx1"/>
                </a:solidFill>
              </a:rPr>
              <a:t>understand the circumstances surrounding the death</a:t>
            </a:r>
          </a:p>
          <a:p>
            <a:pPr>
              <a:buClr>
                <a:srgbClr val="47165D"/>
              </a:buClr>
            </a:pPr>
            <a:r>
              <a:rPr lang="en-US" sz="3000" b="1" dirty="0">
                <a:solidFill>
                  <a:schemeClr val="tx1"/>
                </a:solidFill>
              </a:rPr>
              <a:t>not</a:t>
            </a:r>
            <a:r>
              <a:rPr lang="en-US" sz="3000" dirty="0">
                <a:solidFill>
                  <a:schemeClr val="tx1"/>
                </a:solidFill>
              </a:rPr>
              <a:t> assign blame</a:t>
            </a:r>
          </a:p>
          <a:p>
            <a:pPr>
              <a:buClr>
                <a:srgbClr val="47165D"/>
              </a:buClr>
            </a:pPr>
            <a:r>
              <a:rPr lang="en-US" sz="3000" dirty="0">
                <a:solidFill>
                  <a:schemeClr val="tx1"/>
                </a:solidFill>
              </a:rPr>
              <a:t>identify gaps in systems and services </a:t>
            </a:r>
          </a:p>
          <a:p>
            <a:pPr>
              <a:buClr>
                <a:srgbClr val="47165D"/>
              </a:buClr>
            </a:pPr>
            <a:r>
              <a:rPr lang="en-US" sz="3000" dirty="0">
                <a:solidFill>
                  <a:schemeClr val="tx1"/>
                </a:solidFill>
              </a:rPr>
              <a:t>help prevent future tragedies.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37399E98-FF81-4980-BA60-5B0A170EEB08}"/>
              </a:ext>
            </a:extLst>
          </p:cNvPr>
          <p:cNvCxnSpPr>
            <a:cxnSpLocks/>
          </p:cNvCxnSpPr>
          <p:nvPr/>
        </p:nvCxnSpPr>
        <p:spPr>
          <a:xfrm>
            <a:off x="838200" y="1268678"/>
            <a:ext cx="10803022" cy="0"/>
          </a:xfrm>
          <a:prstGeom prst="line">
            <a:avLst/>
          </a:prstGeom>
          <a:ln>
            <a:solidFill>
              <a:srgbClr val="006633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Flowchart: Connector 9">
            <a:extLst>
              <a:ext uri="{FF2B5EF4-FFF2-40B4-BE49-F238E27FC236}">
                <a16:creationId xmlns:a16="http://schemas.microsoft.com/office/drawing/2014/main" id="{9FC325E3-4911-4406-B877-718B69862AE3}"/>
              </a:ext>
            </a:extLst>
          </p:cNvPr>
          <p:cNvSpPr/>
          <p:nvPr/>
        </p:nvSpPr>
        <p:spPr>
          <a:xfrm>
            <a:off x="1732892" y="2172232"/>
            <a:ext cx="3385646" cy="3550800"/>
          </a:xfrm>
          <a:prstGeom prst="flowChartConnector">
            <a:avLst/>
          </a:prstGeom>
          <a:solidFill>
            <a:srgbClr val="F1EAF6"/>
          </a:solidFill>
          <a:ln w="76200">
            <a:solidFill>
              <a:srgbClr val="4716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68EDECA-5A35-471C-866C-E9640E05AFEA}"/>
              </a:ext>
            </a:extLst>
          </p:cNvPr>
          <p:cNvSpPr txBox="1"/>
          <p:nvPr/>
        </p:nvSpPr>
        <p:spPr>
          <a:xfrm>
            <a:off x="2249214" y="3337034"/>
            <a:ext cx="2406869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dirty="0">
                <a:solidFill>
                  <a:srgbClr val="805992"/>
                </a:solidFill>
                <a:latin typeface="Bernard MT Condensed" panose="02050806060905020404" pitchFamily="18" charset="0"/>
              </a:rPr>
              <a:t>Blame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1CD12ED8-F6C1-454B-B5EE-4441813B5164}"/>
              </a:ext>
            </a:extLst>
          </p:cNvPr>
          <p:cNvCxnSpPr/>
          <p:nvPr/>
        </p:nvCxnSpPr>
        <p:spPr>
          <a:xfrm>
            <a:off x="2322786" y="2594241"/>
            <a:ext cx="2196662" cy="2734504"/>
          </a:xfrm>
          <a:prstGeom prst="line">
            <a:avLst/>
          </a:prstGeom>
          <a:ln w="76200">
            <a:solidFill>
              <a:srgbClr val="47165D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41231597"/>
      </p:ext>
    </p:extLst>
  </p:cSld>
  <p:clrMapOvr>
    <a:masterClrMapping/>
  </p:clrMapOvr>
  <p:transition spd="slow"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27A181-4BED-4409-9050-E8C184E8B4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rgbClr val="47165D"/>
                </a:solidFill>
              </a:rPr>
              <a:t>EDRT Focus</a:t>
            </a:r>
            <a:br>
              <a:rPr lang="en-US" dirty="0"/>
            </a:b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700B3BD-EC0A-497F-8870-EA6DC0F8FB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28800" y="1825625"/>
            <a:ext cx="9525000" cy="43513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b="1" dirty="0">
                <a:solidFill>
                  <a:schemeClr val="tx1"/>
                </a:solidFill>
              </a:rPr>
              <a:t>Mission Statement</a:t>
            </a:r>
          </a:p>
          <a:p>
            <a:pPr>
              <a:buClr>
                <a:srgbClr val="47165D"/>
              </a:buClr>
            </a:pPr>
            <a:r>
              <a:rPr lang="en-US" sz="24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foster collaboration among diverse professionals </a:t>
            </a:r>
          </a:p>
          <a:p>
            <a:pPr>
              <a:buClr>
                <a:srgbClr val="47165D"/>
              </a:buClr>
            </a:pPr>
            <a:r>
              <a:rPr lang="en-US" sz="24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investigate and understand elder and vulnerable adult deaths </a:t>
            </a:r>
            <a:endParaRPr lang="en-US" sz="24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Clr>
                <a:srgbClr val="47165D"/>
              </a:buClr>
            </a:pPr>
            <a:r>
              <a:rPr lang="en-US" sz="24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identify systemic gaps, risk factors, and trends</a:t>
            </a:r>
          </a:p>
          <a:p>
            <a:pPr>
              <a:buClr>
                <a:srgbClr val="47165D"/>
              </a:buClr>
            </a:pPr>
            <a:r>
              <a:rPr lang="en-US" sz="24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enhance community education</a:t>
            </a:r>
            <a:endParaRPr lang="en-US" sz="24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Clr>
                <a:srgbClr val="47165D"/>
              </a:buClr>
            </a:pPr>
            <a:r>
              <a:rPr lang="en-US" sz="24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improve inter-agency coordination</a:t>
            </a:r>
            <a:endParaRPr lang="en-US" sz="24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Clr>
                <a:srgbClr val="47165D"/>
              </a:buClr>
            </a:pPr>
            <a:r>
              <a:rPr lang="en-US" sz="24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advocate for prevention strategies</a:t>
            </a:r>
          </a:p>
          <a:p>
            <a:pPr>
              <a:buClr>
                <a:srgbClr val="47165D"/>
              </a:buClr>
            </a:pPr>
            <a:r>
              <a:rPr lang="en-US" sz="24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drive systemic change to prevent future tragedies</a:t>
            </a:r>
          </a:p>
          <a:p>
            <a:pPr>
              <a:buClr>
                <a:srgbClr val="47165D"/>
              </a:buClr>
            </a:pPr>
            <a:r>
              <a:rPr lang="en-US" sz="24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strengthen protections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7D972850-8526-4824-AF51-05BCC688D537}"/>
              </a:ext>
            </a:extLst>
          </p:cNvPr>
          <p:cNvCxnSpPr>
            <a:cxnSpLocks/>
          </p:cNvCxnSpPr>
          <p:nvPr/>
        </p:nvCxnSpPr>
        <p:spPr>
          <a:xfrm>
            <a:off x="838200" y="1268678"/>
            <a:ext cx="10803022" cy="0"/>
          </a:xfrm>
          <a:prstGeom prst="line">
            <a:avLst/>
          </a:prstGeom>
          <a:ln>
            <a:solidFill>
              <a:srgbClr val="006633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6" name="Picture 5">
            <a:extLst>
              <a:ext uri="{FF2B5EF4-FFF2-40B4-BE49-F238E27FC236}">
                <a16:creationId xmlns:a16="http://schemas.microsoft.com/office/drawing/2014/main" id="{E6549144-ED7E-47A4-AB64-F3F20133743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8521200" y="4413860"/>
            <a:ext cx="3670800" cy="24441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8955107"/>
      </p:ext>
    </p:extLst>
  </p:cSld>
  <p:clrMapOvr>
    <a:masterClrMapping/>
  </p:clrMapOvr>
  <p:transition spd="slow">
    <p:push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B5DABB68-435A-4E65-ACD4-DB4EF46E89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2468" y="365125"/>
            <a:ext cx="10062919" cy="1325563"/>
          </a:xfrm>
        </p:spPr>
        <p:txBody>
          <a:bodyPr/>
          <a:lstStyle/>
          <a:p>
            <a:pPr algn="ctr"/>
            <a:r>
              <a:rPr lang="en-US" dirty="0">
                <a:solidFill>
                  <a:srgbClr val="47165D"/>
                </a:solidFill>
              </a:rPr>
              <a:t>EDRT Vision and Objectives</a:t>
            </a:r>
            <a:br>
              <a:rPr lang="en-US" dirty="0"/>
            </a:br>
            <a:endParaRPr lang="en-US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837B1744-AD21-4C78-925A-061CBB801D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380392" y="1681163"/>
            <a:ext cx="4617183" cy="823912"/>
          </a:xfrm>
        </p:spPr>
        <p:txBody>
          <a:bodyPr>
            <a:normAutofit/>
          </a:bodyPr>
          <a:lstStyle/>
          <a:p>
            <a:pPr algn="ctr"/>
            <a:r>
              <a:rPr lang="en-US" sz="2800" dirty="0">
                <a:solidFill>
                  <a:srgbClr val="47165D"/>
                </a:solidFill>
              </a:rPr>
              <a:t>Wisconsin EDRT Vision</a:t>
            </a:r>
          </a:p>
          <a:p>
            <a:pPr algn="ctr"/>
            <a:endParaRPr lang="en-US" sz="2800" dirty="0">
              <a:solidFill>
                <a:srgbClr val="47165D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561657-827C-F03F-7638-542614FFA31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92469" y="2505075"/>
            <a:ext cx="4705106" cy="3684588"/>
          </a:xfrm>
        </p:spPr>
        <p:txBody>
          <a:bodyPr>
            <a:normAutofit fontScale="77500" lnSpcReduction="20000"/>
          </a:bodyPr>
          <a:lstStyle/>
          <a:p>
            <a:pPr>
              <a:buClr>
                <a:srgbClr val="47165D"/>
              </a:buClr>
            </a:pPr>
            <a:r>
              <a:rPr lang="en-US" dirty="0">
                <a:solidFill>
                  <a:schemeClr val="tx1"/>
                </a:solidFill>
              </a:rPr>
              <a:t>drive systemic change </a:t>
            </a:r>
          </a:p>
          <a:p>
            <a:pPr>
              <a:buClr>
                <a:srgbClr val="47165D"/>
              </a:buClr>
            </a:pPr>
            <a:r>
              <a:rPr lang="en-US" dirty="0">
                <a:solidFill>
                  <a:schemeClr val="tx1"/>
                </a:solidFill>
              </a:rPr>
              <a:t>make recommendations </a:t>
            </a:r>
          </a:p>
          <a:p>
            <a:pPr>
              <a:buClr>
                <a:srgbClr val="47165D"/>
              </a:buClr>
            </a:pPr>
            <a:r>
              <a:rPr lang="en-US" dirty="0">
                <a:solidFill>
                  <a:schemeClr val="tx1"/>
                </a:solidFill>
              </a:rPr>
              <a:t>enhance protection of individuals from abuse and neglect</a:t>
            </a:r>
          </a:p>
          <a:p>
            <a:pPr>
              <a:buClr>
                <a:srgbClr val="47165D"/>
              </a:buClr>
            </a:pPr>
            <a:r>
              <a:rPr lang="en-US" dirty="0">
                <a:solidFill>
                  <a:schemeClr val="tx1"/>
                </a:solidFill>
              </a:rPr>
              <a:t>propose modifications to statutes, rules, training, policies, and procedures.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2AA9401-A4E9-470F-8B3C-0B0ABBC9E3B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738202" y="1681163"/>
            <a:ext cx="4617185" cy="823912"/>
          </a:xfrm>
        </p:spPr>
        <p:txBody>
          <a:bodyPr>
            <a:normAutofit/>
          </a:bodyPr>
          <a:lstStyle/>
          <a:p>
            <a:pPr algn="ctr"/>
            <a:r>
              <a:rPr lang="en-US" sz="2800" dirty="0">
                <a:solidFill>
                  <a:srgbClr val="47165D"/>
                </a:solidFill>
              </a:rPr>
              <a:t>EDRT Objectives</a:t>
            </a:r>
          </a:p>
          <a:p>
            <a:pPr algn="ctr"/>
            <a:endParaRPr lang="en-US" sz="2800" dirty="0">
              <a:solidFill>
                <a:srgbClr val="47165D"/>
              </a:solidFill>
            </a:endParaRP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D4954F87-D3BE-4AB0-A1DB-3601370E795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738204" y="2505075"/>
            <a:ext cx="4617184" cy="3684588"/>
          </a:xfrm>
        </p:spPr>
        <p:txBody>
          <a:bodyPr>
            <a:normAutofit fontScale="77500" lnSpcReduction="20000"/>
          </a:bodyPr>
          <a:lstStyle/>
          <a:p>
            <a:pPr>
              <a:buClr>
                <a:srgbClr val="47165D"/>
              </a:buClr>
            </a:pPr>
            <a:r>
              <a:rPr lang="en-US" dirty="0">
                <a:solidFill>
                  <a:schemeClr val="tx1"/>
                </a:solidFill>
              </a:rPr>
              <a:t>Develop education, prevention, and potentially prosecution strategies</a:t>
            </a:r>
          </a:p>
          <a:p>
            <a:pPr>
              <a:buClr>
                <a:srgbClr val="47165D"/>
              </a:buClr>
            </a:pPr>
            <a:r>
              <a:rPr lang="en-US" dirty="0">
                <a:solidFill>
                  <a:schemeClr val="tx1"/>
                </a:solidFill>
              </a:rPr>
              <a:t>Improve coordinated services for families, the elder, and dependent adult populations</a:t>
            </a:r>
          </a:p>
          <a:p>
            <a:pPr>
              <a:buClr>
                <a:srgbClr val="47165D"/>
              </a:buClr>
            </a:pPr>
            <a:r>
              <a:rPr lang="en-US" dirty="0">
                <a:solidFill>
                  <a:schemeClr val="tx1"/>
                </a:solidFill>
              </a:rPr>
              <a:t>Identify trends of elder or at-risk adult deaths happening in Wisconsin</a:t>
            </a:r>
          </a:p>
          <a:p>
            <a:pPr>
              <a:buClr>
                <a:srgbClr val="47165D"/>
              </a:buClr>
            </a:pPr>
            <a:r>
              <a:rPr lang="en-US" dirty="0">
                <a:solidFill>
                  <a:schemeClr val="tx1"/>
                </a:solidFill>
              </a:rPr>
              <a:t>Collaborate quarterly with other state, regional, and/or county EDRTs</a:t>
            </a:r>
          </a:p>
          <a:p>
            <a:pPr>
              <a:buClr>
                <a:srgbClr val="47165D"/>
              </a:buClr>
            </a:pPr>
            <a:r>
              <a:rPr lang="en-US" dirty="0">
                <a:solidFill>
                  <a:schemeClr val="tx1"/>
                </a:solidFill>
              </a:rPr>
              <a:t>Meet regularly as a local team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E7DA5DCF-B3E7-4E4C-9B6C-DB161FAF9277}"/>
              </a:ext>
            </a:extLst>
          </p:cNvPr>
          <p:cNvCxnSpPr/>
          <p:nvPr/>
        </p:nvCxnSpPr>
        <p:spPr>
          <a:xfrm>
            <a:off x="1460634" y="1256453"/>
            <a:ext cx="942313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2" name="Picture 11">
            <a:extLst>
              <a:ext uri="{FF2B5EF4-FFF2-40B4-BE49-F238E27FC236}">
                <a16:creationId xmlns:a16="http://schemas.microsoft.com/office/drawing/2014/main" id="{6AC2149C-A807-4BA1-BD59-447E64F555D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1818234" y="4734560"/>
            <a:ext cx="4054246" cy="158369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1BAD07FF-67AF-4343-B951-8DDBFD0C8990}"/>
              </a:ext>
            </a:extLst>
          </p:cNvPr>
          <p:cNvSpPr txBox="1"/>
          <p:nvPr/>
        </p:nvSpPr>
        <p:spPr>
          <a:xfrm>
            <a:off x="2306320" y="6522058"/>
            <a:ext cx="356616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>
                <a:hlinkClick r:id="rId4" tooltip="https://d-stephenson.github.io/dat602/journal/database%20application%20development/2021/03/12/journal-three-dat602.html"/>
              </a:rPr>
              <a:t>This Photo</a:t>
            </a:r>
            <a:r>
              <a:rPr lang="en-US" sz="900"/>
              <a:t> by Unknown Author is licensed under </a:t>
            </a:r>
            <a:r>
              <a:rPr lang="en-US" sz="900">
                <a:hlinkClick r:id="rId5" tooltip="https://creativecommons.org/licenses/by-nc-sa/3.0/"/>
              </a:rPr>
              <a:t>CC BY-SA-NC</a:t>
            </a:r>
            <a:endParaRPr lang="en-US" sz="900"/>
          </a:p>
        </p:txBody>
      </p:sp>
    </p:spTree>
    <p:extLst>
      <p:ext uri="{BB962C8B-B14F-4D97-AF65-F5344CB8AC3E}">
        <p14:creationId xmlns:p14="http://schemas.microsoft.com/office/powerpoint/2010/main" val="2739706427"/>
      </p:ext>
    </p:extLst>
  </p:cSld>
  <p:clrMapOvr>
    <a:masterClrMapping/>
  </p:clrMapOvr>
  <p:transition spd="slow">
    <p:push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452A2F56-CB60-4FF8-BFB7-A18751B26D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rgbClr val="47165D"/>
                </a:solidFill>
              </a:rPr>
              <a:t>The Need for EDRTs in Wisconsin</a:t>
            </a:r>
            <a:br>
              <a:rPr lang="en-US" dirty="0">
                <a:solidFill>
                  <a:srgbClr val="47165D"/>
                </a:solidFill>
              </a:rPr>
            </a:br>
            <a:r>
              <a:rPr lang="en-US" dirty="0">
                <a:solidFill>
                  <a:srgbClr val="47165D"/>
                </a:solidFill>
              </a:rPr>
              <a:t>Aging Population</a:t>
            </a:r>
          </a:p>
        </p:txBody>
      </p:sp>
      <p:graphicFrame>
        <p:nvGraphicFramePr>
          <p:cNvPr id="11" name="Content Placeholder 10">
            <a:extLst>
              <a:ext uri="{FF2B5EF4-FFF2-40B4-BE49-F238E27FC236}">
                <a16:creationId xmlns:a16="http://schemas.microsoft.com/office/drawing/2014/main" id="{857BE522-1A86-4605-A3AF-138154D80C66}"/>
              </a:ext>
            </a:extLst>
          </p:cNvPr>
          <p:cNvGraphicFramePr>
            <a:graphicFrameLocks noGrp="1"/>
          </p:cNvGraphicFramePr>
          <p:nvPr>
            <p:ph sz="half" idx="1"/>
          </p:nvPr>
        </p:nvGraphicFramePr>
        <p:xfrm>
          <a:off x="838200" y="1825625"/>
          <a:ext cx="5181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2" name="Content Placeholder 11">
            <a:extLst>
              <a:ext uri="{FF2B5EF4-FFF2-40B4-BE49-F238E27FC236}">
                <a16:creationId xmlns:a16="http://schemas.microsoft.com/office/drawing/2014/main" id="{9308C91C-7E74-4D5D-884C-7E1F55A04611}"/>
              </a:ext>
            </a:extLst>
          </p:cNvPr>
          <p:cNvGraphicFramePr>
            <a:graphicFrameLocks noGrp="1"/>
          </p:cNvGraphicFramePr>
          <p:nvPr>
            <p:ph sz="half" idx="2"/>
          </p:nvPr>
        </p:nvGraphicFramePr>
        <p:xfrm>
          <a:off x="6172200" y="1825625"/>
          <a:ext cx="5181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3" name="TextBox 12">
            <a:extLst>
              <a:ext uri="{FF2B5EF4-FFF2-40B4-BE49-F238E27FC236}">
                <a16:creationId xmlns:a16="http://schemas.microsoft.com/office/drawing/2014/main" id="{A4F95034-B8D2-49ED-9172-8B0149798196}"/>
              </a:ext>
            </a:extLst>
          </p:cNvPr>
          <p:cNvSpPr txBox="1"/>
          <p:nvPr/>
        </p:nvSpPr>
        <p:spPr>
          <a:xfrm>
            <a:off x="9038897" y="4162097"/>
            <a:ext cx="142940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145,500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CDBFF75-8A0F-498F-9956-331E4452E279}"/>
              </a:ext>
            </a:extLst>
          </p:cNvPr>
          <p:cNvSpPr txBox="1"/>
          <p:nvPr/>
        </p:nvSpPr>
        <p:spPr>
          <a:xfrm>
            <a:off x="10549757" y="2331157"/>
            <a:ext cx="140838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283,500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1868605-F4F0-4E66-A79E-AE2FDC34797F}"/>
              </a:ext>
            </a:extLst>
          </p:cNvPr>
          <p:cNvSpPr txBox="1"/>
          <p:nvPr/>
        </p:nvSpPr>
        <p:spPr>
          <a:xfrm>
            <a:off x="1618593" y="6306207"/>
            <a:ext cx="959594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effectLst/>
              </a:rPr>
              <a:t>Egan-Robertson, D. (2013, December). </a:t>
            </a:r>
            <a:r>
              <a:rPr lang="en-US" sz="1200" i="1" dirty="0">
                <a:effectLst/>
              </a:rPr>
              <a:t>Wisconsin’s Future Population; Projections for the State, Its Counties and Municipalities, 2010 - 2040</a:t>
            </a:r>
            <a:r>
              <a:rPr lang="en-US" sz="1200" dirty="0">
                <a:effectLst/>
              </a:rPr>
              <a:t>. State of Wisconsin Department of Administration. </a:t>
            </a:r>
            <a:r>
              <a:rPr lang="en-US" sz="1200" dirty="0">
                <a:effectLst/>
                <a:hlinkClick r:id="rId5"/>
              </a:rPr>
              <a:t>https://doa.wi.gov/DIR/FinalProjs2040_Publication.pdf</a:t>
            </a:r>
            <a:r>
              <a:rPr lang="en-US" sz="1200" dirty="0">
                <a:effectLst/>
              </a:rPr>
              <a:t>  </a:t>
            </a:r>
          </a:p>
          <a:p>
            <a:endParaRPr lang="en-US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89F635F6-8295-4DB7-A65C-3F02EAC03800}"/>
              </a:ext>
            </a:extLst>
          </p:cNvPr>
          <p:cNvCxnSpPr>
            <a:cxnSpLocks/>
          </p:cNvCxnSpPr>
          <p:nvPr/>
        </p:nvCxnSpPr>
        <p:spPr>
          <a:xfrm>
            <a:off x="540785" y="1825625"/>
            <a:ext cx="10813015" cy="0"/>
          </a:xfrm>
          <a:prstGeom prst="line">
            <a:avLst/>
          </a:prstGeom>
          <a:ln>
            <a:solidFill>
              <a:srgbClr val="47165D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20555532"/>
      </p:ext>
    </p:extLst>
  </p:cSld>
  <p:clrMapOvr>
    <a:masterClrMapping/>
  </p:clrMapOvr>
  <p:transition spd="slow">
    <p:push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Content Placeholder 8">
            <a:extLst>
              <a:ext uri="{FF2B5EF4-FFF2-40B4-BE49-F238E27FC236}">
                <a16:creationId xmlns:a16="http://schemas.microsoft.com/office/drawing/2014/main" id="{35893E35-CB1A-4F80-9A1D-804EDA77B832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1408386" y="1825624"/>
          <a:ext cx="4971393" cy="490980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613021BC-76C4-4A76-A29A-DA039447CB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rgbClr val="47165D"/>
                </a:solidFill>
              </a:rPr>
              <a:t>The Need For EDRTs in Wisconsin</a:t>
            </a:r>
            <a:br>
              <a:rPr lang="en-US" dirty="0"/>
            </a:br>
            <a:endParaRPr lang="en-US" dirty="0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39B8ADD5-FA81-4FF8-A413-E6DB508CA852}"/>
              </a:ext>
            </a:extLst>
          </p:cNvPr>
          <p:cNvCxnSpPr>
            <a:cxnSpLocks/>
          </p:cNvCxnSpPr>
          <p:nvPr/>
        </p:nvCxnSpPr>
        <p:spPr>
          <a:xfrm>
            <a:off x="838200" y="1132043"/>
            <a:ext cx="10803022" cy="0"/>
          </a:xfrm>
          <a:prstGeom prst="line">
            <a:avLst/>
          </a:prstGeom>
          <a:ln>
            <a:solidFill>
              <a:srgbClr val="006633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10" name="Chart 9">
            <a:extLst>
              <a:ext uri="{FF2B5EF4-FFF2-40B4-BE49-F238E27FC236}">
                <a16:creationId xmlns:a16="http://schemas.microsoft.com/office/drawing/2014/main" id="{DF10925A-4F00-4FEE-A192-DA0FC647ADA8}"/>
              </a:ext>
            </a:extLst>
          </p:cNvPr>
          <p:cNvGraphicFramePr/>
          <p:nvPr/>
        </p:nvGraphicFramePr>
        <p:xfrm>
          <a:off x="6379779" y="2231640"/>
          <a:ext cx="5549462" cy="45037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E588D5C3-DB45-4E4F-895D-95C340A7EBC1}"/>
              </a:ext>
            </a:extLst>
          </p:cNvPr>
          <p:cNvGraphicFramePr>
            <a:graphicFrameLocks noGrp="1"/>
          </p:cNvGraphicFramePr>
          <p:nvPr/>
        </p:nvGraphicFramePr>
        <p:xfrm>
          <a:off x="2039008" y="1355837"/>
          <a:ext cx="8944302" cy="101950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944302">
                  <a:extLst>
                    <a:ext uri="{9D8B030D-6E8A-4147-A177-3AD203B41FA5}">
                      <a16:colId xmlns:a16="http://schemas.microsoft.com/office/drawing/2014/main" val="2691036827"/>
                    </a:ext>
                  </a:extLst>
                </a:gridCol>
              </a:tblGrid>
              <a:tr h="101950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>
                          <a:solidFill>
                            <a:srgbClr val="47165D"/>
                          </a:solidFill>
                          <a:effectLst/>
                        </a:rPr>
                        <a:t>Reports Among Older Adults (60+) 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>
                          <a:solidFill>
                            <a:srgbClr val="47165D"/>
                          </a:solidFill>
                          <a:effectLst/>
                        </a:rPr>
                        <a:t>and Adults at Risk</a:t>
                      </a:r>
                      <a:endParaRPr lang="en-US" sz="3200" dirty="0">
                        <a:solidFill>
                          <a:srgbClr val="47165D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EA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39855900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EDA6FC86-67C4-4645-A366-A9081F932D79}"/>
              </a:ext>
            </a:extLst>
          </p:cNvPr>
          <p:cNvSpPr txBox="1"/>
          <p:nvPr/>
        </p:nvSpPr>
        <p:spPr>
          <a:xfrm>
            <a:off x="1519759" y="6577600"/>
            <a:ext cx="1012146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Wisconsin Incident Tracking System (WITS) Data</a:t>
            </a:r>
          </a:p>
        </p:txBody>
      </p:sp>
    </p:spTree>
    <p:extLst>
      <p:ext uri="{BB962C8B-B14F-4D97-AF65-F5344CB8AC3E}">
        <p14:creationId xmlns:p14="http://schemas.microsoft.com/office/powerpoint/2010/main" val="3334696588"/>
      </p:ext>
    </p:extLst>
  </p:cSld>
  <p:clrMapOvr>
    <a:masterClrMapping/>
  </p:clrMapOvr>
  <p:transition spd="slow">
    <p:push dir="u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 flipV="1">
            <a:off x="2209779" y="1904447"/>
            <a:ext cx="7772400" cy="17859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oval" w="lg" len="lg"/>
            <a:tailEnd type="oval" w="lg" len="lg"/>
          </a:ln>
        </p:spPr>
      </p:sp>
      <p:grpSp>
        <p:nvGrpSpPr>
          <p:cNvPr id="3" name="Group 3"/>
          <p:cNvGrpSpPr/>
          <p:nvPr/>
        </p:nvGrpSpPr>
        <p:grpSpPr>
          <a:xfrm>
            <a:off x="2398340" y="1595870"/>
            <a:ext cx="617155" cy="617155"/>
            <a:chOff x="0" y="0"/>
            <a:chExt cx="812800" cy="812800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DBC9ED"/>
            </a:solidFill>
          </p:spPr>
        </p:sp>
        <p:sp>
          <p:nvSpPr>
            <p:cNvPr id="5" name="TextBox 5"/>
            <p:cNvSpPr txBox="1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lIns="47625" tIns="47625" rIns="47625" bIns="47625" rtlCol="0" anchor="ctr"/>
            <a:lstStyle/>
            <a:p>
              <a:pPr algn="ctr">
                <a:lnSpc>
                  <a:spcPts val="2099"/>
                </a:lnSpc>
              </a:pPr>
              <a:endParaRPr sz="1688"/>
            </a:p>
          </p:txBody>
        </p:sp>
      </p:grpSp>
      <p:grpSp>
        <p:nvGrpSpPr>
          <p:cNvPr id="6" name="Group 6"/>
          <p:cNvGrpSpPr/>
          <p:nvPr/>
        </p:nvGrpSpPr>
        <p:grpSpPr>
          <a:xfrm>
            <a:off x="4649628" y="1613730"/>
            <a:ext cx="617155" cy="617155"/>
            <a:chOff x="0" y="0"/>
            <a:chExt cx="812800" cy="812800"/>
          </a:xfrm>
        </p:grpSpPr>
        <p:sp>
          <p:nvSpPr>
            <p:cNvPr id="7" name="Freeform 7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47165D"/>
            </a:solidFill>
          </p:spPr>
        </p:sp>
        <p:sp>
          <p:nvSpPr>
            <p:cNvPr id="8" name="TextBox 8"/>
            <p:cNvSpPr txBox="1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lIns="47625" tIns="47625" rIns="47625" bIns="47625" rtlCol="0" anchor="ctr"/>
            <a:lstStyle/>
            <a:p>
              <a:pPr algn="ctr">
                <a:lnSpc>
                  <a:spcPts val="2099"/>
                </a:lnSpc>
              </a:pPr>
              <a:endParaRPr sz="1688"/>
            </a:p>
          </p:txBody>
        </p:sp>
      </p:grpSp>
      <p:grpSp>
        <p:nvGrpSpPr>
          <p:cNvPr id="9" name="Group 9"/>
          <p:cNvGrpSpPr/>
          <p:nvPr/>
        </p:nvGrpSpPr>
        <p:grpSpPr>
          <a:xfrm>
            <a:off x="7097370" y="1592633"/>
            <a:ext cx="617155" cy="617155"/>
            <a:chOff x="0" y="0"/>
            <a:chExt cx="812800" cy="812800"/>
          </a:xfrm>
        </p:grpSpPr>
        <p:sp>
          <p:nvSpPr>
            <p:cNvPr id="10" name="Freeform 10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805992"/>
            </a:solidFill>
            <a:ln cap="sq">
              <a:noFill/>
              <a:prstDash val="solid"/>
              <a:miter/>
            </a:ln>
          </p:spPr>
        </p:sp>
        <p:sp>
          <p:nvSpPr>
            <p:cNvPr id="11" name="TextBox 11"/>
            <p:cNvSpPr txBox="1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lIns="47625" tIns="47625" rIns="47625" bIns="47625" rtlCol="0" anchor="ctr"/>
            <a:lstStyle/>
            <a:p>
              <a:pPr algn="ctr">
                <a:lnSpc>
                  <a:spcPts val="2099"/>
                </a:lnSpc>
                <a:spcBef>
                  <a:spcPct val="0"/>
                </a:spcBef>
              </a:pPr>
              <a:endParaRPr sz="1688"/>
            </a:p>
          </p:txBody>
        </p:sp>
      </p:grpSp>
      <p:grpSp>
        <p:nvGrpSpPr>
          <p:cNvPr id="12" name="Group 12"/>
          <p:cNvGrpSpPr/>
          <p:nvPr/>
        </p:nvGrpSpPr>
        <p:grpSpPr>
          <a:xfrm>
            <a:off x="9238894" y="1587446"/>
            <a:ext cx="617155" cy="617155"/>
            <a:chOff x="0" y="0"/>
            <a:chExt cx="812800" cy="812800"/>
          </a:xfrm>
        </p:grpSpPr>
        <p:sp>
          <p:nvSpPr>
            <p:cNvPr id="13" name="Freeform 13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C0ACD4"/>
            </a:solidFill>
            <a:ln cap="sq">
              <a:noFill/>
              <a:prstDash val="solid"/>
              <a:miter/>
            </a:ln>
          </p:spPr>
        </p:sp>
        <p:sp>
          <p:nvSpPr>
            <p:cNvPr id="14" name="TextBox 14"/>
            <p:cNvSpPr txBox="1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lIns="47625" tIns="47625" rIns="47625" bIns="47625" rtlCol="0" anchor="ctr"/>
            <a:lstStyle/>
            <a:p>
              <a:pPr algn="ctr">
                <a:lnSpc>
                  <a:spcPts val="2099"/>
                </a:lnSpc>
                <a:spcBef>
                  <a:spcPct val="0"/>
                </a:spcBef>
              </a:pPr>
              <a:endParaRPr sz="1688"/>
            </a:p>
          </p:txBody>
        </p:sp>
      </p:grpSp>
      <p:sp>
        <p:nvSpPr>
          <p:cNvPr id="15" name="Freeform 15"/>
          <p:cNvSpPr/>
          <p:nvPr/>
        </p:nvSpPr>
        <p:spPr>
          <a:xfrm>
            <a:off x="2523922" y="1749925"/>
            <a:ext cx="348699" cy="326905"/>
          </a:xfrm>
          <a:custGeom>
            <a:avLst/>
            <a:gdLst/>
            <a:ahLst/>
            <a:cxnLst/>
            <a:rect l="l" t="t" r="r" b="b"/>
            <a:pathLst>
              <a:path w="371946" h="348699">
                <a:moveTo>
                  <a:pt x="0" y="0"/>
                </a:moveTo>
                <a:lnTo>
                  <a:pt x="371945" y="0"/>
                </a:lnTo>
                <a:lnTo>
                  <a:pt x="371945" y="348699"/>
                </a:lnTo>
                <a:lnTo>
                  <a:pt x="0" y="34869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26" name="Freeform 26"/>
          <p:cNvSpPr/>
          <p:nvPr/>
        </p:nvSpPr>
        <p:spPr>
          <a:xfrm>
            <a:off x="4766554" y="1751018"/>
            <a:ext cx="383304" cy="342578"/>
          </a:xfrm>
          <a:custGeom>
            <a:avLst/>
            <a:gdLst/>
            <a:ahLst/>
            <a:cxnLst/>
            <a:rect l="l" t="t" r="r" b="b"/>
            <a:pathLst>
              <a:path w="408858" h="365417">
                <a:moveTo>
                  <a:pt x="0" y="0"/>
                </a:moveTo>
                <a:lnTo>
                  <a:pt x="408858" y="0"/>
                </a:lnTo>
                <a:lnTo>
                  <a:pt x="408858" y="365417"/>
                </a:lnTo>
                <a:lnTo>
                  <a:pt x="0" y="365417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</p:sp>
      <p:sp>
        <p:nvSpPr>
          <p:cNvPr id="27" name="Freeform 27"/>
          <p:cNvSpPr/>
          <p:nvPr/>
        </p:nvSpPr>
        <p:spPr>
          <a:xfrm>
            <a:off x="7234366" y="1717208"/>
            <a:ext cx="343165" cy="368005"/>
          </a:xfrm>
          <a:custGeom>
            <a:avLst/>
            <a:gdLst/>
            <a:ahLst/>
            <a:cxnLst/>
            <a:rect l="l" t="t" r="r" b="b"/>
            <a:pathLst>
              <a:path w="366043" h="392539">
                <a:moveTo>
                  <a:pt x="0" y="0"/>
                </a:moveTo>
                <a:lnTo>
                  <a:pt x="366042" y="0"/>
                </a:lnTo>
                <a:lnTo>
                  <a:pt x="366042" y="392539"/>
                </a:lnTo>
                <a:lnTo>
                  <a:pt x="0" y="392539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</p:sp>
      <p:sp>
        <p:nvSpPr>
          <p:cNvPr id="28" name="Freeform 28"/>
          <p:cNvSpPr/>
          <p:nvPr/>
        </p:nvSpPr>
        <p:spPr>
          <a:xfrm>
            <a:off x="9352757" y="1729375"/>
            <a:ext cx="389429" cy="343672"/>
          </a:xfrm>
          <a:custGeom>
            <a:avLst/>
            <a:gdLst/>
            <a:ahLst/>
            <a:cxnLst/>
            <a:rect l="l" t="t" r="r" b="b"/>
            <a:pathLst>
              <a:path w="415391" h="366583">
                <a:moveTo>
                  <a:pt x="0" y="0"/>
                </a:moveTo>
                <a:lnTo>
                  <a:pt x="415392" y="0"/>
                </a:lnTo>
                <a:lnTo>
                  <a:pt x="415392" y="366583"/>
                </a:lnTo>
                <a:lnTo>
                  <a:pt x="0" y="366583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a:blipFill>
        </p:spPr>
      </p:sp>
      <p:sp>
        <p:nvSpPr>
          <p:cNvPr id="29" name="Freeform 29"/>
          <p:cNvSpPr/>
          <p:nvPr/>
        </p:nvSpPr>
        <p:spPr>
          <a:xfrm>
            <a:off x="4408316" y="4763321"/>
            <a:ext cx="1046573" cy="1088762"/>
          </a:xfrm>
          <a:custGeom>
            <a:avLst/>
            <a:gdLst/>
            <a:ahLst/>
            <a:cxnLst/>
            <a:rect l="l" t="t" r="r" b="b"/>
            <a:pathLst>
              <a:path w="1116344" h="1161346">
                <a:moveTo>
                  <a:pt x="0" y="0"/>
                </a:moveTo>
                <a:lnTo>
                  <a:pt x="1116344" y="0"/>
                </a:lnTo>
                <a:lnTo>
                  <a:pt x="1116344" y="1161346"/>
                </a:lnTo>
                <a:lnTo>
                  <a:pt x="0" y="1161346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</p:sp>
      <p:sp>
        <p:nvSpPr>
          <p:cNvPr id="34" name="AutoShape 34"/>
          <p:cNvSpPr/>
          <p:nvPr/>
        </p:nvSpPr>
        <p:spPr>
          <a:xfrm>
            <a:off x="2715847" y="2213118"/>
            <a:ext cx="2400" cy="327293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triangle" w="lg" len="med"/>
          </a:ln>
        </p:spPr>
      </p:sp>
      <p:sp>
        <p:nvSpPr>
          <p:cNvPr id="35" name="AutoShape 35"/>
          <p:cNvSpPr/>
          <p:nvPr/>
        </p:nvSpPr>
        <p:spPr>
          <a:xfrm>
            <a:off x="7414877" y="2204668"/>
            <a:ext cx="2400" cy="327293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triangle" w="lg" len="med"/>
          </a:ln>
        </p:spPr>
      </p:sp>
      <p:sp>
        <p:nvSpPr>
          <p:cNvPr id="36" name="AutoShape 36"/>
          <p:cNvSpPr/>
          <p:nvPr/>
        </p:nvSpPr>
        <p:spPr>
          <a:xfrm>
            <a:off x="4957006" y="2230911"/>
            <a:ext cx="2400" cy="809578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triangle" w="lg" len="med"/>
          </a:ln>
        </p:spPr>
      </p:sp>
      <p:sp>
        <p:nvSpPr>
          <p:cNvPr id="37" name="AutoShape 37"/>
          <p:cNvSpPr/>
          <p:nvPr/>
        </p:nvSpPr>
        <p:spPr>
          <a:xfrm>
            <a:off x="9556402" y="2213051"/>
            <a:ext cx="2400" cy="809578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triangle" w="lg" len="med"/>
          </a:ln>
        </p:spPr>
      </p:sp>
      <p:sp>
        <p:nvSpPr>
          <p:cNvPr id="38" name="Freeform 38"/>
          <p:cNvSpPr/>
          <p:nvPr/>
        </p:nvSpPr>
        <p:spPr>
          <a:xfrm>
            <a:off x="2128188" y="4673092"/>
            <a:ext cx="1067058" cy="1108631"/>
          </a:xfrm>
          <a:custGeom>
            <a:avLst/>
            <a:gdLst/>
            <a:ahLst/>
            <a:cxnLst/>
            <a:rect l="l" t="t" r="r" b="b"/>
            <a:pathLst>
              <a:path w="1138195" h="1182540">
                <a:moveTo>
                  <a:pt x="0" y="0"/>
                </a:moveTo>
                <a:lnTo>
                  <a:pt x="1138195" y="0"/>
                </a:lnTo>
                <a:lnTo>
                  <a:pt x="1138195" y="1182540"/>
                </a:lnTo>
                <a:lnTo>
                  <a:pt x="0" y="1182540"/>
                </a:lnTo>
                <a:lnTo>
                  <a:pt x="0" y="0"/>
                </a:lnTo>
                <a:close/>
              </a:path>
            </a:pathLst>
          </a:custGeom>
          <a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/>
            </a:stretch>
          </a:blipFill>
        </p:spPr>
      </p:sp>
      <p:sp>
        <p:nvSpPr>
          <p:cNvPr id="39" name="Freeform 39"/>
          <p:cNvSpPr/>
          <p:nvPr/>
        </p:nvSpPr>
        <p:spPr>
          <a:xfrm>
            <a:off x="8902437" y="4995893"/>
            <a:ext cx="1290070" cy="862197"/>
          </a:xfrm>
          <a:custGeom>
            <a:avLst/>
            <a:gdLst/>
            <a:ahLst/>
            <a:cxnLst/>
            <a:rect l="l" t="t" r="r" b="b"/>
            <a:pathLst>
              <a:path w="1376075" h="919677">
                <a:moveTo>
                  <a:pt x="0" y="0"/>
                </a:moveTo>
                <a:lnTo>
                  <a:pt x="1376076" y="0"/>
                </a:lnTo>
                <a:lnTo>
                  <a:pt x="1376076" y="919677"/>
                </a:lnTo>
                <a:lnTo>
                  <a:pt x="0" y="919677"/>
                </a:lnTo>
                <a:lnTo>
                  <a:pt x="0" y="0"/>
                </a:lnTo>
                <a:close/>
              </a:path>
            </a:pathLst>
          </a:custGeom>
          <a:blipFill>
            <a:blip r:embed="rId14">
              <a:extLs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tretch>
              <a:fillRect/>
            </a:stretch>
          </a:blipFill>
        </p:spPr>
      </p:sp>
      <p:sp>
        <p:nvSpPr>
          <p:cNvPr id="40" name="Freeform 40"/>
          <p:cNvSpPr/>
          <p:nvPr/>
        </p:nvSpPr>
        <p:spPr>
          <a:xfrm>
            <a:off x="6667960" y="5426991"/>
            <a:ext cx="1273686" cy="850185"/>
          </a:xfrm>
          <a:custGeom>
            <a:avLst/>
            <a:gdLst/>
            <a:ahLst/>
            <a:cxnLst/>
            <a:rect l="l" t="t" r="r" b="b"/>
            <a:pathLst>
              <a:path w="1358598" h="906864">
                <a:moveTo>
                  <a:pt x="0" y="0"/>
                </a:moveTo>
                <a:lnTo>
                  <a:pt x="1358598" y="0"/>
                </a:lnTo>
                <a:lnTo>
                  <a:pt x="1358598" y="906864"/>
                </a:lnTo>
                <a:lnTo>
                  <a:pt x="0" y="906864"/>
                </a:lnTo>
                <a:lnTo>
                  <a:pt x="0" y="0"/>
                </a:lnTo>
                <a:close/>
              </a:path>
            </a:pathLst>
          </a:custGeom>
          <a:blipFill>
            <a:blip r:embed="rId16">
              <a:extLst>
                <a:ext uri="{96DAC541-7B7A-43D3-8B79-37D633B846F1}">
                  <asvg:svgBlip xmlns:asvg="http://schemas.microsoft.com/office/drawing/2016/SVG/main" r:embed="rId17"/>
                </a:ext>
              </a:extLst>
            </a:blip>
            <a:stretch>
              <a:fillRect/>
            </a:stretch>
          </a:blipFill>
        </p:spPr>
      </p:sp>
      <p:sp>
        <p:nvSpPr>
          <p:cNvPr id="41" name="TextBox 41"/>
          <p:cNvSpPr txBox="1"/>
          <p:nvPr/>
        </p:nvSpPr>
        <p:spPr>
          <a:xfrm>
            <a:off x="2968398" y="632222"/>
            <a:ext cx="6255205" cy="40652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149"/>
              </a:lnSpc>
            </a:pPr>
            <a:r>
              <a:rPr lang="en-US" sz="3200" b="1" dirty="0">
                <a:solidFill>
                  <a:srgbClr val="47165D"/>
                </a:solidFill>
                <a:latin typeface="Public Sans Bold"/>
                <a:ea typeface="Public Sans Bold"/>
                <a:cs typeface="Public Sans Bold"/>
                <a:sym typeface="Public Sans Bold"/>
              </a:rPr>
              <a:t>COMMON EDRT MEMBERSHIP</a:t>
            </a:r>
          </a:p>
        </p:txBody>
      </p:sp>
      <p:sp>
        <p:nvSpPr>
          <p:cNvPr id="42" name="TextBox 42"/>
          <p:cNvSpPr txBox="1"/>
          <p:nvPr/>
        </p:nvSpPr>
        <p:spPr>
          <a:xfrm>
            <a:off x="2260295" y="1093337"/>
            <a:ext cx="7481891" cy="17171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444"/>
              </a:lnSpc>
              <a:spcBef>
                <a:spcPct val="0"/>
              </a:spcBef>
            </a:pPr>
            <a:r>
              <a:rPr lang="en-US" sz="1031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The core membership should consist of Multi-disciplinary members who work collaboratively to review cases</a:t>
            </a:r>
          </a:p>
        </p:txBody>
      </p:sp>
      <p:sp>
        <p:nvSpPr>
          <p:cNvPr id="43" name="TextBox 43"/>
          <p:cNvSpPr txBox="1"/>
          <p:nvPr/>
        </p:nvSpPr>
        <p:spPr>
          <a:xfrm>
            <a:off x="2031955" y="2605343"/>
            <a:ext cx="1372585" cy="51507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100"/>
              </a:lnSpc>
              <a:spcBef>
                <a:spcPct val="0"/>
              </a:spcBef>
            </a:pPr>
            <a:r>
              <a:rPr lang="en-US" sz="1500" b="1">
                <a:solidFill>
                  <a:srgbClr val="000000"/>
                </a:solidFill>
                <a:latin typeface="Public Sans Bold"/>
                <a:ea typeface="Public Sans Bold"/>
                <a:cs typeface="Public Sans Bold"/>
                <a:sym typeface="Public Sans Bold"/>
              </a:rPr>
              <a:t>SOCIAL SERVICES</a:t>
            </a:r>
          </a:p>
        </p:txBody>
      </p:sp>
      <p:sp>
        <p:nvSpPr>
          <p:cNvPr id="44" name="TextBox 44"/>
          <p:cNvSpPr txBox="1"/>
          <p:nvPr/>
        </p:nvSpPr>
        <p:spPr>
          <a:xfrm>
            <a:off x="4240614" y="3138742"/>
            <a:ext cx="1432783" cy="51507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100"/>
              </a:lnSpc>
              <a:spcBef>
                <a:spcPct val="0"/>
              </a:spcBef>
            </a:pPr>
            <a:r>
              <a:rPr lang="en-US" sz="1500" b="1">
                <a:solidFill>
                  <a:srgbClr val="000000"/>
                </a:solidFill>
                <a:latin typeface="Public Sans Bold"/>
                <a:ea typeface="Public Sans Bold"/>
                <a:cs typeface="Public Sans Bold"/>
                <a:sym typeface="Public Sans Bold"/>
              </a:rPr>
              <a:t>LEGAL ENTITITES</a:t>
            </a:r>
          </a:p>
        </p:txBody>
      </p:sp>
      <p:sp>
        <p:nvSpPr>
          <p:cNvPr id="45" name="TextBox 45"/>
          <p:cNvSpPr txBox="1"/>
          <p:nvPr/>
        </p:nvSpPr>
        <p:spPr>
          <a:xfrm>
            <a:off x="1999455" y="3022629"/>
            <a:ext cx="1432783" cy="137685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182168" lvl="1" indent="-91084">
              <a:lnSpc>
                <a:spcPts val="1181"/>
              </a:lnSpc>
              <a:buFont typeface="Arial"/>
              <a:buChar char="•"/>
            </a:pPr>
            <a:r>
              <a:rPr lang="en-US" sz="844" dirty="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Adult Protective Services</a:t>
            </a:r>
          </a:p>
          <a:p>
            <a:pPr marL="182168" lvl="1" indent="-91084">
              <a:lnSpc>
                <a:spcPts val="1181"/>
              </a:lnSpc>
              <a:buFont typeface="Arial"/>
              <a:buChar char="•"/>
            </a:pPr>
            <a:r>
              <a:rPr lang="en-US" sz="844" dirty="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Behavioral Health Services</a:t>
            </a:r>
          </a:p>
          <a:p>
            <a:pPr marL="182168" lvl="1" indent="-91084">
              <a:lnSpc>
                <a:spcPts val="1181"/>
              </a:lnSpc>
              <a:buFont typeface="Arial"/>
              <a:buChar char="•"/>
            </a:pPr>
            <a:r>
              <a:rPr lang="en-US" sz="844" dirty="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Domestic Violence Service Providers</a:t>
            </a:r>
          </a:p>
          <a:p>
            <a:pPr marL="182168" lvl="1" indent="-91084">
              <a:lnSpc>
                <a:spcPts val="1181"/>
              </a:lnSpc>
              <a:buFont typeface="Arial"/>
              <a:buChar char="•"/>
            </a:pPr>
            <a:r>
              <a:rPr lang="en-US" sz="844" dirty="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Sexual Assault Program</a:t>
            </a:r>
          </a:p>
          <a:p>
            <a:pPr marL="182168" lvl="1" indent="-91084">
              <a:lnSpc>
                <a:spcPts val="1181"/>
              </a:lnSpc>
              <a:buFont typeface="Arial"/>
              <a:buChar char="•"/>
            </a:pPr>
            <a:r>
              <a:rPr lang="en-US" sz="844" dirty="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Ombudsman</a:t>
            </a:r>
          </a:p>
        </p:txBody>
      </p:sp>
      <p:sp>
        <p:nvSpPr>
          <p:cNvPr id="46" name="TextBox 46"/>
          <p:cNvSpPr txBox="1"/>
          <p:nvPr/>
        </p:nvSpPr>
        <p:spPr>
          <a:xfrm>
            <a:off x="4279695" y="3525750"/>
            <a:ext cx="1432783" cy="91518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182168" lvl="1" indent="-91084">
              <a:lnSpc>
                <a:spcPts val="1181"/>
              </a:lnSpc>
              <a:buFont typeface="Arial"/>
              <a:buChar char="•"/>
            </a:pPr>
            <a:r>
              <a:rPr lang="en-US" sz="844" dirty="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District Attorney’s Office</a:t>
            </a:r>
          </a:p>
          <a:p>
            <a:pPr marL="182168" lvl="1" indent="-91084">
              <a:lnSpc>
                <a:spcPts val="1181"/>
              </a:lnSpc>
              <a:buFont typeface="Arial"/>
              <a:buChar char="•"/>
            </a:pPr>
            <a:r>
              <a:rPr lang="en-US" sz="844" dirty="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Civil Legal Service Providers</a:t>
            </a:r>
          </a:p>
          <a:p>
            <a:pPr marL="182168" lvl="1" indent="-91084">
              <a:lnSpc>
                <a:spcPts val="1181"/>
              </a:lnSpc>
              <a:buFont typeface="Arial"/>
              <a:buChar char="•"/>
            </a:pPr>
            <a:r>
              <a:rPr lang="en-US" sz="844" dirty="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Wisconsin Department of Justice</a:t>
            </a:r>
          </a:p>
        </p:txBody>
      </p:sp>
      <p:sp>
        <p:nvSpPr>
          <p:cNvPr id="47" name="TextBox 47"/>
          <p:cNvSpPr txBox="1"/>
          <p:nvPr/>
        </p:nvSpPr>
        <p:spPr>
          <a:xfrm>
            <a:off x="6572800" y="2612394"/>
            <a:ext cx="1688951" cy="51507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100"/>
              </a:lnSpc>
              <a:spcBef>
                <a:spcPct val="0"/>
              </a:spcBef>
            </a:pPr>
            <a:r>
              <a:rPr lang="en-US" sz="1500" b="1">
                <a:solidFill>
                  <a:srgbClr val="000000"/>
                </a:solidFill>
                <a:latin typeface="Public Sans Bold"/>
                <a:ea typeface="Public Sans Bold"/>
                <a:cs typeface="Public Sans Bold"/>
                <a:sym typeface="Public Sans Bold"/>
              </a:rPr>
              <a:t>MEDICAL PROFESSIONALS</a:t>
            </a:r>
          </a:p>
        </p:txBody>
      </p:sp>
      <p:sp>
        <p:nvSpPr>
          <p:cNvPr id="48" name="TextBox 48"/>
          <p:cNvSpPr txBox="1"/>
          <p:nvPr/>
        </p:nvSpPr>
        <p:spPr>
          <a:xfrm>
            <a:off x="6728584" y="3226161"/>
            <a:ext cx="1372585" cy="182530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199393" lvl="1" indent="-99697">
              <a:lnSpc>
                <a:spcPts val="1293"/>
              </a:lnSpc>
              <a:buFont typeface="Arial"/>
              <a:buChar char="•"/>
            </a:pPr>
            <a:r>
              <a:rPr lang="en-US" sz="923" dirty="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Coroner / Medical Examiner / Forensic Pathologist</a:t>
            </a:r>
          </a:p>
          <a:p>
            <a:pPr marL="199393" lvl="1" indent="-99697">
              <a:lnSpc>
                <a:spcPts val="1293"/>
              </a:lnSpc>
              <a:buFont typeface="Arial"/>
              <a:buChar char="•"/>
            </a:pPr>
            <a:r>
              <a:rPr lang="en-US" sz="923" dirty="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Geriatrician</a:t>
            </a:r>
          </a:p>
          <a:p>
            <a:pPr marL="199393" lvl="1" indent="-99697">
              <a:lnSpc>
                <a:spcPts val="1293"/>
              </a:lnSpc>
              <a:buFont typeface="Arial"/>
              <a:buChar char="•"/>
            </a:pPr>
            <a:r>
              <a:rPr lang="en-US" sz="923" dirty="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Hospital Professional / Hospital Discharge Planner / Director of Social Services</a:t>
            </a:r>
          </a:p>
          <a:p>
            <a:pPr marL="199393" lvl="1" indent="-99697">
              <a:lnSpc>
                <a:spcPts val="1293"/>
              </a:lnSpc>
              <a:buFont typeface="Arial"/>
              <a:buChar char="•"/>
            </a:pPr>
            <a:r>
              <a:rPr lang="en-US" sz="923" dirty="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Public Health Agency</a:t>
            </a:r>
          </a:p>
        </p:txBody>
      </p:sp>
      <p:sp>
        <p:nvSpPr>
          <p:cNvPr id="49" name="TextBox 49"/>
          <p:cNvSpPr txBox="1"/>
          <p:nvPr/>
        </p:nvSpPr>
        <p:spPr>
          <a:xfrm>
            <a:off x="8861180" y="3085164"/>
            <a:ext cx="1372585" cy="51507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100"/>
              </a:lnSpc>
              <a:spcBef>
                <a:spcPct val="0"/>
              </a:spcBef>
            </a:pPr>
            <a:r>
              <a:rPr lang="en-US" sz="1500" b="1">
                <a:solidFill>
                  <a:srgbClr val="000000"/>
                </a:solidFill>
                <a:latin typeface="Public Sans Bold"/>
                <a:ea typeface="Public Sans Bold"/>
                <a:cs typeface="Public Sans Bold"/>
                <a:sym typeface="Public Sans Bold"/>
              </a:rPr>
              <a:t>AGING SERVICES</a:t>
            </a:r>
          </a:p>
        </p:txBody>
      </p:sp>
      <p:sp>
        <p:nvSpPr>
          <p:cNvPr id="50" name="TextBox 50"/>
          <p:cNvSpPr txBox="1"/>
          <p:nvPr/>
        </p:nvSpPr>
        <p:spPr>
          <a:xfrm>
            <a:off x="8958886" y="3453722"/>
            <a:ext cx="1195032" cy="122296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182168" lvl="1" indent="-91084">
              <a:lnSpc>
                <a:spcPts val="1181"/>
              </a:lnSpc>
              <a:buFont typeface="Arial"/>
              <a:buChar char="•"/>
            </a:pPr>
            <a:r>
              <a:rPr lang="en-US" sz="844" dirty="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Aging Services</a:t>
            </a:r>
          </a:p>
          <a:p>
            <a:pPr marL="182168" lvl="1" indent="-91084">
              <a:lnSpc>
                <a:spcPts val="1181"/>
              </a:lnSpc>
              <a:buFont typeface="Arial"/>
              <a:buChar char="•"/>
            </a:pPr>
            <a:r>
              <a:rPr lang="en-US" sz="844" dirty="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Managed Care Organizations</a:t>
            </a:r>
          </a:p>
          <a:p>
            <a:pPr marL="182168" lvl="1" indent="-91084" algn="r">
              <a:lnSpc>
                <a:spcPts val="1181"/>
              </a:lnSpc>
              <a:buFont typeface="Arial"/>
              <a:buChar char="•"/>
            </a:pPr>
            <a:r>
              <a:rPr lang="en-US" sz="844" dirty="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Facility Regulators</a:t>
            </a:r>
          </a:p>
          <a:p>
            <a:pPr marL="182168" lvl="1" indent="-91084">
              <a:lnSpc>
                <a:spcPts val="1181"/>
              </a:lnSpc>
              <a:buFont typeface="Arial"/>
              <a:buChar char="•"/>
            </a:pPr>
            <a:r>
              <a:rPr lang="en-US" sz="844" dirty="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Emergency Management or Emergency Medical Services</a:t>
            </a:r>
          </a:p>
        </p:txBody>
      </p:sp>
    </p:spTree>
  </p:cSld>
  <p:clrMapOvr>
    <a:masterClrMapping/>
  </p:clrMapOvr>
  <p:transition spd="slow">
    <p:push dir="u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202211 PP Master-This is how we RISE" id="{97793AD7-C5FE-2741-8FF6-361C5B6B5D61}" vid="{C3E93A81-25F3-D34F-9C93-749948FB5600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202211 PP Master-This is how we RISE" id="{97793AD7-C5FE-2741-8FF6-361C5B6B5D61}" vid="{2963D3F3-8BBD-EF44-BFA9-89D7F17684A0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1077</TotalTime>
  <Words>961</Words>
  <Application>Microsoft Office PowerPoint</Application>
  <PresentationFormat>Widescreen</PresentationFormat>
  <Paragraphs>148</Paragraphs>
  <Slides>12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12</vt:i4>
      </vt:variant>
    </vt:vector>
  </HeadingPairs>
  <TitlesOfParts>
    <vt:vector size="20" baseType="lpstr">
      <vt:lpstr>Arial</vt:lpstr>
      <vt:lpstr>Bernard MT Condensed</vt:lpstr>
      <vt:lpstr>Calibri</vt:lpstr>
      <vt:lpstr>Poppins</vt:lpstr>
      <vt:lpstr>Public Sans Bold</vt:lpstr>
      <vt:lpstr>Wingdings</vt:lpstr>
      <vt:lpstr>Office Theme</vt:lpstr>
      <vt:lpstr>Custom Design</vt:lpstr>
      <vt:lpstr>This is How We Rise</vt:lpstr>
      <vt:lpstr> </vt:lpstr>
      <vt:lpstr>Presentation Objectives </vt:lpstr>
      <vt:lpstr>What is an Elder Death Review Team? </vt:lpstr>
      <vt:lpstr>EDRT Focus </vt:lpstr>
      <vt:lpstr>EDRT Vision and Objectives </vt:lpstr>
      <vt:lpstr>The Need for EDRTs in Wisconsin Aging Population</vt:lpstr>
      <vt:lpstr>The Need For EDRTs in Wisconsin </vt:lpstr>
      <vt:lpstr>PowerPoint Presentation</vt:lpstr>
      <vt:lpstr>Creating an EDRT in Your County </vt:lpstr>
      <vt:lpstr>Stay Up-to-Date with Elder Justice in Wisconsin</vt:lpstr>
      <vt:lpstr> Questions?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Vlies, Kimberly</dc:creator>
  <cp:lastModifiedBy>Leis, Debra</cp:lastModifiedBy>
  <cp:revision>15</cp:revision>
  <dcterms:created xsi:type="dcterms:W3CDTF">2022-12-08T14:58:22Z</dcterms:created>
  <dcterms:modified xsi:type="dcterms:W3CDTF">2025-03-21T20:17:28Z</dcterms:modified>
</cp:coreProperties>
</file>