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4"/>
  </p:sldMasterIdLst>
  <p:notesMasterIdLst>
    <p:notesMasterId r:id="rId23"/>
  </p:notesMasterIdLst>
  <p:sldIdLst>
    <p:sldId id="256" r:id="rId5"/>
    <p:sldId id="379" r:id="rId6"/>
    <p:sldId id="368" r:id="rId7"/>
    <p:sldId id="257" r:id="rId8"/>
    <p:sldId id="369" r:id="rId9"/>
    <p:sldId id="258" r:id="rId10"/>
    <p:sldId id="344" r:id="rId11"/>
    <p:sldId id="381" r:id="rId12"/>
    <p:sldId id="349" r:id="rId13"/>
    <p:sldId id="350" r:id="rId14"/>
    <p:sldId id="351" r:id="rId15"/>
    <p:sldId id="354" r:id="rId16"/>
    <p:sldId id="357" r:id="rId17"/>
    <p:sldId id="358" r:id="rId18"/>
    <p:sldId id="279" r:id="rId19"/>
    <p:sldId id="329" r:id="rId20"/>
    <p:sldId id="363" r:id="rId21"/>
    <p:sldId id="380" r:id="rId2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26645D-BFC6-C348-A8BB-CA545C9450FC}" v="518" dt="2020-08-12T06:49:37.042"/>
    <p1510:client id="{9E874CFD-DA71-358A-41A5-8D76EA875EB6}" v="126" dt="2020-10-27T20:27:28.4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your confidentiality statement here.  We asked attendees to sign the confidentiality agreement by entering their name and agency.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3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9313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16" name="Google Shape;1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7996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45bce4f3c1_0_10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42" name="Google Shape;142;g45bce4f3c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4071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45bce4f3c1_0_15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48" name="Google Shape;148;g45bce4f3c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24796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45bce4f3c1_0_20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54" name="Google Shape;154;g45bce4f3c1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8594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45bce4f3c1_0_30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66" name="Google Shape;166;g45bce4f3c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2551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95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836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04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988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810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768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19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61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0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0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8429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59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6000"/>
            </a:pPr>
            <a:r>
              <a:rPr lang="en-US" i="1" dirty="0">
                <a:ea typeface="Times New Roman"/>
                <a:cs typeface="Calibri"/>
                <a:sym typeface="Times New Roman"/>
              </a:rPr>
              <a:t>XXXX </a:t>
            </a:r>
            <a:r>
              <a:rPr lang="en-US" dirty="0">
                <a:ea typeface="Times New Roman"/>
                <a:cs typeface="Calibri"/>
                <a:sym typeface="Times New Roman"/>
              </a:rPr>
              <a:t>County </a:t>
            </a:r>
            <a:r>
              <a:rPr lang="en-US" sz="7200" dirty="0">
                <a:ea typeface="Times New Roman"/>
                <a:cs typeface="Calibri"/>
                <a:sym typeface="Times New Roman"/>
              </a:rPr>
              <a:t>Overdose Fatality Review </a:t>
            </a:r>
            <a:r>
              <a:rPr lang="en-US" dirty="0">
                <a:ea typeface="Times New Roman"/>
                <a:cs typeface="Calibri"/>
                <a:sym typeface="Times New Roman"/>
              </a:rPr>
              <a:t>– </a:t>
            </a:r>
            <a:r>
              <a:rPr lang="en-US" i="1" dirty="0">
                <a:ea typeface="Times New Roman"/>
                <a:cs typeface="Calibri"/>
                <a:sym typeface="Times New Roman"/>
              </a:rPr>
              <a:t>August 12</a:t>
            </a:r>
            <a:r>
              <a:rPr lang="en-US" dirty="0">
                <a:ea typeface="Times New Roman"/>
                <a:cs typeface="Calibri"/>
                <a:sym typeface="Times New Roman"/>
              </a:rPr>
              <a:t>, 2020</a:t>
            </a:r>
            <a:endParaRPr dirty="0">
              <a:cs typeface="Calibri" panose="020F0502020204030204" pitchFamily="34" charset="0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1100051" y="4455620"/>
            <a:ext cx="10067158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algn="ctr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en-US" sz="4000" i="1">
                <a:ea typeface="Times New Roman"/>
                <a:cs typeface="Calibri"/>
                <a:sym typeface="Times New Roman"/>
              </a:rPr>
              <a:t>Welcome – Please mute your Audio as you wait for the meeting to begin</a:t>
            </a:r>
            <a:endParaRPr sz="4000" i="1">
              <a:cs typeface="Calibri Light" panose="020F0302020204030204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>
                <a:ea typeface="Times New Roman"/>
                <a:cs typeface="Times New Roman"/>
                <a:sym typeface="Times New Roman"/>
              </a:rPr>
              <a:t>Emergency Medical Services</a:t>
            </a:r>
            <a:endParaRPr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1" name="Google Shape;151;p23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What do you know about the victim, associates or incident?</a:t>
            </a:r>
            <a:endParaRPr lang="en-US" sz="3600"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3600">
              <a:ea typeface="Arial"/>
              <a:cs typeface="Arial"/>
              <a:sym typeface="Arial"/>
            </a:endParaRPr>
          </a:p>
          <a:p>
            <a:pPr marL="4191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 Response to overdose</a:t>
            </a:r>
            <a:endParaRPr sz="3600">
              <a:ea typeface="Times New Roman"/>
              <a:cs typeface="Times New Roman"/>
              <a:sym typeface="Times New Roman"/>
            </a:endParaRPr>
          </a:p>
          <a:p>
            <a:pPr marL="4191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 Past encounters</a:t>
            </a:r>
            <a:endParaRPr sz="3600" b="1"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8543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>
                <a:ea typeface="Times New Roman"/>
                <a:cs typeface="Times New Roman"/>
                <a:sym typeface="Times New Roman"/>
              </a:rPr>
              <a:t>Law Enforcement</a:t>
            </a:r>
            <a:endParaRPr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7" name="Google Shape;157;p24"/>
          <p:cNvSpPr txBox="1"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What do you know about the victim, associates or incident?</a:t>
            </a:r>
            <a:endParaRPr lang="en-US" sz="3600"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ea typeface="Arial"/>
              <a:cs typeface="Arial"/>
              <a:sym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 Overdose incident</a:t>
            </a:r>
            <a:endParaRPr sz="3600">
              <a:ea typeface="Times New Roman"/>
              <a:cs typeface="Times New Roman"/>
              <a:sym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 Past encounters / drug-related encounters?</a:t>
            </a:r>
            <a:endParaRPr sz="3600"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	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8581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>
                <a:ea typeface="Times New Roman"/>
                <a:cs typeface="Times New Roman"/>
                <a:sym typeface="Times New Roman"/>
              </a:rPr>
              <a:t>Department of Corrections</a:t>
            </a:r>
            <a:endParaRPr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2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What do you know about the victim, associates or incident?</a:t>
            </a:r>
            <a:endParaRPr lang="en-US" sz="3600">
              <a:ea typeface="Arial"/>
              <a:cs typeface="Arial"/>
              <a:sym typeface="Arial"/>
            </a:endParaRPr>
          </a:p>
          <a:p>
            <a:pPr marL="6477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 Current DOC status</a:t>
            </a:r>
            <a:endParaRPr sz="3600">
              <a:ea typeface="Arial"/>
              <a:cs typeface="Arial"/>
              <a:sym typeface="Arial"/>
            </a:endParaRPr>
          </a:p>
          <a:p>
            <a:pPr marL="6477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 History of supervision</a:t>
            </a:r>
            <a:endParaRPr sz="3600">
              <a:ea typeface="Arial"/>
              <a:cs typeface="Arial"/>
              <a:sym typeface="Arial"/>
            </a:endParaRPr>
          </a:p>
          <a:p>
            <a:pPr marL="6477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 Drug Involvement</a:t>
            </a:r>
            <a:endParaRPr sz="3600">
              <a:ea typeface="Arial"/>
              <a:cs typeface="Arial"/>
              <a:sym typeface="Arial"/>
            </a:endParaRPr>
          </a:p>
          <a:p>
            <a:pPr marL="6477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 Treatment History</a:t>
            </a:r>
            <a:endParaRPr sz="3600">
              <a:ea typeface="Arial"/>
              <a:cs typeface="Arial"/>
              <a:sym typeface="Arial"/>
            </a:endParaRPr>
          </a:p>
          <a:p>
            <a:pPr marL="6477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 Mental Health</a:t>
            </a:r>
            <a:endParaRPr sz="3600">
              <a:ea typeface="Arial"/>
              <a:cs typeface="Arial"/>
              <a:sym typeface="Arial"/>
            </a:endParaRPr>
          </a:p>
          <a:p>
            <a:pPr marL="6477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 Medications</a:t>
            </a:r>
            <a:endParaRPr sz="3600"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7045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DF840-F7D8-4477-80E4-2AE91B9CC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20" y="132523"/>
            <a:ext cx="10119360" cy="1604838"/>
          </a:xfrm>
        </p:spPr>
        <p:txBody>
          <a:bodyPr>
            <a:normAutofit fontScale="90000"/>
          </a:bodyPr>
          <a:lstStyle/>
          <a:p>
            <a:r>
              <a:rPr lang="en-US" sz="5300"/>
              <a:t>Other Agencies:</a:t>
            </a:r>
            <a:br>
              <a:rPr lang="en-US" sz="5300"/>
            </a:br>
            <a:r>
              <a:rPr lang="en-US" sz="3600"/>
              <a:t>What do you know about the victim, associates or incident?</a:t>
            </a:r>
          </a:p>
        </p:txBody>
      </p:sp>
    </p:spTree>
    <p:extLst>
      <p:ext uri="{BB962C8B-B14F-4D97-AF65-F5344CB8AC3E}">
        <p14:creationId xmlns:p14="http://schemas.microsoft.com/office/powerpoint/2010/main" val="3244850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3ABBCFF-4A74-48BA-B330-C423110CA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Prevention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564C5B-6E2E-4C44-81C8-F31528260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cs typeface="Times New Roman"/>
                <a:sym typeface="Times New Roman"/>
              </a:rPr>
              <a:t>  Do we have all the information we need?</a:t>
            </a:r>
          </a:p>
          <a:p>
            <a:pPr>
              <a:buSzPts val="2400"/>
              <a:buFont typeface="Wingdings" panose="05000000000000000000" pitchFamily="2" charset="2"/>
              <a:buChar char="Ø"/>
            </a:pPr>
            <a:endParaRPr lang="en-US" sz="3600">
              <a:cs typeface="Times New Roman"/>
            </a:endParaRPr>
          </a:p>
          <a:p>
            <a:pPr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cs typeface="Times New Roman"/>
                <a:sym typeface="Times New Roman"/>
              </a:rPr>
              <a:t>  What placed the victim at risk?</a:t>
            </a:r>
          </a:p>
          <a:p>
            <a:pPr>
              <a:buSzPts val="2400"/>
              <a:buFont typeface="Wingdings" panose="05000000000000000000" pitchFamily="2" charset="2"/>
              <a:buChar char="Ø"/>
            </a:pPr>
            <a:endParaRPr lang="en-US" sz="3600">
              <a:cs typeface="Times New Roman"/>
            </a:endParaRPr>
          </a:p>
          <a:p>
            <a:pPr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cs typeface="Times New Roman"/>
                <a:sym typeface="Times New Roman"/>
              </a:rPr>
              <a:t>  Were there gaps or barriers in investigations or    service delivery?</a:t>
            </a:r>
            <a:endParaRPr lang="en-US" sz="3600">
              <a:cs typeface="Times New Roman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49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0CC20B9-6ECD-4069-B520-512437910F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367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>
                <a:cs typeface="Times New Roman" panose="02020603050405020304" pitchFamily="18" charset="0"/>
              </a:rPr>
              <a:t>Recommendation Discussion &amp; Summary</a:t>
            </a:r>
          </a:p>
        </p:txBody>
      </p:sp>
    </p:spTree>
    <p:extLst>
      <p:ext uri="{BB962C8B-B14F-4D97-AF65-F5344CB8AC3E}">
        <p14:creationId xmlns:p14="http://schemas.microsoft.com/office/powerpoint/2010/main" val="36734327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0832D-B73A-41D3-836E-2CD9D88DA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56ED5-9A2A-4BC2-BE41-3B9AE8E6C5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cs typeface="Times New Roman"/>
                <a:sym typeface="Times New Roman"/>
              </a:rPr>
              <a:t>  Improved service delivery/investigations</a:t>
            </a:r>
            <a:endParaRPr lang="en-US" sz="3600">
              <a:cs typeface="Times New Roman"/>
            </a:endParaRPr>
          </a:p>
          <a:p>
            <a:pPr lvl="0"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cs typeface="Times New Roman"/>
                <a:sym typeface="Times New Roman"/>
              </a:rPr>
              <a:t>  Changes in agency policy/practice</a:t>
            </a:r>
            <a:endParaRPr lang="en-US" sz="3600">
              <a:cs typeface="Times New Roman"/>
            </a:endParaRPr>
          </a:p>
          <a:p>
            <a:pPr lvl="0"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cs typeface="Times New Roman"/>
                <a:sym typeface="Times New Roman"/>
              </a:rPr>
              <a:t>  Local ordinance or state legislation</a:t>
            </a:r>
          </a:p>
          <a:p>
            <a:pPr lvl="0"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cs typeface="Times New Roman"/>
                <a:sym typeface="Times New Roman"/>
              </a:rPr>
              <a:t>  Community prevention initiatives</a:t>
            </a:r>
            <a:endParaRPr lang="en-US" sz="3600">
              <a:cs typeface="Times New Roman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67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59E33-2635-41A6-A1A0-0D0AC1329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2A857-B4FC-4FD8-BF45-C766140F1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US" sz="2400"/>
              <a:t>Does anyone have any announcements for the group?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2105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AF80B-C160-174B-8DC9-5F755E3E6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Meeting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8CD5B-F4F1-B24F-9185-58DA1EDDA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endParaRPr lang="en-US" sz="4000" i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9255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5117D-8FAE-A543-8032-AF0B76B37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Zoom Platform Reminders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D53BACC-E856-6944-B4CB-BD629120D8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49" y="3540201"/>
            <a:ext cx="10865814" cy="68581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D3551D-E4D4-3247-8DCD-AFF675F0ADED}"/>
              </a:ext>
            </a:extLst>
          </p:cNvPr>
          <p:cNvSpPr txBox="1"/>
          <p:nvPr/>
        </p:nvSpPr>
        <p:spPr>
          <a:xfrm>
            <a:off x="289549" y="1784134"/>
            <a:ext cx="1984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Use to mute </a:t>
            </a:r>
          </a:p>
          <a:p>
            <a:r>
              <a:rPr lang="en-US"/>
              <a:t>Or unmute yourself.</a:t>
            </a:r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373E5DBC-9104-6A46-80B7-9DE5F4F2F6B1}"/>
              </a:ext>
            </a:extLst>
          </p:cNvPr>
          <p:cNvSpPr/>
          <p:nvPr/>
        </p:nvSpPr>
        <p:spPr>
          <a:xfrm>
            <a:off x="687377" y="2707464"/>
            <a:ext cx="244157" cy="6858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D427B3-6AE5-2443-B7D0-A3327C0FE9D7}"/>
              </a:ext>
            </a:extLst>
          </p:cNvPr>
          <p:cNvSpPr txBox="1"/>
          <p:nvPr/>
        </p:nvSpPr>
        <p:spPr>
          <a:xfrm>
            <a:off x="1281596" y="5007142"/>
            <a:ext cx="1345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Use to start or stop your video.</a:t>
            </a: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075B2683-7949-9C44-8977-282BB3AE93E8}"/>
              </a:ext>
            </a:extLst>
          </p:cNvPr>
          <p:cNvSpPr/>
          <p:nvPr/>
        </p:nvSpPr>
        <p:spPr>
          <a:xfrm>
            <a:off x="1617927" y="4300733"/>
            <a:ext cx="336331" cy="6858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6D11EE-BCA0-5D49-86C8-DE851CDA2E47}"/>
              </a:ext>
            </a:extLst>
          </p:cNvPr>
          <p:cNvSpPr txBox="1"/>
          <p:nvPr/>
        </p:nvSpPr>
        <p:spPr>
          <a:xfrm>
            <a:off x="5471843" y="1770364"/>
            <a:ext cx="1744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Chat box will be saved as record of meeting.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55222FCB-380C-B440-8C89-B97FBD010CC1}"/>
              </a:ext>
            </a:extLst>
          </p:cNvPr>
          <p:cNvSpPr/>
          <p:nvPr/>
        </p:nvSpPr>
        <p:spPr>
          <a:xfrm>
            <a:off x="6222124" y="2805207"/>
            <a:ext cx="244157" cy="585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EA58AF-7118-7C40-BD4B-5566612DA099}"/>
              </a:ext>
            </a:extLst>
          </p:cNvPr>
          <p:cNvSpPr txBox="1"/>
          <p:nvPr/>
        </p:nvSpPr>
        <p:spPr>
          <a:xfrm>
            <a:off x="6593106" y="4842163"/>
            <a:ext cx="1948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Use to share your screen when needed for purpose of meeting.</a:t>
            </a:r>
          </a:p>
        </p:txBody>
      </p:sp>
      <p:sp>
        <p:nvSpPr>
          <p:cNvPr id="14" name="Up Arrow 13">
            <a:extLst>
              <a:ext uri="{FF2B5EF4-FFF2-40B4-BE49-F238E27FC236}">
                <a16:creationId xmlns:a16="http://schemas.microsoft.com/office/drawing/2014/main" id="{CF003FC2-8B0A-244F-8A4D-013E9F7A4669}"/>
              </a:ext>
            </a:extLst>
          </p:cNvPr>
          <p:cNvSpPr/>
          <p:nvPr/>
        </p:nvSpPr>
        <p:spPr>
          <a:xfrm>
            <a:off x="7048394" y="4268241"/>
            <a:ext cx="336331" cy="5316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68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61AD4-DEDF-4033-91A4-BB2AF766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XXX County OFR Confidentiality Statement and Sign-in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C13F6-459A-4977-8131-2DCD5BA79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681" y="1845734"/>
            <a:ext cx="11034943" cy="4270981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i="1" dirty="0"/>
              <a:t>Insert the language of your confidentiality agreement here</a:t>
            </a:r>
            <a:endParaRPr lang="en-US" i="1" dirty="0">
              <a:cs typeface="Calibri"/>
            </a:endParaRPr>
          </a:p>
          <a:p>
            <a:r>
              <a:rPr lang="en-US" b="1" dirty="0"/>
              <a:t>Dated August 12, 2020, the individuals who </a:t>
            </a:r>
            <a:r>
              <a:rPr lang="en-US" b="1" u="sng" dirty="0"/>
              <a:t>enter their names and agencies in the </a:t>
            </a:r>
            <a:r>
              <a:rPr lang="en-US" b="1" i="1" u="sng" dirty="0"/>
              <a:t>Zoom (or other platform)</a:t>
            </a:r>
            <a:r>
              <a:rPr lang="en-US" b="1" u="sng" dirty="0"/>
              <a:t> chat box </a:t>
            </a:r>
            <a:r>
              <a:rPr lang="en-US" b="1" dirty="0"/>
              <a:t>agree to abide by the terms of this confidentiality agreement.</a:t>
            </a:r>
            <a:endParaRPr lang="en-US" b="1" dirty="0">
              <a:cs typeface="Calibri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48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en-US">
                <a:ea typeface="Times New Roman"/>
                <a:cs typeface="Times New Roman"/>
                <a:sym typeface="Times New Roman"/>
              </a:rPr>
              <a:t>Agenda</a:t>
            </a:r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en-US" sz="2800">
                <a:ea typeface="Times New Roman"/>
                <a:cs typeface="Times New Roman" panose="02020603050405020304" pitchFamily="18" charset="0"/>
                <a:sym typeface="Times New Roman"/>
              </a:rPr>
              <a:t>Introductions and confidentiality agreement</a:t>
            </a:r>
          </a:p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en-US" sz="2800">
                <a:ea typeface="Times New Roman"/>
                <a:cs typeface="Times New Roman" panose="02020603050405020304" pitchFamily="18" charset="0"/>
                <a:sym typeface="Times New Roman"/>
              </a:rPr>
              <a:t>Ground Rules</a:t>
            </a:r>
          </a:p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en-US" sz="2800">
                <a:ea typeface="Times New Roman"/>
                <a:cs typeface="Times New Roman" panose="02020603050405020304" pitchFamily="18" charset="0"/>
                <a:sym typeface="Times New Roman"/>
              </a:rPr>
              <a:t>Case Review</a:t>
            </a:r>
          </a:p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en-US" sz="2800">
                <a:ea typeface="Times New Roman"/>
                <a:cs typeface="Times New Roman" panose="02020603050405020304" pitchFamily="18" charset="0"/>
                <a:sym typeface="Times New Roman"/>
              </a:rPr>
              <a:t>Announcements</a:t>
            </a:r>
            <a:endParaRPr sz="2800"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endParaRPr lang="en-US" sz="2800">
              <a:ea typeface="Times New Roman"/>
              <a:cs typeface="Times New Roman"/>
            </a:endParaRP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endParaRPr sz="2800"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82FBFD-43B1-493F-9F7E-EE6B4E9AF7F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28341-0700-4397-836B-CDE74D7B9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Introductions and Confidentiality Agreement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5FA32-3232-4B0B-8FD0-FC16F319C2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>
                <a:sym typeface="Times New Roman"/>
              </a:rPr>
              <a:t> </a:t>
            </a:r>
            <a:r>
              <a:rPr lang="en-US">
                <a:ea typeface="Times New Roman"/>
                <a:cs typeface="Times New Roman"/>
                <a:sym typeface="Times New Roman"/>
              </a:rPr>
              <a:t>Please join by computer audio with video activated rather than telephone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 Typical reminders</a:t>
            </a:r>
          </a:p>
          <a:p>
            <a:pPr marL="383540" lvl="1">
              <a:buFont typeface="Arial" panose="020B0604020202020204" pitchFamily="34" charset="0"/>
              <a:buChar char="•"/>
            </a:pPr>
            <a:r>
              <a:rPr lang="en-US"/>
              <a:t>This is a closed meeting involving protected information</a:t>
            </a:r>
            <a:endParaRPr lang="en-US">
              <a:ea typeface="Times New Roman"/>
              <a:cs typeface="Times New Roman"/>
            </a:endParaRPr>
          </a:p>
          <a:p>
            <a:pPr marL="383540" lvl="1">
              <a:buFont typeface="Arial" panose="020B0604020202020204" pitchFamily="34" charset="0"/>
              <a:buChar char="•"/>
            </a:pPr>
            <a:r>
              <a:rPr lang="en-US">
                <a:ea typeface="Times New Roman"/>
                <a:cs typeface="Times New Roman"/>
                <a:sym typeface="Times New Roman"/>
              </a:rPr>
              <a:t>Discussion outside meeting limited to recommendations only</a:t>
            </a:r>
            <a:endParaRPr lang="en-US">
              <a:cs typeface="Calibri" panose="020F0502020204030204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 Confidentiality agreement / introductions</a:t>
            </a:r>
          </a:p>
          <a:p>
            <a:pPr marL="383540" lvl="1">
              <a:buFont typeface="Arial" panose="020B0604020202020204" pitchFamily="34" charset="0"/>
              <a:buChar char="•"/>
            </a:pPr>
            <a:r>
              <a:rPr lang="en-US"/>
              <a:t>If you have not yet done so, please enter your name and agency into the chat box to sign the confidentiality agreement</a:t>
            </a:r>
            <a:endParaRPr lang="en-US">
              <a:cs typeface="Calibri" panose="020F0502020204030204"/>
            </a:endParaRPr>
          </a:p>
          <a:p>
            <a:pPr marL="383540" lvl="1">
              <a:buFont typeface="Arial" panose="020B0604020202020204" pitchFamily="34" charset="0"/>
              <a:buChar char="•"/>
            </a:pPr>
            <a:r>
              <a:rPr lang="en-US"/>
              <a:t>In the interest of time, rather than proceeding with individual introductions, please see the participant box for a list of meeting attendees</a:t>
            </a:r>
            <a:endParaRPr lang="en-US">
              <a:cs typeface="Calibri" panose="020F0502020204030204"/>
            </a:endParaRPr>
          </a:p>
          <a:p>
            <a:pPr marL="200660" lvl="1" indent="0">
              <a:buNone/>
            </a:pPr>
            <a:endParaRPr lang="en-US">
              <a:cs typeface="Calibri" panose="020F0502020204030204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509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en-US">
                <a:ea typeface="Times New Roman"/>
                <a:cs typeface="Times New Roman"/>
                <a:sym typeface="Times New Roman"/>
              </a:rPr>
              <a:t>Ground</a:t>
            </a:r>
            <a:r>
              <a:rPr lang="en-US">
                <a:latin typeface="+mn-lt"/>
                <a:ea typeface="Times New Roman"/>
                <a:cs typeface="Times New Roman"/>
                <a:sym typeface="Times New Roman"/>
              </a:rPr>
              <a:t> </a:t>
            </a:r>
            <a:r>
              <a:rPr lang="en-US">
                <a:ea typeface="Times New Roman"/>
                <a:cs typeface="Times New Roman"/>
                <a:sym typeface="Times New Roman"/>
              </a:rPr>
              <a:t>Rules</a:t>
            </a:r>
            <a:endParaRPr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E1B604-88F6-4145-A878-29C3AF3141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Virtual-specific ground rules</a:t>
            </a:r>
          </a:p>
        </p:txBody>
      </p:sp>
      <p:sp>
        <p:nvSpPr>
          <p:cNvPr id="100" name="Google Shape;100;p15"/>
          <p:cNvSpPr txBox="1">
            <a:spLocks noGrp="1"/>
          </p:cNvSpPr>
          <p:nvPr>
            <p:ph sz="half" idx="2"/>
          </p:nvPr>
        </p:nvSpPr>
        <p:spPr>
          <a:xfrm>
            <a:off x="914400" y="2378147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indent="-292100">
              <a:spcBef>
                <a:spcPts val="1000"/>
              </a:spcBef>
              <a:spcAft>
                <a:spcPts val="0"/>
              </a:spcAft>
              <a:buSzPts val="2800"/>
              <a:buFont typeface="Calibri" panose="020F0502020204030204" pitchFamily="34" charset="0"/>
              <a:buChar char="•"/>
            </a:pPr>
            <a:r>
              <a:rPr lang="en-US">
                <a:cs typeface="Times New Roman"/>
                <a:sym typeface="Times New Roman"/>
              </a:rPr>
              <a:t>Ensure you are alone in a quiet space where others may not hear or see meeting content</a:t>
            </a:r>
          </a:p>
          <a:p>
            <a:pPr marL="228600" indent="-292100">
              <a:spcBef>
                <a:spcPts val="1000"/>
              </a:spcBef>
              <a:spcAft>
                <a:spcPts val="0"/>
              </a:spcAft>
              <a:buSzPts val="2800"/>
              <a:buFont typeface="Calibri" panose="020F0502020204030204" pitchFamily="34" charset="0"/>
              <a:buChar char="•"/>
            </a:pPr>
            <a:r>
              <a:rPr lang="en-US">
                <a:cs typeface="Times New Roman"/>
                <a:sym typeface="Times New Roman"/>
              </a:rPr>
              <a:t>Consider using a headset to further reduce the chance review content is overheard</a:t>
            </a:r>
          </a:p>
          <a:p>
            <a:pPr marL="228600" indent="-292100">
              <a:spcBef>
                <a:spcPts val="1000"/>
              </a:spcBef>
              <a:spcAft>
                <a:spcPts val="0"/>
              </a:spcAft>
              <a:buSzPts val="2800"/>
              <a:buFont typeface="Calibri" panose="020F0502020204030204" pitchFamily="34" charset="0"/>
              <a:buChar char="•"/>
            </a:pPr>
            <a:r>
              <a:rPr lang="en-US">
                <a:cs typeface="Times New Roman"/>
                <a:sym typeface="Times New Roman"/>
              </a:rPr>
              <a:t>Refer to the individual as “the decedent” or by pronoun rather than name</a:t>
            </a:r>
          </a:p>
          <a:p>
            <a:pPr marL="228600" indent="-292100">
              <a:spcBef>
                <a:spcPts val="1000"/>
              </a:spcBef>
              <a:spcAft>
                <a:spcPts val="0"/>
              </a:spcAft>
              <a:buSzPts val="2800"/>
              <a:buFont typeface="Calibri" panose="020F0502020204030204" pitchFamily="34" charset="0"/>
              <a:buChar char="•"/>
            </a:pPr>
            <a:r>
              <a:rPr lang="en-US">
                <a:cs typeface="Times New Roman"/>
                <a:sym typeface="Times New Roman"/>
              </a:rPr>
              <a:t>Keep your audio on mute unless you would like to speak</a:t>
            </a:r>
          </a:p>
          <a:p>
            <a:pPr marL="228600" indent="-292100">
              <a:spcBef>
                <a:spcPts val="1000"/>
              </a:spcBef>
              <a:spcAft>
                <a:spcPts val="0"/>
              </a:spcAft>
              <a:buSzPts val="2800"/>
              <a:buFont typeface="Calibri" panose="020F0502020204030204" pitchFamily="34" charset="0"/>
              <a:buChar char="•"/>
            </a:pPr>
            <a:r>
              <a:rPr lang="en-US">
                <a:cs typeface="Times New Roman"/>
                <a:sym typeface="Times New Roman"/>
              </a:rPr>
              <a:t>Use the chat box to type a question or indicate your desire to ask a question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BC26B2-01AF-4160-A1E5-13F64C5209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OFR principles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E8A19C-E008-41AE-8E43-80270BD9B49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228600" lvl="0" indent="-292100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>
                <a:ea typeface="Times New Roman"/>
                <a:cs typeface="Times New Roman"/>
                <a:sym typeface="Times New Roman"/>
              </a:rPr>
              <a:t>Treat the decedent with dignity</a:t>
            </a:r>
            <a:endParaRPr lang="en-US"/>
          </a:p>
          <a:p>
            <a:pPr marL="228600" lvl="0" indent="-292100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>
                <a:ea typeface="Times New Roman"/>
                <a:cs typeface="Times New Roman"/>
                <a:sym typeface="Times New Roman"/>
              </a:rPr>
              <a:t>This is about saving lives, not criticizing others and pointing fingers</a:t>
            </a:r>
            <a:endParaRPr lang="en-US"/>
          </a:p>
          <a:p>
            <a:pPr marL="228600" lvl="0" indent="-292100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>
                <a:ea typeface="Times New Roman"/>
                <a:cs typeface="Times New Roman"/>
                <a:sym typeface="Times New Roman"/>
              </a:rPr>
              <a:t>Use first names of team members</a:t>
            </a:r>
          </a:p>
          <a:p>
            <a:pPr marL="228600" lvl="0" indent="-292100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>
                <a:ea typeface="Times New Roman"/>
                <a:cs typeface="Times New Roman"/>
                <a:sym typeface="Times New Roman"/>
              </a:rPr>
              <a:t>Ask questions</a:t>
            </a:r>
            <a:endParaRPr lang="en-US"/>
          </a:p>
          <a:p>
            <a:pPr marL="228600" lvl="0" indent="-292100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>
                <a:ea typeface="Times New Roman"/>
                <a:cs typeface="Times New Roman"/>
                <a:sym typeface="Times New Roman"/>
              </a:rPr>
              <a:t>Take care of yourself</a:t>
            </a:r>
          </a:p>
          <a:p>
            <a:pPr marL="228600" lvl="0" indent="-292100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>
                <a:ea typeface="Times New Roman"/>
                <a:cs typeface="Times New Roman"/>
                <a:sym typeface="Times New Roman"/>
              </a:rPr>
              <a:t>Respect confidentiality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122">
            <a:extLst>
              <a:ext uri="{FF2B5EF4-FFF2-40B4-BE49-F238E27FC236}">
                <a16:creationId xmlns:a16="http://schemas.microsoft.com/office/drawing/2014/main" id="{52C0B2E1-0268-42EC-ABD3-94F81A05B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7D2256B4-48EA-40FC-BBC0-AA1EE6E008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3D44BCCA-102D-4A9D-B1E4-2450CAF0B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9" name="Rectangle 128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Google Shape;118;p18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892168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marL="0" lvl="0" indent="0">
              <a:spcAft>
                <a:spcPts val="0"/>
              </a:spcAft>
              <a:buClr>
                <a:schemeClr val="dk1"/>
              </a:buClr>
              <a:buSzPts val="4400"/>
            </a:pPr>
            <a:r>
              <a:rPr lang="en-US">
                <a:sym typeface="Times New Roman"/>
              </a:rPr>
              <a:t>Today’s Case Review</a:t>
            </a:r>
            <a:endParaRPr lang="en-US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06131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7BE3B-F7C3-4C08-BAB7-D68D3A3EE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Case 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A716C-C5B4-41A5-945C-36BAAD650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32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>
                <a:ea typeface="Times New Roman"/>
                <a:cs typeface="Times New Roman"/>
                <a:sym typeface="Times New Roman"/>
              </a:rPr>
              <a:t>Medical Examiner’s Office</a:t>
            </a:r>
            <a:endParaRPr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2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ea typeface="Times New Roman"/>
                <a:cs typeface="Times New Roman"/>
                <a:sym typeface="Times New Roman"/>
              </a:rPr>
              <a:t>What do you know about the victim, associates or incident?</a:t>
            </a:r>
            <a:endParaRPr lang="en-US" sz="3600"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US" sz="3600">
              <a:ea typeface="Times New Roman"/>
              <a:cs typeface="Times New Roman"/>
              <a:sym typeface="Times New Roman"/>
            </a:endParaRPr>
          </a:p>
          <a:p>
            <a:pPr marL="4191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cs typeface="Times New Roman"/>
                <a:sym typeface="Times New Roman"/>
              </a:rPr>
              <a:t>Toxicology report</a:t>
            </a:r>
          </a:p>
          <a:p>
            <a:pPr marL="4191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3600">
                <a:cs typeface="Times New Roman"/>
                <a:sym typeface="Times New Roman"/>
              </a:rPr>
              <a:t>PDMP data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n-US"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125597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F17C4F99577F4A8E9D2FB8C671580F" ma:contentTypeVersion="9" ma:contentTypeDescription="Create a new document." ma:contentTypeScope="" ma:versionID="66b2f9537889064b2f06fca193f6631c">
  <xsd:schema xmlns:xsd="http://www.w3.org/2001/XMLSchema" xmlns:xs="http://www.w3.org/2001/XMLSchema" xmlns:p="http://schemas.microsoft.com/office/2006/metadata/properties" xmlns:ns2="25ec7e39-9f97-4124-a529-26a4d29c803a" targetNamespace="http://schemas.microsoft.com/office/2006/metadata/properties" ma:root="true" ma:fieldsID="21b75eaba507417ab1dc474351b7f46c" ns2:_="">
    <xsd:import namespace="25ec7e39-9f97-4124-a529-26a4d29c80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ec7e39-9f97-4124-a529-26a4d29c80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B99818-EE86-45D1-9E57-632995DF71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9974DB-B480-4BE7-B627-6D1DF4E2ACAA}">
  <ds:schemaRefs>
    <ds:schemaRef ds:uri="25ec7e39-9f97-4124-a529-26a4d29c803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A03B0B5-5C7A-4E52-9F7B-EE88AC8ED2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ec7e39-9f97-4124-a529-26a4d29c80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Microsoft Office PowerPoint</Application>
  <PresentationFormat>Widescreen</PresentationFormat>
  <Paragraphs>96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Retrospect</vt:lpstr>
      <vt:lpstr>XXXX County Overdose Fatality Review – August 12, 2020</vt:lpstr>
      <vt:lpstr>Zoom Platform Reminders</vt:lpstr>
      <vt:lpstr>XXX County OFR Confidentiality Statement and Sign-in Procedure</vt:lpstr>
      <vt:lpstr>Agenda</vt:lpstr>
      <vt:lpstr>Introductions and Confidentiality Agreement</vt:lpstr>
      <vt:lpstr>Ground Rules</vt:lpstr>
      <vt:lpstr>Today’s Case Review</vt:lpstr>
      <vt:lpstr>Case Summary</vt:lpstr>
      <vt:lpstr>Medical Examiner’s Office</vt:lpstr>
      <vt:lpstr>Emergency Medical Services</vt:lpstr>
      <vt:lpstr>Law Enforcement</vt:lpstr>
      <vt:lpstr>Department of Corrections</vt:lpstr>
      <vt:lpstr>Other Agencies: What do you know about the victim, associates or incident?</vt:lpstr>
      <vt:lpstr>Prevention</vt:lpstr>
      <vt:lpstr>Recommendation Discussion &amp; Summary</vt:lpstr>
      <vt:lpstr>Recommendations</vt:lpstr>
      <vt:lpstr>Announcements</vt:lpstr>
      <vt:lpstr>Next Meeting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Milwaukee County OFR Confidentiality Statement and Sign-in Procedure</dc:title>
  <dc:creator>Parry, Amy</dc:creator>
  <cp:lastModifiedBy>Leis, Debra</cp:lastModifiedBy>
  <cp:revision>26</cp:revision>
  <dcterms:created xsi:type="dcterms:W3CDTF">2020-06-02T15:10:16Z</dcterms:created>
  <dcterms:modified xsi:type="dcterms:W3CDTF">2024-11-07T18:39:21Z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0x010100D1F17C4F99577F4A8E9D2FB8C671580F</vt:lpwstr>
  </property>
</Properties>
</file>