
<file path=[Content_Types].xml><?xml version="1.0" encoding="utf-8"?>
<Types xmlns="http://schemas.openxmlformats.org/package/2006/content-types">
  <Default Extension="1"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8" r:id="rId2"/>
  </p:sldMasterIdLst>
  <p:notesMasterIdLst>
    <p:notesMasterId r:id="rId25"/>
  </p:notesMasterIdLst>
  <p:handoutMasterIdLst>
    <p:handoutMasterId r:id="rId26"/>
  </p:handoutMasterIdLst>
  <p:sldIdLst>
    <p:sldId id="256" r:id="rId3"/>
    <p:sldId id="257" r:id="rId4"/>
    <p:sldId id="258" r:id="rId5"/>
    <p:sldId id="259" r:id="rId6"/>
    <p:sldId id="267" r:id="rId7"/>
    <p:sldId id="260" r:id="rId8"/>
    <p:sldId id="289" r:id="rId9"/>
    <p:sldId id="290" r:id="rId10"/>
    <p:sldId id="285" r:id="rId11"/>
    <p:sldId id="266" r:id="rId12"/>
    <p:sldId id="288" r:id="rId13"/>
    <p:sldId id="261" r:id="rId14"/>
    <p:sldId id="262" r:id="rId15"/>
    <p:sldId id="263" r:id="rId16"/>
    <p:sldId id="271" r:id="rId17"/>
    <p:sldId id="264" r:id="rId18"/>
    <p:sldId id="269" r:id="rId19"/>
    <p:sldId id="287" r:id="rId20"/>
    <p:sldId id="291" r:id="rId21"/>
    <p:sldId id="265" r:id="rId22"/>
    <p:sldId id="276" r:id="rId23"/>
    <p:sldId id="26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s, Debra" initials="LD" lastIdx="1" clrIdx="0">
    <p:extLst>
      <p:ext uri="{19B8F6BF-5375-455C-9EA6-DF929625EA0E}">
        <p15:presenceInfo xmlns:p15="http://schemas.microsoft.com/office/powerpoint/2012/main" userId="S::leisd@uwgb.edu::33f31f03-1581-4f26-a207-3b646f4371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165D"/>
    <a:srgbClr val="C0ACD4"/>
    <a:srgbClr val="0052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923827-116E-4F26-B80E-3CADB56F7136}" v="17" dt="2026-03-16T17:07:51.4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4"/>
    <p:restoredTop sz="93447" autoAdjust="0"/>
  </p:normalViewPr>
  <p:slideViewPr>
    <p:cSldViewPr snapToGrid="0">
      <p:cViewPr varScale="1">
        <p:scale>
          <a:sx n="82" d="100"/>
          <a:sy n="82" d="100"/>
        </p:scale>
        <p:origin x="96" y="564"/>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97" d="100"/>
          <a:sy n="97" d="100"/>
        </p:scale>
        <p:origin x="3120"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s, Debi" userId="33f31f03-1581-4f26-a207-3b646f43716a" providerId="ADAL" clId="{44095E7A-20D0-45DA-AC12-5EB28E1CEB9C}"/>
    <pc:docChg chg="undo custSel addSld delSld modSld">
      <pc:chgData name="Leis, Debi" userId="33f31f03-1581-4f26-a207-3b646f43716a" providerId="ADAL" clId="{44095E7A-20D0-45DA-AC12-5EB28E1CEB9C}" dt="2026-03-16T17:13:21.640" v="201" actId="13244"/>
      <pc:docMkLst>
        <pc:docMk/>
      </pc:docMkLst>
      <pc:sldChg chg="modSp mod">
        <pc:chgData name="Leis, Debi" userId="33f31f03-1581-4f26-a207-3b646f43716a" providerId="ADAL" clId="{44095E7A-20D0-45DA-AC12-5EB28E1CEB9C}" dt="2026-03-16T17:02:16.501" v="158" actId="13244"/>
        <pc:sldMkLst>
          <pc:docMk/>
          <pc:sldMk cId="3952962027" sldId="257"/>
        </pc:sldMkLst>
        <pc:spChg chg="ord">
          <ac:chgData name="Leis, Debi" userId="33f31f03-1581-4f26-a207-3b646f43716a" providerId="ADAL" clId="{44095E7A-20D0-45DA-AC12-5EB28E1CEB9C}" dt="2026-03-16T17:02:16.501" v="158" actId="13244"/>
          <ac:spMkLst>
            <pc:docMk/>
            <pc:sldMk cId="3952962027" sldId="257"/>
            <ac:spMk id="5" creationId="{5C369415-42F0-E3F0-1B41-D035FF5424D0}"/>
          </ac:spMkLst>
        </pc:spChg>
        <pc:picChg chg="mod">
          <ac:chgData name="Leis, Debi" userId="33f31f03-1581-4f26-a207-3b646f43716a" providerId="ADAL" clId="{44095E7A-20D0-45DA-AC12-5EB28E1CEB9C}" dt="2026-03-16T16:00:36.912" v="46" actId="962"/>
          <ac:picMkLst>
            <pc:docMk/>
            <pc:sldMk cId="3952962027" sldId="257"/>
            <ac:picMk id="3" creationId="{4EFBC19A-C023-4094-97CF-5DDDA8C491F9}"/>
          </ac:picMkLst>
        </pc:picChg>
      </pc:sldChg>
      <pc:sldChg chg="modSp mod">
        <pc:chgData name="Leis, Debi" userId="33f31f03-1581-4f26-a207-3b646f43716a" providerId="ADAL" clId="{44095E7A-20D0-45DA-AC12-5EB28E1CEB9C}" dt="2026-03-16T17:02:54.212" v="159" actId="13244"/>
        <pc:sldMkLst>
          <pc:docMk/>
          <pc:sldMk cId="2739706427" sldId="258"/>
        </pc:sldMkLst>
        <pc:cxnChg chg="mod ord">
          <ac:chgData name="Leis, Debi" userId="33f31f03-1581-4f26-a207-3b646f43716a" providerId="ADAL" clId="{44095E7A-20D0-45DA-AC12-5EB28E1CEB9C}" dt="2026-03-16T17:02:54.212" v="159" actId="13244"/>
          <ac:cxnSpMkLst>
            <pc:docMk/>
            <pc:sldMk cId="2739706427" sldId="258"/>
            <ac:cxnSpMk id="5" creationId="{D3BCC8CF-65D0-400D-9738-B18F5AB25623}"/>
          </ac:cxnSpMkLst>
        </pc:cxnChg>
      </pc:sldChg>
      <pc:sldChg chg="modSp mod">
        <pc:chgData name="Leis, Debi" userId="33f31f03-1581-4f26-a207-3b646f43716a" providerId="ADAL" clId="{44095E7A-20D0-45DA-AC12-5EB28E1CEB9C}" dt="2026-03-16T17:03:59.535" v="161" actId="13244"/>
        <pc:sldMkLst>
          <pc:docMk/>
          <pc:sldMk cId="701781486" sldId="259"/>
        </pc:sldMkLst>
        <pc:picChg chg="mod ord">
          <ac:chgData name="Leis, Debi" userId="33f31f03-1581-4f26-a207-3b646f43716a" providerId="ADAL" clId="{44095E7A-20D0-45DA-AC12-5EB28E1CEB9C}" dt="2026-03-16T17:03:59.535" v="161" actId="13244"/>
          <ac:picMkLst>
            <pc:docMk/>
            <pc:sldMk cId="701781486" sldId="259"/>
            <ac:picMk id="14" creationId="{13D184D7-4FA0-47DC-8F0F-236EF05ADC46}"/>
          </ac:picMkLst>
        </pc:picChg>
        <pc:cxnChg chg="mod ord">
          <ac:chgData name="Leis, Debi" userId="33f31f03-1581-4f26-a207-3b646f43716a" providerId="ADAL" clId="{44095E7A-20D0-45DA-AC12-5EB28E1CEB9C}" dt="2026-03-16T17:03:17.102" v="160" actId="13244"/>
          <ac:cxnSpMkLst>
            <pc:docMk/>
            <pc:sldMk cId="701781486" sldId="259"/>
            <ac:cxnSpMk id="5" creationId="{0C95D484-017A-4144-A5BE-CC379EDF0229}"/>
          </ac:cxnSpMkLst>
        </pc:cxnChg>
      </pc:sldChg>
      <pc:sldChg chg="modSp mod">
        <pc:chgData name="Leis, Debi" userId="33f31f03-1581-4f26-a207-3b646f43716a" providerId="ADAL" clId="{44095E7A-20D0-45DA-AC12-5EB28E1CEB9C}" dt="2026-03-16T17:06:58.191" v="164" actId="13244"/>
        <pc:sldMkLst>
          <pc:docMk/>
          <pc:sldMk cId="4107052062" sldId="260"/>
        </pc:sldMkLst>
        <pc:picChg chg="mod ord">
          <ac:chgData name="Leis, Debi" userId="33f31f03-1581-4f26-a207-3b646f43716a" providerId="ADAL" clId="{44095E7A-20D0-45DA-AC12-5EB28E1CEB9C}" dt="2026-03-16T17:06:58.191" v="164" actId="13244"/>
          <ac:picMkLst>
            <pc:docMk/>
            <pc:sldMk cId="4107052062" sldId="260"/>
            <ac:picMk id="11" creationId="{9B15D432-5DC3-4402-9947-2416B4A99DFB}"/>
          </ac:picMkLst>
        </pc:picChg>
        <pc:cxnChg chg="mod ord">
          <ac:chgData name="Leis, Debi" userId="33f31f03-1581-4f26-a207-3b646f43716a" providerId="ADAL" clId="{44095E7A-20D0-45DA-AC12-5EB28E1CEB9C}" dt="2026-03-16T17:06:39.735" v="163" actId="13244"/>
          <ac:cxnSpMkLst>
            <pc:docMk/>
            <pc:sldMk cId="4107052062" sldId="260"/>
            <ac:cxnSpMk id="6" creationId="{02E87346-7F76-4F06-B3DD-47359771FE95}"/>
          </ac:cxnSpMkLst>
        </pc:cxnChg>
      </pc:sldChg>
      <pc:sldChg chg="modSp mod">
        <pc:chgData name="Leis, Debi" userId="33f31f03-1581-4f26-a207-3b646f43716a" providerId="ADAL" clId="{44095E7A-20D0-45DA-AC12-5EB28E1CEB9C}" dt="2026-03-16T17:09:34.495" v="177" actId="13244"/>
        <pc:sldMkLst>
          <pc:docMk/>
          <pc:sldMk cId="4008373142" sldId="261"/>
        </pc:sldMkLst>
        <pc:cxnChg chg="mod ord">
          <ac:chgData name="Leis, Debi" userId="33f31f03-1581-4f26-a207-3b646f43716a" providerId="ADAL" clId="{44095E7A-20D0-45DA-AC12-5EB28E1CEB9C}" dt="2026-03-16T17:09:34.495" v="177" actId="13244"/>
          <ac:cxnSpMkLst>
            <pc:docMk/>
            <pc:sldMk cId="4008373142" sldId="261"/>
            <ac:cxnSpMk id="4" creationId="{27FF31F6-9478-45FF-8192-EAD6F3712F2D}"/>
          </ac:cxnSpMkLst>
        </pc:cxnChg>
      </pc:sldChg>
      <pc:sldChg chg="modSp mod">
        <pc:chgData name="Leis, Debi" userId="33f31f03-1581-4f26-a207-3b646f43716a" providerId="ADAL" clId="{44095E7A-20D0-45DA-AC12-5EB28E1CEB9C}" dt="2026-03-16T17:09:43.455" v="178" actId="13244"/>
        <pc:sldMkLst>
          <pc:docMk/>
          <pc:sldMk cId="3307786007" sldId="262"/>
        </pc:sldMkLst>
        <pc:cxnChg chg="mod ord">
          <ac:chgData name="Leis, Debi" userId="33f31f03-1581-4f26-a207-3b646f43716a" providerId="ADAL" clId="{44095E7A-20D0-45DA-AC12-5EB28E1CEB9C}" dt="2026-03-16T17:09:43.455" v="178" actId="13244"/>
          <ac:cxnSpMkLst>
            <pc:docMk/>
            <pc:sldMk cId="3307786007" sldId="262"/>
            <ac:cxnSpMk id="4" creationId="{171CF787-516E-454B-8FC6-90941AA1849D}"/>
          </ac:cxnSpMkLst>
        </pc:cxnChg>
      </pc:sldChg>
      <pc:sldChg chg="modSp mod">
        <pc:chgData name="Leis, Debi" userId="33f31f03-1581-4f26-a207-3b646f43716a" providerId="ADAL" clId="{44095E7A-20D0-45DA-AC12-5EB28E1CEB9C}" dt="2026-03-16T17:09:50.094" v="179" actId="13244"/>
        <pc:sldMkLst>
          <pc:docMk/>
          <pc:sldMk cId="1189149381" sldId="263"/>
        </pc:sldMkLst>
        <pc:cxnChg chg="mod ord">
          <ac:chgData name="Leis, Debi" userId="33f31f03-1581-4f26-a207-3b646f43716a" providerId="ADAL" clId="{44095E7A-20D0-45DA-AC12-5EB28E1CEB9C}" dt="2026-03-16T17:09:50.094" v="179" actId="13244"/>
          <ac:cxnSpMkLst>
            <pc:docMk/>
            <pc:sldMk cId="1189149381" sldId="263"/>
            <ac:cxnSpMk id="4" creationId="{FF07F5CF-9B3D-4106-88E4-C1BC4CD61F44}"/>
          </ac:cxnSpMkLst>
        </pc:cxnChg>
      </pc:sldChg>
      <pc:sldChg chg="modSp mod">
        <pc:chgData name="Leis, Debi" userId="33f31f03-1581-4f26-a207-3b646f43716a" providerId="ADAL" clId="{44095E7A-20D0-45DA-AC12-5EB28E1CEB9C}" dt="2026-03-16T17:10:16.217" v="182" actId="13244"/>
        <pc:sldMkLst>
          <pc:docMk/>
          <pc:sldMk cId="4249033642" sldId="264"/>
        </pc:sldMkLst>
        <pc:graphicFrameChg chg="mod">
          <ac:chgData name="Leis, Debi" userId="33f31f03-1581-4f26-a207-3b646f43716a" providerId="ADAL" clId="{44095E7A-20D0-45DA-AC12-5EB28E1CEB9C}" dt="2026-03-16T16:16:52.494" v="80" actId="962"/>
          <ac:graphicFrameMkLst>
            <pc:docMk/>
            <pc:sldMk cId="4249033642" sldId="264"/>
            <ac:graphicFrameMk id="7" creationId="{A3ADE138-8D3D-4543-BBB7-5A3423EDDFCD}"/>
          </ac:graphicFrameMkLst>
        </pc:graphicFrameChg>
        <pc:picChg chg="mod ord">
          <ac:chgData name="Leis, Debi" userId="33f31f03-1581-4f26-a207-3b646f43716a" providerId="ADAL" clId="{44095E7A-20D0-45DA-AC12-5EB28E1CEB9C}" dt="2026-03-16T17:10:16.217" v="182" actId="13244"/>
          <ac:picMkLst>
            <pc:docMk/>
            <pc:sldMk cId="4249033642" sldId="264"/>
            <ac:picMk id="5" creationId="{82D7A902-5D19-ECFB-D569-189FD7106D8A}"/>
          </ac:picMkLst>
        </pc:picChg>
        <pc:cxnChg chg="mod ord">
          <ac:chgData name="Leis, Debi" userId="33f31f03-1581-4f26-a207-3b646f43716a" providerId="ADAL" clId="{44095E7A-20D0-45DA-AC12-5EB28E1CEB9C}" dt="2026-03-16T17:10:09.322" v="181" actId="13244"/>
          <ac:cxnSpMkLst>
            <pc:docMk/>
            <pc:sldMk cId="4249033642" sldId="264"/>
            <ac:cxnSpMk id="4" creationId="{4523D79A-3E1E-4918-B2E8-16F2F4537A91}"/>
          </ac:cxnSpMkLst>
        </pc:cxnChg>
      </pc:sldChg>
      <pc:sldChg chg="modSp mod">
        <pc:chgData name="Leis, Debi" userId="33f31f03-1581-4f26-a207-3b646f43716a" providerId="ADAL" clId="{44095E7A-20D0-45DA-AC12-5EB28E1CEB9C}" dt="2026-03-16T17:12:07.432" v="191" actId="13244"/>
        <pc:sldMkLst>
          <pc:docMk/>
          <pc:sldMk cId="201134581" sldId="265"/>
        </pc:sldMkLst>
        <pc:cxnChg chg="mod ord">
          <ac:chgData name="Leis, Debi" userId="33f31f03-1581-4f26-a207-3b646f43716a" providerId="ADAL" clId="{44095E7A-20D0-45DA-AC12-5EB28E1CEB9C}" dt="2026-03-16T17:12:07.432" v="191" actId="13244"/>
          <ac:cxnSpMkLst>
            <pc:docMk/>
            <pc:sldMk cId="201134581" sldId="265"/>
            <ac:cxnSpMk id="4" creationId="{88B95023-B940-495D-AFCF-CF14AE9B3C40}"/>
          </ac:cxnSpMkLst>
        </pc:cxnChg>
      </pc:sldChg>
      <pc:sldChg chg="modSp mod">
        <pc:chgData name="Leis, Debi" userId="33f31f03-1581-4f26-a207-3b646f43716a" providerId="ADAL" clId="{44095E7A-20D0-45DA-AC12-5EB28E1CEB9C}" dt="2026-03-16T17:09:04.599" v="173" actId="962"/>
        <pc:sldMkLst>
          <pc:docMk/>
          <pc:sldMk cId="3091047518" sldId="266"/>
        </pc:sldMkLst>
        <pc:spChg chg="ord">
          <ac:chgData name="Leis, Debi" userId="33f31f03-1581-4f26-a207-3b646f43716a" providerId="ADAL" clId="{44095E7A-20D0-45DA-AC12-5EB28E1CEB9C}" dt="2026-03-16T17:08:03.247" v="169" actId="13244"/>
          <ac:spMkLst>
            <pc:docMk/>
            <pc:sldMk cId="3091047518" sldId="266"/>
            <ac:spMk id="11" creationId="{FCADEF20-B82C-4A98-AC1D-2AB6AA6FEFEA}"/>
          </ac:spMkLst>
        </pc:spChg>
        <pc:graphicFrameChg chg="mod">
          <ac:chgData name="Leis, Debi" userId="33f31f03-1581-4f26-a207-3b646f43716a" providerId="ADAL" clId="{44095E7A-20D0-45DA-AC12-5EB28E1CEB9C}" dt="2026-03-16T17:09:04.599" v="173" actId="962"/>
          <ac:graphicFrameMkLst>
            <pc:docMk/>
            <pc:sldMk cId="3091047518" sldId="266"/>
            <ac:graphicFrameMk id="9" creationId="{F53425FB-1B1A-404D-908E-2CF01383035D}"/>
          </ac:graphicFrameMkLst>
        </pc:graphicFrameChg>
        <pc:picChg chg="mod">
          <ac:chgData name="Leis, Debi" userId="33f31f03-1581-4f26-a207-3b646f43716a" providerId="ADAL" clId="{44095E7A-20D0-45DA-AC12-5EB28E1CEB9C}" dt="2026-03-16T17:07:51.475" v="168" actId="13244"/>
          <ac:picMkLst>
            <pc:docMk/>
            <pc:sldMk cId="3091047518" sldId="266"/>
            <ac:picMk id="10" creationId="{7C21BF0C-39CE-4303-8CA1-19D7D2A65D63}"/>
          </ac:picMkLst>
        </pc:picChg>
        <pc:cxnChg chg="mod ord">
          <ac:chgData name="Leis, Debi" userId="33f31f03-1581-4f26-a207-3b646f43716a" providerId="ADAL" clId="{44095E7A-20D0-45DA-AC12-5EB28E1CEB9C}" dt="2026-03-16T17:07:30.235" v="167" actId="13244"/>
          <ac:cxnSpMkLst>
            <pc:docMk/>
            <pc:sldMk cId="3091047518" sldId="266"/>
            <ac:cxnSpMk id="13" creationId="{EBD8CA3E-601B-42AA-9ECB-8869C28BC62D}"/>
          </ac:cxnSpMkLst>
        </pc:cxnChg>
      </pc:sldChg>
      <pc:sldChg chg="modSp mod">
        <pc:chgData name="Leis, Debi" userId="33f31f03-1581-4f26-a207-3b646f43716a" providerId="ADAL" clId="{44095E7A-20D0-45DA-AC12-5EB28E1CEB9C}" dt="2026-03-16T17:05:28.488" v="162" actId="962"/>
        <pc:sldMkLst>
          <pc:docMk/>
          <pc:sldMk cId="618877890" sldId="267"/>
        </pc:sldMkLst>
        <pc:spChg chg="mod">
          <ac:chgData name="Leis, Debi" userId="33f31f03-1581-4f26-a207-3b646f43716a" providerId="ADAL" clId="{44095E7A-20D0-45DA-AC12-5EB28E1CEB9C}" dt="2026-03-16T15:17:26.736" v="24" actId="962"/>
          <ac:spMkLst>
            <pc:docMk/>
            <pc:sldMk cId="618877890" sldId="267"/>
            <ac:spMk id="3" creationId="{5612ADFF-1F87-494E-A3FC-9A97D30DF9A0}"/>
          </ac:spMkLst>
        </pc:spChg>
        <pc:spChg chg="mod">
          <ac:chgData name="Leis, Debi" userId="33f31f03-1581-4f26-a207-3b646f43716a" providerId="ADAL" clId="{44095E7A-20D0-45DA-AC12-5EB28E1CEB9C}" dt="2026-03-16T17:05:28.488" v="162" actId="962"/>
          <ac:spMkLst>
            <pc:docMk/>
            <pc:sldMk cId="618877890" sldId="267"/>
            <ac:spMk id="6" creationId="{5B5A1042-9E58-47B1-A421-6B0B22A76E13}"/>
          </ac:spMkLst>
        </pc:spChg>
        <pc:spChg chg="mod">
          <ac:chgData name="Leis, Debi" userId="33f31f03-1581-4f26-a207-3b646f43716a" providerId="ADAL" clId="{44095E7A-20D0-45DA-AC12-5EB28E1CEB9C}" dt="2026-03-16T16:06:27.417" v="52" actId="962"/>
          <ac:spMkLst>
            <pc:docMk/>
            <pc:sldMk cId="618877890" sldId="267"/>
            <ac:spMk id="9" creationId="{3F38779D-E682-46D1-B122-C43FE78D8C3F}"/>
          </ac:spMkLst>
        </pc:spChg>
        <pc:spChg chg="mod">
          <ac:chgData name="Leis, Debi" userId="33f31f03-1581-4f26-a207-3b646f43716a" providerId="ADAL" clId="{44095E7A-20D0-45DA-AC12-5EB28E1CEB9C}" dt="2026-03-16T16:06:37.386" v="54" actId="962"/>
          <ac:spMkLst>
            <pc:docMk/>
            <pc:sldMk cId="618877890" sldId="267"/>
            <ac:spMk id="10" creationId="{D96BCA11-AA0E-465B-BBFF-E5F16F85835F}"/>
          </ac:spMkLst>
        </pc:spChg>
        <pc:spChg chg="mod">
          <ac:chgData name="Leis, Debi" userId="33f31f03-1581-4f26-a207-3b646f43716a" providerId="ADAL" clId="{44095E7A-20D0-45DA-AC12-5EB28E1CEB9C}" dt="2026-03-16T16:06:51.002" v="56" actId="962"/>
          <ac:spMkLst>
            <pc:docMk/>
            <pc:sldMk cId="618877890" sldId="267"/>
            <ac:spMk id="11" creationId="{B2D96965-FB6B-4704-B757-C32D2371AA55}"/>
          </ac:spMkLst>
        </pc:spChg>
        <pc:spChg chg="mod">
          <ac:chgData name="Leis, Debi" userId="33f31f03-1581-4f26-a207-3b646f43716a" providerId="ADAL" clId="{44095E7A-20D0-45DA-AC12-5EB28E1CEB9C}" dt="2026-03-16T16:07:12.854" v="58" actId="962"/>
          <ac:spMkLst>
            <pc:docMk/>
            <pc:sldMk cId="618877890" sldId="267"/>
            <ac:spMk id="12" creationId="{D2D82B19-276D-424E-AD60-D81ED999AEB5}"/>
          </ac:spMkLst>
        </pc:spChg>
        <pc:spChg chg="mod">
          <ac:chgData name="Leis, Debi" userId="33f31f03-1581-4f26-a207-3b646f43716a" providerId="ADAL" clId="{44095E7A-20D0-45DA-AC12-5EB28E1CEB9C}" dt="2026-03-16T16:07:40.878" v="60" actId="962"/>
          <ac:spMkLst>
            <pc:docMk/>
            <pc:sldMk cId="618877890" sldId="267"/>
            <ac:spMk id="13" creationId="{7D5D50BB-F891-420C-A839-A120DE89CDED}"/>
          </ac:spMkLst>
        </pc:spChg>
        <pc:spChg chg="mod">
          <ac:chgData name="Leis, Debi" userId="33f31f03-1581-4f26-a207-3b646f43716a" providerId="ADAL" clId="{44095E7A-20D0-45DA-AC12-5EB28E1CEB9C}" dt="2026-03-16T16:07:56.081" v="62" actId="962"/>
          <ac:spMkLst>
            <pc:docMk/>
            <pc:sldMk cId="618877890" sldId="267"/>
            <ac:spMk id="14" creationId="{80565764-2EDB-42CD-87C1-3B2A207D49E8}"/>
          </ac:spMkLst>
        </pc:spChg>
        <pc:cxnChg chg="mod">
          <ac:chgData name="Leis, Debi" userId="33f31f03-1581-4f26-a207-3b646f43716a" providerId="ADAL" clId="{44095E7A-20D0-45DA-AC12-5EB28E1CEB9C}" dt="2026-03-16T15:17:26.739" v="25" actId="962"/>
          <ac:cxnSpMkLst>
            <pc:docMk/>
            <pc:sldMk cId="618877890" sldId="267"/>
            <ac:cxnSpMk id="22" creationId="{0680FB94-96D8-4F8E-9DB6-546F68E93E5F}"/>
          </ac:cxnSpMkLst>
        </pc:cxnChg>
      </pc:sldChg>
      <pc:sldChg chg="modSp mod">
        <pc:chgData name="Leis, Debi" userId="33f31f03-1581-4f26-a207-3b646f43716a" providerId="ADAL" clId="{44095E7A-20D0-45DA-AC12-5EB28E1CEB9C}" dt="2026-03-16T17:13:21.640" v="201" actId="13244"/>
        <pc:sldMkLst>
          <pc:docMk/>
          <pc:sldMk cId="607732758" sldId="268"/>
        </pc:sldMkLst>
        <pc:spChg chg="mod ord">
          <ac:chgData name="Leis, Debi" userId="33f31f03-1581-4f26-a207-3b646f43716a" providerId="ADAL" clId="{44095E7A-20D0-45DA-AC12-5EB28E1CEB9C}" dt="2026-03-16T17:13:14.098" v="200" actId="13244"/>
          <ac:spMkLst>
            <pc:docMk/>
            <pc:sldMk cId="607732758" sldId="268"/>
            <ac:spMk id="11" creationId="{6E4E7475-782B-4A05-98D6-E2DCCE1C72BE}"/>
          </ac:spMkLst>
        </pc:spChg>
        <pc:picChg chg="mod ord">
          <ac:chgData name="Leis, Debi" userId="33f31f03-1581-4f26-a207-3b646f43716a" providerId="ADAL" clId="{44095E7A-20D0-45DA-AC12-5EB28E1CEB9C}" dt="2026-03-16T17:13:21.640" v="201" actId="13244"/>
          <ac:picMkLst>
            <pc:docMk/>
            <pc:sldMk cId="607732758" sldId="268"/>
            <ac:picMk id="10" creationId="{A591767F-7CED-47D7-A649-987E6C998073}"/>
          </ac:picMkLst>
        </pc:picChg>
        <pc:cxnChg chg="mod">
          <ac:chgData name="Leis, Debi" userId="33f31f03-1581-4f26-a207-3b646f43716a" providerId="ADAL" clId="{44095E7A-20D0-45DA-AC12-5EB28E1CEB9C}" dt="2026-03-16T15:17:26.893" v="44" actId="962"/>
          <ac:cxnSpMkLst>
            <pc:docMk/>
            <pc:sldMk cId="607732758" sldId="268"/>
            <ac:cxnSpMk id="4" creationId="{80D2B8F3-2244-4280-B1B6-568F74AA0162}"/>
          </ac:cxnSpMkLst>
        </pc:cxnChg>
      </pc:sldChg>
      <pc:sldChg chg="modSp add del mod">
        <pc:chgData name="Leis, Debi" userId="33f31f03-1581-4f26-a207-3b646f43716a" providerId="ADAL" clId="{44095E7A-20D0-45DA-AC12-5EB28E1CEB9C}" dt="2026-03-16T17:10:33.060" v="185" actId="13244"/>
        <pc:sldMkLst>
          <pc:docMk/>
          <pc:sldMk cId="691166856" sldId="269"/>
        </pc:sldMkLst>
        <pc:spChg chg="ord">
          <ac:chgData name="Leis, Debi" userId="33f31f03-1581-4f26-a207-3b646f43716a" providerId="ADAL" clId="{44095E7A-20D0-45DA-AC12-5EB28E1CEB9C}" dt="2026-03-16T17:10:25.296" v="183" actId="13244"/>
          <ac:spMkLst>
            <pc:docMk/>
            <pc:sldMk cId="691166856" sldId="269"/>
            <ac:spMk id="2" creationId="{316BC14F-2784-4165-BF1B-F20A7385A661}"/>
          </ac:spMkLst>
        </pc:spChg>
        <pc:spChg chg="ord">
          <ac:chgData name="Leis, Debi" userId="33f31f03-1581-4f26-a207-3b646f43716a" providerId="ADAL" clId="{44095E7A-20D0-45DA-AC12-5EB28E1CEB9C}" dt="2026-03-16T17:10:33.060" v="185" actId="13244"/>
          <ac:spMkLst>
            <pc:docMk/>
            <pc:sldMk cId="691166856" sldId="269"/>
            <ac:spMk id="4" creationId="{70503838-F1AF-4DB9-82B6-3B9BCCDFB54E}"/>
          </ac:spMkLst>
        </pc:spChg>
        <pc:picChg chg="mod">
          <ac:chgData name="Leis, Debi" userId="33f31f03-1581-4f26-a207-3b646f43716a" providerId="ADAL" clId="{44095E7A-20D0-45DA-AC12-5EB28E1CEB9C}" dt="2026-03-16T16:24:14.269" v="84" actId="962"/>
          <ac:picMkLst>
            <pc:docMk/>
            <pc:sldMk cId="691166856" sldId="269"/>
            <ac:picMk id="8" creationId="{EC8CBEC9-89A0-45AC-BE45-13F3A42BF5A6}"/>
          </ac:picMkLst>
        </pc:picChg>
        <pc:cxnChg chg="mod ord">
          <ac:chgData name="Leis, Debi" userId="33f31f03-1581-4f26-a207-3b646f43716a" providerId="ADAL" clId="{44095E7A-20D0-45DA-AC12-5EB28E1CEB9C}" dt="2026-03-16T17:10:27.574" v="184" actId="13244"/>
          <ac:cxnSpMkLst>
            <pc:docMk/>
            <pc:sldMk cId="691166856" sldId="269"/>
            <ac:cxnSpMk id="6" creationId="{A0824183-9F6F-4EEF-9954-7DDB346B56A7}"/>
          </ac:cxnSpMkLst>
        </pc:cxnChg>
      </pc:sldChg>
      <pc:sldChg chg="modSp mod">
        <pc:chgData name="Leis, Debi" userId="33f31f03-1581-4f26-a207-3b646f43716a" providerId="ADAL" clId="{44095E7A-20D0-45DA-AC12-5EB28E1CEB9C}" dt="2026-03-16T17:09:59.577" v="180" actId="13244"/>
        <pc:sldMkLst>
          <pc:docMk/>
          <pc:sldMk cId="3417689309" sldId="271"/>
        </pc:sldMkLst>
        <pc:picChg chg="mod">
          <ac:chgData name="Leis, Debi" userId="33f31f03-1581-4f26-a207-3b646f43716a" providerId="ADAL" clId="{44095E7A-20D0-45DA-AC12-5EB28E1CEB9C}" dt="2026-03-16T16:15:49.738" v="78" actId="962"/>
          <ac:picMkLst>
            <pc:docMk/>
            <pc:sldMk cId="3417689309" sldId="271"/>
            <ac:picMk id="18" creationId="{2CC24F19-F49B-4491-B9A2-4A52D31B18F4}"/>
          </ac:picMkLst>
        </pc:picChg>
        <pc:cxnChg chg="mod ord">
          <ac:chgData name="Leis, Debi" userId="33f31f03-1581-4f26-a207-3b646f43716a" providerId="ADAL" clId="{44095E7A-20D0-45DA-AC12-5EB28E1CEB9C}" dt="2026-03-16T17:09:59.577" v="180" actId="13244"/>
          <ac:cxnSpMkLst>
            <pc:docMk/>
            <pc:sldMk cId="3417689309" sldId="271"/>
            <ac:cxnSpMk id="13" creationId="{FF9476BD-81BE-44A1-98B2-D58B5B8A5487}"/>
          </ac:cxnSpMkLst>
        </pc:cxnChg>
      </pc:sldChg>
      <pc:sldChg chg="modSp mod">
        <pc:chgData name="Leis, Debi" userId="33f31f03-1581-4f26-a207-3b646f43716a" providerId="ADAL" clId="{44095E7A-20D0-45DA-AC12-5EB28E1CEB9C}" dt="2026-03-16T17:13:04.446" v="199" actId="13244"/>
        <pc:sldMkLst>
          <pc:docMk/>
          <pc:sldMk cId="932851992" sldId="276"/>
        </pc:sldMkLst>
        <pc:spChg chg="mod ord">
          <ac:chgData name="Leis, Debi" userId="33f31f03-1581-4f26-a207-3b646f43716a" providerId="ADAL" clId="{44095E7A-20D0-45DA-AC12-5EB28E1CEB9C}" dt="2026-03-16T17:12:13.155" v="192" actId="13244"/>
          <ac:spMkLst>
            <pc:docMk/>
            <pc:sldMk cId="932851992" sldId="276"/>
            <ac:spMk id="5" creationId="{8379D17B-DE28-4D90-B230-01E225C517A8}"/>
          </ac:spMkLst>
        </pc:spChg>
        <pc:spChg chg="mod">
          <ac:chgData name="Leis, Debi" userId="33f31f03-1581-4f26-a207-3b646f43716a" providerId="ADAL" clId="{44095E7A-20D0-45DA-AC12-5EB28E1CEB9C}" dt="2026-03-16T15:17:26.880" v="41" actId="962"/>
          <ac:spMkLst>
            <pc:docMk/>
            <pc:sldMk cId="932851992" sldId="276"/>
            <ac:spMk id="6" creationId="{38C2B757-9076-49BD-AE96-A45BF4D206AD}"/>
          </ac:spMkLst>
        </pc:spChg>
        <pc:spChg chg="ord">
          <ac:chgData name="Leis, Debi" userId="33f31f03-1581-4f26-a207-3b646f43716a" providerId="ADAL" clId="{44095E7A-20D0-45DA-AC12-5EB28E1CEB9C}" dt="2026-03-16T17:12:58.429" v="197" actId="13244"/>
          <ac:spMkLst>
            <pc:docMk/>
            <pc:sldMk cId="932851992" sldId="276"/>
            <ac:spMk id="7" creationId="{E377E75A-0859-4E1D-83B8-9155B23065D1}"/>
          </ac:spMkLst>
        </pc:spChg>
        <pc:spChg chg="ord">
          <ac:chgData name="Leis, Debi" userId="33f31f03-1581-4f26-a207-3b646f43716a" providerId="ADAL" clId="{44095E7A-20D0-45DA-AC12-5EB28E1CEB9C}" dt="2026-03-16T17:13:04.446" v="199" actId="13244"/>
          <ac:spMkLst>
            <pc:docMk/>
            <pc:sldMk cId="932851992" sldId="276"/>
            <ac:spMk id="11" creationId="{00A8BECC-8E8E-48F4-B9F8-9D6C98B5DB62}"/>
          </ac:spMkLst>
        </pc:spChg>
        <pc:spChg chg="ord">
          <ac:chgData name="Leis, Debi" userId="33f31f03-1581-4f26-a207-3b646f43716a" providerId="ADAL" clId="{44095E7A-20D0-45DA-AC12-5EB28E1CEB9C}" dt="2026-03-16T17:12:34.999" v="193" actId="13244"/>
          <ac:spMkLst>
            <pc:docMk/>
            <pc:sldMk cId="932851992" sldId="276"/>
            <ac:spMk id="14" creationId="{A4FA8C92-749D-4C3A-92C2-A8E85CB67E72}"/>
          </ac:spMkLst>
        </pc:spChg>
        <pc:picChg chg="mod">
          <ac:chgData name="Leis, Debi" userId="33f31f03-1581-4f26-a207-3b646f43716a" providerId="ADAL" clId="{44095E7A-20D0-45DA-AC12-5EB28E1CEB9C}" dt="2026-03-16T16:30:21.826" v="100" actId="962"/>
          <ac:picMkLst>
            <pc:docMk/>
            <pc:sldMk cId="932851992" sldId="276"/>
            <ac:picMk id="9" creationId="{D91BD0A2-6ABE-049E-D68A-E42684895F36}"/>
          </ac:picMkLst>
        </pc:picChg>
        <pc:picChg chg="mod ord">
          <ac:chgData name="Leis, Debi" userId="33f31f03-1581-4f26-a207-3b646f43716a" providerId="ADAL" clId="{44095E7A-20D0-45DA-AC12-5EB28E1CEB9C}" dt="2026-03-16T17:13:01.937" v="198" actId="13244"/>
          <ac:picMkLst>
            <pc:docMk/>
            <pc:sldMk cId="932851992" sldId="276"/>
            <ac:picMk id="10" creationId="{F09CDA9B-416B-401F-9D22-FAD1714AFE38}"/>
          </ac:picMkLst>
        </pc:picChg>
        <pc:picChg chg="mod">
          <ac:chgData name="Leis, Debi" userId="33f31f03-1581-4f26-a207-3b646f43716a" providerId="ADAL" clId="{44095E7A-20D0-45DA-AC12-5EB28E1CEB9C}" dt="2026-03-16T16:30:23.084" v="101" actId="962"/>
          <ac:picMkLst>
            <pc:docMk/>
            <pc:sldMk cId="932851992" sldId="276"/>
            <ac:picMk id="13" creationId="{5038B243-48D0-8CCA-4C7C-0411C45219C8}"/>
          </ac:picMkLst>
        </pc:picChg>
        <pc:picChg chg="mod ord">
          <ac:chgData name="Leis, Debi" userId="33f31f03-1581-4f26-a207-3b646f43716a" providerId="ADAL" clId="{44095E7A-20D0-45DA-AC12-5EB28E1CEB9C}" dt="2026-03-16T17:12:40.447" v="195" actId="13244"/>
          <ac:picMkLst>
            <pc:docMk/>
            <pc:sldMk cId="932851992" sldId="276"/>
            <ac:picMk id="16" creationId="{B8567AB3-F871-4C68-B740-761F6C356E79}"/>
          </ac:picMkLst>
        </pc:picChg>
        <pc:cxnChg chg="mod">
          <ac:chgData name="Leis, Debi" userId="33f31f03-1581-4f26-a207-3b646f43716a" providerId="ADAL" clId="{44095E7A-20D0-45DA-AC12-5EB28E1CEB9C}" dt="2026-03-16T15:17:26.883" v="42" actId="962"/>
          <ac:cxnSpMkLst>
            <pc:docMk/>
            <pc:sldMk cId="932851992" sldId="276"/>
            <ac:cxnSpMk id="4" creationId="{F62E68AF-6539-4AD8-8F3B-B0EB479FEDC6}"/>
          </ac:cxnSpMkLst>
        </pc:cxnChg>
      </pc:sldChg>
      <pc:sldChg chg="modSp mod">
        <pc:chgData name="Leis, Debi" userId="33f31f03-1581-4f26-a207-3b646f43716a" providerId="ADAL" clId="{44095E7A-20D0-45DA-AC12-5EB28E1CEB9C}" dt="2026-03-16T17:07:20.615" v="166" actId="13244"/>
        <pc:sldMkLst>
          <pc:docMk/>
          <pc:sldMk cId="3437096441" sldId="285"/>
        </pc:sldMkLst>
        <pc:graphicFrameChg chg="mod">
          <ac:chgData name="Leis, Debi" userId="33f31f03-1581-4f26-a207-3b646f43716a" providerId="ADAL" clId="{44095E7A-20D0-45DA-AC12-5EB28E1CEB9C}" dt="2026-03-16T16:12:37.511" v="70" actId="962"/>
          <ac:graphicFrameMkLst>
            <pc:docMk/>
            <pc:sldMk cId="3437096441" sldId="285"/>
            <ac:graphicFrameMk id="6" creationId="{D993BE12-4009-AF35-F9D7-AFE518CC8570}"/>
          </ac:graphicFrameMkLst>
        </pc:graphicFrameChg>
        <pc:cxnChg chg="mod ord">
          <ac:chgData name="Leis, Debi" userId="33f31f03-1581-4f26-a207-3b646f43716a" providerId="ADAL" clId="{44095E7A-20D0-45DA-AC12-5EB28E1CEB9C}" dt="2026-03-16T17:07:20.615" v="166" actId="13244"/>
          <ac:cxnSpMkLst>
            <pc:docMk/>
            <pc:sldMk cId="3437096441" sldId="285"/>
            <ac:cxnSpMk id="8" creationId="{8419712B-15E3-4491-B1AD-9B1090743987}"/>
          </ac:cxnSpMkLst>
        </pc:cxnChg>
      </pc:sldChg>
      <pc:sldChg chg="addSp delSp modSp add del mod modNotesTx">
        <pc:chgData name="Leis, Debi" userId="33f31f03-1581-4f26-a207-3b646f43716a" providerId="ADAL" clId="{44095E7A-20D0-45DA-AC12-5EB28E1CEB9C}" dt="2026-03-16T17:11:14.489" v="187" actId="962"/>
        <pc:sldMkLst>
          <pc:docMk/>
          <pc:sldMk cId="3083228279" sldId="287"/>
        </pc:sldMkLst>
        <pc:spChg chg="mod ord">
          <ac:chgData name="Leis, Debi" userId="33f31f03-1581-4f26-a207-3b646f43716a" providerId="ADAL" clId="{44095E7A-20D0-45DA-AC12-5EB28E1CEB9C}" dt="2026-03-16T17:10:52.580" v="186" actId="13244"/>
          <ac:spMkLst>
            <pc:docMk/>
            <pc:sldMk cId="3083228279" sldId="287"/>
            <ac:spMk id="3" creationId="{1FE3BD7E-C16A-4BE9-8A07-4C1C56F846FA}"/>
          </ac:spMkLst>
        </pc:spChg>
        <pc:spChg chg="mod">
          <ac:chgData name="Leis, Debi" userId="33f31f03-1581-4f26-a207-3b646f43716a" providerId="ADAL" clId="{44095E7A-20D0-45DA-AC12-5EB28E1CEB9C}" dt="2026-03-12T20:05:01.415" v="7" actId="20577"/>
          <ac:spMkLst>
            <pc:docMk/>
            <pc:sldMk cId="3083228279" sldId="287"/>
            <ac:spMk id="4" creationId="{1A06190D-972F-4071-B6D0-C817AD5CCB70}"/>
          </ac:spMkLst>
        </pc:spChg>
        <pc:spChg chg="mod">
          <ac:chgData name="Leis, Debi" userId="33f31f03-1581-4f26-a207-3b646f43716a" providerId="ADAL" clId="{44095E7A-20D0-45DA-AC12-5EB28E1CEB9C}" dt="2026-03-16T15:17:26.854" v="37" actId="962"/>
          <ac:spMkLst>
            <pc:docMk/>
            <pc:sldMk cId="3083228279" sldId="287"/>
            <ac:spMk id="6" creationId="{03ECD198-A0B0-4FF0-B768-91BBF3B63FDF}"/>
          </ac:spMkLst>
        </pc:spChg>
        <pc:picChg chg="add mod">
          <ac:chgData name="Leis, Debi" userId="33f31f03-1581-4f26-a207-3b646f43716a" providerId="ADAL" clId="{44095E7A-20D0-45DA-AC12-5EB28E1CEB9C}" dt="2026-03-16T17:11:14.489" v="187" actId="962"/>
          <ac:picMkLst>
            <pc:docMk/>
            <pc:sldMk cId="3083228279" sldId="287"/>
            <ac:picMk id="5" creationId="{4A2D4DEC-28E4-21D7-FF8E-F7A69F341748}"/>
          </ac:picMkLst>
        </pc:picChg>
        <pc:cxnChg chg="mod">
          <ac:chgData name="Leis, Debi" userId="33f31f03-1581-4f26-a207-3b646f43716a" providerId="ADAL" clId="{44095E7A-20D0-45DA-AC12-5EB28E1CEB9C}" dt="2026-03-16T15:17:26.851" v="36" actId="962"/>
          <ac:cxnSpMkLst>
            <pc:docMk/>
            <pc:sldMk cId="3083228279" sldId="287"/>
            <ac:cxnSpMk id="7" creationId="{181BF0F7-8036-42B8-8A94-856E3E28CFF8}"/>
          </ac:cxnSpMkLst>
        </pc:cxnChg>
      </pc:sldChg>
      <pc:sldChg chg="modSp mod">
        <pc:chgData name="Leis, Debi" userId="33f31f03-1581-4f26-a207-3b646f43716a" providerId="ADAL" clId="{44095E7A-20D0-45DA-AC12-5EB28E1CEB9C}" dt="2026-03-16T17:09:27.644" v="176" actId="13244"/>
        <pc:sldMkLst>
          <pc:docMk/>
          <pc:sldMk cId="1948905237" sldId="288"/>
        </pc:sldMkLst>
        <pc:spChg chg="ord">
          <ac:chgData name="Leis, Debi" userId="33f31f03-1581-4f26-a207-3b646f43716a" providerId="ADAL" clId="{44095E7A-20D0-45DA-AC12-5EB28E1CEB9C}" dt="2026-03-16T17:09:27.644" v="176" actId="13244"/>
          <ac:spMkLst>
            <pc:docMk/>
            <pc:sldMk cId="1948905237" sldId="288"/>
            <ac:spMk id="9" creationId="{01A14831-1F1F-F298-4448-56B95BECFAA3}"/>
          </ac:spMkLst>
        </pc:spChg>
        <pc:picChg chg="mod">
          <ac:chgData name="Leis, Debi" userId="33f31f03-1581-4f26-a207-3b646f43716a" providerId="ADAL" clId="{44095E7A-20D0-45DA-AC12-5EB28E1CEB9C}" dt="2026-03-16T16:14:30.679" v="74" actId="962"/>
          <ac:picMkLst>
            <pc:docMk/>
            <pc:sldMk cId="1948905237" sldId="288"/>
            <ac:picMk id="6" creationId="{99BB5350-7610-0698-A733-D591096BEB9C}"/>
          </ac:picMkLst>
        </pc:picChg>
        <pc:picChg chg="mod ord">
          <ac:chgData name="Leis, Debi" userId="33f31f03-1581-4f26-a207-3b646f43716a" providerId="ADAL" clId="{44095E7A-20D0-45DA-AC12-5EB28E1CEB9C}" dt="2026-03-16T17:09:21.834" v="175" actId="13244"/>
          <ac:picMkLst>
            <pc:docMk/>
            <pc:sldMk cId="1948905237" sldId="288"/>
            <ac:picMk id="8" creationId="{AFBD4909-3CD5-F316-16EF-E3A0589701EC}"/>
          </ac:picMkLst>
        </pc:picChg>
        <pc:cxnChg chg="mod ord">
          <ac:chgData name="Leis, Debi" userId="33f31f03-1581-4f26-a207-3b646f43716a" providerId="ADAL" clId="{44095E7A-20D0-45DA-AC12-5EB28E1CEB9C}" dt="2026-03-16T17:09:12.501" v="174" actId="13244"/>
          <ac:cxnSpMkLst>
            <pc:docMk/>
            <pc:sldMk cId="1948905237" sldId="288"/>
            <ac:cxnSpMk id="10" creationId="{4EDF0F39-5C50-AAB9-6942-C4B4115C934D}"/>
          </ac:cxnSpMkLst>
        </pc:cxnChg>
      </pc:sldChg>
      <pc:sldChg chg="modSp mod">
        <pc:chgData name="Leis, Debi" userId="33f31f03-1581-4f26-a207-3b646f43716a" providerId="ADAL" clId="{44095E7A-20D0-45DA-AC12-5EB28E1CEB9C}" dt="2026-03-16T16:59:38.194" v="146" actId="20577"/>
        <pc:sldMkLst>
          <pc:docMk/>
          <pc:sldMk cId="1356722067" sldId="289"/>
        </pc:sldMkLst>
        <pc:spChg chg="mod">
          <ac:chgData name="Leis, Debi" userId="33f31f03-1581-4f26-a207-3b646f43716a" providerId="ADAL" clId="{44095E7A-20D0-45DA-AC12-5EB28E1CEB9C}" dt="2026-03-16T16:59:19.726" v="140" actId="20577"/>
          <ac:spMkLst>
            <pc:docMk/>
            <pc:sldMk cId="1356722067" sldId="289"/>
            <ac:spMk id="2" creationId="{19E7C317-9EE6-E2DC-F1D8-7DE77040173A}"/>
          </ac:spMkLst>
        </pc:spChg>
        <pc:graphicFrameChg chg="mod">
          <ac:chgData name="Leis, Debi" userId="33f31f03-1581-4f26-a207-3b646f43716a" providerId="ADAL" clId="{44095E7A-20D0-45DA-AC12-5EB28E1CEB9C}" dt="2026-03-16T16:59:38.194" v="146" actId="20577"/>
          <ac:graphicFrameMkLst>
            <pc:docMk/>
            <pc:sldMk cId="1356722067" sldId="289"/>
            <ac:graphicFrameMk id="4" creationId="{B57E46DA-9F13-BA66-1FE0-EBF39EAC4093}"/>
          </ac:graphicFrameMkLst>
        </pc:graphicFrameChg>
      </pc:sldChg>
      <pc:sldChg chg="modSp mod">
        <pc:chgData name="Leis, Debi" userId="33f31f03-1581-4f26-a207-3b646f43716a" providerId="ADAL" clId="{44095E7A-20D0-45DA-AC12-5EB28E1CEB9C}" dt="2026-03-16T17:07:13.640" v="165" actId="13244"/>
        <pc:sldMkLst>
          <pc:docMk/>
          <pc:sldMk cId="1745322819" sldId="290"/>
        </pc:sldMkLst>
        <pc:spChg chg="mod">
          <ac:chgData name="Leis, Debi" userId="33f31f03-1581-4f26-a207-3b646f43716a" providerId="ADAL" clId="{44095E7A-20D0-45DA-AC12-5EB28E1CEB9C}" dt="2026-03-16T17:00:59.582" v="157" actId="27636"/>
          <ac:spMkLst>
            <pc:docMk/>
            <pc:sldMk cId="1745322819" sldId="290"/>
            <ac:spMk id="2" creationId="{4554B9D8-7B1C-A90E-D5D5-D544C50DAD86}"/>
          </ac:spMkLst>
        </pc:spChg>
        <pc:graphicFrameChg chg="mod">
          <ac:chgData name="Leis, Debi" userId="33f31f03-1581-4f26-a207-3b646f43716a" providerId="ADAL" clId="{44095E7A-20D0-45DA-AC12-5EB28E1CEB9C}" dt="2026-03-16T17:07:13.640" v="165" actId="13244"/>
          <ac:graphicFrameMkLst>
            <pc:docMk/>
            <pc:sldMk cId="1745322819" sldId="290"/>
            <ac:graphicFrameMk id="5" creationId="{86D36EC1-558A-940B-C577-C88F1E561AA6}"/>
          </ac:graphicFrameMkLst>
        </pc:graphicFrameChg>
      </pc:sldChg>
      <pc:sldChg chg="modSp mod">
        <pc:chgData name="Leis, Debi" userId="33f31f03-1581-4f26-a207-3b646f43716a" providerId="ADAL" clId="{44095E7A-20D0-45DA-AC12-5EB28E1CEB9C}" dt="2026-03-16T17:11:57.448" v="190" actId="13244"/>
        <pc:sldMkLst>
          <pc:docMk/>
          <pc:sldMk cId="991549629" sldId="291"/>
        </pc:sldMkLst>
        <pc:spChg chg="mod">
          <ac:chgData name="Leis, Debi" userId="33f31f03-1581-4f26-a207-3b646f43716a" providerId="ADAL" clId="{44095E7A-20D0-45DA-AC12-5EB28E1CEB9C}" dt="2026-03-16T16:58:35.646" v="136" actId="122"/>
          <ac:spMkLst>
            <pc:docMk/>
            <pc:sldMk cId="991549629" sldId="291"/>
            <ac:spMk id="8" creationId="{C3D18703-D0D5-41B7-ADFE-2B5944C06492}"/>
          </ac:spMkLst>
        </pc:spChg>
        <pc:picChg chg="mod">
          <ac:chgData name="Leis, Debi" userId="33f31f03-1581-4f26-a207-3b646f43716a" providerId="ADAL" clId="{44095E7A-20D0-45DA-AC12-5EB28E1CEB9C}" dt="2026-03-16T17:11:50.534" v="189" actId="962"/>
          <ac:picMkLst>
            <pc:docMk/>
            <pc:sldMk cId="991549629" sldId="291"/>
            <ac:picMk id="11" creationId="{E19EC26C-2AB7-4AB9-95E5-0316FCEC91F1}"/>
          </ac:picMkLst>
        </pc:picChg>
        <pc:picChg chg="mod ord">
          <ac:chgData name="Leis, Debi" userId="33f31f03-1581-4f26-a207-3b646f43716a" providerId="ADAL" clId="{44095E7A-20D0-45DA-AC12-5EB28E1CEB9C}" dt="2026-03-16T17:11:57.448" v="190" actId="13244"/>
          <ac:picMkLst>
            <pc:docMk/>
            <pc:sldMk cId="991549629" sldId="291"/>
            <ac:picMk id="18" creationId="{E0B5DA7A-9B45-4E58-AAB2-C5BF4D51C9D1}"/>
          </ac:picMkLst>
        </pc:picChg>
        <pc:picChg chg="mod">
          <ac:chgData name="Leis, Debi" userId="33f31f03-1581-4f26-a207-3b646f43716a" providerId="ADAL" clId="{44095E7A-20D0-45DA-AC12-5EB28E1CEB9C}" dt="2026-03-16T16:28:28.168" v="93" actId="962"/>
          <ac:picMkLst>
            <pc:docMk/>
            <pc:sldMk cId="991549629" sldId="291"/>
            <ac:picMk id="21" creationId="{83AA2F4D-8115-41B1-92AB-8CAF5E31D963}"/>
          </ac:picMkLst>
        </pc:picChg>
        <pc:picChg chg="mod">
          <ac:chgData name="Leis, Debi" userId="33f31f03-1581-4f26-a207-3b646f43716a" providerId="ADAL" clId="{44095E7A-20D0-45DA-AC12-5EB28E1CEB9C}" dt="2026-03-16T16:28:44.029" v="95" actId="962"/>
          <ac:picMkLst>
            <pc:docMk/>
            <pc:sldMk cId="991549629" sldId="291"/>
            <ac:picMk id="23" creationId="{9F943CCD-9345-40C9-B875-F68AC4B82E30}"/>
          </ac:picMkLst>
        </pc:picChg>
        <pc:cxnChg chg="mod ord">
          <ac:chgData name="Leis, Debi" userId="33f31f03-1581-4f26-a207-3b646f43716a" providerId="ADAL" clId="{44095E7A-20D0-45DA-AC12-5EB28E1CEB9C}" dt="2026-03-16T17:11:20.157" v="188" actId="13244"/>
          <ac:cxnSpMkLst>
            <pc:docMk/>
            <pc:sldMk cId="991549629" sldId="291"/>
            <ac:cxnSpMk id="19" creationId="{8130B958-34B3-4FB0-A425-D9017AC65A09}"/>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uwgb-my.sharepoint.com/personal/stoutreach1_uwgb_edu/Documents/Government%20and%20Business%20Development%20Files/Elder%20Justice%20Coalition/Resources/APS%20Data/APS%20Data%20char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uwgb-my.sharepoint.com/personal/stoutreach1_uwgb_edu/Documents/Government%20and%20Business%20Development%20Files/Elder%20Justice%20Coalition/Resources/APS%20Data/APS%20Data%20char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uwgb-my.sharepoint.com/personal/stoutreach1_uwgb_edu/Documents/Government%20and%20Business%20Development%20Files/Elder%20Justice%20Coalition/Resources/APS%20Data/APS%20Data%20charts.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'WI Aging Population'!$B$1</c:f>
              <c:strCache>
                <c:ptCount val="1"/>
                <c:pt idx="0">
                  <c:v>Population 65+</c:v>
                </c:pt>
              </c:strCache>
            </c:strRef>
          </c:tx>
          <c:spPr>
            <a:ln w="28575" cap="rnd">
              <a:solidFill>
                <a:schemeClr val="accent1"/>
              </a:solidFill>
              <a:round/>
            </a:ln>
            <a:effectLst/>
          </c:spPr>
          <c:marker>
            <c:symbol val="circle"/>
            <c:size val="5"/>
            <c:spPr>
              <a:solidFill>
                <a:srgbClr val="805992"/>
              </a:solidFill>
              <a:ln w="9525">
                <a:solidFill>
                  <a:schemeClr val="accent1"/>
                </a:solidFill>
              </a:ln>
              <a:effectLst/>
            </c:spPr>
          </c:marker>
          <c:dPt>
            <c:idx val="1"/>
            <c:marker>
              <c:symbol val="circle"/>
              <c:size val="5"/>
              <c:spPr>
                <a:solidFill>
                  <a:srgbClr val="47165D"/>
                </a:solidFill>
                <a:ln w="9525">
                  <a:solidFill>
                    <a:srgbClr val="47165D"/>
                  </a:solidFill>
                </a:ln>
                <a:effectLst/>
              </c:spPr>
            </c:marker>
            <c:bubble3D val="0"/>
            <c:spPr>
              <a:ln w="28575" cap="rnd">
                <a:solidFill>
                  <a:srgbClr val="47165D"/>
                </a:solidFill>
                <a:round/>
              </a:ln>
              <a:effectLst/>
            </c:spPr>
            <c:extLst>
              <c:ext xmlns:c16="http://schemas.microsoft.com/office/drawing/2014/chart" uri="{C3380CC4-5D6E-409C-BE32-E72D297353CC}">
                <c16:uniqueId val="{00000001-DA08-47A2-8645-B4E33257A069}"/>
              </c:ext>
            </c:extLst>
          </c:dPt>
          <c:dLbls>
            <c:dLbl>
              <c:idx val="0"/>
              <c:layout>
                <c:manualLayout>
                  <c:x val="-6.4729221347331584E-2"/>
                  <c:y val="5.5299539170506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A08-47A2-8645-B4E33257A069}"/>
                </c:ext>
              </c:extLst>
            </c:dLbl>
            <c:dLbl>
              <c:idx val="1"/>
              <c:layout>
                <c:manualLayout>
                  <c:x val="-5.1958442694663168E-2"/>
                  <c:y val="-5.99078341013825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08-47A2-8645-B4E33257A06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47165D"/>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'WI Aging Population'!$A$2:$A$3</c:f>
              <c:numCache>
                <c:formatCode>General</c:formatCode>
                <c:ptCount val="2"/>
                <c:pt idx="0">
                  <c:v>2010</c:v>
                </c:pt>
                <c:pt idx="1">
                  <c:v>2040</c:v>
                </c:pt>
              </c:numCache>
            </c:numRef>
          </c:cat>
          <c:val>
            <c:numRef>
              <c:f>'WI Aging Population'!$B$2:$B$3</c:f>
              <c:numCache>
                <c:formatCode>#,##0</c:formatCode>
                <c:ptCount val="2"/>
                <c:pt idx="0">
                  <c:v>777500</c:v>
                </c:pt>
                <c:pt idx="1">
                  <c:v>1535500</c:v>
                </c:pt>
              </c:numCache>
            </c:numRef>
          </c:val>
          <c:smooth val="0"/>
          <c:extLst>
            <c:ext xmlns:c16="http://schemas.microsoft.com/office/drawing/2014/chart" uri="{C3380CC4-5D6E-409C-BE32-E72D297353CC}">
              <c16:uniqueId val="{00000003-DA08-47A2-8645-B4E33257A069}"/>
            </c:ext>
          </c:extLst>
        </c:ser>
        <c:dLbls>
          <c:dLblPos val="ctr"/>
          <c:showLegendKey val="0"/>
          <c:showVal val="1"/>
          <c:showCatName val="0"/>
          <c:showSerName val="0"/>
          <c:showPercent val="0"/>
          <c:showBubbleSize val="0"/>
        </c:dLbls>
        <c:marker val="1"/>
        <c:smooth val="0"/>
        <c:axId val="982579551"/>
        <c:axId val="982580031"/>
      </c:lineChart>
      <c:catAx>
        <c:axId val="9825795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47165D"/>
                </a:solidFill>
                <a:latin typeface="+mn-lt"/>
                <a:ea typeface="+mn-ea"/>
                <a:cs typeface="+mn-cs"/>
              </a:defRPr>
            </a:pPr>
            <a:endParaRPr lang="en-US"/>
          </a:p>
        </c:txPr>
        <c:crossAx val="982580031"/>
        <c:crosses val="autoZero"/>
        <c:auto val="1"/>
        <c:lblAlgn val="ctr"/>
        <c:lblOffset val="100"/>
        <c:noMultiLvlLbl val="0"/>
      </c:catAx>
      <c:valAx>
        <c:axId val="98258003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47165D"/>
                </a:solidFill>
                <a:latin typeface="+mn-lt"/>
                <a:ea typeface="+mn-ea"/>
                <a:cs typeface="+mn-cs"/>
              </a:defRPr>
            </a:pPr>
            <a:endParaRPr lang="en-US"/>
          </a:p>
        </c:txPr>
        <c:crossAx val="98257955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'WI Aging Population'!$B$19</c:f>
              <c:strCache>
                <c:ptCount val="1"/>
                <c:pt idx="0">
                  <c:v>Population 85+</c:v>
                </c:pt>
              </c:strCache>
            </c:strRef>
          </c:tx>
          <c:spPr>
            <a:ln w="28575" cap="rnd">
              <a:solidFill>
                <a:schemeClr val="accent1"/>
              </a:solidFill>
              <a:round/>
            </a:ln>
            <a:effectLst/>
          </c:spPr>
          <c:marker>
            <c:symbol val="circle"/>
            <c:size val="5"/>
            <c:spPr>
              <a:solidFill>
                <a:srgbClr val="47165D"/>
              </a:solidFill>
              <a:ln w="9525">
                <a:solidFill>
                  <a:schemeClr val="accent1"/>
                </a:solidFill>
              </a:ln>
              <a:effectLst/>
            </c:spPr>
          </c:marker>
          <c:dPt>
            <c:idx val="1"/>
            <c:marker>
              <c:symbol val="circle"/>
              <c:size val="5"/>
              <c:spPr>
                <a:solidFill>
                  <a:srgbClr val="47165D"/>
                </a:solidFill>
                <a:ln w="9525">
                  <a:solidFill>
                    <a:srgbClr val="47165D"/>
                  </a:solidFill>
                </a:ln>
                <a:effectLst/>
              </c:spPr>
            </c:marker>
            <c:bubble3D val="0"/>
            <c:spPr>
              <a:ln w="28575" cap="rnd">
                <a:solidFill>
                  <a:srgbClr val="47165D"/>
                </a:solidFill>
                <a:round/>
              </a:ln>
              <a:effectLst/>
            </c:spPr>
            <c:extLst>
              <c:ext xmlns:c16="http://schemas.microsoft.com/office/drawing/2014/chart" uri="{C3380CC4-5D6E-409C-BE32-E72D297353CC}">
                <c16:uniqueId val="{00000001-9A32-4A83-8D0B-BA36F1F9F90B}"/>
              </c:ext>
            </c:extLst>
          </c:dPt>
          <c:dPt>
            <c:idx val="2"/>
            <c:marker>
              <c:symbol val="circle"/>
              <c:size val="5"/>
              <c:spPr>
                <a:solidFill>
                  <a:srgbClr val="47165D"/>
                </a:solidFill>
                <a:ln w="9525">
                  <a:solidFill>
                    <a:srgbClr val="47165D"/>
                  </a:solidFill>
                </a:ln>
                <a:effectLst/>
              </c:spPr>
            </c:marker>
            <c:bubble3D val="0"/>
            <c:spPr>
              <a:ln w="28575" cap="rnd">
                <a:solidFill>
                  <a:srgbClr val="47165D"/>
                </a:solidFill>
                <a:round/>
              </a:ln>
              <a:effectLst/>
            </c:spPr>
            <c:extLst>
              <c:ext xmlns:c16="http://schemas.microsoft.com/office/drawing/2014/chart" uri="{C3380CC4-5D6E-409C-BE32-E72D297353CC}">
                <c16:uniqueId val="{00000003-9A32-4A83-8D0B-BA36F1F9F90B}"/>
              </c:ext>
            </c:extLst>
          </c:dPt>
          <c:dLbls>
            <c:dLbl>
              <c:idx val="0"/>
              <c:layout>
                <c:manualLayout>
                  <c:x val="-8.695144356955381E-2"/>
                  <c:y val="-7.85219399538106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A32-4A83-8D0B-BA36F1F9F90B}"/>
                </c:ext>
              </c:extLst>
            </c:dLbl>
            <c:dLbl>
              <c:idx val="1"/>
              <c:layout>
                <c:manualLayout>
                  <c:x val="-3.9729221347331686E-2"/>
                  <c:y val="6.92840646651269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32-4A83-8D0B-BA36F1F9F90B}"/>
                </c:ext>
              </c:extLst>
            </c:dLbl>
            <c:dLbl>
              <c:idx val="2"/>
              <c:layout>
                <c:manualLayout>
                  <c:x val="-2.5840332458442694E-2"/>
                  <c:y val="-5.54272517321016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A32-4A83-8D0B-BA36F1F9F90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47165D"/>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'WI Aging Population'!$A$20:$A$22</c:f>
              <c:numCache>
                <c:formatCode>General</c:formatCode>
                <c:ptCount val="3"/>
                <c:pt idx="0">
                  <c:v>2010</c:v>
                </c:pt>
                <c:pt idx="1">
                  <c:v>2025</c:v>
                </c:pt>
                <c:pt idx="2">
                  <c:v>2040</c:v>
                </c:pt>
              </c:numCache>
            </c:numRef>
          </c:cat>
          <c:val>
            <c:numRef>
              <c:f>'WI Aging Population'!$B$20:$B$22</c:f>
              <c:numCache>
                <c:formatCode>#,##0</c:formatCode>
                <c:ptCount val="3"/>
                <c:pt idx="0">
                  <c:v>118500</c:v>
                </c:pt>
                <c:pt idx="1">
                  <c:v>145500</c:v>
                </c:pt>
                <c:pt idx="2">
                  <c:v>283500</c:v>
                </c:pt>
              </c:numCache>
            </c:numRef>
          </c:val>
          <c:smooth val="0"/>
          <c:extLst>
            <c:ext xmlns:c16="http://schemas.microsoft.com/office/drawing/2014/chart" uri="{C3380CC4-5D6E-409C-BE32-E72D297353CC}">
              <c16:uniqueId val="{00000005-9A32-4A83-8D0B-BA36F1F9F90B}"/>
            </c:ext>
          </c:extLst>
        </c:ser>
        <c:dLbls>
          <c:dLblPos val="ctr"/>
          <c:showLegendKey val="0"/>
          <c:showVal val="1"/>
          <c:showCatName val="0"/>
          <c:showSerName val="0"/>
          <c:showPercent val="0"/>
          <c:showBubbleSize val="0"/>
        </c:dLbls>
        <c:marker val="1"/>
        <c:smooth val="0"/>
        <c:axId val="1566565583"/>
        <c:axId val="1566560783"/>
      </c:lineChart>
      <c:catAx>
        <c:axId val="1566565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47165D"/>
                </a:solidFill>
                <a:latin typeface="+mn-lt"/>
                <a:ea typeface="+mn-ea"/>
                <a:cs typeface="+mn-cs"/>
              </a:defRPr>
            </a:pPr>
            <a:endParaRPr lang="en-US"/>
          </a:p>
        </c:txPr>
        <c:crossAx val="1566560783"/>
        <c:crosses val="autoZero"/>
        <c:auto val="1"/>
        <c:lblAlgn val="ctr"/>
        <c:lblOffset val="100"/>
        <c:noMultiLvlLbl val="0"/>
      </c:catAx>
      <c:valAx>
        <c:axId val="156656078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rgbClr val="47165D"/>
                </a:solidFill>
                <a:latin typeface="+mn-lt"/>
                <a:ea typeface="+mn-ea"/>
                <a:cs typeface="+mn-cs"/>
              </a:defRPr>
            </a:pPr>
            <a:endParaRPr lang="en-US"/>
          </a:p>
        </c:txPr>
        <c:crossAx val="15665655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5400" cap="rnd">
              <a:solidFill>
                <a:schemeClr val="lt1"/>
              </a:solidFill>
              <a:round/>
            </a:ln>
            <a:effectLst>
              <a:outerShdw dist="25400" dir="2700000" algn="tl" rotWithShape="0">
                <a:schemeClr val="accent1"/>
              </a:outerShdw>
            </a:effectLst>
          </c:spPr>
          <c:marker>
            <c:symbol val="none"/>
          </c:marker>
          <c:dLbls>
            <c:spPr>
              <a:solidFill>
                <a:srgbClr val="47165D"/>
              </a:solid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accent1">
                          <a:lumMod val="60000"/>
                          <a:lumOff val="40000"/>
                        </a:schemeClr>
                      </a:solidFill>
                    </a:ln>
                    <a:effectLst/>
                  </c:spPr>
                </c15:leaderLines>
              </c:ext>
            </c:extLst>
          </c:dLbls>
          <c:cat>
            <c:numRef>
              <c:f>'Primary Reason'!$B$15:$B$26</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'Primary Reason'!$C$15:$C$26</c:f>
              <c:numCache>
                <c:formatCode>General</c:formatCode>
                <c:ptCount val="12"/>
                <c:pt idx="0">
                  <c:v>1451</c:v>
                </c:pt>
                <c:pt idx="1">
                  <c:v>1544</c:v>
                </c:pt>
                <c:pt idx="2">
                  <c:v>1554</c:v>
                </c:pt>
                <c:pt idx="3">
                  <c:v>1651</c:v>
                </c:pt>
                <c:pt idx="4">
                  <c:v>1891</c:v>
                </c:pt>
                <c:pt idx="5">
                  <c:v>2034</c:v>
                </c:pt>
                <c:pt idx="6">
                  <c:v>2314</c:v>
                </c:pt>
                <c:pt idx="7">
                  <c:v>2416</c:v>
                </c:pt>
                <c:pt idx="8">
                  <c:v>2597</c:v>
                </c:pt>
                <c:pt idx="9">
                  <c:v>2601</c:v>
                </c:pt>
                <c:pt idx="10">
                  <c:v>3056</c:v>
                </c:pt>
                <c:pt idx="11" formatCode="#,##0">
                  <c:v>3653</c:v>
                </c:pt>
              </c:numCache>
            </c:numRef>
          </c:val>
          <c:smooth val="0"/>
          <c:extLst>
            <c:ext xmlns:c16="http://schemas.microsoft.com/office/drawing/2014/chart" uri="{C3380CC4-5D6E-409C-BE32-E72D297353CC}">
              <c16:uniqueId val="{00000000-5C57-41FF-B90F-6093D223E51A}"/>
            </c:ext>
          </c:extLst>
        </c:ser>
        <c:dLbls>
          <c:dLblPos val="ctr"/>
          <c:showLegendKey val="0"/>
          <c:showVal val="1"/>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162683519"/>
        <c:axId val="162677759"/>
      </c:lineChart>
      <c:catAx>
        <c:axId val="1626835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spc="30" baseline="0">
                <a:solidFill>
                  <a:schemeClr val="lt1"/>
                </a:solidFill>
                <a:latin typeface="+mn-lt"/>
                <a:ea typeface="+mn-ea"/>
                <a:cs typeface="+mn-cs"/>
              </a:defRPr>
            </a:pPr>
            <a:endParaRPr lang="en-US"/>
          </a:p>
        </c:txPr>
        <c:crossAx val="162677759"/>
        <c:crosses val="autoZero"/>
        <c:auto val="1"/>
        <c:lblAlgn val="ctr"/>
        <c:lblOffset val="100"/>
        <c:tickMarkSkip val="1"/>
        <c:noMultiLvlLbl val="0"/>
      </c:catAx>
      <c:valAx>
        <c:axId val="162677759"/>
        <c:scaling>
          <c:orientation val="minMax"/>
        </c:scaling>
        <c:delete val="1"/>
        <c:axPos val="l"/>
        <c:numFmt formatCode="General" sourceLinked="1"/>
        <c:majorTickMark val="none"/>
        <c:minorTickMark val="none"/>
        <c:tickLblPos val="nextTo"/>
        <c:crossAx val="162683519"/>
        <c:crosses val="autoZero"/>
        <c:crossBetween val="between"/>
      </c:valAx>
      <c:spPr>
        <a:solidFill>
          <a:srgbClr val="805992"/>
        </a:solidFill>
        <a:ln>
          <a:noFill/>
        </a:ln>
        <a:effectLst/>
      </c:spPr>
    </c:plotArea>
    <c:plotVisOnly val="1"/>
    <c:dispBlanksAs val="gap"/>
    <c:showDLblsOverMax val="0"/>
  </c:chart>
  <c:spPr>
    <a:solidFill>
      <a:srgbClr val="805992"/>
    </a:solidFill>
    <a:ln w="9525" cap="flat" cmpd="sng" algn="ctr">
      <a:solidFill>
        <a:srgbClr val="805992"/>
      </a:solidFill>
      <a:round/>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8">
  <cs:axisTitle>
    <cs:lnRef idx="0"/>
    <cs:fillRef idx="0"/>
    <cs:effectRef idx="0"/>
    <cs:fontRef idx="minor">
      <a:schemeClr val="lt1"/>
    </cs:fontRef>
    <cs:defRPr sz="900" b="1" kern="1200"/>
  </cs:axisTitle>
  <cs:categoryAxis>
    <cs:lnRef idx="0">
      <cs:styleClr val="0"/>
    </cs:lnRef>
    <cs:fillRef idx="0"/>
    <cs:effectRef idx="0"/>
    <cs:fontRef idx="minor">
      <a:schemeClr val="lt1"/>
    </cs:fontRef>
    <cs:defRPr sz="900" kern="1200" spc="3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lt1">
            <a:lumMod val="85000"/>
          </a:schemeClr>
        </a:solidFill>
        <a:round/>
      </a:ln>
    </cs:spPr>
    <cs:defRPr sz="1000" kern="1200"/>
  </cs:chartArea>
  <cs:dataLabel>
    <cs:lnRef idx="0"/>
    <cs:fillRef idx="0">
      <cs:styleClr val="0"/>
    </cs:fillRef>
    <cs:effectRef idx="0"/>
    <cs:fontRef idx="minor">
      <a:schemeClr val="lt1"/>
    </cs:fontRef>
    <cs:spPr>
      <a:solidFill>
        <a:schemeClr val="phClr"/>
      </a:solidFill>
    </cs:spPr>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25400"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cs:spPr>
  </cs:dataPointMarker>
  <cs:dataPointMarkerLayout symbol="circle" size="14"/>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215865-9C83-484A-A6B1-5E52301FE26F}"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D96A521E-75B8-46F3-9C39-19FA02B1CB96}">
      <dgm:prSet phldrT="[Text]"/>
      <dgm:spPr>
        <a:solidFill>
          <a:srgbClr val="C0ACD4"/>
        </a:solidFill>
        <a:ln>
          <a:solidFill>
            <a:srgbClr val="47165D"/>
          </a:solidFill>
        </a:ln>
      </dgm:spPr>
      <dgm:t>
        <a:bodyPr/>
        <a:lstStyle/>
        <a:p>
          <a:r>
            <a:rPr lang="en-US" b="1" dirty="0">
              <a:solidFill>
                <a:srgbClr val="47165D"/>
              </a:solidFill>
            </a:rPr>
            <a:t>Onboarding</a:t>
          </a:r>
        </a:p>
      </dgm:t>
    </dgm:pt>
    <dgm:pt modelId="{F2E4BC36-2BD3-4121-B038-C0B8627776CE}" type="parTrans" cxnId="{2615BA69-E3A4-4D7F-983E-6F77E230331E}">
      <dgm:prSet/>
      <dgm:spPr/>
      <dgm:t>
        <a:bodyPr/>
        <a:lstStyle/>
        <a:p>
          <a:endParaRPr lang="en-US"/>
        </a:p>
      </dgm:t>
    </dgm:pt>
    <dgm:pt modelId="{46903662-3059-4211-9A9E-69FBDAEFA384}" type="sibTrans" cxnId="{2615BA69-E3A4-4D7F-983E-6F77E230331E}">
      <dgm:prSet/>
      <dgm:spPr>
        <a:ln>
          <a:solidFill>
            <a:srgbClr val="47165D"/>
          </a:solidFill>
        </a:ln>
      </dgm:spPr>
      <dgm:t>
        <a:bodyPr/>
        <a:lstStyle/>
        <a:p>
          <a:endParaRPr lang="en-US"/>
        </a:p>
      </dgm:t>
    </dgm:pt>
    <dgm:pt modelId="{9AA5D1AE-F1BC-4711-B2D8-3A0543244C98}">
      <dgm:prSet phldrT="[Text]"/>
      <dgm:spPr>
        <a:solidFill>
          <a:srgbClr val="C0ACD4"/>
        </a:solidFill>
        <a:ln>
          <a:solidFill>
            <a:srgbClr val="47165D"/>
          </a:solidFill>
        </a:ln>
      </dgm:spPr>
      <dgm:t>
        <a:bodyPr/>
        <a:lstStyle/>
        <a:p>
          <a:r>
            <a:rPr lang="en-US" b="1" dirty="0">
              <a:solidFill>
                <a:srgbClr val="47165D"/>
              </a:solidFill>
            </a:rPr>
            <a:t>Meetings</a:t>
          </a:r>
        </a:p>
      </dgm:t>
    </dgm:pt>
    <dgm:pt modelId="{13F3D074-9422-4FA1-A2DD-CEEC31E8DC2F}" type="parTrans" cxnId="{9D541A95-DC81-44CA-8D1E-D7E305F78944}">
      <dgm:prSet/>
      <dgm:spPr/>
      <dgm:t>
        <a:bodyPr/>
        <a:lstStyle/>
        <a:p>
          <a:endParaRPr lang="en-US"/>
        </a:p>
      </dgm:t>
    </dgm:pt>
    <dgm:pt modelId="{55C72ECB-346C-4CB4-94FF-3FF149EF6FBC}" type="sibTrans" cxnId="{9D541A95-DC81-44CA-8D1E-D7E305F78944}">
      <dgm:prSet/>
      <dgm:spPr>
        <a:ln>
          <a:solidFill>
            <a:srgbClr val="47165D"/>
          </a:solidFill>
        </a:ln>
      </dgm:spPr>
      <dgm:t>
        <a:bodyPr/>
        <a:lstStyle/>
        <a:p>
          <a:endParaRPr lang="en-US"/>
        </a:p>
      </dgm:t>
    </dgm:pt>
    <dgm:pt modelId="{02F2B720-65D7-4B96-92C2-4A90C21B816C}">
      <dgm:prSet phldrT="[Text]"/>
      <dgm:spPr>
        <a:solidFill>
          <a:srgbClr val="C0ACD4"/>
        </a:solidFill>
        <a:ln>
          <a:solidFill>
            <a:srgbClr val="47165D"/>
          </a:solidFill>
        </a:ln>
      </dgm:spPr>
      <dgm:t>
        <a:bodyPr/>
        <a:lstStyle/>
        <a:p>
          <a:r>
            <a:rPr lang="en-US" b="1" dirty="0">
              <a:solidFill>
                <a:srgbClr val="47165D"/>
              </a:solidFill>
            </a:rPr>
            <a:t>Case</a:t>
          </a:r>
        </a:p>
        <a:p>
          <a:r>
            <a:rPr lang="en-US" b="1" dirty="0">
              <a:solidFill>
                <a:srgbClr val="47165D"/>
              </a:solidFill>
            </a:rPr>
            <a:t>Referral</a:t>
          </a:r>
        </a:p>
      </dgm:t>
    </dgm:pt>
    <dgm:pt modelId="{3C842D06-74F3-4D6A-A54A-75FF2EF0351C}" type="parTrans" cxnId="{7689F3B7-830E-4C3B-AFA5-69372CC2A507}">
      <dgm:prSet/>
      <dgm:spPr/>
      <dgm:t>
        <a:bodyPr/>
        <a:lstStyle/>
        <a:p>
          <a:endParaRPr lang="en-US"/>
        </a:p>
      </dgm:t>
    </dgm:pt>
    <dgm:pt modelId="{E5F5FA67-4859-435A-8BE5-8E79BFFB1130}" type="sibTrans" cxnId="{7689F3B7-830E-4C3B-AFA5-69372CC2A507}">
      <dgm:prSet/>
      <dgm:spPr>
        <a:ln>
          <a:solidFill>
            <a:srgbClr val="47165D"/>
          </a:solidFill>
        </a:ln>
      </dgm:spPr>
      <dgm:t>
        <a:bodyPr/>
        <a:lstStyle/>
        <a:p>
          <a:endParaRPr lang="en-US"/>
        </a:p>
      </dgm:t>
    </dgm:pt>
    <dgm:pt modelId="{6BC894FB-A53E-4B9A-B91D-D704F851F4DD}">
      <dgm:prSet phldrT="[Text]"/>
      <dgm:spPr>
        <a:solidFill>
          <a:srgbClr val="C0ACD4"/>
        </a:solidFill>
        <a:ln>
          <a:solidFill>
            <a:srgbClr val="47165D"/>
          </a:solidFill>
        </a:ln>
      </dgm:spPr>
      <dgm:t>
        <a:bodyPr/>
        <a:lstStyle/>
        <a:p>
          <a:r>
            <a:rPr lang="en-US" b="1" dirty="0">
              <a:solidFill>
                <a:srgbClr val="47165D"/>
              </a:solidFill>
            </a:rPr>
            <a:t>Case </a:t>
          </a:r>
        </a:p>
        <a:p>
          <a:r>
            <a:rPr lang="en-US" b="1" dirty="0">
              <a:solidFill>
                <a:srgbClr val="47165D"/>
              </a:solidFill>
            </a:rPr>
            <a:t>Review</a:t>
          </a:r>
        </a:p>
      </dgm:t>
    </dgm:pt>
    <dgm:pt modelId="{10DC4F50-2592-47A1-B7CF-16190FF66FFD}" type="parTrans" cxnId="{4093CF33-CBA9-4225-86EB-F596F2388F4C}">
      <dgm:prSet/>
      <dgm:spPr/>
      <dgm:t>
        <a:bodyPr/>
        <a:lstStyle/>
        <a:p>
          <a:endParaRPr lang="en-US"/>
        </a:p>
      </dgm:t>
    </dgm:pt>
    <dgm:pt modelId="{CB86208E-3FC2-4140-8BBE-4B6F8C34D0DA}" type="sibTrans" cxnId="{4093CF33-CBA9-4225-86EB-F596F2388F4C}">
      <dgm:prSet/>
      <dgm:spPr>
        <a:ln>
          <a:solidFill>
            <a:srgbClr val="47165D"/>
          </a:solidFill>
        </a:ln>
      </dgm:spPr>
      <dgm:t>
        <a:bodyPr/>
        <a:lstStyle/>
        <a:p>
          <a:endParaRPr lang="en-US"/>
        </a:p>
      </dgm:t>
    </dgm:pt>
    <dgm:pt modelId="{C4FF7A49-E7C2-4E78-952D-2AA4C9A136F8}">
      <dgm:prSet phldrT="[Text]"/>
      <dgm:spPr>
        <a:solidFill>
          <a:srgbClr val="C0ACD4"/>
        </a:solidFill>
        <a:ln>
          <a:solidFill>
            <a:srgbClr val="47165D"/>
          </a:solidFill>
        </a:ln>
      </dgm:spPr>
      <dgm:t>
        <a:bodyPr/>
        <a:lstStyle/>
        <a:p>
          <a:r>
            <a:rPr lang="en-US" b="1" dirty="0">
              <a:solidFill>
                <a:srgbClr val="47165D"/>
              </a:solidFill>
            </a:rPr>
            <a:t>Resources</a:t>
          </a:r>
        </a:p>
      </dgm:t>
    </dgm:pt>
    <dgm:pt modelId="{9CAA6EB8-7961-4408-932B-17289DD7CCBF}" type="parTrans" cxnId="{8DBFA726-ED13-431D-A4AC-B77935F57532}">
      <dgm:prSet/>
      <dgm:spPr/>
      <dgm:t>
        <a:bodyPr/>
        <a:lstStyle/>
        <a:p>
          <a:endParaRPr lang="en-US"/>
        </a:p>
      </dgm:t>
    </dgm:pt>
    <dgm:pt modelId="{76318653-DE0B-4F07-AC8B-EC217EC16EA6}" type="sibTrans" cxnId="{8DBFA726-ED13-431D-A4AC-B77935F57532}">
      <dgm:prSet/>
      <dgm:spPr>
        <a:ln>
          <a:solidFill>
            <a:srgbClr val="47165D"/>
          </a:solidFill>
        </a:ln>
      </dgm:spPr>
      <dgm:t>
        <a:bodyPr/>
        <a:lstStyle/>
        <a:p>
          <a:endParaRPr lang="en-US"/>
        </a:p>
      </dgm:t>
    </dgm:pt>
    <dgm:pt modelId="{5B1867A0-409E-4996-8C6B-5CE54EF2A757}" type="pres">
      <dgm:prSet presAssocID="{7F215865-9C83-484A-A6B1-5E52301FE26F}" presName="cycle" presStyleCnt="0">
        <dgm:presLayoutVars>
          <dgm:dir/>
          <dgm:resizeHandles val="exact"/>
        </dgm:presLayoutVars>
      </dgm:prSet>
      <dgm:spPr/>
    </dgm:pt>
    <dgm:pt modelId="{68C1106E-7A9C-484F-8E28-35F7504356CC}" type="pres">
      <dgm:prSet presAssocID="{D96A521E-75B8-46F3-9C39-19FA02B1CB96}" presName="node" presStyleLbl="node1" presStyleIdx="0" presStyleCnt="5">
        <dgm:presLayoutVars>
          <dgm:bulletEnabled val="1"/>
        </dgm:presLayoutVars>
      </dgm:prSet>
      <dgm:spPr/>
    </dgm:pt>
    <dgm:pt modelId="{A7A1A1CD-A935-4186-BCA9-E43E5C515715}" type="pres">
      <dgm:prSet presAssocID="{D96A521E-75B8-46F3-9C39-19FA02B1CB96}" presName="spNode" presStyleCnt="0"/>
      <dgm:spPr/>
    </dgm:pt>
    <dgm:pt modelId="{FF281E5D-ABA3-4E51-B42E-6612F680A084}" type="pres">
      <dgm:prSet presAssocID="{46903662-3059-4211-9A9E-69FBDAEFA384}" presName="sibTrans" presStyleLbl="sibTrans1D1" presStyleIdx="0" presStyleCnt="5"/>
      <dgm:spPr/>
    </dgm:pt>
    <dgm:pt modelId="{576CAC12-7A70-486B-B6A1-98D93311D061}" type="pres">
      <dgm:prSet presAssocID="{9AA5D1AE-F1BC-4711-B2D8-3A0543244C98}" presName="node" presStyleLbl="node1" presStyleIdx="1" presStyleCnt="5">
        <dgm:presLayoutVars>
          <dgm:bulletEnabled val="1"/>
        </dgm:presLayoutVars>
      </dgm:prSet>
      <dgm:spPr/>
    </dgm:pt>
    <dgm:pt modelId="{16508B92-3B36-47DB-BD01-141987754982}" type="pres">
      <dgm:prSet presAssocID="{9AA5D1AE-F1BC-4711-B2D8-3A0543244C98}" presName="spNode" presStyleCnt="0"/>
      <dgm:spPr/>
    </dgm:pt>
    <dgm:pt modelId="{06B89ADC-F9CD-4F17-9ABF-37F66CB2E1AB}" type="pres">
      <dgm:prSet presAssocID="{55C72ECB-346C-4CB4-94FF-3FF149EF6FBC}" presName="sibTrans" presStyleLbl="sibTrans1D1" presStyleIdx="1" presStyleCnt="5"/>
      <dgm:spPr/>
    </dgm:pt>
    <dgm:pt modelId="{4814AAB9-15AF-49D4-AA05-BB3F029F7BE5}" type="pres">
      <dgm:prSet presAssocID="{02F2B720-65D7-4B96-92C2-4A90C21B816C}" presName="node" presStyleLbl="node1" presStyleIdx="2" presStyleCnt="5">
        <dgm:presLayoutVars>
          <dgm:bulletEnabled val="1"/>
        </dgm:presLayoutVars>
      </dgm:prSet>
      <dgm:spPr/>
    </dgm:pt>
    <dgm:pt modelId="{F914034A-098B-4425-9A5B-E6DAC36AD6E8}" type="pres">
      <dgm:prSet presAssocID="{02F2B720-65D7-4B96-92C2-4A90C21B816C}" presName="spNode" presStyleCnt="0"/>
      <dgm:spPr/>
    </dgm:pt>
    <dgm:pt modelId="{9BD275A7-7AFE-4A2E-9FFB-6CFF7B318A03}" type="pres">
      <dgm:prSet presAssocID="{E5F5FA67-4859-435A-8BE5-8E79BFFB1130}" presName="sibTrans" presStyleLbl="sibTrans1D1" presStyleIdx="2" presStyleCnt="5"/>
      <dgm:spPr/>
    </dgm:pt>
    <dgm:pt modelId="{C8AD4081-520F-48A0-A5EC-C5DD36ACC292}" type="pres">
      <dgm:prSet presAssocID="{6BC894FB-A53E-4B9A-B91D-D704F851F4DD}" presName="node" presStyleLbl="node1" presStyleIdx="3" presStyleCnt="5">
        <dgm:presLayoutVars>
          <dgm:bulletEnabled val="1"/>
        </dgm:presLayoutVars>
      </dgm:prSet>
      <dgm:spPr/>
    </dgm:pt>
    <dgm:pt modelId="{5EBB9342-D0BE-45D9-B014-64B714E4F494}" type="pres">
      <dgm:prSet presAssocID="{6BC894FB-A53E-4B9A-B91D-D704F851F4DD}" presName="spNode" presStyleCnt="0"/>
      <dgm:spPr/>
    </dgm:pt>
    <dgm:pt modelId="{43CC8CA1-AE7D-4743-AB6F-F44CE7F408C2}" type="pres">
      <dgm:prSet presAssocID="{CB86208E-3FC2-4140-8BBE-4B6F8C34D0DA}" presName="sibTrans" presStyleLbl="sibTrans1D1" presStyleIdx="3" presStyleCnt="5"/>
      <dgm:spPr/>
    </dgm:pt>
    <dgm:pt modelId="{2DF299F9-FA23-4D2F-8E0B-3FB3DD687F0E}" type="pres">
      <dgm:prSet presAssocID="{C4FF7A49-E7C2-4E78-952D-2AA4C9A136F8}" presName="node" presStyleLbl="node1" presStyleIdx="4" presStyleCnt="5">
        <dgm:presLayoutVars>
          <dgm:bulletEnabled val="1"/>
        </dgm:presLayoutVars>
      </dgm:prSet>
      <dgm:spPr/>
    </dgm:pt>
    <dgm:pt modelId="{CC16FE61-5404-479A-8696-A2098E1C6DFA}" type="pres">
      <dgm:prSet presAssocID="{C4FF7A49-E7C2-4E78-952D-2AA4C9A136F8}" presName="spNode" presStyleCnt="0"/>
      <dgm:spPr/>
    </dgm:pt>
    <dgm:pt modelId="{7B1B360D-3F29-4F60-A33C-544713263FAE}" type="pres">
      <dgm:prSet presAssocID="{76318653-DE0B-4F07-AC8B-EC217EC16EA6}" presName="sibTrans" presStyleLbl="sibTrans1D1" presStyleIdx="4" presStyleCnt="5"/>
      <dgm:spPr/>
    </dgm:pt>
  </dgm:ptLst>
  <dgm:cxnLst>
    <dgm:cxn modelId="{8DBFA726-ED13-431D-A4AC-B77935F57532}" srcId="{7F215865-9C83-484A-A6B1-5E52301FE26F}" destId="{C4FF7A49-E7C2-4E78-952D-2AA4C9A136F8}" srcOrd="4" destOrd="0" parTransId="{9CAA6EB8-7961-4408-932B-17289DD7CCBF}" sibTransId="{76318653-DE0B-4F07-AC8B-EC217EC16EA6}"/>
    <dgm:cxn modelId="{4B5F862E-0706-49D8-AEC4-BABA5A79550D}" type="presOf" srcId="{D96A521E-75B8-46F3-9C39-19FA02B1CB96}" destId="{68C1106E-7A9C-484F-8E28-35F7504356CC}" srcOrd="0" destOrd="0" presId="urn:microsoft.com/office/officeart/2005/8/layout/cycle5"/>
    <dgm:cxn modelId="{4093CF33-CBA9-4225-86EB-F596F2388F4C}" srcId="{7F215865-9C83-484A-A6B1-5E52301FE26F}" destId="{6BC894FB-A53E-4B9A-B91D-D704F851F4DD}" srcOrd="3" destOrd="0" parTransId="{10DC4F50-2592-47A1-B7CF-16190FF66FFD}" sibTransId="{CB86208E-3FC2-4140-8BBE-4B6F8C34D0DA}"/>
    <dgm:cxn modelId="{F0D1F75B-AEDA-40FF-A6E7-A91E5BFC322F}" type="presOf" srcId="{9AA5D1AE-F1BC-4711-B2D8-3A0543244C98}" destId="{576CAC12-7A70-486B-B6A1-98D93311D061}" srcOrd="0" destOrd="0" presId="urn:microsoft.com/office/officeart/2005/8/layout/cycle5"/>
    <dgm:cxn modelId="{7FDBDF42-4A81-4D90-AC9A-131C4CA73B65}" type="presOf" srcId="{46903662-3059-4211-9A9E-69FBDAEFA384}" destId="{FF281E5D-ABA3-4E51-B42E-6612F680A084}" srcOrd="0" destOrd="0" presId="urn:microsoft.com/office/officeart/2005/8/layout/cycle5"/>
    <dgm:cxn modelId="{2615BA69-E3A4-4D7F-983E-6F77E230331E}" srcId="{7F215865-9C83-484A-A6B1-5E52301FE26F}" destId="{D96A521E-75B8-46F3-9C39-19FA02B1CB96}" srcOrd="0" destOrd="0" parTransId="{F2E4BC36-2BD3-4121-B038-C0B8627776CE}" sibTransId="{46903662-3059-4211-9A9E-69FBDAEFA384}"/>
    <dgm:cxn modelId="{38DE9672-E775-4BD3-84EF-8C057551A34C}" type="presOf" srcId="{6BC894FB-A53E-4B9A-B91D-D704F851F4DD}" destId="{C8AD4081-520F-48A0-A5EC-C5DD36ACC292}" srcOrd="0" destOrd="0" presId="urn:microsoft.com/office/officeart/2005/8/layout/cycle5"/>
    <dgm:cxn modelId="{66B89E82-DA6F-4383-9765-A36458F4B298}" type="presOf" srcId="{C4FF7A49-E7C2-4E78-952D-2AA4C9A136F8}" destId="{2DF299F9-FA23-4D2F-8E0B-3FB3DD687F0E}" srcOrd="0" destOrd="0" presId="urn:microsoft.com/office/officeart/2005/8/layout/cycle5"/>
    <dgm:cxn modelId="{0DBC1892-2009-4D1E-B591-60DA973FAE23}" type="presOf" srcId="{76318653-DE0B-4F07-AC8B-EC217EC16EA6}" destId="{7B1B360D-3F29-4F60-A33C-544713263FAE}" srcOrd="0" destOrd="0" presId="urn:microsoft.com/office/officeart/2005/8/layout/cycle5"/>
    <dgm:cxn modelId="{9D541A95-DC81-44CA-8D1E-D7E305F78944}" srcId="{7F215865-9C83-484A-A6B1-5E52301FE26F}" destId="{9AA5D1AE-F1BC-4711-B2D8-3A0543244C98}" srcOrd="1" destOrd="0" parTransId="{13F3D074-9422-4FA1-A2DD-CEEC31E8DC2F}" sibTransId="{55C72ECB-346C-4CB4-94FF-3FF149EF6FBC}"/>
    <dgm:cxn modelId="{8E2C309C-8DD3-466D-AEF4-4777AF1C3F56}" type="presOf" srcId="{E5F5FA67-4859-435A-8BE5-8E79BFFB1130}" destId="{9BD275A7-7AFE-4A2E-9FFB-6CFF7B318A03}" srcOrd="0" destOrd="0" presId="urn:microsoft.com/office/officeart/2005/8/layout/cycle5"/>
    <dgm:cxn modelId="{BA1E8EAA-135F-4137-B33F-7EA282CB1BDB}" type="presOf" srcId="{CB86208E-3FC2-4140-8BBE-4B6F8C34D0DA}" destId="{43CC8CA1-AE7D-4743-AB6F-F44CE7F408C2}" srcOrd="0" destOrd="0" presId="urn:microsoft.com/office/officeart/2005/8/layout/cycle5"/>
    <dgm:cxn modelId="{7689F3B7-830E-4C3B-AFA5-69372CC2A507}" srcId="{7F215865-9C83-484A-A6B1-5E52301FE26F}" destId="{02F2B720-65D7-4B96-92C2-4A90C21B816C}" srcOrd="2" destOrd="0" parTransId="{3C842D06-74F3-4D6A-A54A-75FF2EF0351C}" sibTransId="{E5F5FA67-4859-435A-8BE5-8E79BFFB1130}"/>
    <dgm:cxn modelId="{822F95BE-3981-45FC-9470-23C76BCA58A6}" type="presOf" srcId="{02F2B720-65D7-4B96-92C2-4A90C21B816C}" destId="{4814AAB9-15AF-49D4-AA05-BB3F029F7BE5}" srcOrd="0" destOrd="0" presId="urn:microsoft.com/office/officeart/2005/8/layout/cycle5"/>
    <dgm:cxn modelId="{2DF3CFBE-B580-4457-AE55-E752C736E362}" type="presOf" srcId="{7F215865-9C83-484A-A6B1-5E52301FE26F}" destId="{5B1867A0-409E-4996-8C6B-5CE54EF2A757}" srcOrd="0" destOrd="0" presId="urn:microsoft.com/office/officeart/2005/8/layout/cycle5"/>
    <dgm:cxn modelId="{0CDE87FF-AADC-459E-B611-E00119801F83}" type="presOf" srcId="{55C72ECB-346C-4CB4-94FF-3FF149EF6FBC}" destId="{06B89ADC-F9CD-4F17-9ABF-37F66CB2E1AB}" srcOrd="0" destOrd="0" presId="urn:microsoft.com/office/officeart/2005/8/layout/cycle5"/>
    <dgm:cxn modelId="{EB596249-FFB0-447A-98C5-0F279A603E83}" type="presParOf" srcId="{5B1867A0-409E-4996-8C6B-5CE54EF2A757}" destId="{68C1106E-7A9C-484F-8E28-35F7504356CC}" srcOrd="0" destOrd="0" presId="urn:microsoft.com/office/officeart/2005/8/layout/cycle5"/>
    <dgm:cxn modelId="{ECF58DEA-3F97-4724-998B-D7776DF51915}" type="presParOf" srcId="{5B1867A0-409E-4996-8C6B-5CE54EF2A757}" destId="{A7A1A1CD-A935-4186-BCA9-E43E5C515715}" srcOrd="1" destOrd="0" presId="urn:microsoft.com/office/officeart/2005/8/layout/cycle5"/>
    <dgm:cxn modelId="{FD82EEBF-E116-4F16-AC5F-997C9A47A3E2}" type="presParOf" srcId="{5B1867A0-409E-4996-8C6B-5CE54EF2A757}" destId="{FF281E5D-ABA3-4E51-B42E-6612F680A084}" srcOrd="2" destOrd="0" presId="urn:microsoft.com/office/officeart/2005/8/layout/cycle5"/>
    <dgm:cxn modelId="{36DAE422-D055-4920-8252-1160A0DE3EC6}" type="presParOf" srcId="{5B1867A0-409E-4996-8C6B-5CE54EF2A757}" destId="{576CAC12-7A70-486B-B6A1-98D93311D061}" srcOrd="3" destOrd="0" presId="urn:microsoft.com/office/officeart/2005/8/layout/cycle5"/>
    <dgm:cxn modelId="{2AA0FB1B-FC65-4411-9EF6-8426B0A359B4}" type="presParOf" srcId="{5B1867A0-409E-4996-8C6B-5CE54EF2A757}" destId="{16508B92-3B36-47DB-BD01-141987754982}" srcOrd="4" destOrd="0" presId="urn:microsoft.com/office/officeart/2005/8/layout/cycle5"/>
    <dgm:cxn modelId="{35EFBC1C-6E6E-4DE8-8DEB-834DE33A7005}" type="presParOf" srcId="{5B1867A0-409E-4996-8C6B-5CE54EF2A757}" destId="{06B89ADC-F9CD-4F17-9ABF-37F66CB2E1AB}" srcOrd="5" destOrd="0" presId="urn:microsoft.com/office/officeart/2005/8/layout/cycle5"/>
    <dgm:cxn modelId="{8B826307-14FB-4098-89D3-BF7DB65A8B22}" type="presParOf" srcId="{5B1867A0-409E-4996-8C6B-5CE54EF2A757}" destId="{4814AAB9-15AF-49D4-AA05-BB3F029F7BE5}" srcOrd="6" destOrd="0" presId="urn:microsoft.com/office/officeart/2005/8/layout/cycle5"/>
    <dgm:cxn modelId="{7C89E87E-DAE8-4C1A-B864-F00282248EE4}" type="presParOf" srcId="{5B1867A0-409E-4996-8C6B-5CE54EF2A757}" destId="{F914034A-098B-4425-9A5B-E6DAC36AD6E8}" srcOrd="7" destOrd="0" presId="urn:microsoft.com/office/officeart/2005/8/layout/cycle5"/>
    <dgm:cxn modelId="{57F0642D-D93A-47CF-BCA6-60135837D4A4}" type="presParOf" srcId="{5B1867A0-409E-4996-8C6B-5CE54EF2A757}" destId="{9BD275A7-7AFE-4A2E-9FFB-6CFF7B318A03}" srcOrd="8" destOrd="0" presId="urn:microsoft.com/office/officeart/2005/8/layout/cycle5"/>
    <dgm:cxn modelId="{A5E6AB59-17C8-40ED-9CA9-CDF82DB46FD4}" type="presParOf" srcId="{5B1867A0-409E-4996-8C6B-5CE54EF2A757}" destId="{C8AD4081-520F-48A0-A5EC-C5DD36ACC292}" srcOrd="9" destOrd="0" presId="urn:microsoft.com/office/officeart/2005/8/layout/cycle5"/>
    <dgm:cxn modelId="{BC18612B-AF43-413E-974B-4E51F6EFC837}" type="presParOf" srcId="{5B1867A0-409E-4996-8C6B-5CE54EF2A757}" destId="{5EBB9342-D0BE-45D9-B014-64B714E4F494}" srcOrd="10" destOrd="0" presId="urn:microsoft.com/office/officeart/2005/8/layout/cycle5"/>
    <dgm:cxn modelId="{88622412-0A4D-406F-AD37-4AEF6DE9E787}" type="presParOf" srcId="{5B1867A0-409E-4996-8C6B-5CE54EF2A757}" destId="{43CC8CA1-AE7D-4743-AB6F-F44CE7F408C2}" srcOrd="11" destOrd="0" presId="urn:microsoft.com/office/officeart/2005/8/layout/cycle5"/>
    <dgm:cxn modelId="{E227C14E-B95A-4C83-883B-BE4BA2A375AF}" type="presParOf" srcId="{5B1867A0-409E-4996-8C6B-5CE54EF2A757}" destId="{2DF299F9-FA23-4D2F-8E0B-3FB3DD687F0E}" srcOrd="12" destOrd="0" presId="urn:microsoft.com/office/officeart/2005/8/layout/cycle5"/>
    <dgm:cxn modelId="{E06232E3-1693-4D4E-A4F1-619617D6C1CD}" type="presParOf" srcId="{5B1867A0-409E-4996-8C6B-5CE54EF2A757}" destId="{CC16FE61-5404-479A-8696-A2098E1C6DFA}" srcOrd="13" destOrd="0" presId="urn:microsoft.com/office/officeart/2005/8/layout/cycle5"/>
    <dgm:cxn modelId="{62468C83-35F1-4355-8F43-D7230FEEE1AD}" type="presParOf" srcId="{5B1867A0-409E-4996-8C6B-5CE54EF2A757}" destId="{7B1B360D-3F29-4F60-A33C-544713263FAE}" srcOrd="14" destOrd="0" presId="urn:microsoft.com/office/officeart/2005/8/layout/cycle5"/>
  </dgm:cxnLst>
  <dgm:bg>
    <a:noFill/>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1106E-7A9C-484F-8E28-35F7504356CC}">
      <dsp:nvSpPr>
        <dsp:cNvPr id="0" name=""/>
        <dsp:cNvSpPr/>
      </dsp:nvSpPr>
      <dsp:spPr>
        <a:xfrm>
          <a:off x="4413163" y="2269"/>
          <a:ext cx="1689273" cy="1098027"/>
        </a:xfrm>
        <a:prstGeom prst="roundRect">
          <a:avLst/>
        </a:prstGeom>
        <a:solidFill>
          <a:srgbClr val="C0ACD4"/>
        </a:solidFill>
        <a:ln w="12700" cap="flat" cmpd="sng" algn="ctr">
          <a:solidFill>
            <a:srgbClr val="47165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rgbClr val="47165D"/>
              </a:solidFill>
            </a:rPr>
            <a:t>Onboarding</a:t>
          </a:r>
        </a:p>
      </dsp:txBody>
      <dsp:txXfrm>
        <a:off x="4466764" y="55870"/>
        <a:ext cx="1582071" cy="990825"/>
      </dsp:txXfrm>
    </dsp:sp>
    <dsp:sp modelId="{FF281E5D-ABA3-4E51-B42E-6612F680A084}">
      <dsp:nvSpPr>
        <dsp:cNvPr id="0" name=""/>
        <dsp:cNvSpPr/>
      </dsp:nvSpPr>
      <dsp:spPr>
        <a:xfrm>
          <a:off x="3063331" y="551283"/>
          <a:ext cx="4388937" cy="4388937"/>
        </a:xfrm>
        <a:custGeom>
          <a:avLst/>
          <a:gdLst/>
          <a:ahLst/>
          <a:cxnLst/>
          <a:rect l="0" t="0" r="0" b="0"/>
          <a:pathLst>
            <a:path>
              <a:moveTo>
                <a:pt x="3265588" y="279163"/>
              </a:moveTo>
              <a:arcTo wR="2194468" hR="2194468" stAng="17952946" swAng="1212315"/>
            </a:path>
          </a:pathLst>
        </a:custGeom>
        <a:noFill/>
        <a:ln w="6350" cap="flat" cmpd="sng" algn="ctr">
          <a:solidFill>
            <a:srgbClr val="47165D"/>
          </a:solidFill>
          <a:prstDash val="solid"/>
          <a:miter lim="800000"/>
          <a:tailEnd type="arrow"/>
        </a:ln>
        <a:effectLst/>
      </dsp:spPr>
      <dsp:style>
        <a:lnRef idx="1">
          <a:scrgbClr r="0" g="0" b="0"/>
        </a:lnRef>
        <a:fillRef idx="0">
          <a:scrgbClr r="0" g="0" b="0"/>
        </a:fillRef>
        <a:effectRef idx="0">
          <a:scrgbClr r="0" g="0" b="0"/>
        </a:effectRef>
        <a:fontRef idx="minor"/>
      </dsp:style>
    </dsp:sp>
    <dsp:sp modelId="{576CAC12-7A70-486B-B6A1-98D93311D061}">
      <dsp:nvSpPr>
        <dsp:cNvPr id="0" name=""/>
        <dsp:cNvSpPr/>
      </dsp:nvSpPr>
      <dsp:spPr>
        <a:xfrm>
          <a:off x="6500227" y="1518609"/>
          <a:ext cx="1689273" cy="1098027"/>
        </a:xfrm>
        <a:prstGeom prst="roundRect">
          <a:avLst/>
        </a:prstGeom>
        <a:solidFill>
          <a:srgbClr val="C0ACD4"/>
        </a:solidFill>
        <a:ln w="12700" cap="flat" cmpd="sng" algn="ctr">
          <a:solidFill>
            <a:srgbClr val="47165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rgbClr val="47165D"/>
              </a:solidFill>
            </a:rPr>
            <a:t>Meetings</a:t>
          </a:r>
        </a:p>
      </dsp:txBody>
      <dsp:txXfrm>
        <a:off x="6553828" y="1572210"/>
        <a:ext cx="1582071" cy="990825"/>
      </dsp:txXfrm>
    </dsp:sp>
    <dsp:sp modelId="{06B89ADC-F9CD-4F17-9ABF-37F66CB2E1AB}">
      <dsp:nvSpPr>
        <dsp:cNvPr id="0" name=""/>
        <dsp:cNvSpPr/>
      </dsp:nvSpPr>
      <dsp:spPr>
        <a:xfrm>
          <a:off x="3063331" y="551283"/>
          <a:ext cx="4388937" cy="4388937"/>
        </a:xfrm>
        <a:custGeom>
          <a:avLst/>
          <a:gdLst/>
          <a:ahLst/>
          <a:cxnLst/>
          <a:rect l="0" t="0" r="0" b="0"/>
          <a:pathLst>
            <a:path>
              <a:moveTo>
                <a:pt x="4383685" y="2346214"/>
              </a:moveTo>
              <a:arcTo wR="2194468" hR="2194468" stAng="21837907" swAng="1360327"/>
            </a:path>
          </a:pathLst>
        </a:custGeom>
        <a:noFill/>
        <a:ln w="6350" cap="flat" cmpd="sng" algn="ctr">
          <a:solidFill>
            <a:srgbClr val="47165D"/>
          </a:solidFill>
          <a:prstDash val="solid"/>
          <a:miter lim="800000"/>
          <a:tailEnd type="arrow"/>
        </a:ln>
        <a:effectLst/>
      </dsp:spPr>
      <dsp:style>
        <a:lnRef idx="1">
          <a:scrgbClr r="0" g="0" b="0"/>
        </a:lnRef>
        <a:fillRef idx="0">
          <a:scrgbClr r="0" g="0" b="0"/>
        </a:fillRef>
        <a:effectRef idx="0">
          <a:scrgbClr r="0" g="0" b="0"/>
        </a:effectRef>
        <a:fontRef idx="minor"/>
      </dsp:style>
    </dsp:sp>
    <dsp:sp modelId="{4814AAB9-15AF-49D4-AA05-BB3F029F7BE5}">
      <dsp:nvSpPr>
        <dsp:cNvPr id="0" name=""/>
        <dsp:cNvSpPr/>
      </dsp:nvSpPr>
      <dsp:spPr>
        <a:xfrm>
          <a:off x="5703039" y="3972100"/>
          <a:ext cx="1689273" cy="1098027"/>
        </a:xfrm>
        <a:prstGeom prst="roundRect">
          <a:avLst/>
        </a:prstGeom>
        <a:solidFill>
          <a:srgbClr val="C0ACD4"/>
        </a:solidFill>
        <a:ln w="12700" cap="flat" cmpd="sng" algn="ctr">
          <a:solidFill>
            <a:srgbClr val="47165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rgbClr val="47165D"/>
              </a:solidFill>
            </a:rPr>
            <a:t>Case</a:t>
          </a:r>
        </a:p>
        <a:p>
          <a:pPr marL="0" lvl="0" indent="0" algn="ctr" defTabSz="844550">
            <a:lnSpc>
              <a:spcPct val="90000"/>
            </a:lnSpc>
            <a:spcBef>
              <a:spcPct val="0"/>
            </a:spcBef>
            <a:spcAft>
              <a:spcPct val="35000"/>
            </a:spcAft>
            <a:buNone/>
          </a:pPr>
          <a:r>
            <a:rPr lang="en-US" sz="1900" b="1" kern="1200" dirty="0">
              <a:solidFill>
                <a:srgbClr val="47165D"/>
              </a:solidFill>
            </a:rPr>
            <a:t>Referral</a:t>
          </a:r>
        </a:p>
      </dsp:txBody>
      <dsp:txXfrm>
        <a:off x="5756640" y="4025701"/>
        <a:ext cx="1582071" cy="990825"/>
      </dsp:txXfrm>
    </dsp:sp>
    <dsp:sp modelId="{9BD275A7-7AFE-4A2E-9FFB-6CFF7B318A03}">
      <dsp:nvSpPr>
        <dsp:cNvPr id="0" name=""/>
        <dsp:cNvSpPr/>
      </dsp:nvSpPr>
      <dsp:spPr>
        <a:xfrm>
          <a:off x="3063331" y="551283"/>
          <a:ext cx="4388937" cy="4388937"/>
        </a:xfrm>
        <a:custGeom>
          <a:avLst/>
          <a:gdLst/>
          <a:ahLst/>
          <a:cxnLst/>
          <a:rect l="0" t="0" r="0" b="0"/>
          <a:pathLst>
            <a:path>
              <a:moveTo>
                <a:pt x="2464042" y="4372317"/>
              </a:moveTo>
              <a:arcTo wR="2194468" hR="2194468" stAng="4976629" swAng="846741"/>
            </a:path>
          </a:pathLst>
        </a:custGeom>
        <a:noFill/>
        <a:ln w="6350" cap="flat" cmpd="sng" algn="ctr">
          <a:solidFill>
            <a:srgbClr val="47165D"/>
          </a:solidFill>
          <a:prstDash val="solid"/>
          <a:miter lim="800000"/>
          <a:tailEnd type="arrow"/>
        </a:ln>
        <a:effectLst/>
      </dsp:spPr>
      <dsp:style>
        <a:lnRef idx="1">
          <a:scrgbClr r="0" g="0" b="0"/>
        </a:lnRef>
        <a:fillRef idx="0">
          <a:scrgbClr r="0" g="0" b="0"/>
        </a:fillRef>
        <a:effectRef idx="0">
          <a:scrgbClr r="0" g="0" b="0"/>
        </a:effectRef>
        <a:fontRef idx="minor"/>
      </dsp:style>
    </dsp:sp>
    <dsp:sp modelId="{C8AD4081-520F-48A0-A5EC-C5DD36ACC292}">
      <dsp:nvSpPr>
        <dsp:cNvPr id="0" name=""/>
        <dsp:cNvSpPr/>
      </dsp:nvSpPr>
      <dsp:spPr>
        <a:xfrm>
          <a:off x="3123286" y="3972100"/>
          <a:ext cx="1689273" cy="1098027"/>
        </a:xfrm>
        <a:prstGeom prst="roundRect">
          <a:avLst/>
        </a:prstGeom>
        <a:solidFill>
          <a:srgbClr val="C0ACD4"/>
        </a:solidFill>
        <a:ln w="12700" cap="flat" cmpd="sng" algn="ctr">
          <a:solidFill>
            <a:srgbClr val="47165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rgbClr val="47165D"/>
              </a:solidFill>
            </a:rPr>
            <a:t>Case </a:t>
          </a:r>
        </a:p>
        <a:p>
          <a:pPr marL="0" lvl="0" indent="0" algn="ctr" defTabSz="844550">
            <a:lnSpc>
              <a:spcPct val="90000"/>
            </a:lnSpc>
            <a:spcBef>
              <a:spcPct val="0"/>
            </a:spcBef>
            <a:spcAft>
              <a:spcPct val="35000"/>
            </a:spcAft>
            <a:buNone/>
          </a:pPr>
          <a:r>
            <a:rPr lang="en-US" sz="1900" b="1" kern="1200" dirty="0">
              <a:solidFill>
                <a:srgbClr val="47165D"/>
              </a:solidFill>
            </a:rPr>
            <a:t>Review</a:t>
          </a:r>
        </a:p>
      </dsp:txBody>
      <dsp:txXfrm>
        <a:off x="3176887" y="4025701"/>
        <a:ext cx="1582071" cy="990825"/>
      </dsp:txXfrm>
    </dsp:sp>
    <dsp:sp modelId="{43CC8CA1-AE7D-4743-AB6F-F44CE7F408C2}">
      <dsp:nvSpPr>
        <dsp:cNvPr id="0" name=""/>
        <dsp:cNvSpPr/>
      </dsp:nvSpPr>
      <dsp:spPr>
        <a:xfrm>
          <a:off x="3063331" y="551283"/>
          <a:ext cx="4388937" cy="4388937"/>
        </a:xfrm>
        <a:custGeom>
          <a:avLst/>
          <a:gdLst/>
          <a:ahLst/>
          <a:cxnLst/>
          <a:rect l="0" t="0" r="0" b="0"/>
          <a:pathLst>
            <a:path>
              <a:moveTo>
                <a:pt x="232914" y="3178337"/>
              </a:moveTo>
              <a:arcTo wR="2194468" hR="2194468" stAng="9201766" swAng="1360327"/>
            </a:path>
          </a:pathLst>
        </a:custGeom>
        <a:noFill/>
        <a:ln w="6350" cap="flat" cmpd="sng" algn="ctr">
          <a:solidFill>
            <a:srgbClr val="47165D"/>
          </a:solidFill>
          <a:prstDash val="solid"/>
          <a:miter lim="800000"/>
          <a:tailEnd type="arrow"/>
        </a:ln>
        <a:effectLst/>
      </dsp:spPr>
      <dsp:style>
        <a:lnRef idx="1">
          <a:scrgbClr r="0" g="0" b="0"/>
        </a:lnRef>
        <a:fillRef idx="0">
          <a:scrgbClr r="0" g="0" b="0"/>
        </a:fillRef>
        <a:effectRef idx="0">
          <a:scrgbClr r="0" g="0" b="0"/>
        </a:effectRef>
        <a:fontRef idx="minor"/>
      </dsp:style>
    </dsp:sp>
    <dsp:sp modelId="{2DF299F9-FA23-4D2F-8E0B-3FB3DD687F0E}">
      <dsp:nvSpPr>
        <dsp:cNvPr id="0" name=""/>
        <dsp:cNvSpPr/>
      </dsp:nvSpPr>
      <dsp:spPr>
        <a:xfrm>
          <a:off x="2326099" y="1518609"/>
          <a:ext cx="1689273" cy="1098027"/>
        </a:xfrm>
        <a:prstGeom prst="roundRect">
          <a:avLst/>
        </a:prstGeom>
        <a:solidFill>
          <a:srgbClr val="C0ACD4"/>
        </a:solidFill>
        <a:ln w="12700" cap="flat" cmpd="sng" algn="ctr">
          <a:solidFill>
            <a:srgbClr val="47165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rgbClr val="47165D"/>
              </a:solidFill>
            </a:rPr>
            <a:t>Resources</a:t>
          </a:r>
        </a:p>
      </dsp:txBody>
      <dsp:txXfrm>
        <a:off x="2379700" y="1572210"/>
        <a:ext cx="1582071" cy="990825"/>
      </dsp:txXfrm>
    </dsp:sp>
    <dsp:sp modelId="{7B1B360D-3F29-4F60-A33C-544713263FAE}">
      <dsp:nvSpPr>
        <dsp:cNvPr id="0" name=""/>
        <dsp:cNvSpPr/>
      </dsp:nvSpPr>
      <dsp:spPr>
        <a:xfrm>
          <a:off x="3063331" y="551283"/>
          <a:ext cx="4388937" cy="4388937"/>
        </a:xfrm>
        <a:custGeom>
          <a:avLst/>
          <a:gdLst/>
          <a:ahLst/>
          <a:cxnLst/>
          <a:rect l="0" t="0" r="0" b="0"/>
          <a:pathLst>
            <a:path>
              <a:moveTo>
                <a:pt x="527747" y="766976"/>
              </a:moveTo>
              <a:arcTo wR="2194468" hR="2194468" stAng="13234739" swAng="1212315"/>
            </a:path>
          </a:pathLst>
        </a:custGeom>
        <a:noFill/>
        <a:ln w="6350" cap="flat" cmpd="sng" algn="ctr">
          <a:solidFill>
            <a:srgbClr val="47165D"/>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0.10655</cdr:x>
      <cdr:y>0.06785</cdr:y>
    </cdr:from>
    <cdr:to>
      <cdr:x>0.83103</cdr:x>
      <cdr:y>0.19416</cdr:y>
    </cdr:to>
    <cdr:sp macro="" textlink="">
      <cdr:nvSpPr>
        <cdr:cNvPr id="2" name="TextBox 1">
          <a:extLst xmlns:a="http://schemas.openxmlformats.org/drawingml/2006/main">
            <a:ext uri="{FF2B5EF4-FFF2-40B4-BE49-F238E27FC236}">
              <a16:creationId xmlns:a16="http://schemas.microsoft.com/office/drawing/2014/main" id="{B1E90F1B-74B7-CBE7-FBFC-CE764719CE1C}"/>
            </a:ext>
          </a:extLst>
        </cdr:cNvPr>
        <cdr:cNvSpPr txBox="1"/>
      </cdr:nvSpPr>
      <cdr:spPr>
        <a:xfrm xmlns:a="http://schemas.openxmlformats.org/drawingml/2006/main">
          <a:off x="1243619" y="307975"/>
          <a:ext cx="8456192" cy="57335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kern="1200" dirty="0">
            <a:solidFill>
              <a:schemeClr val="bg1"/>
            </a:solidFill>
          </a:endParaRPr>
        </a:p>
      </cdr:txBody>
    </cdr:sp>
  </cdr:relSizeAnchor>
  <cdr:relSizeAnchor xmlns:cdr="http://schemas.openxmlformats.org/drawingml/2006/chartDrawing">
    <cdr:from>
      <cdr:x>0.13819</cdr:x>
      <cdr:y>0.02884</cdr:y>
    </cdr:from>
    <cdr:to>
      <cdr:x>0.811</cdr:x>
      <cdr:y>0.25406</cdr:y>
    </cdr:to>
    <cdr:sp macro="" textlink="">
      <cdr:nvSpPr>
        <cdr:cNvPr id="3" name="TextBox 2">
          <a:extLst xmlns:a="http://schemas.openxmlformats.org/drawingml/2006/main">
            <a:ext uri="{FF2B5EF4-FFF2-40B4-BE49-F238E27FC236}">
              <a16:creationId xmlns:a16="http://schemas.microsoft.com/office/drawing/2014/main" id="{207695CE-F375-2B54-8E8F-A9F45B128690}"/>
            </a:ext>
          </a:extLst>
        </cdr:cNvPr>
        <cdr:cNvSpPr txBox="1"/>
      </cdr:nvSpPr>
      <cdr:spPr>
        <a:xfrm xmlns:a="http://schemas.openxmlformats.org/drawingml/2006/main">
          <a:off x="1627857" y="150477"/>
          <a:ext cx="7925461" cy="11750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3200" b="1" kern="1200" dirty="0">
              <a:solidFill>
                <a:schemeClr val="bg1"/>
              </a:solidFill>
            </a:rPr>
            <a:t>APS Reports of Financial Exploitation</a:t>
          </a:r>
        </a:p>
        <a:p xmlns:a="http://schemas.openxmlformats.org/drawingml/2006/main">
          <a:pPr algn="ctr"/>
          <a:r>
            <a:rPr lang="en-US" sz="3200" b="1" kern="1200" dirty="0">
              <a:solidFill>
                <a:schemeClr val="bg1"/>
              </a:solidFill>
            </a:rPr>
            <a:t>Older (60+) and Vulnerable Adults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50484E-8BF1-3489-4EA1-4BF33692534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49590E4-665B-54F8-0B59-8F82C0FD9AB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778375-354E-B34D-940D-89B516324876}" type="datetimeFigureOut">
              <a:rPr lang="en-US" smtClean="0"/>
              <a:t>3/16/2026</a:t>
            </a:fld>
            <a:endParaRPr lang="en-US"/>
          </a:p>
        </p:txBody>
      </p:sp>
      <p:sp>
        <p:nvSpPr>
          <p:cNvPr id="4" name="Footer Placeholder 3">
            <a:extLst>
              <a:ext uri="{FF2B5EF4-FFF2-40B4-BE49-F238E27FC236}">
                <a16:creationId xmlns:a16="http://schemas.microsoft.com/office/drawing/2014/main" id="{3EC8C01A-0BEE-91B1-0313-C2AFF902249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9CB9FA3-0512-445C-4AC8-1C69EAB563D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CB621A-08EF-0144-A0C0-FBE040707469}" type="slidenum">
              <a:rPr lang="en-US" smtClean="0"/>
              <a:t>‹#›</a:t>
            </a:fld>
            <a:endParaRPr lang="en-US"/>
          </a:p>
        </p:txBody>
      </p:sp>
    </p:spTree>
    <p:extLst>
      <p:ext uri="{BB962C8B-B14F-4D97-AF65-F5344CB8AC3E}">
        <p14:creationId xmlns:p14="http://schemas.microsoft.com/office/powerpoint/2010/main" val="21680620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D0356C-95A8-A04B-9236-CA46D8D1647F}" type="datetimeFigureOut">
              <a:rPr lang="en-US" smtClean="0"/>
              <a:t>3/16/2026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95E32-068F-FF4B-A3FE-4343186DB2B5}" type="slidenum">
              <a:rPr lang="en-US" smtClean="0"/>
              <a:t>‹#›</a:t>
            </a:fld>
            <a:endParaRPr lang="en-US"/>
          </a:p>
        </p:txBody>
      </p:sp>
    </p:spTree>
    <p:extLst>
      <p:ext uri="{BB962C8B-B14F-4D97-AF65-F5344CB8AC3E}">
        <p14:creationId xmlns:p14="http://schemas.microsoft.com/office/powerpoint/2010/main" val="763405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695E32-068F-FF4B-A3FE-4343186DB2B5}" type="slidenum">
              <a:rPr lang="en-US" smtClean="0"/>
              <a:t>1</a:t>
            </a:fld>
            <a:endParaRPr lang="en-US"/>
          </a:p>
        </p:txBody>
      </p:sp>
    </p:spTree>
    <p:extLst>
      <p:ext uri="{BB962C8B-B14F-4D97-AF65-F5344CB8AC3E}">
        <p14:creationId xmlns:p14="http://schemas.microsoft.com/office/powerpoint/2010/main" val="3561302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multidisciplinary teams is crucial to effectively safeguard older and vulnerable adults from financial exploitation.</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$100,111,542 reported losses </a:t>
            </a:r>
            <a:r>
              <a:rPr lang="en-US" sz="1200" kern="1200" dirty="0">
                <a:solidFill>
                  <a:schemeClr val="tx1"/>
                </a:solidFill>
                <a:effectLst/>
                <a:latin typeface="+mn-lt"/>
                <a:ea typeface="+mn-ea"/>
                <a:cs typeface="+mn-cs"/>
              </a:rPr>
              <a:t>in 2024; WRAPS data</a:t>
            </a:r>
            <a:endParaRPr lang="en-US" dirty="0"/>
          </a:p>
          <a:p>
            <a:pPr marL="171450" indent="-171450">
              <a:buFont typeface="Arial" panose="020B0604020202020204" pitchFamily="34" charset="0"/>
              <a:buChar char="•"/>
            </a:pPr>
            <a:r>
              <a:rPr lang="en-US" dirty="0"/>
              <a:t>Over </a:t>
            </a:r>
            <a:r>
              <a:rPr lang="en-US" b="1" dirty="0"/>
              <a:t>$46 million lost </a:t>
            </a:r>
            <a:r>
              <a:rPr lang="en-US" dirty="0"/>
              <a:t>to Wisconsin older adults in 2023 – amount increases annually</a:t>
            </a:r>
          </a:p>
          <a:p>
            <a:pPr marL="171450" indent="-171450">
              <a:buFont typeface="Arial" panose="020B0604020202020204" pitchFamily="34" charset="0"/>
              <a:buChar char="•"/>
            </a:pPr>
            <a:r>
              <a:rPr lang="en-US" dirty="0"/>
              <a:t>This amount is significantly lower than actual loss</a:t>
            </a:r>
          </a:p>
          <a:p>
            <a:pPr marL="171450" indent="-171450">
              <a:buFont typeface="Arial" panose="020B0604020202020204" pitchFamily="34" charset="0"/>
              <a:buChar char="•"/>
            </a:pPr>
            <a:r>
              <a:rPr lang="en-US" b="1" dirty="0"/>
              <a:t>1 in 44 </a:t>
            </a:r>
            <a:r>
              <a:rPr lang="en-US" dirty="0"/>
              <a:t>cases of financial exploitation are reported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Helps professionals keep their finger on the pulse of trends in their communities – provide community outreach and education</a:t>
            </a:r>
          </a:p>
          <a:p>
            <a:endParaRPr lang="en-US" dirty="0"/>
          </a:p>
          <a:p>
            <a:r>
              <a:rPr lang="en-US" dirty="0"/>
              <a:t>FASTs </a:t>
            </a:r>
            <a:r>
              <a:rPr lang="en-US" b="1" dirty="0"/>
              <a:t>pool resources and expertise </a:t>
            </a:r>
            <a:r>
              <a:rPr lang="en-US" dirty="0"/>
              <a:t>to coordinate efforts to protect individuals at risk and prevent future instances of exploitation</a:t>
            </a:r>
          </a:p>
          <a:p>
            <a:pPr marL="171450" indent="-171450">
              <a:buFont typeface="Arial" panose="020B0604020202020204" pitchFamily="34" charset="0"/>
              <a:buChar char="•"/>
            </a:pPr>
            <a:r>
              <a:rPr lang="en-US" dirty="0"/>
              <a:t>As we add more teams to the state, the number of reported losses will increase as we hope to increase number of reports</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10</a:t>
            </a:fld>
            <a:endParaRPr lang="en-US"/>
          </a:p>
        </p:txBody>
      </p:sp>
    </p:spTree>
    <p:extLst>
      <p:ext uri="{BB962C8B-B14F-4D97-AF65-F5344CB8AC3E}">
        <p14:creationId xmlns:p14="http://schemas.microsoft.com/office/powerpoint/2010/main" val="2161059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11</a:t>
            </a:fld>
            <a:endParaRPr lang="en-US"/>
          </a:p>
        </p:txBody>
      </p:sp>
    </p:spTree>
    <p:extLst>
      <p:ext uri="{BB962C8B-B14F-4D97-AF65-F5344CB8AC3E}">
        <p14:creationId xmlns:p14="http://schemas.microsoft.com/office/powerpoint/2010/main" val="133779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Polyvictimization found in 24% of reported Financial Exploitation cases</a:t>
            </a:r>
          </a:p>
        </p:txBody>
      </p:sp>
      <p:sp>
        <p:nvSpPr>
          <p:cNvPr id="4" name="Slide Number Placeholder 3"/>
          <p:cNvSpPr>
            <a:spLocks noGrp="1"/>
          </p:cNvSpPr>
          <p:nvPr>
            <p:ph type="sldNum" sz="quarter" idx="5"/>
          </p:nvPr>
        </p:nvSpPr>
        <p:spPr/>
        <p:txBody>
          <a:bodyPr/>
          <a:lstStyle/>
          <a:p>
            <a:fld id="{1D695E32-068F-FF4B-A3FE-4343186DB2B5}" type="slidenum">
              <a:rPr lang="en-US" smtClean="0"/>
              <a:t>12</a:t>
            </a:fld>
            <a:endParaRPr lang="en-US"/>
          </a:p>
        </p:txBody>
      </p:sp>
    </p:spTree>
    <p:extLst>
      <p:ext uri="{BB962C8B-B14F-4D97-AF65-F5344CB8AC3E}">
        <p14:creationId xmlns:p14="http://schemas.microsoft.com/office/powerpoint/2010/main" val="1410640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stronger together. The more we know and work together, the better we are able to accomplish our vision</a:t>
            </a:r>
          </a:p>
        </p:txBody>
      </p:sp>
      <p:sp>
        <p:nvSpPr>
          <p:cNvPr id="4" name="Slide Number Placeholder 3"/>
          <p:cNvSpPr>
            <a:spLocks noGrp="1"/>
          </p:cNvSpPr>
          <p:nvPr>
            <p:ph type="sldNum" sz="quarter" idx="5"/>
          </p:nvPr>
        </p:nvSpPr>
        <p:spPr/>
        <p:txBody>
          <a:bodyPr/>
          <a:lstStyle/>
          <a:p>
            <a:fld id="{1D695E32-068F-FF4B-A3FE-4343186DB2B5}" type="slidenum">
              <a:rPr lang="en-US" smtClean="0"/>
              <a:t>13</a:t>
            </a:fld>
            <a:endParaRPr lang="en-US"/>
          </a:p>
        </p:txBody>
      </p:sp>
    </p:spTree>
    <p:extLst>
      <p:ext uri="{BB962C8B-B14F-4D97-AF65-F5344CB8AC3E}">
        <p14:creationId xmlns:p14="http://schemas.microsoft.com/office/powerpoint/2010/main" val="409701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Teach people how to stop financial abuse—in and out of the team</a:t>
            </a:r>
          </a:p>
          <a:p>
            <a:pPr marL="171450" indent="-171450">
              <a:buFont typeface="Arial" panose="020B0604020202020204" pitchFamily="34" charset="0"/>
              <a:buChar char="•"/>
            </a:pPr>
            <a:r>
              <a:rPr lang="en-US" dirty="0"/>
              <a:t>Share information about financial abuse of older adults with professionals who can help them.</a:t>
            </a:r>
          </a:p>
          <a:p>
            <a:pPr marL="171450" indent="-171450">
              <a:buFont typeface="Arial" panose="020B0604020202020204" pitchFamily="34" charset="0"/>
              <a:buChar char="•"/>
            </a:pPr>
            <a:r>
              <a:rPr lang="en-US" dirty="0"/>
              <a:t>Work together to improve how we help victims of financial abuse.</a:t>
            </a:r>
          </a:p>
          <a:p>
            <a:pPr marL="171450" indent="-171450">
              <a:buFont typeface="Arial" panose="020B0604020202020204" pitchFamily="34" charset="0"/>
              <a:buChar char="•"/>
            </a:pPr>
            <a:r>
              <a:rPr lang="en-US" dirty="0"/>
              <a:t>Collect important information and use expert advice to better handle elder abuse cases in court.</a:t>
            </a:r>
          </a:p>
          <a:p>
            <a:pPr marL="171450" indent="-171450">
              <a:buFont typeface="Arial" panose="020B0604020202020204" pitchFamily="34" charset="0"/>
              <a:buChar char="•"/>
            </a:pPr>
            <a:r>
              <a:rPr lang="en-US" dirty="0"/>
              <a:t>Help victims of complex abuse cases and make sure they stay safe.</a:t>
            </a:r>
          </a:p>
          <a:p>
            <a:pPr marL="171450" indent="-171450">
              <a:buFont typeface="Arial" panose="020B0604020202020204" pitchFamily="34" charset="0"/>
              <a:buChar char="•"/>
            </a:pPr>
            <a:r>
              <a:rPr lang="en-US" dirty="0"/>
              <a:t>Promote the best ways to prevent and respond to elder financial abuse.</a:t>
            </a:r>
          </a:p>
        </p:txBody>
      </p:sp>
      <p:sp>
        <p:nvSpPr>
          <p:cNvPr id="4" name="Slide Number Placeholder 3"/>
          <p:cNvSpPr>
            <a:spLocks noGrp="1"/>
          </p:cNvSpPr>
          <p:nvPr>
            <p:ph type="sldNum" sz="quarter" idx="5"/>
          </p:nvPr>
        </p:nvSpPr>
        <p:spPr/>
        <p:txBody>
          <a:bodyPr/>
          <a:lstStyle/>
          <a:p>
            <a:fld id="{1D695E32-068F-FF4B-A3FE-4343186DB2B5}" type="slidenum">
              <a:rPr lang="en-US" smtClean="0"/>
              <a:t>14</a:t>
            </a:fld>
            <a:endParaRPr lang="en-US"/>
          </a:p>
        </p:txBody>
      </p:sp>
    </p:spTree>
    <p:extLst>
      <p:ext uri="{BB962C8B-B14F-4D97-AF65-F5344CB8AC3E}">
        <p14:creationId xmlns:p14="http://schemas.microsoft.com/office/powerpoint/2010/main" val="61680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April is a forensic accountant</a:t>
            </a:r>
          </a:p>
          <a:p>
            <a:r>
              <a:rPr lang="en-US" dirty="0"/>
              <a:t>Offered to assist </a:t>
            </a:r>
          </a:p>
          <a:p>
            <a:pPr marL="171450" indent="-171450">
              <a:buFont typeface="Arial" panose="020B0604020202020204" pitchFamily="34" charset="0"/>
              <a:buChar char="•"/>
            </a:pPr>
            <a:r>
              <a:rPr lang="en-US" dirty="0"/>
              <a:t>Travels throughout state</a:t>
            </a:r>
          </a:p>
          <a:p>
            <a:pPr marL="171450" indent="-171450">
              <a:buFont typeface="Arial" panose="020B0604020202020204" pitchFamily="34" charset="0"/>
              <a:buChar char="•"/>
            </a:pPr>
            <a:r>
              <a:rPr lang="en-US" dirty="0"/>
              <a:t>Can attend meetings virtually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We often work in silos</a:t>
            </a:r>
          </a:p>
          <a:p>
            <a:pPr marL="171450" indent="-171450">
              <a:buFont typeface="Arial" panose="020B0604020202020204" pitchFamily="34" charset="0"/>
              <a:buChar char="•"/>
            </a:pPr>
            <a:r>
              <a:rPr lang="en-US" dirty="0"/>
              <a:t>MDTs give us the advantage of shared data, experiences, and perspectives</a:t>
            </a:r>
          </a:p>
        </p:txBody>
      </p:sp>
      <p:sp>
        <p:nvSpPr>
          <p:cNvPr id="4" name="Slide Number Placeholder 3"/>
          <p:cNvSpPr>
            <a:spLocks noGrp="1"/>
          </p:cNvSpPr>
          <p:nvPr>
            <p:ph type="sldNum" sz="quarter" idx="5"/>
          </p:nvPr>
        </p:nvSpPr>
        <p:spPr/>
        <p:txBody>
          <a:bodyPr/>
          <a:lstStyle/>
          <a:p>
            <a:fld id="{1D695E32-068F-FF4B-A3FE-4343186DB2B5}" type="slidenum">
              <a:rPr lang="en-US" smtClean="0"/>
              <a:t>15</a:t>
            </a:fld>
            <a:endParaRPr lang="en-US"/>
          </a:p>
        </p:txBody>
      </p:sp>
    </p:spTree>
    <p:extLst>
      <p:ext uri="{BB962C8B-B14F-4D97-AF65-F5344CB8AC3E}">
        <p14:creationId xmlns:p14="http://schemas.microsoft.com/office/powerpoint/2010/main" val="2955835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Team Recruitment and onboarding</a:t>
            </a:r>
          </a:p>
          <a:p>
            <a:pPr marL="685800" lvl="1" indent="-228600">
              <a:buFont typeface="+mj-lt"/>
              <a:buAutoNum type="arabicPeriod"/>
            </a:pPr>
            <a:r>
              <a:rPr lang="en-US" dirty="0"/>
              <a:t>Two co-chairs</a:t>
            </a:r>
          </a:p>
          <a:p>
            <a:pPr marL="1143000" lvl="2" indent="-228600">
              <a:buFont typeface="+mj-lt"/>
              <a:buAutoNum type="arabicPeriod"/>
            </a:pPr>
            <a:r>
              <a:rPr lang="en-US" dirty="0"/>
              <a:t>divide and conquer</a:t>
            </a:r>
          </a:p>
          <a:p>
            <a:pPr marL="1143000" lvl="2" indent="-228600">
              <a:buFont typeface="+mj-lt"/>
              <a:buAutoNum type="arabicPeriod"/>
            </a:pPr>
            <a:r>
              <a:rPr lang="en-US" dirty="0"/>
              <a:t>sustainability</a:t>
            </a:r>
          </a:p>
          <a:p>
            <a:pPr marL="685800" lvl="1" indent="-228600">
              <a:buFont typeface="+mj-lt"/>
              <a:buAutoNum type="arabicPeriod"/>
            </a:pPr>
            <a:r>
              <a:rPr lang="en-US" dirty="0"/>
              <a:t>Identify gaps in membership and reach out for assistance</a:t>
            </a:r>
          </a:p>
          <a:p>
            <a:pPr marL="1143000" lvl="2" indent="-228600">
              <a:buFont typeface="+mj-lt"/>
              <a:buAutoNum type="arabicPeriod"/>
            </a:pPr>
            <a:r>
              <a:rPr lang="en-US" dirty="0"/>
              <a:t>FAST Committee very responsive</a:t>
            </a:r>
          </a:p>
          <a:p>
            <a:pPr marL="685800" lvl="1" indent="-228600">
              <a:buFont typeface="+mj-lt"/>
              <a:buAutoNum type="arabicPeriod"/>
            </a:pPr>
            <a:r>
              <a:rPr lang="en-US" dirty="0"/>
              <a:t>Onboard new members (resources)</a:t>
            </a:r>
          </a:p>
          <a:p>
            <a:pPr marL="1143000" lvl="2" indent="-228600">
              <a:buFont typeface="+mj-lt"/>
              <a:buAutoNum type="arabicPeriod"/>
            </a:pPr>
            <a:r>
              <a:rPr lang="en-US" dirty="0"/>
              <a:t>Learn about different organizations – partner map (Waukesha example and fillable form for your team)</a:t>
            </a:r>
          </a:p>
          <a:p>
            <a:pPr marL="1143000" lvl="2" indent="-228600">
              <a:buFont typeface="+mj-lt"/>
              <a:buAutoNum type="arabicPeriod"/>
            </a:pPr>
            <a:r>
              <a:rPr lang="en-US" dirty="0"/>
              <a:t>MOU</a:t>
            </a:r>
          </a:p>
          <a:p>
            <a:pPr marL="1143000" lvl="2" indent="-228600">
              <a:buFont typeface="+mj-lt"/>
              <a:buAutoNum type="arabicPeriod"/>
            </a:pPr>
            <a:r>
              <a:rPr lang="en-US" dirty="0"/>
              <a:t>Reference materials such as glossaries</a:t>
            </a:r>
          </a:p>
          <a:p>
            <a:pPr marL="228600" indent="-228600">
              <a:buFont typeface="+mj-lt"/>
              <a:buAutoNum type="arabicPeriod"/>
            </a:pPr>
            <a:r>
              <a:rPr lang="en-US" dirty="0"/>
              <a:t>Meetings</a:t>
            </a:r>
          </a:p>
          <a:p>
            <a:pPr marL="685800" lvl="1" indent="-228600">
              <a:buFont typeface="+mj-lt"/>
              <a:buAutoNum type="arabicPeriod"/>
            </a:pPr>
            <a:r>
              <a:rPr lang="en-US" dirty="0"/>
              <a:t>How often?</a:t>
            </a:r>
          </a:p>
          <a:p>
            <a:pPr marL="685800" lvl="1" indent="-228600">
              <a:buFont typeface="+mj-lt"/>
              <a:buAutoNum type="arabicPeriod"/>
            </a:pPr>
            <a:r>
              <a:rPr lang="en-US" dirty="0"/>
              <a:t>Modality—virtual / in-person / hybrid</a:t>
            </a:r>
          </a:p>
          <a:p>
            <a:pPr marL="1143000" lvl="2" indent="-228600">
              <a:buFont typeface="+mj-lt"/>
              <a:buAutoNum type="arabicPeriod"/>
            </a:pPr>
            <a:r>
              <a:rPr lang="en-US" dirty="0"/>
              <a:t>Zoom and Teams tutorials in resources</a:t>
            </a:r>
          </a:p>
          <a:p>
            <a:pPr marL="1143000" lvl="2" indent="-228600">
              <a:buFont typeface="+mj-lt"/>
              <a:buAutoNum type="arabicPeriod"/>
            </a:pPr>
            <a:r>
              <a:rPr lang="en-US" dirty="0"/>
              <a:t>If you opt for in-person, hybrid is encouraged</a:t>
            </a:r>
          </a:p>
          <a:p>
            <a:pPr marL="685800" lvl="1" indent="-228600">
              <a:buFont typeface="+mj-lt"/>
              <a:buAutoNum type="arabicPeriod"/>
            </a:pPr>
            <a:r>
              <a:rPr lang="en-US" dirty="0"/>
              <a:t>Plan meeting—coordinator checklist</a:t>
            </a:r>
          </a:p>
          <a:p>
            <a:pPr marL="1143000" lvl="2" indent="-228600">
              <a:buFont typeface="+mj-lt"/>
              <a:buAutoNum type="arabicPeriod"/>
            </a:pPr>
            <a:r>
              <a:rPr lang="en-US" dirty="0"/>
              <a:t>Check MOU / confidentiality forms--fillable</a:t>
            </a:r>
          </a:p>
          <a:p>
            <a:pPr marL="1143000" lvl="2" indent="-228600">
              <a:buFont typeface="+mj-lt"/>
              <a:buAutoNum type="arabicPeriod"/>
            </a:pPr>
            <a:r>
              <a:rPr lang="en-US" dirty="0"/>
              <a:t>Review previous meeting minutes</a:t>
            </a:r>
          </a:p>
          <a:p>
            <a:pPr marL="1143000" lvl="2" indent="-228600">
              <a:buFont typeface="+mj-lt"/>
              <a:buAutoNum type="arabicPeriod"/>
            </a:pPr>
            <a:r>
              <a:rPr lang="en-US" dirty="0"/>
              <a:t>Education / case review / both</a:t>
            </a:r>
          </a:p>
          <a:p>
            <a:pPr marL="1600200" lvl="3" indent="-228600">
              <a:buFont typeface="+mj-lt"/>
              <a:buAutoNum type="arabicPeriod"/>
            </a:pPr>
            <a:r>
              <a:rPr lang="en-US" dirty="0"/>
              <a:t>First 3-6 months will focus on recruitment, relationship building, and education</a:t>
            </a:r>
          </a:p>
          <a:p>
            <a:pPr marL="2057400" lvl="4" indent="-228600">
              <a:buFont typeface="+mj-lt"/>
              <a:buAutoNum type="arabicPeriod"/>
            </a:pPr>
            <a:r>
              <a:rPr lang="en-US" dirty="0"/>
              <a:t>Speakers</a:t>
            </a:r>
          </a:p>
          <a:p>
            <a:pPr marL="2057400" lvl="4" indent="-228600">
              <a:buFont typeface="+mj-lt"/>
              <a:buAutoNum type="arabicPeriod"/>
            </a:pPr>
            <a:r>
              <a:rPr lang="en-US" dirty="0"/>
              <a:t>NCALL videos</a:t>
            </a:r>
          </a:p>
          <a:p>
            <a:pPr marL="1600200" lvl="3" indent="-228600">
              <a:buFont typeface="+mj-lt"/>
              <a:buAutoNum type="arabicPeriod"/>
            </a:pPr>
            <a:r>
              <a:rPr lang="en-US" dirty="0"/>
              <a:t>Once team is established, add case reviews as needed</a:t>
            </a:r>
          </a:p>
          <a:p>
            <a:pPr marL="685800" lvl="1" indent="-228600">
              <a:buFont typeface="+mj-lt"/>
              <a:buAutoNum type="arabicPeriod"/>
            </a:pPr>
            <a:r>
              <a:rPr lang="en-US" dirty="0"/>
              <a:t>Set and send agenda</a:t>
            </a:r>
          </a:p>
          <a:p>
            <a:pPr marL="685800" lvl="1" indent="-228600">
              <a:buFont typeface="+mj-lt"/>
              <a:buAutoNum type="arabicPeriod"/>
            </a:pPr>
            <a:r>
              <a:rPr lang="en-US" dirty="0"/>
              <a:t>Take notes</a:t>
            </a:r>
          </a:p>
          <a:p>
            <a:pPr marL="685800" lvl="1" indent="-228600">
              <a:buFont typeface="+mj-lt"/>
              <a:buAutoNum type="arabicPeriod"/>
            </a:pPr>
            <a:r>
              <a:rPr lang="en-US" dirty="0"/>
              <a:t>Send minutes</a:t>
            </a:r>
          </a:p>
          <a:p>
            <a:pPr marL="228600" indent="-228600">
              <a:buFont typeface="+mj-lt"/>
              <a:buAutoNum type="arabicPeriod"/>
            </a:pPr>
            <a:r>
              <a:rPr lang="en-US" dirty="0"/>
              <a:t>Case Referral</a:t>
            </a:r>
          </a:p>
          <a:p>
            <a:pPr marL="228600" indent="-228600">
              <a:buFont typeface="+mj-lt"/>
              <a:buAutoNum type="arabicPeriod"/>
            </a:pPr>
            <a:r>
              <a:rPr lang="en-US" dirty="0"/>
              <a:t>Case Review</a:t>
            </a:r>
          </a:p>
          <a:p>
            <a:pPr marL="685800" lvl="1" indent="-228600">
              <a:buFont typeface="+mj-lt"/>
              <a:buAutoNum type="arabicPeriod"/>
            </a:pPr>
            <a:r>
              <a:rPr lang="en-US" dirty="0"/>
              <a:t>Checklist</a:t>
            </a:r>
          </a:p>
          <a:p>
            <a:pPr marL="685800" lvl="1" indent="-228600">
              <a:buFont typeface="+mj-lt"/>
              <a:buAutoNum type="arabicPeriod"/>
            </a:pPr>
            <a:r>
              <a:rPr lang="en-US" dirty="0"/>
              <a:t>Fillable forms</a:t>
            </a:r>
          </a:p>
          <a:p>
            <a:pPr marL="685800" lvl="1" indent="-228600">
              <a:buFont typeface="+mj-lt"/>
              <a:buAutoNum type="arabicPeriod"/>
            </a:pPr>
            <a:r>
              <a:rPr lang="en-US" dirty="0"/>
              <a:t>Ground rules</a:t>
            </a:r>
          </a:p>
          <a:p>
            <a:pPr marL="685800" lvl="1" indent="-228600">
              <a:buFont typeface="+mj-lt"/>
              <a:buAutoNum type="arabicPeriod"/>
            </a:pPr>
            <a:r>
              <a:rPr lang="en-US" dirty="0"/>
              <a:t>Flow chart</a:t>
            </a:r>
          </a:p>
          <a:p>
            <a:pPr marL="685800" lvl="1" indent="-228600">
              <a:buFont typeface="+mj-lt"/>
              <a:buAutoNum type="arabicPeriod"/>
            </a:pPr>
            <a:r>
              <a:rPr lang="en-US" dirty="0"/>
              <a:t>Lessons learned log</a:t>
            </a:r>
          </a:p>
          <a:p>
            <a:pPr marL="685800" lvl="1" indent="-228600">
              <a:buFont typeface="+mj-lt"/>
              <a:buAutoNum type="arabicPeriod"/>
            </a:pPr>
            <a:r>
              <a:rPr lang="en-US" dirty="0"/>
              <a:t>Lessons learned scenario and sample documentation</a:t>
            </a:r>
          </a:p>
          <a:p>
            <a:pPr marL="685800" lvl="1" indent="-228600">
              <a:buFont typeface="+mj-lt"/>
              <a:buAutoNum type="arabicPeriod"/>
            </a:pPr>
            <a:r>
              <a:rPr lang="en-US" dirty="0"/>
              <a:t>Legal </a:t>
            </a:r>
            <a:r>
              <a:rPr lang="en-US" dirty="0" err="1"/>
              <a:t>Act!on</a:t>
            </a:r>
            <a:r>
              <a:rPr lang="en-US" dirty="0"/>
              <a:t> Referral Form</a:t>
            </a:r>
          </a:p>
          <a:p>
            <a:pPr marL="685800" lvl="1" indent="-228600">
              <a:buFont typeface="+mj-lt"/>
              <a:buAutoNum type="arabicPeriod"/>
            </a:pPr>
            <a:r>
              <a:rPr lang="en-US" dirty="0"/>
              <a:t>Link to WI State laws</a:t>
            </a:r>
          </a:p>
          <a:p>
            <a:pPr marL="228600" indent="-228600">
              <a:buFont typeface="+mj-lt"/>
              <a:buAutoNum type="arabicPeriod"/>
            </a:pPr>
            <a:r>
              <a:rPr lang="en-US" dirty="0"/>
              <a:t>Resources—list in toolkit and available for download on website along with toolkit</a:t>
            </a:r>
          </a:p>
          <a:p>
            <a:pPr marL="685800" lvl="1" indent="-228600">
              <a:buFont typeface="+mj-lt"/>
              <a:buAutoNum type="arabicPeriod"/>
            </a:pPr>
            <a:r>
              <a:rPr lang="en-US" dirty="0"/>
              <a:t>Recruiting</a:t>
            </a:r>
          </a:p>
          <a:p>
            <a:pPr marL="685800" lvl="1" indent="-228600">
              <a:buFont typeface="+mj-lt"/>
              <a:buAutoNum type="arabicPeriod"/>
            </a:pPr>
            <a:r>
              <a:rPr lang="en-US" dirty="0"/>
              <a:t>Onboarding/Reference materials</a:t>
            </a:r>
          </a:p>
          <a:p>
            <a:pPr marL="685800" lvl="1" indent="-228600">
              <a:buFont typeface="+mj-lt"/>
              <a:buAutoNum type="arabicPeriod"/>
            </a:pPr>
            <a:r>
              <a:rPr lang="en-US" dirty="0"/>
              <a:t>Meetings</a:t>
            </a:r>
          </a:p>
          <a:p>
            <a:pPr marL="685800" lvl="1" indent="-228600">
              <a:buFont typeface="+mj-lt"/>
              <a:buAutoNum type="arabicPeriod"/>
            </a:pPr>
            <a:r>
              <a:rPr lang="en-US" dirty="0"/>
              <a:t>Case Review</a:t>
            </a:r>
          </a:p>
          <a:p>
            <a:pPr marL="685800" lvl="1" indent="-228600">
              <a:buFont typeface="+mj-lt"/>
              <a:buAutoNum type="arabicPeriod"/>
            </a:pPr>
            <a:r>
              <a:rPr lang="en-US" dirty="0"/>
              <a:t>General Information</a:t>
            </a:r>
          </a:p>
          <a:p>
            <a:pPr marL="1143000" lvl="2" indent="-228600">
              <a:buFont typeface="+mj-lt"/>
              <a:buAutoNum type="arabicPeriod"/>
            </a:pPr>
            <a:r>
              <a:rPr lang="en-US" dirty="0"/>
              <a:t>AARP website link</a:t>
            </a:r>
          </a:p>
          <a:p>
            <a:pPr marL="1143000" lvl="2" indent="-228600">
              <a:buFont typeface="+mj-lt"/>
              <a:buAutoNum type="arabicPeriod"/>
            </a:pPr>
            <a:r>
              <a:rPr lang="en-US" dirty="0"/>
              <a:t>CFPB—trusted contact, cross-training topics, recovering from FE</a:t>
            </a:r>
          </a:p>
          <a:p>
            <a:pPr marL="1143000" lvl="2" indent="-228600">
              <a:buFont typeface="+mj-lt"/>
              <a:buAutoNum type="arabicPeriod"/>
            </a:pPr>
            <a:r>
              <a:rPr lang="en-US" dirty="0"/>
              <a:t>DOJ ethical and legal considerations</a:t>
            </a:r>
          </a:p>
          <a:p>
            <a:pPr marL="1143000" lvl="2" indent="-228600">
              <a:buFont typeface="+mj-lt"/>
              <a:buAutoNum type="arabicPeriod"/>
            </a:pPr>
            <a:r>
              <a:rPr lang="en-US" dirty="0"/>
              <a:t>Evaluation form</a:t>
            </a:r>
          </a:p>
          <a:p>
            <a:pPr marL="1143000" lvl="2" indent="-228600">
              <a:buFont typeface="+mj-lt"/>
              <a:buAutoNum type="arabicPeriod"/>
            </a:pPr>
            <a:r>
              <a:rPr lang="en-US" dirty="0"/>
              <a:t>Event flyer</a:t>
            </a:r>
          </a:p>
          <a:p>
            <a:pPr marL="1143000" lvl="2" indent="-228600">
              <a:buFont typeface="+mj-lt"/>
              <a:buAutoNum type="arabicPeriod"/>
            </a:pPr>
            <a:r>
              <a:rPr lang="en-US" dirty="0"/>
              <a:t>APS investigation process</a:t>
            </a:r>
          </a:p>
          <a:p>
            <a:pPr marL="1143000" lvl="2" indent="-228600">
              <a:buFont typeface="+mj-lt"/>
              <a:buAutoNum type="arabicPeriod"/>
            </a:pPr>
            <a:r>
              <a:rPr lang="en-US" dirty="0"/>
              <a:t>WEAAD Scam Tips—fillable to personalize for your community</a:t>
            </a:r>
          </a:p>
          <a:p>
            <a:pPr marL="685800" lvl="1"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16</a:t>
            </a:fld>
            <a:endParaRPr lang="en-US"/>
          </a:p>
        </p:txBody>
      </p:sp>
    </p:spTree>
    <p:extLst>
      <p:ext uri="{BB962C8B-B14F-4D97-AF65-F5344CB8AC3E}">
        <p14:creationId xmlns:p14="http://schemas.microsoft.com/office/powerpoint/2010/main" val="2118485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Dane County</a:t>
            </a:r>
          </a:p>
          <a:p>
            <a:pPr marL="171450" indent="-171450">
              <a:buFont typeface="Arial" panose="020B0604020202020204" pitchFamily="34" charset="0"/>
              <a:buChar char="•"/>
            </a:pPr>
            <a:r>
              <a:rPr lang="en-US" dirty="0"/>
              <a:t>Started in 2000</a:t>
            </a:r>
          </a:p>
          <a:p>
            <a:pPr marL="171450" indent="-171450">
              <a:buFont typeface="Arial" panose="020B0604020202020204" pitchFamily="34" charset="0"/>
              <a:buChar char="•"/>
            </a:pPr>
            <a:r>
              <a:rPr lang="en-US" dirty="0"/>
              <a:t>Virtual since Covid</a:t>
            </a:r>
          </a:p>
          <a:p>
            <a:pPr marL="171450" indent="-171450">
              <a:buFont typeface="Arial" panose="020B0604020202020204" pitchFamily="34" charset="0"/>
              <a:buChar char="•"/>
            </a:pPr>
            <a:r>
              <a:rPr lang="en-US" dirty="0"/>
              <a:t>Used to meet for 1 ½ hours monthly—now 1 hour</a:t>
            </a:r>
          </a:p>
          <a:p>
            <a:pPr marL="171450" indent="-171450">
              <a:buFont typeface="Arial" panose="020B0604020202020204" pitchFamily="34" charset="0"/>
              <a:buChar char="•"/>
            </a:pPr>
            <a:r>
              <a:rPr lang="en-US" dirty="0"/>
              <a:t>Review cases</a:t>
            </a:r>
          </a:p>
          <a:p>
            <a:pPr marL="171450" indent="-171450">
              <a:buFont typeface="Arial" panose="020B0604020202020204" pitchFamily="34" charset="0"/>
              <a:buChar char="•"/>
            </a:pPr>
            <a:r>
              <a:rPr lang="en-US" dirty="0"/>
              <a:t>Trends</a:t>
            </a:r>
          </a:p>
          <a:p>
            <a:pPr marL="171450" indent="-171450">
              <a:buFont typeface="Arial" panose="020B0604020202020204" pitchFamily="34" charset="0"/>
              <a:buChar char="•"/>
            </a:pPr>
            <a:r>
              <a:rPr lang="en-US" dirty="0"/>
              <a:t>DOJ updates</a:t>
            </a:r>
          </a:p>
          <a:p>
            <a:pPr marL="171450" indent="-171450">
              <a:buFont typeface="Arial" panose="020B0604020202020204" pitchFamily="34" charset="0"/>
              <a:buChar char="•"/>
            </a:pPr>
            <a:r>
              <a:rPr lang="en-US" dirty="0"/>
              <a:t>LE comes to chairperson for case referrals</a:t>
            </a:r>
          </a:p>
          <a:p>
            <a:r>
              <a:rPr lang="en-US" b="1" dirty="0"/>
              <a:t>Waukesha County</a:t>
            </a:r>
          </a:p>
          <a:p>
            <a:pPr marL="171450" indent="-171450">
              <a:buFont typeface="Arial" panose="020B0604020202020204" pitchFamily="34" charset="0"/>
              <a:buChar char="•"/>
            </a:pPr>
            <a:r>
              <a:rPr lang="en-US" dirty="0"/>
              <a:t>Started in 2018</a:t>
            </a:r>
          </a:p>
          <a:p>
            <a:pPr marL="171450" indent="-171450">
              <a:buFont typeface="Arial" panose="020B0604020202020204" pitchFamily="34" charset="0"/>
              <a:buChar char="•"/>
            </a:pPr>
            <a:r>
              <a:rPr lang="en-US" dirty="0"/>
              <a:t>Used to meet monthly when run by APS</a:t>
            </a:r>
          </a:p>
          <a:p>
            <a:pPr marL="171450" indent="-171450">
              <a:buFont typeface="Arial" panose="020B0604020202020204" pitchFamily="34" charset="0"/>
              <a:buChar char="•"/>
            </a:pPr>
            <a:r>
              <a:rPr lang="en-US" dirty="0"/>
              <a:t>Had a bit of a break when chairperson left</a:t>
            </a:r>
          </a:p>
          <a:p>
            <a:pPr marL="171450" indent="-171450">
              <a:buFont typeface="Arial" panose="020B0604020202020204" pitchFamily="34" charset="0"/>
              <a:buChar char="•"/>
            </a:pPr>
            <a:r>
              <a:rPr lang="en-US" dirty="0"/>
              <a:t>Aiming to meet 1 ½ hours quarterly</a:t>
            </a:r>
          </a:p>
          <a:p>
            <a:pPr marL="171450" indent="-171450">
              <a:buFont typeface="Arial" panose="020B0604020202020204" pitchFamily="34" charset="0"/>
              <a:buChar char="•"/>
            </a:pPr>
            <a:r>
              <a:rPr lang="en-US" dirty="0"/>
              <a:t>Hoping to start case review</a:t>
            </a:r>
          </a:p>
          <a:p>
            <a:pPr marL="171450" indent="-171450">
              <a:buFont typeface="Arial" panose="020B0604020202020204" pitchFamily="34" charset="0"/>
              <a:buChar char="•"/>
            </a:pPr>
            <a:r>
              <a:rPr lang="en-US" dirty="0"/>
              <a:t>Meet in person; hybrid depending on who is running the meeting</a:t>
            </a:r>
          </a:p>
          <a:p>
            <a:r>
              <a:rPr lang="en-US" b="1" dirty="0"/>
              <a:t>Milwaukee County</a:t>
            </a:r>
          </a:p>
          <a:p>
            <a:pPr marL="171450" indent="-171450">
              <a:buFont typeface="Arial" panose="020B0604020202020204" pitchFamily="34" charset="0"/>
              <a:buChar char="•"/>
            </a:pPr>
            <a:r>
              <a:rPr lang="en-US" dirty="0"/>
              <a:t>Consistent since 2015; created in 2009 (irregular up to 2015)</a:t>
            </a:r>
          </a:p>
          <a:p>
            <a:pPr marL="171450" indent="-171450">
              <a:buFont typeface="Arial" panose="020B0604020202020204" pitchFamily="34" charset="0"/>
              <a:buChar char="•"/>
            </a:pPr>
            <a:r>
              <a:rPr lang="en-US" dirty="0"/>
              <a:t>Meet 2x per year; timed with I-team (meets monthly)</a:t>
            </a:r>
          </a:p>
          <a:p>
            <a:pPr marL="171450" indent="-171450">
              <a:buFont typeface="Arial" panose="020B0604020202020204" pitchFamily="34" charset="0"/>
              <a:buChar char="•"/>
            </a:pPr>
            <a:r>
              <a:rPr lang="en-US" dirty="0"/>
              <a:t>Focus on education</a:t>
            </a:r>
          </a:p>
          <a:p>
            <a:pPr marL="171450" indent="-171450">
              <a:buFont typeface="Arial" panose="020B0604020202020204" pitchFamily="34" charset="0"/>
              <a:buChar char="•"/>
            </a:pPr>
            <a:r>
              <a:rPr lang="en-US" dirty="0"/>
              <a:t>Not a lot of cases brought to the team</a:t>
            </a:r>
          </a:p>
          <a:p>
            <a:pPr marL="171450" indent="-171450">
              <a:buFont typeface="Arial" panose="020B0604020202020204" pitchFamily="34" charset="0"/>
              <a:buChar char="•"/>
            </a:pPr>
            <a:r>
              <a:rPr lang="en-US" dirty="0"/>
              <a:t>Tries to get a local bank to present</a:t>
            </a:r>
          </a:p>
          <a:p>
            <a:pPr marL="171450" indent="-171450">
              <a:buFont typeface="Arial" panose="020B0604020202020204" pitchFamily="34" charset="0"/>
              <a:buChar char="•"/>
            </a:pPr>
            <a:r>
              <a:rPr lang="en-US" dirty="0"/>
              <a:t>Tries to partner w/ Waukesha County</a:t>
            </a:r>
          </a:p>
          <a:p>
            <a:pPr marL="171450" indent="-171450">
              <a:buFont typeface="Arial" panose="020B0604020202020204" pitchFamily="34" charset="0"/>
              <a:buChar char="•"/>
            </a:pPr>
            <a:r>
              <a:rPr lang="en-US" dirty="0"/>
              <a:t>FE workgroup meets monthly to discuss cases and trends; what resources can be supplied</a:t>
            </a:r>
          </a:p>
          <a:p>
            <a:pPr marL="628650" lvl="1" indent="-171450">
              <a:buFont typeface="Arial" panose="020B0604020202020204" pitchFamily="34" charset="0"/>
              <a:buChar char="•"/>
            </a:pPr>
            <a:r>
              <a:rPr lang="en-US" dirty="0"/>
              <a:t>Forensic accountant goes to workgroup and goes to FAST</a:t>
            </a:r>
          </a:p>
          <a:p>
            <a:r>
              <a:rPr lang="en-US" b="1" dirty="0"/>
              <a:t>Walworth County</a:t>
            </a:r>
          </a:p>
          <a:p>
            <a:pPr marL="171450" indent="-171450">
              <a:buFont typeface="Arial" panose="020B0604020202020204" pitchFamily="34" charset="0"/>
              <a:buChar char="•"/>
            </a:pPr>
            <a:r>
              <a:rPr lang="en-US" dirty="0"/>
              <a:t>Started in 2023</a:t>
            </a:r>
          </a:p>
          <a:p>
            <a:pPr marL="171450" indent="-171450">
              <a:buFont typeface="Arial" panose="020B0604020202020204" pitchFamily="34" charset="0"/>
              <a:buChar char="•"/>
            </a:pPr>
            <a:r>
              <a:rPr lang="en-US" dirty="0"/>
              <a:t>Meets every other month (even months) on the 3</a:t>
            </a:r>
            <a:r>
              <a:rPr lang="en-US" baseline="30000" dirty="0"/>
              <a:t>rd</a:t>
            </a:r>
            <a:r>
              <a:rPr lang="en-US" dirty="0"/>
              <a:t> Thursday at 12:30</a:t>
            </a:r>
          </a:p>
          <a:p>
            <a:pPr marL="171450" indent="-171450">
              <a:buFont typeface="Arial" panose="020B0604020202020204" pitchFamily="34" charset="0"/>
              <a:buChar char="•"/>
            </a:pPr>
            <a:r>
              <a:rPr lang="en-US" dirty="0"/>
              <a:t>It’s important to note that no two teams are alike. You need to consider your community need, resources, and bandwidth. </a:t>
            </a:r>
          </a:p>
          <a:p>
            <a:pPr marL="171450" indent="-171450">
              <a:buFont typeface="Arial" panose="020B0604020202020204" pitchFamily="34" charset="0"/>
              <a:buChar char="•"/>
            </a:pPr>
            <a:r>
              <a:rPr lang="en-US" dirty="0"/>
              <a:t>Start building a foundation – build up from there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17</a:t>
            </a:fld>
            <a:endParaRPr lang="en-US"/>
          </a:p>
        </p:txBody>
      </p:sp>
    </p:spTree>
    <p:extLst>
      <p:ext uri="{BB962C8B-B14F-4D97-AF65-F5344CB8AC3E}">
        <p14:creationId xmlns:p14="http://schemas.microsoft.com/office/powerpoint/2010/main" val="663556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went from 5% of the county’s having a FAST to 39%</a:t>
            </a:r>
          </a:p>
          <a:p>
            <a:pPr marL="171450" indent="-171450">
              <a:buFont typeface="Arial" panose="020B0604020202020204" pitchFamily="34" charset="0"/>
              <a:buChar char="•"/>
            </a:pPr>
            <a:r>
              <a:rPr lang="en-US" dirty="0"/>
              <a:t>Will go to 56% if we can get all on board</a:t>
            </a:r>
          </a:p>
          <a:p>
            <a:pPr marL="457200" lvl="1" indent="0">
              <a:buFont typeface="Arial" panose="020B0604020202020204" pitchFamily="34" charset="0"/>
              <a:buNone/>
            </a:pPr>
            <a:endParaRPr lang="en-US" b="1" dirty="0"/>
          </a:p>
          <a:p>
            <a:pPr marL="628650" lvl="1" indent="-171450">
              <a:buFont typeface="Arial" panose="020B0604020202020204" pitchFamily="34" charset="0"/>
              <a:buChar char="•"/>
            </a:pPr>
            <a:r>
              <a:rPr lang="en-US" b="1" dirty="0"/>
              <a:t>Wood</a:t>
            </a:r>
            <a:r>
              <a:rPr lang="en-US" dirty="0"/>
              <a:t> – 1</a:t>
            </a:r>
            <a:r>
              <a:rPr lang="en-US" baseline="30000" dirty="0"/>
              <a:t>st</a:t>
            </a:r>
            <a:r>
              <a:rPr lang="en-US" dirty="0"/>
              <a:t> meeting 11/11/24; meet monthly and have had 6 meetings</a:t>
            </a:r>
          </a:p>
          <a:p>
            <a:pPr marL="628650" lvl="1" indent="-171450">
              <a:buFont typeface="Arial" panose="020B0604020202020204" pitchFamily="34" charset="0"/>
              <a:buChar char="•"/>
            </a:pPr>
            <a:r>
              <a:rPr lang="en-US" b="1" dirty="0"/>
              <a:t>Pepin/Buffalo</a:t>
            </a:r>
            <a:r>
              <a:rPr lang="en-US" dirty="0"/>
              <a:t>—1</a:t>
            </a:r>
            <a:r>
              <a:rPr lang="en-US" baseline="30000" dirty="0"/>
              <a:t>st</a:t>
            </a:r>
            <a:r>
              <a:rPr lang="en-US" dirty="0"/>
              <a:t> meeting 1/7/2025 meeting on the odd months</a:t>
            </a:r>
          </a:p>
          <a:p>
            <a:pPr marL="628650" lvl="1" indent="-171450">
              <a:buFont typeface="Arial" panose="020B0604020202020204" pitchFamily="34" charset="0"/>
              <a:buChar char="•"/>
            </a:pPr>
            <a:r>
              <a:rPr lang="en-US" b="1" dirty="0"/>
              <a:t>Columbia</a:t>
            </a:r>
            <a:r>
              <a:rPr lang="en-US" dirty="0"/>
              <a:t>—1</a:t>
            </a:r>
            <a:r>
              <a:rPr lang="en-US" baseline="30000" dirty="0"/>
              <a:t>st</a:t>
            </a:r>
            <a:r>
              <a:rPr lang="en-US" dirty="0"/>
              <a:t> meeting 12/18/24 (McKay to take notes)—will have meetings following I-Team</a:t>
            </a:r>
          </a:p>
          <a:p>
            <a:pPr marL="628650" lvl="1" indent="-171450">
              <a:buFont typeface="Arial" panose="020B0604020202020204" pitchFamily="34" charset="0"/>
              <a:buChar char="•"/>
            </a:pPr>
            <a:r>
              <a:rPr lang="en-US" b="1" dirty="0"/>
              <a:t>Chippewa</a:t>
            </a:r>
            <a:r>
              <a:rPr lang="en-US" dirty="0"/>
              <a:t>—1</a:t>
            </a:r>
            <a:r>
              <a:rPr lang="en-US" baseline="30000" dirty="0"/>
              <a:t>st</a:t>
            </a:r>
            <a:r>
              <a:rPr lang="en-US" dirty="0"/>
              <a:t> meeting 3/25/25</a:t>
            </a:r>
          </a:p>
          <a:p>
            <a:pPr marL="628650" lvl="1" indent="-171450">
              <a:buFont typeface="Arial" panose="020B0604020202020204" pitchFamily="34" charset="0"/>
              <a:buChar char="•"/>
            </a:pPr>
            <a:r>
              <a:rPr lang="en-US" b="1" dirty="0"/>
              <a:t>Forest</a:t>
            </a:r>
            <a:r>
              <a:rPr lang="en-US" dirty="0"/>
              <a:t>—1</a:t>
            </a:r>
            <a:r>
              <a:rPr lang="en-US" baseline="30000" dirty="0"/>
              <a:t>st</a:t>
            </a:r>
            <a:r>
              <a:rPr lang="en-US" dirty="0"/>
              <a:t> meeting 1/15/25; meeting quarterly</a:t>
            </a:r>
          </a:p>
          <a:p>
            <a:pPr marL="628650" lvl="1" indent="-171450">
              <a:buFont typeface="Arial" panose="020B0604020202020204" pitchFamily="34" charset="0"/>
              <a:buChar char="•"/>
            </a:pPr>
            <a:r>
              <a:rPr lang="en-US" dirty="0"/>
              <a:t>Taylor—1/2025</a:t>
            </a:r>
          </a:p>
          <a:p>
            <a:pPr marL="628650" lvl="1" indent="-171450">
              <a:buFont typeface="Arial" panose="020B0604020202020204" pitchFamily="34" charset="0"/>
              <a:buChar char="•"/>
            </a:pPr>
            <a:r>
              <a:rPr lang="en-US" dirty="0"/>
              <a:t>Dodge—getting the ball rolling 1</a:t>
            </a:r>
            <a:r>
              <a:rPr lang="en-US" baseline="30000" dirty="0"/>
              <a:t>st</a:t>
            </a:r>
            <a:r>
              <a:rPr lang="en-US" dirty="0"/>
              <a:t> quarter 2025</a:t>
            </a:r>
          </a:p>
          <a:p>
            <a:pPr marL="628650" lvl="1" indent="-171450">
              <a:buFont typeface="Arial" panose="020B0604020202020204" pitchFamily="34" charset="0"/>
              <a:buChar char="•"/>
            </a:pPr>
            <a:r>
              <a:rPr lang="en-US" b="1" dirty="0" err="1"/>
              <a:t>LaCrosse</a:t>
            </a:r>
            <a:r>
              <a:rPr lang="en-US" dirty="0"/>
              <a:t>—1</a:t>
            </a:r>
            <a:r>
              <a:rPr lang="en-US" baseline="30000" dirty="0"/>
              <a:t>st</a:t>
            </a:r>
            <a:r>
              <a:rPr lang="en-US" dirty="0"/>
              <a:t> meeting 4/23/25</a:t>
            </a:r>
          </a:p>
          <a:p>
            <a:pPr marL="628650" lvl="1" indent="-171450">
              <a:buFont typeface="Arial" panose="020B0604020202020204" pitchFamily="34" charset="0"/>
              <a:buChar char="•"/>
            </a:pPr>
            <a:r>
              <a:rPr lang="en-US" b="1" dirty="0"/>
              <a:t>Northeastern</a:t>
            </a:r>
            <a:r>
              <a:rPr lang="en-US" dirty="0"/>
              <a:t>—Brown and Outagamie wish to form a regional team and are looking for other counties to join their team. Contact Lisa Moreland, Jodi Young, or me (I can connect you) if interested. Looking at May 20</a:t>
            </a:r>
            <a:r>
              <a:rPr lang="en-US" baseline="30000" dirty="0"/>
              <a:t>th</a:t>
            </a:r>
            <a:r>
              <a:rPr lang="en-US" dirty="0"/>
              <a:t> for first meeting</a:t>
            </a:r>
          </a:p>
          <a:p>
            <a:pPr marL="628650" lvl="1" indent="-171450">
              <a:buFont typeface="Arial" panose="020B0604020202020204" pitchFamily="34" charset="0"/>
              <a:buChar char="•"/>
            </a:pPr>
            <a:r>
              <a:rPr lang="en-US" b="1" dirty="0"/>
              <a:t>Langlade, Lincoln, and Marathon</a:t>
            </a:r>
            <a:r>
              <a:rPr lang="en-US" b="0" dirty="0"/>
              <a:t>—1</a:t>
            </a:r>
            <a:r>
              <a:rPr lang="en-US" b="0" baseline="30000" dirty="0"/>
              <a:t>st</a:t>
            </a:r>
            <a:r>
              <a:rPr lang="en-US" b="0" dirty="0"/>
              <a:t> meeting 9/8/25</a:t>
            </a:r>
          </a:p>
          <a:p>
            <a:pPr marL="628650" lvl="1" indent="-171450">
              <a:buFont typeface="Arial" panose="020B0604020202020204" pitchFamily="34" charset="0"/>
              <a:buChar char="•"/>
            </a:pPr>
            <a:r>
              <a:rPr lang="en-US" b="1" dirty="0"/>
              <a:t>Northwestern Region</a:t>
            </a:r>
            <a:r>
              <a:rPr lang="en-US" b="0" dirty="0"/>
              <a:t>—1</a:t>
            </a:r>
            <a:r>
              <a:rPr lang="en-US" b="0" baseline="30000" dirty="0"/>
              <a:t>st</a:t>
            </a:r>
            <a:r>
              <a:rPr lang="en-US" b="0" dirty="0"/>
              <a:t> meeting October 23, 2025</a:t>
            </a:r>
          </a:p>
          <a:p>
            <a:pPr marL="628650" lvl="1" indent="-171450">
              <a:buFont typeface="Arial" panose="020B0604020202020204" pitchFamily="34" charset="0"/>
              <a:buChar char="•"/>
            </a:pPr>
            <a:r>
              <a:rPr lang="en-US" b="0" dirty="0"/>
              <a:t>Northwestern Region—December 18, 2025</a:t>
            </a:r>
          </a:p>
          <a:p>
            <a:pPr marL="628650" lvl="1" indent="-171450">
              <a:buFont typeface="Arial" panose="020B0604020202020204" pitchFamily="34" charset="0"/>
              <a:buChar char="•"/>
            </a:pPr>
            <a:r>
              <a:rPr lang="en-US" b="1" dirty="0"/>
              <a:t>Shawano—</a:t>
            </a:r>
            <a:r>
              <a:rPr lang="en-US" b="0" dirty="0"/>
              <a:t>fall 2025</a:t>
            </a:r>
            <a:endParaRPr lang="en-US" b="1" dirty="0"/>
          </a:p>
          <a:p>
            <a:pPr marL="628650" lvl="1" indent="-171450">
              <a:buFont typeface="Arial" panose="020B0604020202020204" pitchFamily="34" charset="0"/>
              <a:buChar char="•"/>
            </a:pPr>
            <a:r>
              <a:rPr lang="en-US" b="1" dirty="0"/>
              <a:t>Ozaukee</a:t>
            </a:r>
            <a:r>
              <a:rPr lang="en-US" b="0" dirty="0"/>
              <a:t>—fall 2025</a:t>
            </a:r>
            <a:endParaRPr lang="en-US" b="1" dirty="0"/>
          </a:p>
          <a:p>
            <a:pPr marL="628650" lvl="1" indent="-171450">
              <a:buFont typeface="Arial" panose="020B0604020202020204" pitchFamily="34" charset="0"/>
              <a:buChar char="•"/>
            </a:pPr>
            <a:r>
              <a:rPr lang="en-US" b="0" dirty="0"/>
              <a:t>Monroe—January 2026</a:t>
            </a:r>
            <a:endParaRPr lang="en-US" b="1" dirty="0"/>
          </a:p>
          <a:p>
            <a:pPr marL="457200" lvl="1" indent="0">
              <a:buFont typeface="Arial" panose="020B0604020202020204" pitchFamily="34" charset="0"/>
              <a:buNone/>
            </a:pPr>
            <a:endParaRPr lang="en-US" dirty="0"/>
          </a:p>
          <a:p>
            <a:pPr marL="0"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Please contact Debi Leis leisd@uwgb.edu if you would like to discuss starting a FAST in your county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Sustainability and Support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April 15, 2025 for our first Statewide FAST meeting to include: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co-chairs or 1-2 reps from each existing FA$T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2 reps from interested counties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key partners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Statewide FAST </a:t>
            </a:r>
            <a:r>
              <a:rPr lang="en-US" dirty="0" err="1"/>
              <a:t>ListServe</a:t>
            </a:r>
            <a:r>
              <a:rPr lang="en-US" dirty="0"/>
              <a:t> to include co-chairs, I-Teams, and key partners—looking into how we can sustain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Continuing to Recruit new teams and members</a:t>
            </a:r>
          </a:p>
          <a:p>
            <a:pPr marL="628650" lvl="1" indent="-171450">
              <a:buFont typeface="Arial" panose="020B0604020202020204" pitchFamily="34" charset="0"/>
              <a:buChar char="•"/>
            </a:pPr>
            <a:r>
              <a:rPr lang="en-US" dirty="0"/>
              <a:t>Counties to create teams</a:t>
            </a:r>
          </a:p>
          <a:p>
            <a:pPr marL="1085850" lvl="2" indent="-171450">
              <a:buFont typeface="Arial" panose="020B0604020202020204" pitchFamily="34" charset="0"/>
              <a:buChar char="•"/>
            </a:pPr>
            <a:r>
              <a:rPr lang="en-US" dirty="0"/>
              <a:t>Meeting w/ interested counties virtually</a:t>
            </a:r>
          </a:p>
          <a:p>
            <a:pPr marL="628650" lvl="1" indent="-171450">
              <a:buFont typeface="Arial" panose="020B0604020202020204" pitchFamily="34" charset="0"/>
              <a:buChar char="•"/>
            </a:pPr>
            <a:r>
              <a:rPr lang="en-US" dirty="0"/>
              <a:t>Helping teams recruit members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indent="-171450">
              <a:buFont typeface="Arial" panose="020B0604020202020204" pitchFamily="34" charset="0"/>
              <a:buChar char="•"/>
            </a:pPr>
            <a:endParaRPr lang="en-US" dirty="0"/>
          </a:p>
          <a:p>
            <a:pPr marL="1085850" lvl="2"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18</a:t>
            </a:fld>
            <a:endParaRPr lang="en-US"/>
          </a:p>
        </p:txBody>
      </p:sp>
    </p:spTree>
    <p:extLst>
      <p:ext uri="{BB962C8B-B14F-4D97-AF65-F5344CB8AC3E}">
        <p14:creationId xmlns:p14="http://schemas.microsoft.com/office/powerpoint/2010/main" val="3508133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Invitations to team chairpersons, potential chairpersons, and key partners.</a:t>
            </a:r>
          </a:p>
          <a:p>
            <a:r>
              <a:rPr lang="en-US" dirty="0"/>
              <a:t>Meetings  October 21 and April 21</a:t>
            </a:r>
          </a:p>
          <a:p>
            <a:r>
              <a:rPr lang="en-US" dirty="0"/>
              <a:t>Amy </a:t>
            </a:r>
            <a:r>
              <a:rPr lang="en-US" dirty="0" err="1"/>
              <a:t>Scarr</a:t>
            </a:r>
            <a:r>
              <a:rPr lang="en-US" dirty="0"/>
              <a:t> and April </a:t>
            </a:r>
            <a:r>
              <a:rPr lang="en-US" dirty="0" err="1"/>
              <a:t>DeValkenaere</a:t>
            </a:r>
            <a:r>
              <a:rPr lang="en-US" dirty="0"/>
              <a:t> will be co-chairing the meetings</a:t>
            </a:r>
          </a:p>
          <a:p>
            <a:endParaRPr lang="en-US" dirty="0"/>
          </a:p>
          <a:p>
            <a:r>
              <a:rPr lang="en-US" dirty="0" err="1"/>
              <a:t>ListServ</a:t>
            </a:r>
            <a:endParaRPr lang="en-US" dirty="0"/>
          </a:p>
          <a:p>
            <a:pPr marL="171450" indent="-171450">
              <a:buFont typeface="Arial" panose="020B0604020202020204" pitchFamily="34" charset="0"/>
              <a:buChar char="•"/>
            </a:pPr>
            <a:r>
              <a:rPr lang="en-US" dirty="0"/>
              <a:t>Leslie </a:t>
            </a:r>
            <a:r>
              <a:rPr lang="en-US" dirty="0" err="1"/>
              <a:t>VanBuskirk</a:t>
            </a:r>
            <a:r>
              <a:rPr lang="en-US" dirty="0"/>
              <a:t> creating, launching, and managing the state FAST </a:t>
            </a:r>
            <a:r>
              <a:rPr lang="en-US" dirty="0" err="1"/>
              <a:t>ListServ</a:t>
            </a:r>
            <a:endParaRPr lang="en-US" dirty="0"/>
          </a:p>
          <a:p>
            <a:pPr marL="171450" indent="-171450">
              <a:buFont typeface="Arial" panose="020B0604020202020204" pitchFamily="34" charset="0"/>
              <a:buChar char="•"/>
            </a:pPr>
            <a:r>
              <a:rPr lang="en-US" dirty="0"/>
              <a:t>Currently working on protocol and finalizing rules</a:t>
            </a:r>
          </a:p>
          <a:p>
            <a:endParaRPr lang="en-US" dirty="0"/>
          </a:p>
          <a:p>
            <a:r>
              <a:rPr lang="en-US" dirty="0"/>
              <a:t>Leslie </a:t>
            </a:r>
            <a:r>
              <a:rPr lang="en-US" dirty="0" err="1"/>
              <a:t>VanBuskirk</a:t>
            </a:r>
            <a:r>
              <a:rPr lang="en-US" dirty="0"/>
              <a:t> from DFI will be managing the statewide </a:t>
            </a:r>
            <a:r>
              <a:rPr lang="en-US" dirty="0" err="1"/>
              <a:t>ListServ</a:t>
            </a:r>
            <a:endParaRPr lang="en-US" dirty="0"/>
          </a:p>
          <a:p>
            <a:pPr marL="171450" indent="-171450">
              <a:buFont typeface="Arial" panose="020B0604020202020204" pitchFamily="34" charset="0"/>
              <a:buChar char="•"/>
            </a:pPr>
            <a:r>
              <a:rPr lang="en-US" dirty="0"/>
              <a:t>Looking at an appropriate modality to use</a:t>
            </a:r>
          </a:p>
          <a:p>
            <a:pPr marL="171450" indent="-171450">
              <a:buFont typeface="Arial" panose="020B0604020202020204" pitchFamily="34" charset="0"/>
              <a:buChar char="•"/>
            </a:pPr>
            <a:r>
              <a:rPr lang="en-US" dirty="0"/>
              <a:t>Will reach out to FAST chairpersons, I-Team coordinators, and key partners once details are finalized</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19</a:t>
            </a:fld>
            <a:endParaRPr lang="en-US"/>
          </a:p>
        </p:txBody>
      </p:sp>
    </p:spTree>
    <p:extLst>
      <p:ext uri="{BB962C8B-B14F-4D97-AF65-F5344CB8AC3E}">
        <p14:creationId xmlns:p14="http://schemas.microsoft.com/office/powerpoint/2010/main" val="1748471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695E32-068F-FF4B-A3FE-4343186DB2B5}" type="slidenum">
              <a:rPr lang="en-US" smtClean="0"/>
              <a:t>2</a:t>
            </a:fld>
            <a:endParaRPr lang="en-US"/>
          </a:p>
        </p:txBody>
      </p:sp>
    </p:spTree>
    <p:extLst>
      <p:ext uri="{BB962C8B-B14F-4D97-AF65-F5344CB8AC3E}">
        <p14:creationId xmlns:p14="http://schemas.microsoft.com/office/powerpoint/2010/main" val="1290308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technical support look like? It could be any or all of the following</a:t>
            </a:r>
          </a:p>
        </p:txBody>
      </p:sp>
      <p:sp>
        <p:nvSpPr>
          <p:cNvPr id="4" name="Slide Number Placeholder 3"/>
          <p:cNvSpPr>
            <a:spLocks noGrp="1"/>
          </p:cNvSpPr>
          <p:nvPr>
            <p:ph type="sldNum" sz="quarter" idx="5"/>
          </p:nvPr>
        </p:nvSpPr>
        <p:spPr/>
        <p:txBody>
          <a:bodyPr/>
          <a:lstStyle/>
          <a:p>
            <a:fld id="{1D695E32-068F-FF4B-A3FE-4343186DB2B5}" type="slidenum">
              <a:rPr lang="en-US" smtClean="0"/>
              <a:t>20</a:t>
            </a:fld>
            <a:endParaRPr lang="en-US"/>
          </a:p>
        </p:txBody>
      </p:sp>
    </p:spTree>
    <p:extLst>
      <p:ext uri="{BB962C8B-B14F-4D97-AF65-F5344CB8AC3E}">
        <p14:creationId xmlns:p14="http://schemas.microsoft.com/office/powerpoint/2010/main" val="2009131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Shameless plug:</a:t>
            </a:r>
          </a:p>
          <a:p>
            <a:r>
              <a:rPr lang="en-US" dirty="0"/>
              <a:t>Facebook: https://www.facebook.com/profile.php?id=61567847482776</a:t>
            </a:r>
          </a:p>
          <a:p>
            <a:r>
              <a:rPr lang="en-US" dirty="0"/>
              <a:t>LinkedIn: https://www.linkedin.com/company/wisconsin-elder-justice-coalition </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21</a:t>
            </a:fld>
            <a:endParaRPr lang="en-US"/>
          </a:p>
        </p:txBody>
      </p:sp>
    </p:spTree>
    <p:extLst>
      <p:ext uri="{BB962C8B-B14F-4D97-AF65-F5344CB8AC3E}">
        <p14:creationId xmlns:p14="http://schemas.microsoft.com/office/powerpoint/2010/main" val="2012489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QR code will direct you to the WEJC website where you can access many resources –the toolkit and its accompanying resources included</a:t>
            </a:r>
          </a:p>
          <a:p>
            <a:endParaRPr lang="en-US" dirty="0"/>
          </a:p>
          <a:p>
            <a:r>
              <a:rPr lang="en-US" dirty="0"/>
              <a:t>We will also be promoting and providing free education on the website</a:t>
            </a:r>
          </a:p>
        </p:txBody>
      </p:sp>
      <p:sp>
        <p:nvSpPr>
          <p:cNvPr id="4" name="Slide Number Placeholder 3"/>
          <p:cNvSpPr>
            <a:spLocks noGrp="1"/>
          </p:cNvSpPr>
          <p:nvPr>
            <p:ph type="sldNum" sz="quarter" idx="5"/>
          </p:nvPr>
        </p:nvSpPr>
        <p:spPr/>
        <p:txBody>
          <a:bodyPr/>
          <a:lstStyle/>
          <a:p>
            <a:fld id="{1D695E32-068F-FF4B-A3FE-4343186DB2B5}" type="slidenum">
              <a:rPr lang="en-US" smtClean="0"/>
              <a:t>22</a:t>
            </a:fld>
            <a:endParaRPr lang="en-US"/>
          </a:p>
        </p:txBody>
      </p:sp>
    </p:spTree>
    <p:extLst>
      <p:ext uri="{BB962C8B-B14F-4D97-AF65-F5344CB8AC3E}">
        <p14:creationId xmlns:p14="http://schemas.microsoft.com/office/powerpoint/2010/main" val="2369838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695E32-068F-FF4B-A3FE-4343186DB2B5}" type="slidenum">
              <a:rPr lang="en-US" smtClean="0"/>
              <a:t>3</a:t>
            </a:fld>
            <a:endParaRPr lang="en-US"/>
          </a:p>
        </p:txBody>
      </p:sp>
    </p:spTree>
    <p:extLst>
      <p:ext uri="{BB962C8B-B14F-4D97-AF65-F5344CB8AC3E}">
        <p14:creationId xmlns:p14="http://schemas.microsoft.com/office/powerpoint/2010/main" val="2457062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Multidisciplinary team that collaborates to protect vulnerable and older adults (60+ in WI)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Provides multiple lenses to help piece together issues related to financial exploitation and abuse</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4</a:t>
            </a:fld>
            <a:endParaRPr lang="en-US"/>
          </a:p>
        </p:txBody>
      </p:sp>
    </p:spTree>
    <p:extLst>
      <p:ext uri="{BB962C8B-B14F-4D97-AF65-F5344CB8AC3E}">
        <p14:creationId xmlns:p14="http://schemas.microsoft.com/office/powerpoint/2010/main" val="365162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APS</a:t>
            </a:r>
          </a:p>
          <a:p>
            <a:pPr marL="171450" indent="-171450">
              <a:buFont typeface="Arial" panose="020B0604020202020204" pitchFamily="34" charset="0"/>
              <a:buChar char="•"/>
            </a:pPr>
            <a:r>
              <a:rPr lang="en-US" dirty="0"/>
              <a:t>Law Enforcement</a:t>
            </a:r>
          </a:p>
          <a:p>
            <a:pPr marL="171450" indent="-171450">
              <a:buFont typeface="Arial" panose="020B0604020202020204" pitchFamily="34" charset="0"/>
              <a:buChar char="•"/>
            </a:pPr>
            <a:r>
              <a:rPr lang="en-US" dirty="0"/>
              <a:t>Financial Institutions + Department of Financial Institutions (DFI)*</a:t>
            </a:r>
          </a:p>
          <a:p>
            <a:pPr marL="171450" indent="-171450">
              <a:buFont typeface="Arial" panose="020B0604020202020204" pitchFamily="34" charset="0"/>
              <a:buChar char="•"/>
            </a:pPr>
            <a:r>
              <a:rPr lang="en-US" dirty="0"/>
              <a:t>Financial Service Providers (guardian, daily money manager, </a:t>
            </a:r>
            <a:r>
              <a:rPr lang="en-US" dirty="0" err="1"/>
              <a:t>etc</a:t>
            </a:r>
            <a:r>
              <a:rPr lang="en-US" dirty="0"/>
              <a:t>)</a:t>
            </a:r>
          </a:p>
          <a:p>
            <a:pPr marL="171450" indent="-171450">
              <a:buFont typeface="Arial" panose="020B0604020202020204" pitchFamily="34" charset="0"/>
              <a:buChar char="•"/>
            </a:pPr>
            <a:r>
              <a:rPr lang="en-US" dirty="0"/>
              <a:t>Aging and Disability Resource Centers (ADRC)</a:t>
            </a:r>
          </a:p>
          <a:p>
            <a:pPr marL="171450" indent="-171450">
              <a:buFont typeface="Arial" panose="020B0604020202020204" pitchFamily="34" charset="0"/>
              <a:buChar char="•"/>
            </a:pPr>
            <a:r>
              <a:rPr lang="en-US" dirty="0"/>
              <a:t>Managed Care ICA (IRIS Consultant Agency) + Medicaid Programs (fed &amp; state—help w/ health coverage)</a:t>
            </a:r>
          </a:p>
          <a:p>
            <a:pPr marL="171450" indent="-171450">
              <a:buFont typeface="Arial" panose="020B0604020202020204" pitchFamily="34" charset="0"/>
              <a:buChar char="•"/>
            </a:pPr>
            <a:r>
              <a:rPr lang="en-US" dirty="0"/>
              <a:t>Corporate Counsel (advise businesses)+ Elder Law + Prosecutor / District Attorney Personnel</a:t>
            </a:r>
          </a:p>
          <a:p>
            <a:pPr marL="171450" indent="-171450">
              <a:buFont typeface="Arial" panose="020B0604020202020204" pitchFamily="34" charset="0"/>
              <a:buChar char="•"/>
            </a:pPr>
            <a:r>
              <a:rPr lang="en-US" dirty="0"/>
              <a:t>Not listed:</a:t>
            </a:r>
          </a:p>
          <a:p>
            <a:pPr marL="628650" lvl="1" indent="-171450">
              <a:buFont typeface="Arial" panose="020B0604020202020204" pitchFamily="34" charset="0"/>
              <a:buChar char="•"/>
            </a:pPr>
            <a:r>
              <a:rPr lang="en-US" dirty="0"/>
              <a:t>Department of Agriculture, Trade &amp; Consumer Protection (DATCP)—prevent businesses that engage in fraud or unfair practices from gaining an advantage over competitors; protect consumers from fraud and deception</a:t>
            </a:r>
          </a:p>
          <a:p>
            <a:pPr marL="628650" lvl="1" indent="-171450">
              <a:buFont typeface="Arial" panose="020B0604020202020204" pitchFamily="34" charset="0"/>
              <a:buChar char="•"/>
            </a:pPr>
            <a:r>
              <a:rPr lang="en-US" dirty="0"/>
              <a:t>Healthcare Personnel (geriatrician)</a:t>
            </a:r>
          </a:p>
          <a:p>
            <a:pPr marL="171450" indent="-171450">
              <a:buFont typeface="Arial" panose="020B0604020202020204" pitchFamily="34" charset="0"/>
              <a:buChar char="•"/>
            </a:pPr>
            <a:r>
              <a:rPr lang="en-US" dirty="0"/>
              <a:t>Suggested membership and as needed also listed in the toolkit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Forensic Accountant*--examines financial records to uncover financial crimes</a:t>
            </a:r>
          </a:p>
        </p:txBody>
      </p:sp>
      <p:sp>
        <p:nvSpPr>
          <p:cNvPr id="4" name="Slide Number Placeholder 3"/>
          <p:cNvSpPr>
            <a:spLocks noGrp="1"/>
          </p:cNvSpPr>
          <p:nvPr>
            <p:ph type="sldNum" sz="quarter" idx="5"/>
          </p:nvPr>
        </p:nvSpPr>
        <p:spPr/>
        <p:txBody>
          <a:bodyPr/>
          <a:lstStyle/>
          <a:p>
            <a:fld id="{1D695E32-068F-FF4B-A3FE-4343186DB2B5}" type="slidenum">
              <a:rPr lang="en-US" smtClean="0"/>
              <a:t>5</a:t>
            </a:fld>
            <a:endParaRPr lang="en-US"/>
          </a:p>
        </p:txBody>
      </p:sp>
    </p:spTree>
    <p:extLst>
      <p:ext uri="{BB962C8B-B14F-4D97-AF65-F5344CB8AC3E}">
        <p14:creationId xmlns:p14="http://schemas.microsoft.com/office/powerpoint/2010/main" val="391240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Significant increase in population of adults 60+ = increased need for services</a:t>
            </a:r>
          </a:p>
          <a:p>
            <a:pPr marL="171450" indent="-171450">
              <a:buFont typeface="Arial" panose="020B0604020202020204" pitchFamily="34" charset="0"/>
              <a:buChar char="•"/>
            </a:pPr>
            <a:r>
              <a:rPr lang="en-US" dirty="0"/>
              <a:t>29% growth rate in 10 years</a:t>
            </a:r>
          </a:p>
          <a:p>
            <a:pPr marL="171450" indent="-171450">
              <a:buFont typeface="Arial" panose="020B0604020202020204" pitchFamily="34" charset="0"/>
              <a:buChar char="•"/>
            </a:pPr>
            <a:r>
              <a:rPr lang="en-US" dirty="0"/>
              <a:t>Wisconsin’s under 60+ population grew 3% during this period</a:t>
            </a:r>
          </a:p>
          <a:p>
            <a:pPr marL="171450" indent="-171450">
              <a:buFont typeface="Arial" panose="020B0604020202020204" pitchFamily="34" charset="0"/>
              <a:buChar char="•"/>
            </a:pPr>
            <a:r>
              <a:rPr lang="en-US" dirty="0"/>
              <a:t>Under 60+ grew by 173,000</a:t>
            </a:r>
          </a:p>
          <a:p>
            <a:pPr marL="171450" indent="-171450">
              <a:buFont typeface="Arial" panose="020B0604020202020204" pitchFamily="34" charset="0"/>
              <a:buChar char="•"/>
            </a:pPr>
            <a:r>
              <a:rPr lang="en-US" dirty="0"/>
              <a:t>41% WI households have at least ONE member 60+</a:t>
            </a:r>
          </a:p>
        </p:txBody>
      </p:sp>
      <p:sp>
        <p:nvSpPr>
          <p:cNvPr id="4" name="Slide Number Placeholder 3"/>
          <p:cNvSpPr>
            <a:spLocks noGrp="1"/>
          </p:cNvSpPr>
          <p:nvPr>
            <p:ph type="sldNum" sz="quarter" idx="5"/>
          </p:nvPr>
        </p:nvSpPr>
        <p:spPr/>
        <p:txBody>
          <a:bodyPr/>
          <a:lstStyle/>
          <a:p>
            <a:fld id="{1D695E32-068F-FF4B-A3FE-4343186DB2B5}" type="slidenum">
              <a:rPr lang="en-US" smtClean="0"/>
              <a:t>6</a:t>
            </a:fld>
            <a:endParaRPr lang="en-US"/>
          </a:p>
        </p:txBody>
      </p:sp>
    </p:spTree>
    <p:extLst>
      <p:ext uri="{BB962C8B-B14F-4D97-AF65-F5344CB8AC3E}">
        <p14:creationId xmlns:p14="http://schemas.microsoft.com/office/powerpoint/2010/main" val="2437777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Population information = State of Wisconsin Department of Administration</a:t>
            </a:r>
          </a:p>
          <a:p>
            <a:endParaRPr lang="en-US" dirty="0"/>
          </a:p>
          <a:p>
            <a:r>
              <a:rPr lang="en-US" dirty="0"/>
              <a:t>Left – 97% increase in population ages 65+ from 2010 to 2040</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7</a:t>
            </a:fld>
            <a:endParaRPr lang="en-US"/>
          </a:p>
        </p:txBody>
      </p:sp>
    </p:spTree>
    <p:extLst>
      <p:ext uri="{BB962C8B-B14F-4D97-AF65-F5344CB8AC3E}">
        <p14:creationId xmlns:p14="http://schemas.microsoft.com/office/powerpoint/2010/main" val="245117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Population information = State of Wisconsin Department of Administration</a:t>
            </a:r>
          </a:p>
          <a:p>
            <a:pPr marL="0" indent="0">
              <a:buFont typeface="Arial" panose="020B0604020202020204" pitchFamily="34" charset="0"/>
              <a:buNone/>
            </a:pPr>
            <a:r>
              <a:rPr lang="en-US" dirty="0"/>
              <a:t> </a:t>
            </a:r>
          </a:p>
          <a:p>
            <a:pPr marL="171450" indent="-171450">
              <a:buFont typeface="Arial" panose="020B0604020202020204" pitchFamily="34" charset="0"/>
              <a:buChar char="•"/>
            </a:pPr>
            <a:r>
              <a:rPr lang="en-US" dirty="0"/>
              <a:t>2010 to 2025 = 22% increase in population ages 85+</a:t>
            </a:r>
          </a:p>
          <a:p>
            <a:pPr marL="171450" indent="-171450">
              <a:buFont typeface="Arial" panose="020B0604020202020204" pitchFamily="34" charset="0"/>
              <a:buChar char="•"/>
            </a:pPr>
            <a:r>
              <a:rPr lang="en-US" dirty="0"/>
              <a:t>2025 to 2040 = 95% increase in population ages 85+</a:t>
            </a:r>
          </a:p>
          <a:p>
            <a:pPr marL="171450" indent="-171450">
              <a:buFont typeface="Arial" panose="020B0604020202020204" pitchFamily="34" charset="0"/>
              <a:buChar char="•"/>
            </a:pPr>
            <a:r>
              <a:rPr lang="en-US" dirty="0"/>
              <a:t>2010 to 2040 = 139% increase in population ages 85+</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8</a:t>
            </a:fld>
            <a:endParaRPr lang="en-US"/>
          </a:p>
        </p:txBody>
      </p:sp>
    </p:spTree>
    <p:extLst>
      <p:ext uri="{BB962C8B-B14F-4D97-AF65-F5344CB8AC3E}">
        <p14:creationId xmlns:p14="http://schemas.microsoft.com/office/powerpoint/2010/main" val="69309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2013 = 1,451    </a:t>
            </a:r>
            <a:r>
              <a:rPr lang="en-US" dirty="0"/>
              <a:t>57.9% increase in the past 5 years</a:t>
            </a:r>
          </a:p>
          <a:p>
            <a:r>
              <a:rPr lang="en-US" dirty="0"/>
              <a:t>2014 = 1,544	# of reports more than doubled in the past 10 years (136% increase)</a:t>
            </a:r>
          </a:p>
          <a:p>
            <a:r>
              <a:rPr lang="en-US" dirty="0"/>
              <a:t>2015 = 1,554</a:t>
            </a:r>
          </a:p>
          <a:p>
            <a:r>
              <a:rPr lang="en-US" dirty="0"/>
              <a:t>2016 = 1,651</a:t>
            </a:r>
          </a:p>
          <a:p>
            <a:r>
              <a:rPr lang="en-US" dirty="0"/>
              <a:t>2017 = 1,891</a:t>
            </a:r>
          </a:p>
          <a:p>
            <a:r>
              <a:rPr lang="en-US" b="1" dirty="0"/>
              <a:t>2018 = 2,034</a:t>
            </a:r>
          </a:p>
          <a:p>
            <a:r>
              <a:rPr lang="en-US" dirty="0"/>
              <a:t>2019 = 2,314</a:t>
            </a:r>
          </a:p>
          <a:p>
            <a:r>
              <a:rPr lang="en-US" dirty="0"/>
              <a:t>2020 = 2,416</a:t>
            </a:r>
          </a:p>
          <a:p>
            <a:r>
              <a:rPr lang="en-US" dirty="0"/>
              <a:t>2021 = 2,597</a:t>
            </a:r>
          </a:p>
          <a:p>
            <a:r>
              <a:rPr lang="en-US" dirty="0"/>
              <a:t>2022 = 2,601</a:t>
            </a:r>
          </a:p>
          <a:p>
            <a:r>
              <a:rPr lang="en-US" b="1" dirty="0"/>
              <a:t>2023 = 3,056</a:t>
            </a:r>
          </a:p>
          <a:p>
            <a:r>
              <a:rPr lang="en-US" b="1" dirty="0"/>
              <a:t>2024 = 3,653</a:t>
            </a:r>
          </a:p>
          <a:p>
            <a:endParaRPr lang="en-US" dirty="0"/>
          </a:p>
        </p:txBody>
      </p:sp>
      <p:sp>
        <p:nvSpPr>
          <p:cNvPr id="4" name="Slide Number Placeholder 3"/>
          <p:cNvSpPr>
            <a:spLocks noGrp="1"/>
          </p:cNvSpPr>
          <p:nvPr>
            <p:ph type="sldNum" sz="quarter" idx="5"/>
          </p:nvPr>
        </p:nvSpPr>
        <p:spPr/>
        <p:txBody>
          <a:bodyPr/>
          <a:lstStyle/>
          <a:p>
            <a:fld id="{1D695E32-068F-FF4B-A3FE-4343186DB2B5}" type="slidenum">
              <a:rPr lang="en-US" smtClean="0"/>
              <a:t>9</a:t>
            </a:fld>
            <a:endParaRPr lang="en-US"/>
          </a:p>
        </p:txBody>
      </p:sp>
    </p:spTree>
    <p:extLst>
      <p:ext uri="{BB962C8B-B14F-4D97-AF65-F5344CB8AC3E}">
        <p14:creationId xmlns:p14="http://schemas.microsoft.com/office/powerpoint/2010/main" val="2065603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7BEB678-A5F0-0834-EBAB-BB299F9AFC31}"/>
              </a:ext>
            </a:extLst>
          </p:cNvPr>
          <p:cNvSpPr>
            <a:spLocks noGrp="1"/>
          </p:cNvSpPr>
          <p:nvPr>
            <p:ph type="subTitle" idx="1"/>
          </p:nvPr>
        </p:nvSpPr>
        <p:spPr>
          <a:xfrm>
            <a:off x="1524000" y="3602038"/>
            <a:ext cx="9144000" cy="1655762"/>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itle 6">
            <a:extLst>
              <a:ext uri="{FF2B5EF4-FFF2-40B4-BE49-F238E27FC236}">
                <a16:creationId xmlns:a16="http://schemas.microsoft.com/office/drawing/2014/main" id="{0ED811DB-E88E-5875-7F9A-381716DE37F2}"/>
              </a:ext>
            </a:extLst>
          </p:cNvPr>
          <p:cNvSpPr>
            <a:spLocks noGrp="1"/>
          </p:cNvSpPr>
          <p:nvPr>
            <p:ph type="title"/>
          </p:nvPr>
        </p:nvSpPr>
        <p:spPr>
          <a:xfrm>
            <a:off x="838200" y="365125"/>
            <a:ext cx="10515600" cy="3063875"/>
          </a:xfrm>
        </p:spPr>
        <p:txBody>
          <a:bodyPr anchor="b">
            <a:normAutofit/>
          </a:bodyPr>
          <a:lstStyle>
            <a:lvl1pPr algn="ctr">
              <a:defRPr sz="4400" b="1" i="0">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905975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4355A-25B8-C0D7-062E-0BC24801A2D4}"/>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31297509-2A50-769D-F507-37A8B1BE8A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9307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52056-85FD-299D-EBEB-2FCB669643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E97951-7F33-1B83-1AE6-3CD5DFF88A8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5051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9344C-4D86-9B5E-49C7-B6D8165D7994}"/>
              </a:ext>
            </a:extLst>
          </p:cNvPr>
          <p:cNvSpPr>
            <a:spLocks noGrp="1"/>
          </p:cNvSpPr>
          <p:nvPr>
            <p:ph type="title"/>
          </p:nvPr>
        </p:nvSpPr>
        <p:spPr>
          <a:xfrm>
            <a:off x="831850" y="1709738"/>
            <a:ext cx="10515600" cy="2852737"/>
          </a:xfrm>
        </p:spPr>
        <p:txBody>
          <a:bodyPr anchor="b"/>
          <a:lstStyle>
            <a:lvl1pPr algn="ct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8A3543FD-6128-377F-7772-B3045D9BAF00}"/>
              </a:ext>
            </a:extLst>
          </p:cNvPr>
          <p:cNvSpPr>
            <a:spLocks noGrp="1"/>
          </p:cNvSpPr>
          <p:nvPr>
            <p:ph type="body" idx="1"/>
          </p:nvPr>
        </p:nvSpPr>
        <p:spPr>
          <a:xfrm>
            <a:off x="831850" y="4589463"/>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037484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D971F-DB0F-AC7F-8AE6-8C32ACB60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6D86D6-9DBC-5E3C-8056-144B979E53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020F5AF-4DB6-77B5-72DF-95593862A3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9159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D221F-6626-23B5-6F25-58AD783AD4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309054-A73C-5256-4919-4399C2B040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CC271B-6240-A5DB-CB66-0D86810D85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2A9DBF-0F1E-6CBC-E0B1-9655D36DD9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86F030-6A8F-372B-5EBC-A4CB3E25C44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7068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2F479-3E6E-3F51-9B77-CB2312C626C0}"/>
              </a:ext>
            </a:extLst>
          </p:cNvPr>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75016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9410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245EA-C8BA-CCBA-D531-AE28B5D57F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D60DF-AA31-2A02-8167-4EA0433095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34E049-BF4C-10CE-6FEE-B65588A02B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348145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70EFC-BFF9-DE0C-59DA-A22E7260C25A}"/>
              </a:ext>
            </a:extLst>
          </p:cNvPr>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CDC75530-1645-5143-3B76-9D0CE978FB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C8B242-6AC5-406D-E6FF-6371B69212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14850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5CADB-39DC-427A-E30C-0FD75DABE9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1E5B6D-87A9-7973-E58C-65E89C8C5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03558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0EA17-8759-4A69-493D-8B554463AC9D}"/>
              </a:ext>
            </a:extLst>
          </p:cNvPr>
          <p:cNvSpPr>
            <a:spLocks noGrp="1"/>
          </p:cNvSpPr>
          <p:nvPr>
            <p:ph type="title"/>
          </p:nvPr>
        </p:nvSpPr>
        <p:spPr>
          <a:xfrm>
            <a:off x="831850" y="1709738"/>
            <a:ext cx="10515600" cy="2852737"/>
          </a:xfrm>
        </p:spPr>
        <p:txBody>
          <a:bodyPr anchor="b"/>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3EFA88-58ED-B9AC-701C-88E6F7D72463}"/>
              </a:ext>
            </a:extLst>
          </p:cNvPr>
          <p:cNvSpPr>
            <a:spLocks noGrp="1"/>
          </p:cNvSpPr>
          <p:nvPr>
            <p:ph type="body" idx="1"/>
          </p:nvPr>
        </p:nvSpPr>
        <p:spPr>
          <a:xfrm>
            <a:off x="831850" y="4589463"/>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85744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6D2BB-2ADE-F7FC-E8F7-8731469C09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706585-CA6B-9AD8-04E7-E4D8396F5B9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28075F-8A63-D38D-21CD-6611B8DE54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6076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51F53-D1AB-FC9B-29F1-F5CD3C91B93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EFE70F5-A3F8-6669-1E32-EDAB155C93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11440A9-1FEA-16FB-37A2-A346FBE3AB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6294C7-6070-DD02-4F8B-FCE428C2FE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5662C2-48C0-D892-8933-B97AE4FF37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5801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31B44-4A3F-BA72-334A-241EF4F23C9C}"/>
              </a:ext>
            </a:extLst>
          </p:cNvPr>
          <p:cNvSpPr>
            <a:spLocks noGrp="1"/>
          </p:cNvSpPr>
          <p:nvPr>
            <p:ph type="title"/>
          </p:nvPr>
        </p:nvSpPr>
        <p:spPr/>
        <p:txBody>
          <a:bodyPr/>
          <a:lstStyle>
            <a:lvl1pPr algn="ctr">
              <a:defRPr/>
            </a:lvl1pPr>
          </a:lstStyle>
          <a:p>
            <a:r>
              <a:rPr lang="en-US"/>
              <a:t>Click to edit Master title style</a:t>
            </a:r>
            <a:endParaRPr lang="en-US" dirty="0"/>
          </a:p>
        </p:txBody>
      </p:sp>
    </p:spTree>
    <p:extLst>
      <p:ext uri="{BB962C8B-B14F-4D97-AF65-F5344CB8AC3E}">
        <p14:creationId xmlns:p14="http://schemas.microsoft.com/office/powerpoint/2010/main" val="530491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2282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E63DF-C1FC-2B37-FF7B-42B0250001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452BAC-E835-B4D3-793C-6DFD5CA52B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FA269D-5A24-5882-72FC-8265414EA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009729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8B27E-CD84-8BC5-9AFB-FE95DA8419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6095B6E-2D58-E5CA-6EF9-D3012781B5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1B186E0-3EAD-5C0A-2597-2FAEB7A0C9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300682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jp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AE16A7-C59E-1760-82F9-EA21A9FF0A8D}"/>
              </a:ext>
            </a:extLst>
          </p:cNvPr>
          <p:cNvSpPr>
            <a:spLocks noGrp="1"/>
          </p:cNvSpPr>
          <p:nvPr>
            <p:ph type="title"/>
          </p:nvPr>
        </p:nvSpPr>
        <p:spPr>
          <a:xfrm>
            <a:off x="838200" y="365125"/>
            <a:ext cx="10515600"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FF0E461-F4A5-0DAB-23D0-2EE5DA5A53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11365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b="1" i="0" kern="1200">
          <a:solidFill>
            <a:srgbClr val="005244"/>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005244"/>
        </a:buClr>
        <a:buFont typeface="Wingdings" pitchFamily="2" charset="2"/>
        <a:buChar char="§"/>
        <a:defRPr sz="28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5244"/>
        </a:buClr>
        <a:buFont typeface="Wingdings" pitchFamily="2" charset="2"/>
        <a:buChar char="§"/>
        <a:defRPr sz="24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5244"/>
        </a:buClr>
        <a:buFont typeface="Wingdings" pitchFamily="2" charset="2"/>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5244"/>
        </a:buClr>
        <a:buFont typeface="Wingdings" pitchFamily="2" charset="2"/>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5244"/>
        </a:buClr>
        <a:buFont typeface="Wingdings" pitchFamily="2" charset="2"/>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4F8E4F-1C91-FE76-D9E7-0303EF64A3C0}"/>
              </a:ext>
            </a:extLst>
          </p:cNvPr>
          <p:cNvSpPr>
            <a:spLocks noGrp="1"/>
          </p:cNvSpPr>
          <p:nvPr>
            <p:ph type="title"/>
          </p:nvPr>
        </p:nvSpPr>
        <p:spPr>
          <a:xfrm>
            <a:off x="838200" y="365125"/>
            <a:ext cx="10515600" cy="1325563"/>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B40EBE26-5E33-BAAD-E509-2E7566DB25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189898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txStyles>
    <p:titleStyle>
      <a:lvl1pPr algn="l" defTabSz="914400" rtl="0" eaLnBrk="1" latinLnBrk="0" hangingPunct="1">
        <a:lnSpc>
          <a:spcPct val="90000"/>
        </a:lnSpc>
        <a:spcBef>
          <a:spcPct val="0"/>
        </a:spcBef>
        <a:buNone/>
        <a:defRPr sz="4400" b="1" kern="1200">
          <a:solidFill>
            <a:srgbClr val="005244"/>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005244"/>
        </a:buClr>
        <a:buFont typeface="Wingdings" pitchFamily="2" charset="2"/>
        <a:buChar char="§"/>
        <a:defRPr sz="28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005244"/>
        </a:buClr>
        <a:buFont typeface="Wingdings" pitchFamily="2" charset="2"/>
        <a:buChar char="§"/>
        <a:defRPr sz="24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05244"/>
        </a:buClr>
        <a:buFont typeface="Wingdings" pitchFamily="2" charset="2"/>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005244"/>
        </a:buClr>
        <a:buFont typeface="Wingdings" pitchFamily="2" charset="2"/>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005244"/>
        </a:buClr>
        <a:buFont typeface="Wingdings" pitchFamily="2" charset="2"/>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hyperlink" Target="https://www.uwgb.edu/getmedia/817020e5-0e6e-4bf7-b6b5-14a7ed88f727/Wisconsin-FAST-Toolkit-and-Resources.zip"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3.1"/><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www.rawpixel.com/search/meet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hyperlink" Target="https://www.linkedin.com/company/wisconsin-elder-justice-coalition" TargetMode="External"/><Relationship Id="rId5" Type="http://schemas.openxmlformats.org/officeDocument/2006/relationships/image" Target="../media/image17.png"/><Relationship Id="rId4" Type="http://schemas.openxmlformats.org/officeDocument/2006/relationships/hyperlink" Target="https://www.facebook.com/profile.php?id=61567847482776"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mailto:leisd@uwgb.edu"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hyperlink" Target="https://www.uwgb.edu/elder-justice-coalition/" TargetMode="External"/><Relationship Id="rId5" Type="http://schemas.openxmlformats.org/officeDocument/2006/relationships/image" Target="../media/image20.png"/><Relationship Id="rId4" Type="http://schemas.openxmlformats.org/officeDocument/2006/relationships/hyperlink" Target="mailto:elderjustice@uwgb.edu"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doa.wi.gov/DIR/FinalProjs2040_Publication.pdf"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doa.wi.gov/DIR/FinalProjs2040_Publication.pdf" TargetMode="Externa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15">
            <a:extLst>
              <a:ext uri="{FF2B5EF4-FFF2-40B4-BE49-F238E27FC236}">
                <a16:creationId xmlns:a16="http://schemas.microsoft.com/office/drawing/2014/main" id="{FB3D1EA6-EC5F-0AE9-4EA1-1DA573FAB99B}"/>
              </a:ext>
            </a:extLst>
          </p:cNvPr>
          <p:cNvSpPr>
            <a:spLocks noGrp="1"/>
          </p:cNvSpPr>
          <p:nvPr>
            <p:ph type="subTitle" idx="1"/>
          </p:nvPr>
        </p:nvSpPr>
        <p:spPr/>
        <p:txBody>
          <a:bodyPr/>
          <a:lstStyle/>
          <a:p>
            <a:r>
              <a:rPr lang="en-US" dirty="0"/>
              <a:t>UW-Green Bay</a:t>
            </a:r>
          </a:p>
        </p:txBody>
      </p:sp>
      <p:sp>
        <p:nvSpPr>
          <p:cNvPr id="15" name="Title 14">
            <a:extLst>
              <a:ext uri="{FF2B5EF4-FFF2-40B4-BE49-F238E27FC236}">
                <a16:creationId xmlns:a16="http://schemas.microsoft.com/office/drawing/2014/main" id="{91F2425E-D396-64D8-12AD-57F306AE7458}"/>
              </a:ext>
            </a:extLst>
          </p:cNvPr>
          <p:cNvSpPr>
            <a:spLocks noGrp="1"/>
          </p:cNvSpPr>
          <p:nvPr>
            <p:ph type="title"/>
          </p:nvPr>
        </p:nvSpPr>
        <p:spPr/>
        <p:txBody>
          <a:bodyPr/>
          <a:lstStyle/>
          <a:p>
            <a:r>
              <a:rPr lang="en-US" dirty="0"/>
              <a:t>This is How We Rise</a:t>
            </a:r>
          </a:p>
        </p:txBody>
      </p:sp>
      <p:pic>
        <p:nvPicPr>
          <p:cNvPr id="5" name="Picture 4" descr="This is How We Rise&#10;UW-Green Bay">
            <a:extLst>
              <a:ext uri="{FF2B5EF4-FFF2-40B4-BE49-F238E27FC236}">
                <a16:creationId xmlns:a16="http://schemas.microsoft.com/office/drawing/2014/main" id="{40661B6F-AE57-3F8B-3C77-48A70056CFE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05339852"/>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6784D-144B-4A1A-A0B0-63F9EFB5BB6B}"/>
              </a:ext>
            </a:extLst>
          </p:cNvPr>
          <p:cNvSpPr>
            <a:spLocks noGrp="1"/>
          </p:cNvSpPr>
          <p:nvPr>
            <p:ph type="title"/>
          </p:nvPr>
        </p:nvSpPr>
        <p:spPr/>
        <p:txBody>
          <a:bodyPr/>
          <a:lstStyle/>
          <a:p>
            <a:pPr algn="ctr"/>
            <a:r>
              <a:rPr lang="en-US" dirty="0">
                <a:solidFill>
                  <a:srgbClr val="47165D"/>
                </a:solidFill>
              </a:rPr>
              <a:t>The need for FA$Ts in Wisconsin</a:t>
            </a:r>
            <a:br>
              <a:rPr lang="en-US" dirty="0">
                <a:solidFill>
                  <a:srgbClr val="47165D"/>
                </a:solidFill>
              </a:rPr>
            </a:br>
            <a:r>
              <a:rPr lang="en-US" dirty="0">
                <a:solidFill>
                  <a:srgbClr val="47165D"/>
                </a:solidFill>
              </a:rPr>
              <a:t>Money Lost to Seniors</a:t>
            </a:r>
          </a:p>
        </p:txBody>
      </p:sp>
      <p:cxnSp>
        <p:nvCxnSpPr>
          <p:cNvPr id="13" name="Straight Connector 12">
            <a:extLst>
              <a:ext uri="{FF2B5EF4-FFF2-40B4-BE49-F238E27FC236}">
                <a16:creationId xmlns:a16="http://schemas.microsoft.com/office/drawing/2014/main" id="{EBD8CA3E-601B-42AA-9ECB-8869C28BC62D}"/>
              </a:ext>
              <a:ext uri="{C183D7F6-B498-43B3-948B-1728B52AA6E4}">
                <adec:decorative xmlns:adec="http://schemas.microsoft.com/office/drawing/2017/decorative" val="1"/>
              </a:ext>
            </a:extLst>
          </p:cNvPr>
          <p:cNvCxnSpPr>
            <a:cxnSpLocks/>
          </p:cNvCxnSpPr>
          <p:nvPr/>
        </p:nvCxnSpPr>
        <p:spPr>
          <a:xfrm>
            <a:off x="1561736" y="1690688"/>
            <a:ext cx="9819360" cy="0"/>
          </a:xfrm>
          <a:prstGeom prst="line">
            <a:avLst/>
          </a:prstGeom>
        </p:spPr>
        <p:style>
          <a:lnRef idx="1">
            <a:schemeClr val="dk1"/>
          </a:lnRef>
          <a:fillRef idx="0">
            <a:schemeClr val="dk1"/>
          </a:fillRef>
          <a:effectRef idx="0">
            <a:schemeClr val="dk1"/>
          </a:effectRef>
          <a:fontRef idx="minor">
            <a:schemeClr val="tx1"/>
          </a:fontRef>
        </p:style>
      </p:cxnSp>
      <p:pic>
        <p:nvPicPr>
          <p:cNvPr id="10" name="Content Placeholder 16" descr="a picture of a magnifying glass, $100 bill, and a clipped stack of paperwork">
            <a:extLst>
              <a:ext uri="{FF2B5EF4-FFF2-40B4-BE49-F238E27FC236}">
                <a16:creationId xmlns:a16="http://schemas.microsoft.com/office/drawing/2014/main" id="{7C21BF0C-39CE-4303-8CA1-19D7D2A65D63}"/>
              </a:ext>
            </a:extLst>
          </p:cNvPr>
          <p:cNvPicPr>
            <a:picLocks noGrp="1" noChangeAspect="1"/>
          </p:cNvPicPr>
          <p:nvPr>
            <p:ph sz="half" idx="2"/>
          </p:nvPr>
        </p:nvPicPr>
        <p:blipFill>
          <a:blip r:embed="rId3"/>
          <a:stretch>
            <a:fillRect/>
          </a:stretch>
        </p:blipFill>
        <p:spPr bwMode="auto">
          <a:xfrm>
            <a:off x="1832974" y="2505075"/>
            <a:ext cx="3506282" cy="4038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a:extLst>
              <a:ext uri="{FF2B5EF4-FFF2-40B4-BE49-F238E27FC236}">
                <a16:creationId xmlns:a16="http://schemas.microsoft.com/office/drawing/2014/main" id="{620E165F-32DD-485A-8704-CF0AAFDAD44A}"/>
              </a:ext>
            </a:extLst>
          </p:cNvPr>
          <p:cNvSpPr>
            <a:spLocks noGrp="1"/>
          </p:cNvSpPr>
          <p:nvPr>
            <p:ph type="body" idx="1"/>
          </p:nvPr>
        </p:nvSpPr>
        <p:spPr/>
        <p:txBody>
          <a:bodyPr>
            <a:normAutofit lnSpcReduction="10000"/>
          </a:bodyPr>
          <a:lstStyle/>
          <a:p>
            <a:pPr algn="ctr"/>
            <a:r>
              <a:rPr lang="en-US">
                <a:solidFill>
                  <a:schemeClr val="tx1"/>
                </a:solidFill>
              </a:rPr>
              <a:t>Wisconsin lost </a:t>
            </a:r>
            <a:endParaRPr lang="en-US" dirty="0">
              <a:solidFill>
                <a:schemeClr val="tx1"/>
              </a:solidFill>
            </a:endParaRPr>
          </a:p>
          <a:p>
            <a:pPr algn="ctr"/>
            <a:r>
              <a:rPr lang="en-US" dirty="0">
                <a:solidFill>
                  <a:srgbClr val="FF0000"/>
                </a:solidFill>
              </a:rPr>
              <a:t>$100+ million </a:t>
            </a:r>
            <a:r>
              <a:rPr lang="en-US" dirty="0">
                <a:solidFill>
                  <a:schemeClr val="tx1"/>
                </a:solidFill>
              </a:rPr>
              <a:t>in 2024</a:t>
            </a:r>
          </a:p>
        </p:txBody>
      </p:sp>
      <p:sp>
        <p:nvSpPr>
          <p:cNvPr id="11" name="TextBox 10">
            <a:extLst>
              <a:ext uri="{FF2B5EF4-FFF2-40B4-BE49-F238E27FC236}">
                <a16:creationId xmlns:a16="http://schemas.microsoft.com/office/drawing/2014/main" id="{FCADEF20-B82C-4A98-AC1D-2AB6AA6FEFEA}"/>
              </a:ext>
            </a:extLst>
          </p:cNvPr>
          <p:cNvSpPr txBox="1"/>
          <p:nvPr/>
        </p:nvSpPr>
        <p:spPr>
          <a:xfrm>
            <a:off x="1561736" y="6570552"/>
            <a:ext cx="4186828" cy="307777"/>
          </a:xfrm>
          <a:prstGeom prst="rect">
            <a:avLst/>
          </a:prstGeom>
          <a:noFill/>
        </p:spPr>
        <p:txBody>
          <a:bodyPr wrap="square" rtlCol="0">
            <a:spAutoFit/>
          </a:bodyPr>
          <a:lstStyle/>
          <a:p>
            <a:pPr algn="ctr"/>
            <a:r>
              <a:rPr lang="en-US" sz="1400" b="1" i="1" dirty="0"/>
              <a:t>Wisconsin Department of Health Services 2025</a:t>
            </a:r>
          </a:p>
        </p:txBody>
      </p:sp>
      <p:sp>
        <p:nvSpPr>
          <p:cNvPr id="7" name="Text Placeholder 6">
            <a:extLst>
              <a:ext uri="{FF2B5EF4-FFF2-40B4-BE49-F238E27FC236}">
                <a16:creationId xmlns:a16="http://schemas.microsoft.com/office/drawing/2014/main" id="{63262E16-F9A8-4C35-9ED0-E450E11DA9AA}"/>
              </a:ext>
            </a:extLst>
          </p:cNvPr>
          <p:cNvSpPr>
            <a:spLocks noGrp="1"/>
          </p:cNvSpPr>
          <p:nvPr>
            <p:ph type="body" sz="quarter" idx="3"/>
          </p:nvPr>
        </p:nvSpPr>
        <p:spPr/>
        <p:txBody>
          <a:bodyPr>
            <a:normAutofit lnSpcReduction="10000"/>
          </a:bodyPr>
          <a:lstStyle/>
          <a:p>
            <a:pPr algn="ctr"/>
            <a:r>
              <a:rPr lang="en-US" dirty="0">
                <a:solidFill>
                  <a:schemeClr val="tx1"/>
                </a:solidFill>
              </a:rPr>
              <a:t>Reported losses Significantly lower than actual loss</a:t>
            </a:r>
          </a:p>
        </p:txBody>
      </p:sp>
      <p:graphicFrame>
        <p:nvGraphicFramePr>
          <p:cNvPr id="9" name="Table 9" descr="1 green dollar sign and 43 red dollar signs to show 1 in 44 financial exploitation cases are reported">
            <a:extLst>
              <a:ext uri="{FF2B5EF4-FFF2-40B4-BE49-F238E27FC236}">
                <a16:creationId xmlns:a16="http://schemas.microsoft.com/office/drawing/2014/main" id="{F53425FB-1B1A-404D-908E-2CF01383035D}"/>
              </a:ext>
              <a:ext uri="{C183D7F6-B498-43B3-948B-1728B52AA6E4}">
                <adec:decorative xmlns:adec="http://schemas.microsoft.com/office/drawing/2017/decorative" val="0"/>
              </a:ext>
            </a:extLst>
          </p:cNvPr>
          <p:cNvGraphicFramePr>
            <a:graphicFrameLocks noGrp="1"/>
          </p:cNvGraphicFramePr>
          <p:nvPr>
            <p:ph sz="quarter" idx="4"/>
            <p:extLst>
              <p:ext uri="{D42A27DB-BD31-4B8C-83A1-F6EECF244321}">
                <p14:modId xmlns:p14="http://schemas.microsoft.com/office/powerpoint/2010/main" val="365838167"/>
              </p:ext>
            </p:extLst>
          </p:nvPr>
        </p:nvGraphicFramePr>
        <p:xfrm>
          <a:off x="6172200" y="2505074"/>
          <a:ext cx="5432340" cy="4256805"/>
        </p:xfrm>
        <a:graphic>
          <a:graphicData uri="http://schemas.openxmlformats.org/drawingml/2006/table">
            <a:tbl>
              <a:tblPr firstRow="1" bandRow="1">
                <a:tableStyleId>{5C22544A-7EE6-4342-B048-85BDC9FD1C3A}</a:tableStyleId>
              </a:tblPr>
              <a:tblGrid>
                <a:gridCol w="527357">
                  <a:extLst>
                    <a:ext uri="{9D8B030D-6E8A-4147-A177-3AD203B41FA5}">
                      <a16:colId xmlns:a16="http://schemas.microsoft.com/office/drawing/2014/main" val="3129392978"/>
                    </a:ext>
                  </a:extLst>
                </a:gridCol>
                <a:gridCol w="527357">
                  <a:extLst>
                    <a:ext uri="{9D8B030D-6E8A-4147-A177-3AD203B41FA5}">
                      <a16:colId xmlns:a16="http://schemas.microsoft.com/office/drawing/2014/main" val="1608447802"/>
                    </a:ext>
                  </a:extLst>
                </a:gridCol>
                <a:gridCol w="606742">
                  <a:extLst>
                    <a:ext uri="{9D8B030D-6E8A-4147-A177-3AD203B41FA5}">
                      <a16:colId xmlns:a16="http://schemas.microsoft.com/office/drawing/2014/main" val="2476172694"/>
                    </a:ext>
                  </a:extLst>
                </a:gridCol>
                <a:gridCol w="527357">
                  <a:extLst>
                    <a:ext uri="{9D8B030D-6E8A-4147-A177-3AD203B41FA5}">
                      <a16:colId xmlns:a16="http://schemas.microsoft.com/office/drawing/2014/main" val="370655205"/>
                    </a:ext>
                  </a:extLst>
                </a:gridCol>
                <a:gridCol w="606742">
                  <a:extLst>
                    <a:ext uri="{9D8B030D-6E8A-4147-A177-3AD203B41FA5}">
                      <a16:colId xmlns:a16="http://schemas.microsoft.com/office/drawing/2014/main" val="146060258"/>
                    </a:ext>
                  </a:extLst>
                </a:gridCol>
                <a:gridCol w="527357">
                  <a:extLst>
                    <a:ext uri="{9D8B030D-6E8A-4147-A177-3AD203B41FA5}">
                      <a16:colId xmlns:a16="http://schemas.microsoft.com/office/drawing/2014/main" val="909240673"/>
                    </a:ext>
                  </a:extLst>
                </a:gridCol>
                <a:gridCol w="527357">
                  <a:extLst>
                    <a:ext uri="{9D8B030D-6E8A-4147-A177-3AD203B41FA5}">
                      <a16:colId xmlns:a16="http://schemas.microsoft.com/office/drawing/2014/main" val="1079398181"/>
                    </a:ext>
                  </a:extLst>
                </a:gridCol>
                <a:gridCol w="527357">
                  <a:extLst>
                    <a:ext uri="{9D8B030D-6E8A-4147-A177-3AD203B41FA5}">
                      <a16:colId xmlns:a16="http://schemas.microsoft.com/office/drawing/2014/main" val="4078958731"/>
                    </a:ext>
                  </a:extLst>
                </a:gridCol>
                <a:gridCol w="527357">
                  <a:extLst>
                    <a:ext uri="{9D8B030D-6E8A-4147-A177-3AD203B41FA5}">
                      <a16:colId xmlns:a16="http://schemas.microsoft.com/office/drawing/2014/main" val="2659819592"/>
                    </a:ext>
                  </a:extLst>
                </a:gridCol>
                <a:gridCol w="527357">
                  <a:extLst>
                    <a:ext uri="{9D8B030D-6E8A-4147-A177-3AD203B41FA5}">
                      <a16:colId xmlns:a16="http://schemas.microsoft.com/office/drawing/2014/main" val="4020787307"/>
                    </a:ext>
                  </a:extLst>
                </a:gridCol>
              </a:tblGrid>
              <a:tr h="851361">
                <a:tc>
                  <a:txBody>
                    <a:bodyPr/>
                    <a:lstStyle/>
                    <a:p>
                      <a:pPr algn="ctr"/>
                      <a:r>
                        <a:rPr lang="en-US" sz="4000" dirty="0">
                          <a:solidFill>
                            <a:srgbClr val="00B05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8665411"/>
                  </a:ext>
                </a:extLst>
              </a:tr>
              <a:tr h="851361">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0556511"/>
                  </a:ext>
                </a:extLst>
              </a:tr>
              <a:tr h="851361">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8420435"/>
                  </a:ext>
                </a:extLst>
              </a:tr>
              <a:tr h="851361">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1833715"/>
                  </a:ext>
                </a:extLst>
              </a:tr>
              <a:tr h="851361">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solidFill>
                            <a:srgbClr val="FF0000"/>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4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4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4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40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4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4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6683973"/>
                  </a:ext>
                </a:extLst>
              </a:tr>
            </a:tbl>
          </a:graphicData>
        </a:graphic>
      </p:graphicFrame>
      <p:sp>
        <p:nvSpPr>
          <p:cNvPr id="12" name="TextBox 11">
            <a:extLst>
              <a:ext uri="{FF2B5EF4-FFF2-40B4-BE49-F238E27FC236}">
                <a16:creationId xmlns:a16="http://schemas.microsoft.com/office/drawing/2014/main" id="{E90585FF-3C4C-4FB1-9BF8-784F3131B0AC}"/>
              </a:ext>
            </a:extLst>
          </p:cNvPr>
          <p:cNvSpPr txBox="1"/>
          <p:nvPr/>
        </p:nvSpPr>
        <p:spPr>
          <a:xfrm>
            <a:off x="6266792" y="6543959"/>
            <a:ext cx="5000298" cy="307777"/>
          </a:xfrm>
          <a:prstGeom prst="rect">
            <a:avLst/>
          </a:prstGeom>
          <a:noFill/>
        </p:spPr>
        <p:txBody>
          <a:bodyPr wrap="square" rtlCol="0">
            <a:spAutoFit/>
          </a:bodyPr>
          <a:lstStyle/>
          <a:p>
            <a:pPr algn="ctr"/>
            <a:r>
              <a:rPr lang="en-US" sz="1400" b="1" i="1" dirty="0"/>
              <a:t>National Adult Protection Services Association</a:t>
            </a:r>
          </a:p>
        </p:txBody>
      </p:sp>
    </p:spTree>
    <p:extLst>
      <p:ext uri="{BB962C8B-B14F-4D97-AF65-F5344CB8AC3E}">
        <p14:creationId xmlns:p14="http://schemas.microsoft.com/office/powerpoint/2010/main" val="309104751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3A7E74-1E4A-E9E0-7714-F2B88A2A4A07}"/>
              </a:ext>
            </a:extLst>
          </p:cNvPr>
          <p:cNvSpPr>
            <a:spLocks noGrp="1"/>
          </p:cNvSpPr>
          <p:nvPr>
            <p:ph type="title"/>
          </p:nvPr>
        </p:nvSpPr>
        <p:spPr>
          <a:xfrm>
            <a:off x="761800" y="762001"/>
            <a:ext cx="5334197" cy="1708242"/>
          </a:xfrm>
        </p:spPr>
        <p:txBody>
          <a:bodyPr vert="horz" lIns="91440" tIns="45720" rIns="91440" bIns="45720" rtlCol="0" anchor="ctr">
            <a:normAutofit/>
          </a:bodyPr>
          <a:lstStyle/>
          <a:p>
            <a:pPr algn="ctr"/>
            <a:r>
              <a:rPr lang="en-US" sz="4000" dirty="0">
                <a:solidFill>
                  <a:srgbClr val="47165D"/>
                </a:solidFill>
                <a:latin typeface="+mj-lt"/>
                <a:cs typeface="+mj-cs"/>
              </a:rPr>
              <a:t>Free Resources </a:t>
            </a:r>
            <a:br>
              <a:rPr lang="en-US" sz="4000" dirty="0">
                <a:solidFill>
                  <a:srgbClr val="47165D"/>
                </a:solidFill>
                <a:latin typeface="+mj-lt"/>
                <a:cs typeface="+mj-cs"/>
              </a:rPr>
            </a:br>
            <a:r>
              <a:rPr lang="en-US" sz="4000" dirty="0">
                <a:solidFill>
                  <a:srgbClr val="47165D"/>
                </a:solidFill>
                <a:latin typeface="+mj-lt"/>
                <a:cs typeface="+mj-cs"/>
              </a:rPr>
              <a:t>WEJC Website</a:t>
            </a:r>
          </a:p>
        </p:txBody>
      </p:sp>
      <p:cxnSp>
        <p:nvCxnSpPr>
          <p:cNvPr id="10" name="Straight Connector 9">
            <a:extLst>
              <a:ext uri="{FF2B5EF4-FFF2-40B4-BE49-F238E27FC236}">
                <a16:creationId xmlns:a16="http://schemas.microsoft.com/office/drawing/2014/main" id="{4EDF0F39-5C50-AAB9-6942-C4B4115C934D}"/>
              </a:ext>
              <a:ext uri="{C183D7F6-B498-43B3-948B-1728B52AA6E4}">
                <adec:decorative xmlns:adec="http://schemas.microsoft.com/office/drawing/2017/decorative" val="1"/>
              </a:ext>
            </a:extLst>
          </p:cNvPr>
          <p:cNvCxnSpPr>
            <a:cxnSpLocks/>
          </p:cNvCxnSpPr>
          <p:nvPr/>
        </p:nvCxnSpPr>
        <p:spPr>
          <a:xfrm>
            <a:off x="1311175" y="2422276"/>
            <a:ext cx="4001985" cy="0"/>
          </a:xfrm>
          <a:prstGeom prst="line">
            <a:avLst/>
          </a:prstGeom>
        </p:spPr>
        <p:style>
          <a:lnRef idx="1">
            <a:schemeClr val="dk1"/>
          </a:lnRef>
          <a:fillRef idx="0">
            <a:schemeClr val="dk1"/>
          </a:fillRef>
          <a:effectRef idx="0">
            <a:schemeClr val="dk1"/>
          </a:effectRef>
          <a:fontRef idx="minor">
            <a:schemeClr val="tx1"/>
          </a:fontRef>
        </p:style>
      </p:cxnSp>
      <p:sp>
        <p:nvSpPr>
          <p:cNvPr id="4" name="Text Placeholder 3">
            <a:extLst>
              <a:ext uri="{FF2B5EF4-FFF2-40B4-BE49-F238E27FC236}">
                <a16:creationId xmlns:a16="http://schemas.microsoft.com/office/drawing/2014/main" id="{C52D7F00-8450-8C5D-BBDB-ABE4EED38C80}"/>
              </a:ext>
            </a:extLst>
          </p:cNvPr>
          <p:cNvSpPr>
            <a:spLocks noGrp="1"/>
          </p:cNvSpPr>
          <p:nvPr>
            <p:ph type="body" sz="half" idx="2"/>
          </p:nvPr>
        </p:nvSpPr>
        <p:spPr>
          <a:xfrm>
            <a:off x="761800" y="2470244"/>
            <a:ext cx="5334197" cy="3769835"/>
          </a:xfrm>
        </p:spPr>
        <p:txBody>
          <a:bodyPr vert="horz" lIns="91440" tIns="45720" rIns="91440" bIns="45720" rtlCol="0" anchor="ctr">
            <a:normAutofit/>
          </a:bodyPr>
          <a:lstStyle/>
          <a:p>
            <a:pPr indent="-228600">
              <a:buFont typeface="Arial" panose="020B0604020202020204" pitchFamily="34" charset="0"/>
              <a:buChar char="•"/>
            </a:pPr>
            <a:r>
              <a:rPr lang="en-US" sz="2000" dirty="0">
                <a:solidFill>
                  <a:schemeClr val="tx1"/>
                </a:solidFill>
                <a:latin typeface="+mn-lt"/>
                <a:cs typeface="+mn-cs"/>
              </a:rPr>
              <a:t>FAST Toolkit and Resources</a:t>
            </a:r>
          </a:p>
          <a:p>
            <a:pPr indent="-228600">
              <a:buFont typeface="Arial" panose="020B0604020202020204" pitchFamily="34" charset="0"/>
              <a:buChar char="•"/>
            </a:pPr>
            <a:r>
              <a:rPr lang="en-US" sz="2000" dirty="0">
                <a:solidFill>
                  <a:schemeClr val="tx1"/>
                </a:solidFill>
                <a:latin typeface="+mn-lt"/>
                <a:cs typeface="+mn-cs"/>
              </a:rPr>
              <a:t>Everything you need to start a team</a:t>
            </a:r>
          </a:p>
          <a:p>
            <a:pPr indent="-228600">
              <a:buFont typeface="Arial" panose="020B0604020202020204" pitchFamily="34" charset="0"/>
              <a:buChar char="•"/>
            </a:pPr>
            <a:endParaRPr lang="en-US" sz="2000" dirty="0">
              <a:solidFill>
                <a:schemeClr val="tx1"/>
              </a:solidFill>
              <a:latin typeface="+mn-lt"/>
              <a:cs typeface="+mn-cs"/>
            </a:endParaRPr>
          </a:p>
          <a:p>
            <a:pPr indent="-228600">
              <a:buFont typeface="Arial" panose="020B0604020202020204" pitchFamily="34" charset="0"/>
              <a:buChar char="•"/>
            </a:pPr>
            <a:endParaRPr lang="en-US" sz="2000" dirty="0">
              <a:solidFill>
                <a:schemeClr val="tx1"/>
              </a:solidFill>
              <a:latin typeface="+mn-lt"/>
              <a:cs typeface="+mn-cs"/>
            </a:endParaRPr>
          </a:p>
          <a:p>
            <a:pPr indent="-228600">
              <a:buFont typeface="Arial" panose="020B0604020202020204" pitchFamily="34" charset="0"/>
              <a:buChar char="•"/>
            </a:pPr>
            <a:endParaRPr lang="en-US" sz="2000" dirty="0">
              <a:solidFill>
                <a:schemeClr val="tx1"/>
              </a:solidFill>
              <a:latin typeface="+mn-lt"/>
              <a:cs typeface="+mn-cs"/>
            </a:endParaRPr>
          </a:p>
          <a:p>
            <a:pPr indent="-228600">
              <a:buFont typeface="Arial" panose="020B0604020202020204" pitchFamily="34" charset="0"/>
              <a:buChar char="•"/>
            </a:pPr>
            <a:endParaRPr lang="en-US" sz="2000" dirty="0">
              <a:solidFill>
                <a:schemeClr val="tx1"/>
              </a:solidFill>
              <a:latin typeface="+mn-lt"/>
              <a:cs typeface="+mn-cs"/>
            </a:endParaRPr>
          </a:p>
          <a:p>
            <a:pPr indent="-228600">
              <a:buFont typeface="Arial" panose="020B0604020202020204" pitchFamily="34" charset="0"/>
              <a:buChar char="•"/>
            </a:pPr>
            <a:endParaRPr lang="en-US" sz="2000" dirty="0">
              <a:solidFill>
                <a:schemeClr val="tx1"/>
              </a:solidFill>
              <a:latin typeface="+mn-lt"/>
              <a:cs typeface="+mn-cs"/>
            </a:endParaRPr>
          </a:p>
          <a:p>
            <a:pPr indent="-228600">
              <a:buFont typeface="Arial" panose="020B0604020202020204" pitchFamily="34" charset="0"/>
              <a:buChar char="•"/>
            </a:pPr>
            <a:endParaRPr lang="en-US" sz="2000" dirty="0">
              <a:solidFill>
                <a:schemeClr val="tx1"/>
              </a:solidFill>
              <a:latin typeface="+mn-lt"/>
              <a:cs typeface="+mn-cs"/>
            </a:endParaRPr>
          </a:p>
        </p:txBody>
      </p:sp>
      <p:pic>
        <p:nvPicPr>
          <p:cNvPr id="8" name="Picture 7" descr="A qr code on a black background&#10;&#10;">
            <a:extLst>
              <a:ext uri="{FF2B5EF4-FFF2-40B4-BE49-F238E27FC236}">
                <a16:creationId xmlns:a16="http://schemas.microsoft.com/office/drawing/2014/main" id="{AFBD4909-3CD5-F316-16EF-E3A0589701EC}"/>
              </a:ext>
            </a:extLst>
          </p:cNvPr>
          <p:cNvPicPr>
            <a:picLocks noChangeAspect="1"/>
          </p:cNvPicPr>
          <p:nvPr/>
        </p:nvPicPr>
        <p:blipFill>
          <a:blip r:embed="rId3"/>
          <a:stretch>
            <a:fillRect/>
          </a:stretch>
        </p:blipFill>
        <p:spPr>
          <a:xfrm>
            <a:off x="443451" y="3380673"/>
            <a:ext cx="5334203" cy="3048116"/>
          </a:xfrm>
          <a:prstGeom prst="rect">
            <a:avLst/>
          </a:prstGeom>
        </p:spPr>
      </p:pic>
      <p:sp>
        <p:nvSpPr>
          <p:cNvPr id="9" name="TextBox 8">
            <a:extLst>
              <a:ext uri="{FF2B5EF4-FFF2-40B4-BE49-F238E27FC236}">
                <a16:creationId xmlns:a16="http://schemas.microsoft.com/office/drawing/2014/main" id="{01A14831-1F1F-F298-4448-56B95BECFAA3}"/>
              </a:ext>
            </a:extLst>
          </p:cNvPr>
          <p:cNvSpPr txBox="1"/>
          <p:nvPr/>
        </p:nvSpPr>
        <p:spPr>
          <a:xfrm>
            <a:off x="443451" y="6116509"/>
            <a:ext cx="7010400" cy="646331"/>
          </a:xfrm>
          <a:prstGeom prst="rect">
            <a:avLst/>
          </a:prstGeom>
          <a:noFill/>
        </p:spPr>
        <p:txBody>
          <a:bodyPr wrap="square" rtlCol="0">
            <a:spAutoFit/>
          </a:bodyPr>
          <a:lstStyle/>
          <a:p>
            <a:r>
              <a:rPr lang="en-US" dirty="0">
                <a:hlinkClick r:id="rId4"/>
              </a:rPr>
              <a:t>https://www.uwgb.edu/getmedia/817020e5-0e6e-4bf7-b6b5-14a7ed88f727/Wisconsin-FAST-Toolkit-and-Resources.zip</a:t>
            </a:r>
            <a:r>
              <a:rPr lang="en-US" dirty="0"/>
              <a:t> </a:t>
            </a:r>
          </a:p>
        </p:txBody>
      </p:sp>
      <p:pic>
        <p:nvPicPr>
          <p:cNvPr id="6" name="Picture Placeholder 5" descr="A photo of the FAST Toolkit cover to include the WEJC logo, the title of the toolkit, and a photo of a younger hand resting gently on an older hand">
            <a:extLst>
              <a:ext uri="{FF2B5EF4-FFF2-40B4-BE49-F238E27FC236}">
                <a16:creationId xmlns:a16="http://schemas.microsoft.com/office/drawing/2014/main" id="{99BB5350-7610-0698-A733-D591096BEB9C}"/>
              </a:ext>
            </a:extLst>
          </p:cNvPr>
          <p:cNvPicPr>
            <a:picLocks noGrp="1" noChangeAspect="1"/>
          </p:cNvPicPr>
          <p:nvPr>
            <p:ph type="pic" idx="1"/>
          </p:nvPr>
        </p:nvPicPr>
        <p:blipFill>
          <a:blip r:embed="rId5"/>
          <a:srcRect t="525" r="1" b="1"/>
          <a:stretch>
            <a:fillRect/>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194890523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35C61-3063-403C-AE93-7A16DBCA082C}"/>
              </a:ext>
            </a:extLst>
          </p:cNvPr>
          <p:cNvSpPr>
            <a:spLocks noGrp="1"/>
          </p:cNvSpPr>
          <p:nvPr>
            <p:ph type="title"/>
          </p:nvPr>
        </p:nvSpPr>
        <p:spPr/>
        <p:txBody>
          <a:bodyPr/>
          <a:lstStyle/>
          <a:p>
            <a:pPr algn="ctr"/>
            <a:r>
              <a:rPr lang="en-US" dirty="0">
                <a:solidFill>
                  <a:srgbClr val="47165D"/>
                </a:solidFill>
              </a:rPr>
              <a:t>Wisconsin FA$T Mission</a:t>
            </a:r>
            <a:br>
              <a:rPr lang="en-US" dirty="0">
                <a:solidFill>
                  <a:srgbClr val="47165D"/>
                </a:solidFill>
              </a:rPr>
            </a:br>
            <a:endParaRPr lang="en-US" dirty="0">
              <a:solidFill>
                <a:srgbClr val="47165D"/>
              </a:solidFill>
            </a:endParaRPr>
          </a:p>
        </p:txBody>
      </p:sp>
      <p:cxnSp>
        <p:nvCxnSpPr>
          <p:cNvPr id="4" name="Straight Connector 3">
            <a:extLst>
              <a:ext uri="{FF2B5EF4-FFF2-40B4-BE49-F238E27FC236}">
                <a16:creationId xmlns:a16="http://schemas.microsoft.com/office/drawing/2014/main" id="{27FF31F6-9478-45FF-8192-EAD6F3712F2D}"/>
              </a:ext>
              <a:ext uri="{C183D7F6-B498-43B3-948B-1728B52AA6E4}">
                <adec:decorative xmlns:adec="http://schemas.microsoft.com/office/drawing/2017/decorative" val="1"/>
              </a:ext>
            </a:extLst>
          </p:cNvPr>
          <p:cNvCxnSpPr/>
          <p:nvPr/>
        </p:nvCxnSpPr>
        <p:spPr>
          <a:xfrm>
            <a:off x="1545020" y="1417733"/>
            <a:ext cx="942313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F5FFD4A0-1C22-46B1-BFE5-29F102B7E0D5}"/>
              </a:ext>
            </a:extLst>
          </p:cNvPr>
          <p:cNvSpPr>
            <a:spLocks noGrp="1"/>
          </p:cNvSpPr>
          <p:nvPr>
            <p:ph idx="1"/>
          </p:nvPr>
        </p:nvSpPr>
        <p:spPr>
          <a:xfrm>
            <a:off x="1545020" y="1825625"/>
            <a:ext cx="9808779" cy="4351338"/>
          </a:xfrm>
        </p:spPr>
        <p:txBody>
          <a:bodyPr>
            <a:normAutofit lnSpcReduction="10000"/>
          </a:bodyPr>
          <a:lstStyle/>
          <a:p>
            <a:pPr marL="0" indent="0">
              <a:buNone/>
            </a:pPr>
            <a:r>
              <a:rPr lang="en-US" sz="3600" b="0" i="0" u="none" strike="noStrike" baseline="0" dirty="0">
                <a:solidFill>
                  <a:srgbClr val="000000"/>
                </a:solidFill>
                <a:latin typeface="Calibri" panose="020F0502020204030204" pitchFamily="34" charset="0"/>
              </a:rPr>
              <a:t>The Wisconsin Financial Abuse Specialist Teams (FASTs) are </a:t>
            </a:r>
            <a:r>
              <a:rPr lang="en-US" sz="3600" b="1" i="0" u="none" strike="noStrike" baseline="0" dirty="0">
                <a:solidFill>
                  <a:srgbClr val="000000"/>
                </a:solidFill>
                <a:latin typeface="Calibri" panose="020F0502020204030204" pitchFamily="34" charset="0"/>
              </a:rPr>
              <a:t>multidisciplinary teams </a:t>
            </a:r>
            <a:r>
              <a:rPr lang="en-US" sz="3600" b="0" i="0" u="none" strike="noStrike" baseline="0" dirty="0">
                <a:solidFill>
                  <a:srgbClr val="000000"/>
                </a:solidFill>
                <a:latin typeface="Calibri" panose="020F0502020204030204" pitchFamily="34" charset="0"/>
              </a:rPr>
              <a:t>committed to addressing </a:t>
            </a:r>
            <a:r>
              <a:rPr lang="en-US" sz="3600" b="1" i="0" u="none" strike="noStrike" baseline="0" dirty="0">
                <a:solidFill>
                  <a:srgbClr val="000000"/>
                </a:solidFill>
                <a:latin typeface="Calibri" panose="020F0502020204030204" pitchFamily="34" charset="0"/>
              </a:rPr>
              <a:t>financial abuse, exploitation, and polyvictimization </a:t>
            </a:r>
            <a:r>
              <a:rPr lang="en-US" sz="3600" b="0" i="0" u="none" strike="noStrike" baseline="0" dirty="0">
                <a:solidFill>
                  <a:srgbClr val="000000"/>
                </a:solidFill>
                <a:latin typeface="Calibri" panose="020F0502020204030204" pitchFamily="34" charset="0"/>
              </a:rPr>
              <a:t>of adults at risk and older adults at risk. The purpose of these teams is to </a:t>
            </a:r>
            <a:r>
              <a:rPr lang="en-US" sz="3600" b="1" i="0" u="none" strike="noStrike" baseline="0" dirty="0">
                <a:solidFill>
                  <a:srgbClr val="000000"/>
                </a:solidFill>
                <a:latin typeface="Calibri" panose="020F0502020204030204" pitchFamily="34" charset="0"/>
              </a:rPr>
              <a:t>prevent financial abuse and exploitation </a:t>
            </a:r>
            <a:r>
              <a:rPr lang="en-US" sz="3600" b="0" i="0" u="none" strike="noStrike" baseline="0" dirty="0">
                <a:solidFill>
                  <a:srgbClr val="000000"/>
                </a:solidFill>
                <a:latin typeface="Calibri" panose="020F0502020204030204" pitchFamily="34" charset="0"/>
              </a:rPr>
              <a:t>and to </a:t>
            </a:r>
            <a:r>
              <a:rPr lang="en-US" sz="3600" b="1" i="0" u="none" strike="noStrike" baseline="0" dirty="0">
                <a:solidFill>
                  <a:srgbClr val="000000"/>
                </a:solidFill>
                <a:latin typeface="Calibri" panose="020F0502020204030204" pitchFamily="34" charset="0"/>
              </a:rPr>
              <a:t>improve</a:t>
            </a:r>
            <a:r>
              <a:rPr lang="en-US" sz="3600" b="0" i="0" u="none" strike="noStrike" baseline="0" dirty="0">
                <a:solidFill>
                  <a:srgbClr val="000000"/>
                </a:solidFill>
                <a:latin typeface="Calibri" panose="020F0502020204030204" pitchFamily="34" charset="0"/>
              </a:rPr>
              <a:t> the system’s </a:t>
            </a:r>
            <a:r>
              <a:rPr lang="en-US" sz="3600" b="1" i="0" u="none" strike="noStrike" baseline="0" dirty="0">
                <a:solidFill>
                  <a:srgbClr val="000000"/>
                </a:solidFill>
                <a:latin typeface="Calibri" panose="020F0502020204030204" pitchFamily="34" charset="0"/>
              </a:rPr>
              <a:t>capacity to respond </a:t>
            </a:r>
            <a:r>
              <a:rPr lang="en-US" sz="3600" b="0" i="0" u="none" strike="noStrike" baseline="0" dirty="0">
                <a:solidFill>
                  <a:srgbClr val="000000"/>
                </a:solidFill>
                <a:latin typeface="Calibri" panose="020F0502020204030204" pitchFamily="34" charset="0"/>
              </a:rPr>
              <a:t>to the needs of victims in </a:t>
            </a:r>
            <a:r>
              <a:rPr lang="en-US" sz="3600" b="1" i="0" u="none" strike="noStrike" baseline="0" dirty="0">
                <a:solidFill>
                  <a:srgbClr val="000000"/>
                </a:solidFill>
                <a:latin typeface="Calibri" panose="020F0502020204030204" pitchFamily="34" charset="0"/>
              </a:rPr>
              <a:t>accessing support, advocacy, and services. </a:t>
            </a:r>
            <a:r>
              <a:rPr lang="en-US" sz="3600" b="0" i="0" u="none" strike="noStrike" baseline="0" dirty="0">
                <a:solidFill>
                  <a:srgbClr val="000000"/>
                </a:solidFill>
                <a:latin typeface="Calibri" panose="020F0502020204030204" pitchFamily="34" charset="0"/>
              </a:rPr>
              <a:t>	</a:t>
            </a:r>
          </a:p>
          <a:p>
            <a:pPr marL="0" indent="0">
              <a:buNone/>
            </a:pPr>
            <a:endParaRPr lang="en-US" dirty="0"/>
          </a:p>
        </p:txBody>
      </p:sp>
      <p:sp>
        <p:nvSpPr>
          <p:cNvPr id="5" name="TextBox 4">
            <a:extLst>
              <a:ext uri="{FF2B5EF4-FFF2-40B4-BE49-F238E27FC236}">
                <a16:creationId xmlns:a16="http://schemas.microsoft.com/office/drawing/2014/main" id="{2FC26575-0541-4E10-B2FD-A8393DE9C4FE}"/>
              </a:ext>
            </a:extLst>
          </p:cNvPr>
          <p:cNvSpPr txBox="1"/>
          <p:nvPr/>
        </p:nvSpPr>
        <p:spPr>
          <a:xfrm>
            <a:off x="2197290" y="6176963"/>
            <a:ext cx="7656394" cy="369332"/>
          </a:xfrm>
          <a:prstGeom prst="rect">
            <a:avLst/>
          </a:prstGeom>
          <a:noFill/>
        </p:spPr>
        <p:txBody>
          <a:bodyPr wrap="square" rtlCol="0">
            <a:spAutoFit/>
          </a:bodyPr>
          <a:lstStyle/>
          <a:p>
            <a:pPr algn="ctr"/>
            <a:r>
              <a:rPr lang="en-US" b="1" i="1" dirty="0"/>
              <a:t>Wisconsin Elder Justice Coalition FAST Toolkit 2024</a:t>
            </a:r>
          </a:p>
        </p:txBody>
      </p:sp>
    </p:spTree>
    <p:extLst>
      <p:ext uri="{BB962C8B-B14F-4D97-AF65-F5344CB8AC3E}">
        <p14:creationId xmlns:p14="http://schemas.microsoft.com/office/powerpoint/2010/main" val="400837314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D873E-0562-4825-A193-0057AF55F14F}"/>
              </a:ext>
            </a:extLst>
          </p:cNvPr>
          <p:cNvSpPr>
            <a:spLocks noGrp="1"/>
          </p:cNvSpPr>
          <p:nvPr>
            <p:ph type="title"/>
          </p:nvPr>
        </p:nvSpPr>
        <p:spPr/>
        <p:txBody>
          <a:bodyPr/>
          <a:lstStyle/>
          <a:p>
            <a:pPr algn="ctr"/>
            <a:r>
              <a:rPr lang="en-US" dirty="0">
                <a:solidFill>
                  <a:srgbClr val="47165D"/>
                </a:solidFill>
              </a:rPr>
              <a:t>Wisconsin FA$T Vision</a:t>
            </a:r>
            <a:br>
              <a:rPr lang="en-US" dirty="0">
                <a:solidFill>
                  <a:srgbClr val="47165D"/>
                </a:solidFill>
              </a:rPr>
            </a:br>
            <a:endParaRPr lang="en-US" dirty="0">
              <a:solidFill>
                <a:srgbClr val="47165D"/>
              </a:solidFill>
            </a:endParaRPr>
          </a:p>
        </p:txBody>
      </p:sp>
      <p:cxnSp>
        <p:nvCxnSpPr>
          <p:cNvPr id="4" name="Straight Connector 3">
            <a:extLst>
              <a:ext uri="{FF2B5EF4-FFF2-40B4-BE49-F238E27FC236}">
                <a16:creationId xmlns:a16="http://schemas.microsoft.com/office/drawing/2014/main" id="{171CF787-516E-454B-8FC6-90941AA1849D}"/>
              </a:ext>
              <a:ext uri="{C183D7F6-B498-43B3-948B-1728B52AA6E4}">
                <adec:decorative xmlns:adec="http://schemas.microsoft.com/office/drawing/2017/decorative" val="1"/>
              </a:ext>
            </a:extLst>
          </p:cNvPr>
          <p:cNvCxnSpPr/>
          <p:nvPr/>
        </p:nvCxnSpPr>
        <p:spPr>
          <a:xfrm>
            <a:off x="1513490" y="1417733"/>
            <a:ext cx="942313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C2E55C18-4071-4347-A3CB-E64AD2ED4E63}"/>
              </a:ext>
            </a:extLst>
          </p:cNvPr>
          <p:cNvSpPr>
            <a:spLocks noGrp="1"/>
          </p:cNvSpPr>
          <p:nvPr>
            <p:ph idx="1"/>
          </p:nvPr>
        </p:nvSpPr>
        <p:spPr>
          <a:xfrm>
            <a:off x="1513490" y="1825625"/>
            <a:ext cx="9840310" cy="4351338"/>
          </a:xfrm>
        </p:spPr>
        <p:txBody>
          <a:bodyPr/>
          <a:lstStyle/>
          <a:p>
            <a:pPr marL="0" indent="0">
              <a:buNone/>
            </a:pPr>
            <a:r>
              <a:rPr lang="en-US" sz="4000" b="0" i="0" u="none" strike="noStrike" baseline="0" dirty="0">
                <a:solidFill>
                  <a:srgbClr val="000000"/>
                </a:solidFill>
                <a:latin typeface="Calibri" panose="020F0502020204030204" pitchFamily="34" charset="0"/>
              </a:rPr>
              <a:t>Our vision is to </a:t>
            </a:r>
            <a:r>
              <a:rPr lang="en-US" sz="4000" b="1" i="0" u="none" strike="noStrike" baseline="0" dirty="0">
                <a:solidFill>
                  <a:srgbClr val="000000"/>
                </a:solidFill>
                <a:latin typeface="Calibri" panose="020F0502020204030204" pitchFamily="34" charset="0"/>
              </a:rPr>
              <a:t>eliminate financial abuse and exploitation </a:t>
            </a:r>
            <a:r>
              <a:rPr lang="en-US" sz="4000" b="0" i="0" u="none" strike="noStrike" baseline="0" dirty="0">
                <a:solidFill>
                  <a:srgbClr val="000000"/>
                </a:solidFill>
                <a:latin typeface="Calibri" panose="020F0502020204030204" pitchFamily="34" charset="0"/>
              </a:rPr>
              <a:t>of adults at risk and older adults. This is done through creating a </a:t>
            </a:r>
            <a:r>
              <a:rPr lang="en-US" sz="4000" b="1" i="0" u="none" strike="noStrike" baseline="0" dirty="0">
                <a:solidFill>
                  <a:srgbClr val="000000"/>
                </a:solidFill>
                <a:latin typeface="Calibri" panose="020F0502020204030204" pitchFamily="34" charset="0"/>
              </a:rPr>
              <a:t>supportive multi-disciplinary team </a:t>
            </a:r>
            <a:r>
              <a:rPr lang="en-US" sz="4000" b="0" i="0" u="none" strike="noStrike" baseline="0" dirty="0">
                <a:solidFill>
                  <a:srgbClr val="000000"/>
                </a:solidFill>
                <a:latin typeface="Calibri" panose="020F0502020204030204" pitchFamily="34" charset="0"/>
              </a:rPr>
              <a:t>and </a:t>
            </a:r>
            <a:r>
              <a:rPr lang="en-US" sz="4000" b="1" i="0" u="none" strike="noStrike" baseline="0" dirty="0">
                <a:solidFill>
                  <a:srgbClr val="000000"/>
                </a:solidFill>
                <a:latin typeface="Calibri" panose="020F0502020204030204" pitchFamily="34" charset="0"/>
              </a:rPr>
              <a:t>sharing resources </a:t>
            </a:r>
            <a:r>
              <a:rPr lang="en-US" sz="4000" b="0" i="0" u="none" strike="noStrike" baseline="0" dirty="0">
                <a:solidFill>
                  <a:srgbClr val="000000"/>
                </a:solidFill>
                <a:latin typeface="Calibri" panose="020F0502020204030204" pitchFamily="34" charset="0"/>
              </a:rPr>
              <a:t>for team </a:t>
            </a:r>
            <a:r>
              <a:rPr lang="en-US" sz="4000" b="1" i="0" u="none" strike="noStrike" baseline="0" dirty="0">
                <a:solidFill>
                  <a:srgbClr val="000000"/>
                </a:solidFill>
                <a:latin typeface="Calibri" panose="020F0502020204030204" pitchFamily="34" charset="0"/>
              </a:rPr>
              <a:t>education, awareness, and a collaborative response </a:t>
            </a:r>
            <a:r>
              <a:rPr lang="en-US" sz="4000" b="0" i="0" u="none" strike="noStrike" baseline="0" dirty="0">
                <a:solidFill>
                  <a:srgbClr val="000000"/>
                </a:solidFill>
                <a:latin typeface="Calibri" panose="020F0502020204030204" pitchFamily="34" charset="0"/>
              </a:rPr>
              <a:t>that identifies and addresses gaps in the system. 	</a:t>
            </a:r>
          </a:p>
          <a:p>
            <a:pPr marL="0" indent="0">
              <a:buNone/>
            </a:pPr>
            <a:endParaRPr lang="en-US" dirty="0"/>
          </a:p>
        </p:txBody>
      </p:sp>
      <p:sp>
        <p:nvSpPr>
          <p:cNvPr id="6" name="TextBox 5">
            <a:extLst>
              <a:ext uri="{FF2B5EF4-FFF2-40B4-BE49-F238E27FC236}">
                <a16:creationId xmlns:a16="http://schemas.microsoft.com/office/drawing/2014/main" id="{1BA85833-7770-45FD-BE1E-40A984767224}"/>
              </a:ext>
            </a:extLst>
          </p:cNvPr>
          <p:cNvSpPr txBox="1"/>
          <p:nvPr/>
        </p:nvSpPr>
        <p:spPr>
          <a:xfrm>
            <a:off x="2760260" y="6123543"/>
            <a:ext cx="6093724" cy="369332"/>
          </a:xfrm>
          <a:prstGeom prst="rect">
            <a:avLst/>
          </a:prstGeom>
          <a:noFill/>
        </p:spPr>
        <p:txBody>
          <a:bodyPr wrap="square">
            <a:spAutoFit/>
          </a:bodyPr>
          <a:lstStyle/>
          <a:p>
            <a:pPr algn="ctr"/>
            <a:r>
              <a:rPr lang="en-US" b="1" i="1" dirty="0"/>
              <a:t>Wisconsin Elder Justice Coalition FAST Toolkit 2024</a:t>
            </a:r>
          </a:p>
        </p:txBody>
      </p:sp>
    </p:spTree>
    <p:extLst>
      <p:ext uri="{BB962C8B-B14F-4D97-AF65-F5344CB8AC3E}">
        <p14:creationId xmlns:p14="http://schemas.microsoft.com/office/powerpoint/2010/main" val="330778600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05377-295D-43C7-95CA-4A4020849465}"/>
              </a:ext>
            </a:extLst>
          </p:cNvPr>
          <p:cNvSpPr>
            <a:spLocks noGrp="1"/>
          </p:cNvSpPr>
          <p:nvPr>
            <p:ph type="title"/>
          </p:nvPr>
        </p:nvSpPr>
        <p:spPr/>
        <p:txBody>
          <a:bodyPr/>
          <a:lstStyle/>
          <a:p>
            <a:pPr algn="ctr"/>
            <a:r>
              <a:rPr lang="en-US" dirty="0">
                <a:solidFill>
                  <a:srgbClr val="47165D"/>
                </a:solidFill>
              </a:rPr>
              <a:t>Wisconsin FA$T Objectives</a:t>
            </a:r>
            <a:br>
              <a:rPr lang="en-US" dirty="0">
                <a:solidFill>
                  <a:srgbClr val="47165D"/>
                </a:solidFill>
              </a:rPr>
            </a:br>
            <a:endParaRPr lang="en-US" dirty="0">
              <a:solidFill>
                <a:srgbClr val="47165D"/>
              </a:solidFill>
            </a:endParaRPr>
          </a:p>
        </p:txBody>
      </p:sp>
      <p:cxnSp>
        <p:nvCxnSpPr>
          <p:cNvPr id="4" name="Straight Connector 3">
            <a:extLst>
              <a:ext uri="{FF2B5EF4-FFF2-40B4-BE49-F238E27FC236}">
                <a16:creationId xmlns:a16="http://schemas.microsoft.com/office/drawing/2014/main" id="{FF07F5CF-9B3D-4106-88E4-C1BC4CD61F44}"/>
              </a:ext>
              <a:ext uri="{C183D7F6-B498-43B3-948B-1728B52AA6E4}">
                <adec:decorative xmlns:adec="http://schemas.microsoft.com/office/drawing/2017/decorative" val="1"/>
              </a:ext>
            </a:extLst>
          </p:cNvPr>
          <p:cNvCxnSpPr/>
          <p:nvPr/>
        </p:nvCxnSpPr>
        <p:spPr>
          <a:xfrm>
            <a:off x="1487606" y="1499620"/>
            <a:ext cx="942313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58DA6531-B18A-42FA-825B-B43D9BFBDC24}"/>
              </a:ext>
            </a:extLst>
          </p:cNvPr>
          <p:cNvSpPr>
            <a:spLocks noGrp="1"/>
          </p:cNvSpPr>
          <p:nvPr>
            <p:ph idx="1"/>
          </p:nvPr>
        </p:nvSpPr>
        <p:spPr>
          <a:xfrm>
            <a:off x="1487606" y="1825625"/>
            <a:ext cx="9866194" cy="4351338"/>
          </a:xfrm>
        </p:spPr>
        <p:txBody>
          <a:bodyPr>
            <a:normAutofit/>
          </a:bodyPr>
          <a:lstStyle/>
          <a:p>
            <a:r>
              <a:rPr lang="en-US" sz="3600" dirty="0">
                <a:solidFill>
                  <a:schemeClr val="tx1"/>
                </a:solidFill>
              </a:rPr>
              <a:t>Outreach &amp; educational initiatives</a:t>
            </a:r>
          </a:p>
          <a:p>
            <a:r>
              <a:rPr lang="en-US" sz="3600" dirty="0">
                <a:solidFill>
                  <a:schemeClr val="tx1"/>
                </a:solidFill>
              </a:rPr>
              <a:t>Raise awareness of community trends</a:t>
            </a:r>
          </a:p>
          <a:p>
            <a:r>
              <a:rPr lang="en-US" sz="3600" dirty="0">
                <a:solidFill>
                  <a:schemeClr val="tx1"/>
                </a:solidFill>
              </a:rPr>
              <a:t>Increase collaboration and coordination</a:t>
            </a:r>
          </a:p>
          <a:p>
            <a:r>
              <a:rPr lang="en-US" sz="3600" dirty="0">
                <a:solidFill>
                  <a:schemeClr val="tx1"/>
                </a:solidFill>
              </a:rPr>
              <a:t>Gather comprehensive information; diverse range of expertise</a:t>
            </a:r>
          </a:p>
          <a:p>
            <a:r>
              <a:rPr lang="en-US" sz="3600" dirty="0">
                <a:solidFill>
                  <a:schemeClr val="tx1"/>
                </a:solidFill>
              </a:rPr>
              <a:t>Address intricate cases—bolster safety</a:t>
            </a:r>
          </a:p>
          <a:p>
            <a:r>
              <a:rPr lang="en-US" sz="3600" dirty="0">
                <a:solidFill>
                  <a:schemeClr val="tx1"/>
                </a:solidFill>
              </a:rPr>
              <a:t>Promote best practices</a:t>
            </a:r>
          </a:p>
        </p:txBody>
      </p:sp>
      <p:sp>
        <p:nvSpPr>
          <p:cNvPr id="6" name="TextBox 5">
            <a:extLst>
              <a:ext uri="{FF2B5EF4-FFF2-40B4-BE49-F238E27FC236}">
                <a16:creationId xmlns:a16="http://schemas.microsoft.com/office/drawing/2014/main" id="{DD777D60-2022-4009-B046-C9947F628124}"/>
              </a:ext>
            </a:extLst>
          </p:cNvPr>
          <p:cNvSpPr txBox="1"/>
          <p:nvPr/>
        </p:nvSpPr>
        <p:spPr>
          <a:xfrm>
            <a:off x="2623782" y="6308209"/>
            <a:ext cx="6093724" cy="369332"/>
          </a:xfrm>
          <a:prstGeom prst="rect">
            <a:avLst/>
          </a:prstGeom>
          <a:noFill/>
        </p:spPr>
        <p:txBody>
          <a:bodyPr wrap="square">
            <a:spAutoFit/>
          </a:bodyPr>
          <a:lstStyle/>
          <a:p>
            <a:pPr algn="ctr"/>
            <a:r>
              <a:rPr lang="en-US" b="1" i="1" dirty="0"/>
              <a:t>Wisconsin Elder Justice Coalition FAST Toolkit 2024</a:t>
            </a:r>
          </a:p>
        </p:txBody>
      </p:sp>
    </p:spTree>
    <p:extLst>
      <p:ext uri="{BB962C8B-B14F-4D97-AF65-F5344CB8AC3E}">
        <p14:creationId xmlns:p14="http://schemas.microsoft.com/office/powerpoint/2010/main" val="1189149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90D6D25-071E-41BE-B327-6EC02C796F41}"/>
              </a:ext>
            </a:extLst>
          </p:cNvPr>
          <p:cNvSpPr>
            <a:spLocks noGrp="1"/>
          </p:cNvSpPr>
          <p:nvPr>
            <p:ph type="title"/>
          </p:nvPr>
        </p:nvSpPr>
        <p:spPr>
          <a:xfrm>
            <a:off x="1377538" y="457200"/>
            <a:ext cx="4096987" cy="1600200"/>
          </a:xfrm>
        </p:spPr>
        <p:txBody>
          <a:bodyPr/>
          <a:lstStyle/>
          <a:p>
            <a:pPr algn="ctr"/>
            <a:r>
              <a:rPr lang="en-US" dirty="0">
                <a:solidFill>
                  <a:srgbClr val="47165D"/>
                </a:solidFill>
              </a:rPr>
              <a:t>Coalition and FA$T Member Testimonial</a:t>
            </a:r>
            <a:br>
              <a:rPr lang="en-US" dirty="0">
                <a:solidFill>
                  <a:srgbClr val="47165D"/>
                </a:solidFill>
              </a:rPr>
            </a:br>
            <a:endParaRPr lang="en-US" dirty="0">
              <a:solidFill>
                <a:srgbClr val="47165D"/>
              </a:solidFill>
            </a:endParaRPr>
          </a:p>
        </p:txBody>
      </p:sp>
      <p:cxnSp>
        <p:nvCxnSpPr>
          <p:cNvPr id="13" name="Straight Connector 12">
            <a:extLst>
              <a:ext uri="{FF2B5EF4-FFF2-40B4-BE49-F238E27FC236}">
                <a16:creationId xmlns:a16="http://schemas.microsoft.com/office/drawing/2014/main" id="{FF9476BD-81BE-44A1-98B2-D58B5B8A5487}"/>
              </a:ext>
              <a:ext uri="{C183D7F6-B498-43B3-948B-1728B52AA6E4}">
                <adec:decorative xmlns:adec="http://schemas.microsoft.com/office/drawing/2017/decorative" val="1"/>
              </a:ext>
            </a:extLst>
          </p:cNvPr>
          <p:cNvCxnSpPr>
            <a:cxnSpLocks/>
          </p:cNvCxnSpPr>
          <p:nvPr/>
        </p:nvCxnSpPr>
        <p:spPr>
          <a:xfrm>
            <a:off x="1472540" y="1852551"/>
            <a:ext cx="4001985" cy="0"/>
          </a:xfrm>
          <a:prstGeom prst="line">
            <a:avLst/>
          </a:prstGeom>
        </p:spPr>
        <p:style>
          <a:lnRef idx="1">
            <a:schemeClr val="dk1"/>
          </a:lnRef>
          <a:fillRef idx="0">
            <a:schemeClr val="dk1"/>
          </a:fillRef>
          <a:effectRef idx="0">
            <a:schemeClr val="dk1"/>
          </a:effectRef>
          <a:fontRef idx="minor">
            <a:schemeClr val="tx1"/>
          </a:fontRef>
        </p:style>
      </p:cxnSp>
      <p:sp>
        <p:nvSpPr>
          <p:cNvPr id="11" name="Text Placeholder 10">
            <a:extLst>
              <a:ext uri="{FF2B5EF4-FFF2-40B4-BE49-F238E27FC236}">
                <a16:creationId xmlns:a16="http://schemas.microsoft.com/office/drawing/2014/main" id="{03B19CB6-753E-40E9-AF13-C05E166FA306}"/>
              </a:ext>
            </a:extLst>
          </p:cNvPr>
          <p:cNvSpPr>
            <a:spLocks noGrp="1"/>
          </p:cNvSpPr>
          <p:nvPr>
            <p:ph type="body" sz="half" idx="2"/>
          </p:nvPr>
        </p:nvSpPr>
        <p:spPr>
          <a:xfrm>
            <a:off x="1377538" y="2057400"/>
            <a:ext cx="4096987" cy="3811588"/>
          </a:xfrm>
        </p:spPr>
        <p:txBody>
          <a:bodyPr>
            <a:normAutofit/>
          </a:bodyPr>
          <a:lstStyle/>
          <a:p>
            <a:pPr marL="285750" indent="-285750">
              <a:buFont typeface="Arial" panose="020B0604020202020204" pitchFamily="34" charset="0"/>
              <a:buChar char="•"/>
            </a:pPr>
            <a:r>
              <a:rPr lang="en-US" sz="1800" dirty="0">
                <a:solidFill>
                  <a:schemeClr val="tx1"/>
                </a:solidFill>
              </a:rPr>
              <a:t>Founding member of Waukesha FA$T in 2018</a:t>
            </a:r>
          </a:p>
          <a:p>
            <a:pPr marL="285750" indent="-285750">
              <a:buFont typeface="Arial" panose="020B0604020202020204" pitchFamily="34" charset="0"/>
              <a:buChar char="•"/>
            </a:pPr>
            <a:r>
              <a:rPr lang="en-US" sz="1800" dirty="0">
                <a:solidFill>
                  <a:schemeClr val="tx1"/>
                </a:solidFill>
              </a:rPr>
              <a:t>Wisconsin Elder Justice Coalition member</a:t>
            </a:r>
          </a:p>
          <a:p>
            <a:pPr marL="285750" indent="-285750">
              <a:buFont typeface="Arial" panose="020B0604020202020204" pitchFamily="34" charset="0"/>
              <a:buChar char="•"/>
            </a:pPr>
            <a:r>
              <a:rPr lang="en-US" sz="1800" dirty="0">
                <a:solidFill>
                  <a:schemeClr val="tx1"/>
                </a:solidFill>
              </a:rPr>
              <a:t>Financial Abuse Specialist Team Committee</a:t>
            </a:r>
          </a:p>
          <a:p>
            <a:pPr marL="742950" lvl="1" indent="-285750">
              <a:buFont typeface="Arial" panose="020B0604020202020204" pitchFamily="34" charset="0"/>
              <a:buChar char="•"/>
            </a:pPr>
            <a:r>
              <a:rPr lang="en-US" sz="1600" dirty="0">
                <a:solidFill>
                  <a:schemeClr val="tx1"/>
                </a:solidFill>
              </a:rPr>
              <a:t>Created statewide FA$T process</a:t>
            </a:r>
          </a:p>
          <a:p>
            <a:pPr marL="742950" lvl="1" indent="-285750">
              <a:buFont typeface="Arial" panose="020B0604020202020204" pitchFamily="34" charset="0"/>
              <a:buChar char="•"/>
            </a:pPr>
            <a:r>
              <a:rPr lang="en-US" sz="1600" dirty="0">
                <a:solidFill>
                  <a:schemeClr val="tx1"/>
                </a:solidFill>
              </a:rPr>
              <a:t>Developed FA$T Toolkit</a:t>
            </a:r>
          </a:p>
          <a:p>
            <a:pPr marL="742950" lvl="1" indent="-285750">
              <a:buFont typeface="Arial" panose="020B0604020202020204" pitchFamily="34" charset="0"/>
              <a:buChar char="•"/>
            </a:pPr>
            <a:r>
              <a:rPr lang="en-US" sz="1600" dirty="0">
                <a:solidFill>
                  <a:schemeClr val="tx1"/>
                </a:solidFill>
              </a:rPr>
              <a:t>Recruited FA$T Pilots</a:t>
            </a:r>
          </a:p>
          <a:p>
            <a:pPr marL="285750" indent="-285750">
              <a:buFont typeface="Arial" panose="020B0604020202020204" pitchFamily="34" charset="0"/>
              <a:buChar char="•"/>
            </a:pPr>
            <a:r>
              <a:rPr lang="en-US" sz="1800" dirty="0">
                <a:solidFill>
                  <a:schemeClr val="tx1"/>
                </a:solidFill>
              </a:rPr>
              <a:t>Owner and CEO of Fortress Forensic Investigations</a:t>
            </a:r>
          </a:p>
        </p:txBody>
      </p:sp>
      <p:pic>
        <p:nvPicPr>
          <p:cNvPr id="18" name="Content Placeholder 17" descr="A testimonial from April DeValkenaere: &quot;The benefit of working with a FAST is the multidisciplinary approach to problem-solving, eliminating the duplication of efforts my multiple organizations&quot;">
            <a:extLst>
              <a:ext uri="{FF2B5EF4-FFF2-40B4-BE49-F238E27FC236}">
                <a16:creationId xmlns:a16="http://schemas.microsoft.com/office/drawing/2014/main" id="{2CC24F19-F49B-4491-B9A2-4A52D31B18F4}"/>
              </a:ext>
            </a:extLst>
          </p:cNvPr>
          <p:cNvPicPr>
            <a:picLocks noGrp="1" noChangeAspect="1"/>
          </p:cNvPicPr>
          <p:nvPr>
            <p:ph idx="1"/>
          </p:nvPr>
        </p:nvPicPr>
        <p:blipFill>
          <a:blip r:embed="rId3"/>
          <a:stretch>
            <a:fillRect/>
          </a:stretch>
        </p:blipFill>
        <p:spPr>
          <a:xfrm>
            <a:off x="5832475" y="712523"/>
            <a:ext cx="5148528" cy="5148528"/>
          </a:xfrm>
        </p:spPr>
      </p:pic>
    </p:spTree>
    <p:extLst>
      <p:ext uri="{BB962C8B-B14F-4D97-AF65-F5344CB8AC3E}">
        <p14:creationId xmlns:p14="http://schemas.microsoft.com/office/powerpoint/2010/main" val="341768930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7A4E2-54F7-4AA3-965C-FCEEF23AF13D}"/>
              </a:ext>
            </a:extLst>
          </p:cNvPr>
          <p:cNvSpPr>
            <a:spLocks noGrp="1"/>
          </p:cNvSpPr>
          <p:nvPr>
            <p:ph type="title"/>
          </p:nvPr>
        </p:nvSpPr>
        <p:spPr/>
        <p:txBody>
          <a:bodyPr/>
          <a:lstStyle/>
          <a:p>
            <a:pPr algn="ctr"/>
            <a:r>
              <a:rPr lang="en-US" dirty="0">
                <a:solidFill>
                  <a:srgbClr val="47165D"/>
                </a:solidFill>
              </a:rPr>
              <a:t>Creating a FA$T in Your County</a:t>
            </a:r>
            <a:br>
              <a:rPr lang="en-US" dirty="0">
                <a:solidFill>
                  <a:srgbClr val="47165D"/>
                </a:solidFill>
              </a:rPr>
            </a:br>
            <a:endParaRPr lang="en-US" dirty="0">
              <a:solidFill>
                <a:srgbClr val="47165D"/>
              </a:solidFill>
            </a:endParaRPr>
          </a:p>
        </p:txBody>
      </p:sp>
      <p:cxnSp>
        <p:nvCxnSpPr>
          <p:cNvPr id="4" name="Straight Connector 3">
            <a:extLst>
              <a:ext uri="{FF2B5EF4-FFF2-40B4-BE49-F238E27FC236}">
                <a16:creationId xmlns:a16="http://schemas.microsoft.com/office/drawing/2014/main" id="{4523D79A-3E1E-4918-B2E8-16F2F4537A91}"/>
              </a:ext>
              <a:ext uri="{C183D7F6-B498-43B3-948B-1728B52AA6E4}">
                <adec:decorative xmlns:adec="http://schemas.microsoft.com/office/drawing/2017/decorative" val="1"/>
              </a:ext>
            </a:extLst>
          </p:cNvPr>
          <p:cNvCxnSpPr/>
          <p:nvPr/>
        </p:nvCxnSpPr>
        <p:spPr>
          <a:xfrm>
            <a:off x="1384434" y="1349494"/>
            <a:ext cx="9423132"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7" name="Content Placeholder 6" descr="A chart of the parts to creating a team to include:&#10;onboarding&#10;meetings&#10;case referral&#10;case review&#10;and resources">
            <a:extLst>
              <a:ext uri="{FF2B5EF4-FFF2-40B4-BE49-F238E27FC236}">
                <a16:creationId xmlns:a16="http://schemas.microsoft.com/office/drawing/2014/main" id="{A3ADE138-8D3D-4543-BBB7-5A3423EDDFCD}"/>
              </a:ext>
            </a:extLst>
          </p:cNvPr>
          <p:cNvGraphicFramePr>
            <a:graphicFrameLocks noGrp="1"/>
          </p:cNvGraphicFramePr>
          <p:nvPr>
            <p:ph idx="1"/>
            <p:extLst>
              <p:ext uri="{D42A27DB-BD31-4B8C-83A1-F6EECF244321}">
                <p14:modId xmlns:p14="http://schemas.microsoft.com/office/powerpoint/2010/main" val="725895634"/>
              </p:ext>
            </p:extLst>
          </p:nvPr>
        </p:nvGraphicFramePr>
        <p:xfrm>
          <a:off x="838200" y="1555846"/>
          <a:ext cx="10515600" cy="51452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A qr code on a black background">
            <a:extLst>
              <a:ext uri="{FF2B5EF4-FFF2-40B4-BE49-F238E27FC236}">
                <a16:creationId xmlns:a16="http://schemas.microsoft.com/office/drawing/2014/main" id="{82D7A902-5D19-ECFB-D569-189FD7106D8A}"/>
              </a:ext>
            </a:extLst>
          </p:cNvPr>
          <p:cNvPicPr>
            <a:picLocks noChangeAspect="1"/>
          </p:cNvPicPr>
          <p:nvPr/>
        </p:nvPicPr>
        <p:blipFill>
          <a:blip r:embed="rId8"/>
          <a:srcRect l="29765" r="22609"/>
          <a:stretch>
            <a:fillRect/>
          </a:stretch>
        </p:blipFill>
        <p:spPr>
          <a:xfrm>
            <a:off x="9359153" y="2881409"/>
            <a:ext cx="2456329" cy="2947107"/>
          </a:xfrm>
          <a:prstGeom prst="rect">
            <a:avLst/>
          </a:prstGeom>
        </p:spPr>
      </p:pic>
      <p:sp>
        <p:nvSpPr>
          <p:cNvPr id="6" name="TextBox 5">
            <a:extLst>
              <a:ext uri="{FF2B5EF4-FFF2-40B4-BE49-F238E27FC236}">
                <a16:creationId xmlns:a16="http://schemas.microsoft.com/office/drawing/2014/main" id="{6B671B1B-5156-4091-92B8-01E7633AB57D}"/>
              </a:ext>
            </a:extLst>
          </p:cNvPr>
          <p:cNvSpPr txBox="1"/>
          <p:nvPr/>
        </p:nvSpPr>
        <p:spPr>
          <a:xfrm>
            <a:off x="7113895" y="6169709"/>
            <a:ext cx="6093724" cy="646331"/>
          </a:xfrm>
          <a:prstGeom prst="rect">
            <a:avLst/>
          </a:prstGeom>
          <a:noFill/>
        </p:spPr>
        <p:txBody>
          <a:bodyPr wrap="square">
            <a:spAutoFit/>
          </a:bodyPr>
          <a:lstStyle/>
          <a:p>
            <a:pPr algn="ctr"/>
            <a:r>
              <a:rPr lang="en-US" b="1" i="1" dirty="0"/>
              <a:t>Wisconsin Elder Justice Coalition </a:t>
            </a:r>
          </a:p>
          <a:p>
            <a:pPr algn="ctr"/>
            <a:r>
              <a:rPr lang="en-US" b="1" i="1" dirty="0"/>
              <a:t>FAST Toolkit 2024</a:t>
            </a:r>
          </a:p>
        </p:txBody>
      </p:sp>
    </p:spTree>
    <p:extLst>
      <p:ext uri="{BB962C8B-B14F-4D97-AF65-F5344CB8AC3E}">
        <p14:creationId xmlns:p14="http://schemas.microsoft.com/office/powerpoint/2010/main" val="4249033642"/>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BC14F-2784-4165-BF1B-F20A7385A661}"/>
              </a:ext>
            </a:extLst>
          </p:cNvPr>
          <p:cNvSpPr>
            <a:spLocks noGrp="1"/>
          </p:cNvSpPr>
          <p:nvPr>
            <p:ph type="title"/>
          </p:nvPr>
        </p:nvSpPr>
        <p:spPr/>
        <p:txBody>
          <a:bodyPr/>
          <a:lstStyle/>
          <a:p>
            <a:pPr algn="ctr"/>
            <a:r>
              <a:rPr lang="en-US" dirty="0">
                <a:solidFill>
                  <a:srgbClr val="47165D"/>
                </a:solidFill>
              </a:rPr>
              <a:t>There Is NO One-Size-Fits-All Team</a:t>
            </a:r>
            <a:br>
              <a:rPr lang="en-US" dirty="0">
                <a:solidFill>
                  <a:srgbClr val="47165D"/>
                </a:solidFill>
              </a:rPr>
            </a:br>
            <a:endParaRPr lang="en-US" dirty="0">
              <a:solidFill>
                <a:srgbClr val="47165D"/>
              </a:solidFill>
            </a:endParaRPr>
          </a:p>
        </p:txBody>
      </p:sp>
      <p:cxnSp>
        <p:nvCxnSpPr>
          <p:cNvPr id="6" name="Straight Connector 5">
            <a:extLst>
              <a:ext uri="{FF2B5EF4-FFF2-40B4-BE49-F238E27FC236}">
                <a16:creationId xmlns:a16="http://schemas.microsoft.com/office/drawing/2014/main" id="{A0824183-9F6F-4EEF-9954-7DDB346B56A7}"/>
              </a:ext>
              <a:ext uri="{C183D7F6-B498-43B3-948B-1728B52AA6E4}">
                <adec:decorative xmlns:adec="http://schemas.microsoft.com/office/drawing/2017/decorative" val="1"/>
              </a:ext>
            </a:extLst>
          </p:cNvPr>
          <p:cNvCxnSpPr/>
          <p:nvPr/>
        </p:nvCxnSpPr>
        <p:spPr>
          <a:xfrm>
            <a:off x="1384434" y="1253960"/>
            <a:ext cx="9423132" cy="0"/>
          </a:xfrm>
          <a:prstGeom prst="line">
            <a:avLst/>
          </a:prstGeom>
        </p:spPr>
        <p:style>
          <a:lnRef idx="1">
            <a:schemeClr val="dk1"/>
          </a:lnRef>
          <a:fillRef idx="0">
            <a:schemeClr val="dk1"/>
          </a:fillRef>
          <a:effectRef idx="0">
            <a:schemeClr val="dk1"/>
          </a:effectRef>
          <a:fontRef idx="minor">
            <a:schemeClr val="tx1"/>
          </a:fontRef>
        </p:style>
      </p:cxnSp>
      <p:sp>
        <p:nvSpPr>
          <p:cNvPr id="4" name="Content Placeholder 3">
            <a:extLst>
              <a:ext uri="{FF2B5EF4-FFF2-40B4-BE49-F238E27FC236}">
                <a16:creationId xmlns:a16="http://schemas.microsoft.com/office/drawing/2014/main" id="{70503838-F1AF-4DB9-82B6-3B9BCCDFB54E}"/>
              </a:ext>
            </a:extLst>
          </p:cNvPr>
          <p:cNvSpPr>
            <a:spLocks noGrp="1"/>
          </p:cNvSpPr>
          <p:nvPr>
            <p:ph sz="half" idx="1"/>
          </p:nvPr>
        </p:nvSpPr>
        <p:spPr>
          <a:xfrm>
            <a:off x="838199" y="1460310"/>
            <a:ext cx="5603543" cy="5254389"/>
          </a:xfrm>
        </p:spPr>
        <p:txBody>
          <a:bodyPr>
            <a:normAutofit/>
          </a:bodyPr>
          <a:lstStyle/>
          <a:p>
            <a:pPr marL="0" indent="0" algn="ctr">
              <a:buNone/>
            </a:pPr>
            <a:r>
              <a:rPr lang="en-US" b="1" dirty="0">
                <a:solidFill>
                  <a:schemeClr val="tx1"/>
                </a:solidFill>
              </a:rPr>
              <a:t>October 2023</a:t>
            </a:r>
          </a:p>
          <a:p>
            <a:r>
              <a:rPr lang="en-US" dirty="0">
                <a:solidFill>
                  <a:schemeClr val="tx1"/>
                </a:solidFill>
              </a:rPr>
              <a:t>4 teams in two regions</a:t>
            </a:r>
          </a:p>
          <a:p>
            <a:pPr lvl="1"/>
            <a:r>
              <a:rPr lang="en-US" dirty="0">
                <a:solidFill>
                  <a:schemeClr val="tx1"/>
                </a:solidFill>
              </a:rPr>
              <a:t>Southern Region</a:t>
            </a:r>
          </a:p>
          <a:p>
            <a:pPr lvl="2"/>
            <a:r>
              <a:rPr lang="en-US" dirty="0">
                <a:solidFill>
                  <a:schemeClr val="tx1"/>
                </a:solidFill>
              </a:rPr>
              <a:t>Dane County</a:t>
            </a:r>
          </a:p>
          <a:p>
            <a:pPr lvl="3"/>
            <a:r>
              <a:rPr lang="en-US" dirty="0">
                <a:solidFill>
                  <a:schemeClr val="tx1"/>
                </a:solidFill>
              </a:rPr>
              <a:t>Meets 4</a:t>
            </a:r>
            <a:r>
              <a:rPr lang="en-US" baseline="30000" dirty="0">
                <a:solidFill>
                  <a:schemeClr val="tx1"/>
                </a:solidFill>
              </a:rPr>
              <a:t>th</a:t>
            </a:r>
            <a:r>
              <a:rPr lang="en-US" dirty="0">
                <a:solidFill>
                  <a:schemeClr val="tx1"/>
                </a:solidFill>
              </a:rPr>
              <a:t> Thursday of the month for an hour </a:t>
            </a:r>
          </a:p>
          <a:p>
            <a:pPr lvl="3"/>
            <a:r>
              <a:rPr lang="en-US" dirty="0">
                <a:solidFill>
                  <a:schemeClr val="tx1"/>
                </a:solidFill>
              </a:rPr>
              <a:t>Case review &amp; education</a:t>
            </a:r>
          </a:p>
          <a:p>
            <a:pPr lvl="1"/>
            <a:r>
              <a:rPr lang="en-US" dirty="0">
                <a:solidFill>
                  <a:schemeClr val="tx1"/>
                </a:solidFill>
              </a:rPr>
              <a:t>Southeastern Region</a:t>
            </a:r>
          </a:p>
          <a:p>
            <a:pPr lvl="2"/>
            <a:r>
              <a:rPr lang="en-US" dirty="0">
                <a:solidFill>
                  <a:schemeClr val="tx1"/>
                </a:solidFill>
              </a:rPr>
              <a:t>Waukesha County</a:t>
            </a:r>
          </a:p>
          <a:p>
            <a:pPr lvl="3"/>
            <a:r>
              <a:rPr lang="en-US" dirty="0">
                <a:solidFill>
                  <a:schemeClr val="tx1"/>
                </a:solidFill>
              </a:rPr>
              <a:t>Meets quarterly</a:t>
            </a:r>
          </a:p>
          <a:p>
            <a:pPr lvl="2"/>
            <a:r>
              <a:rPr lang="en-US" dirty="0">
                <a:solidFill>
                  <a:schemeClr val="tx1"/>
                </a:solidFill>
              </a:rPr>
              <a:t>Milwaukee County</a:t>
            </a:r>
          </a:p>
          <a:p>
            <a:pPr lvl="3"/>
            <a:r>
              <a:rPr lang="en-US" dirty="0">
                <a:solidFill>
                  <a:schemeClr val="tx1"/>
                </a:solidFill>
              </a:rPr>
              <a:t>2x per year</a:t>
            </a:r>
          </a:p>
          <a:p>
            <a:pPr lvl="2"/>
            <a:r>
              <a:rPr lang="en-US" dirty="0">
                <a:solidFill>
                  <a:schemeClr val="tx1"/>
                </a:solidFill>
              </a:rPr>
              <a:t>Walworth County (started 10/23)</a:t>
            </a:r>
          </a:p>
          <a:p>
            <a:pPr lvl="3"/>
            <a:r>
              <a:rPr lang="en-US" dirty="0">
                <a:solidFill>
                  <a:schemeClr val="tx1"/>
                </a:solidFill>
              </a:rPr>
              <a:t>Even months</a:t>
            </a:r>
          </a:p>
        </p:txBody>
      </p:sp>
      <p:pic>
        <p:nvPicPr>
          <p:cNvPr id="8" name="Content Placeholder 7" descr="A map of tWisconsin showing all 72 counties separated into the five Adult Protective Services Regions. There are four red teardrops to show the four FAST teams in Dane, Walworth,Milwaukee, and Waukesha Counties. ">
            <a:extLst>
              <a:ext uri="{FF2B5EF4-FFF2-40B4-BE49-F238E27FC236}">
                <a16:creationId xmlns:a16="http://schemas.microsoft.com/office/drawing/2014/main" id="{EC8CBEC9-89A0-45AC-BE45-13F3A42BF5A6}"/>
              </a:ext>
            </a:extLst>
          </p:cNvPr>
          <p:cNvPicPr>
            <a:picLocks noGrp="1" noChangeAspect="1"/>
          </p:cNvPicPr>
          <p:nvPr>
            <p:ph sz="half" idx="2"/>
          </p:nvPr>
        </p:nvPicPr>
        <p:blipFill>
          <a:blip r:embed="rId3"/>
          <a:stretch>
            <a:fillRect/>
          </a:stretch>
        </p:blipFill>
        <p:spPr>
          <a:xfrm>
            <a:off x="4333524" y="1569500"/>
            <a:ext cx="8752666" cy="5145199"/>
          </a:xfrm>
        </p:spPr>
      </p:pic>
    </p:spTree>
    <p:extLst>
      <p:ext uri="{BB962C8B-B14F-4D97-AF65-F5344CB8AC3E}">
        <p14:creationId xmlns:p14="http://schemas.microsoft.com/office/powerpoint/2010/main" val="69116685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6AAD0-E0CC-480F-8320-DAAAF1A0FE41}"/>
              </a:ext>
            </a:extLst>
          </p:cNvPr>
          <p:cNvSpPr>
            <a:spLocks noGrp="1"/>
          </p:cNvSpPr>
          <p:nvPr>
            <p:ph type="title"/>
          </p:nvPr>
        </p:nvSpPr>
        <p:spPr>
          <a:xfrm>
            <a:off x="839788" y="172348"/>
            <a:ext cx="4261600" cy="1672494"/>
          </a:xfrm>
        </p:spPr>
        <p:txBody>
          <a:bodyPr/>
          <a:lstStyle/>
          <a:p>
            <a:pPr algn="ctr"/>
            <a:r>
              <a:rPr lang="en-US" dirty="0">
                <a:solidFill>
                  <a:srgbClr val="47165D"/>
                </a:solidFill>
              </a:rPr>
              <a:t>Financial Abuse Specialist Team (FA$T) Committee</a:t>
            </a:r>
          </a:p>
        </p:txBody>
      </p:sp>
      <p:cxnSp>
        <p:nvCxnSpPr>
          <p:cNvPr id="7" name="Straight Connector 6">
            <a:extLst>
              <a:ext uri="{FF2B5EF4-FFF2-40B4-BE49-F238E27FC236}">
                <a16:creationId xmlns:a16="http://schemas.microsoft.com/office/drawing/2014/main" id="{181BF0F7-8036-42B8-8A94-856E3E28CFF8}"/>
              </a:ext>
              <a:ext uri="{C183D7F6-B498-43B3-948B-1728B52AA6E4}">
                <adec:decorative xmlns:adec="http://schemas.microsoft.com/office/drawing/2017/decorative" val="1"/>
              </a:ext>
            </a:extLst>
          </p:cNvPr>
          <p:cNvCxnSpPr>
            <a:cxnSpLocks/>
          </p:cNvCxnSpPr>
          <p:nvPr/>
        </p:nvCxnSpPr>
        <p:spPr>
          <a:xfrm>
            <a:off x="718971" y="2057399"/>
            <a:ext cx="4398459" cy="0"/>
          </a:xfrm>
          <a:prstGeom prst="line">
            <a:avLst/>
          </a:prstGeom>
          <a:ln>
            <a:solidFill>
              <a:srgbClr val="006633"/>
            </a:solidFill>
          </a:ln>
        </p:spPr>
        <p:style>
          <a:lnRef idx="1">
            <a:schemeClr val="dk1"/>
          </a:lnRef>
          <a:fillRef idx="0">
            <a:schemeClr val="dk1"/>
          </a:fillRef>
          <a:effectRef idx="0">
            <a:schemeClr val="dk1"/>
          </a:effectRef>
          <a:fontRef idx="minor">
            <a:schemeClr val="tx1"/>
          </a:fontRef>
        </p:style>
      </p:cxnSp>
      <p:sp>
        <p:nvSpPr>
          <p:cNvPr id="4" name="Text Placeholder 3">
            <a:extLst>
              <a:ext uri="{FF2B5EF4-FFF2-40B4-BE49-F238E27FC236}">
                <a16:creationId xmlns:a16="http://schemas.microsoft.com/office/drawing/2014/main" id="{1A06190D-972F-4071-B6D0-C817AD5CCB70}"/>
              </a:ext>
            </a:extLst>
          </p:cNvPr>
          <p:cNvSpPr>
            <a:spLocks noGrp="1"/>
          </p:cNvSpPr>
          <p:nvPr>
            <p:ph type="body" sz="half" idx="2"/>
          </p:nvPr>
        </p:nvSpPr>
        <p:spPr>
          <a:xfrm>
            <a:off x="1176866" y="2057399"/>
            <a:ext cx="4015244" cy="4628251"/>
          </a:xfrm>
        </p:spPr>
        <p:txBody>
          <a:bodyPr>
            <a:normAutofit/>
          </a:bodyPr>
          <a:lstStyle/>
          <a:p>
            <a:endParaRPr lang="en-US" dirty="0">
              <a:solidFill>
                <a:schemeClr val="bg2">
                  <a:lumMod val="10000"/>
                </a:schemeClr>
              </a:solidFill>
            </a:endParaRPr>
          </a:p>
          <a:p>
            <a:pPr>
              <a:buClr>
                <a:srgbClr val="47165D"/>
              </a:buClr>
            </a:pPr>
            <a:r>
              <a:rPr lang="en-US" dirty="0">
                <a:solidFill>
                  <a:schemeClr val="bg2">
                    <a:lumMod val="10000"/>
                  </a:schemeClr>
                </a:solidFill>
              </a:rPr>
              <a:t>Status of FA$Ts in Wisconsin</a:t>
            </a:r>
          </a:p>
          <a:p>
            <a:pPr marL="285750" indent="-285750">
              <a:buClr>
                <a:srgbClr val="47165D"/>
              </a:buClr>
              <a:buFont typeface="Arial" panose="020B0604020202020204" pitchFamily="34" charset="0"/>
              <a:buChar char="•"/>
            </a:pPr>
            <a:r>
              <a:rPr lang="en-US" sz="1600" dirty="0">
                <a:solidFill>
                  <a:schemeClr val="bg2">
                    <a:lumMod val="10000"/>
                  </a:schemeClr>
                </a:solidFill>
              </a:rPr>
              <a:t>10/2023 = 4 FA$Ts</a:t>
            </a:r>
          </a:p>
          <a:p>
            <a:pPr marL="285750" indent="-285750">
              <a:buClr>
                <a:srgbClr val="47165D"/>
              </a:buClr>
              <a:buFont typeface="Arial" panose="020B0604020202020204" pitchFamily="34" charset="0"/>
              <a:buChar char="•"/>
            </a:pPr>
            <a:r>
              <a:rPr lang="en-US" sz="1600" b="1" dirty="0">
                <a:solidFill>
                  <a:schemeClr val="bg2">
                    <a:lumMod val="10000"/>
                  </a:schemeClr>
                </a:solidFill>
              </a:rPr>
              <a:t>2</a:t>
            </a:r>
            <a:r>
              <a:rPr lang="en-US" b="1" dirty="0">
                <a:solidFill>
                  <a:schemeClr val="bg2">
                    <a:lumMod val="10000"/>
                  </a:schemeClr>
                </a:solidFill>
              </a:rPr>
              <a:t>4</a:t>
            </a:r>
            <a:r>
              <a:rPr lang="en-US" sz="1600" b="1" dirty="0">
                <a:solidFill>
                  <a:schemeClr val="bg2">
                    <a:lumMod val="10000"/>
                  </a:schemeClr>
                </a:solidFill>
              </a:rPr>
              <a:t> counties </a:t>
            </a:r>
            <a:r>
              <a:rPr lang="en-US" sz="1600" dirty="0">
                <a:solidFill>
                  <a:schemeClr val="bg2">
                    <a:lumMod val="10000"/>
                  </a:schemeClr>
                </a:solidFill>
              </a:rPr>
              <a:t>committed to creating a team / </a:t>
            </a:r>
            <a:r>
              <a:rPr lang="en-US" sz="1600" b="1" dirty="0">
                <a:solidFill>
                  <a:schemeClr val="bg2">
                    <a:lumMod val="10000"/>
                  </a:schemeClr>
                </a:solidFill>
              </a:rPr>
              <a:t>16 teams</a:t>
            </a:r>
          </a:p>
          <a:p>
            <a:pPr marL="742950" lvl="1" indent="-285750">
              <a:buClr>
                <a:srgbClr val="47165D"/>
              </a:buClr>
              <a:buFont typeface="Arial" panose="020B0604020202020204" pitchFamily="34" charset="0"/>
              <a:buChar char="•"/>
            </a:pPr>
            <a:r>
              <a:rPr lang="en-US" dirty="0">
                <a:solidFill>
                  <a:schemeClr val="bg2">
                    <a:lumMod val="10000"/>
                  </a:schemeClr>
                </a:solidFill>
              </a:rPr>
              <a:t>7 teams w/ tribal collaboration</a:t>
            </a:r>
          </a:p>
          <a:p>
            <a:pPr marL="742950" lvl="1" indent="-285750">
              <a:buClr>
                <a:srgbClr val="47165D"/>
              </a:buClr>
              <a:buFont typeface="Arial" panose="020B0604020202020204" pitchFamily="34" charset="0"/>
              <a:buChar char="•"/>
            </a:pPr>
            <a:r>
              <a:rPr lang="en-US" dirty="0">
                <a:solidFill>
                  <a:schemeClr val="bg2">
                    <a:lumMod val="10000"/>
                  </a:schemeClr>
                </a:solidFill>
              </a:rPr>
              <a:t>4 different tribes</a:t>
            </a:r>
          </a:p>
          <a:p>
            <a:pPr marL="285750" indent="-285750">
              <a:buClr>
                <a:srgbClr val="47165D"/>
              </a:buClr>
              <a:buFont typeface="Arial" panose="020B0604020202020204" pitchFamily="34" charset="0"/>
              <a:buChar char="•"/>
            </a:pPr>
            <a:r>
              <a:rPr lang="en-US" dirty="0">
                <a:solidFill>
                  <a:schemeClr val="bg2">
                    <a:lumMod val="10000"/>
                  </a:schemeClr>
                </a:solidFill>
              </a:rPr>
              <a:t>12 new</a:t>
            </a:r>
            <a:r>
              <a:rPr lang="en-US" sz="1600" dirty="0">
                <a:solidFill>
                  <a:schemeClr val="bg2">
                    <a:lumMod val="10000"/>
                  </a:schemeClr>
                </a:solidFill>
              </a:rPr>
              <a:t> teams held 1</a:t>
            </a:r>
            <a:r>
              <a:rPr lang="en-US" sz="1600" baseline="30000" dirty="0">
                <a:solidFill>
                  <a:schemeClr val="bg2">
                    <a:lumMod val="10000"/>
                  </a:schemeClr>
                </a:solidFill>
              </a:rPr>
              <a:t>st</a:t>
            </a:r>
            <a:r>
              <a:rPr lang="en-US" sz="1600" dirty="0">
                <a:solidFill>
                  <a:schemeClr val="bg2">
                    <a:lumMod val="10000"/>
                  </a:schemeClr>
                </a:solidFill>
              </a:rPr>
              <a:t> meeting</a:t>
            </a:r>
          </a:p>
          <a:p>
            <a:pPr marL="285750" indent="-285750">
              <a:buClr>
                <a:srgbClr val="47165D"/>
              </a:buClr>
              <a:buFont typeface="Arial" panose="020B0604020202020204" pitchFamily="34" charset="0"/>
              <a:buChar char="•"/>
            </a:pPr>
            <a:r>
              <a:rPr lang="en-US" sz="1600" b="1" dirty="0">
                <a:solidFill>
                  <a:schemeClr val="bg2">
                    <a:lumMod val="10000"/>
                  </a:schemeClr>
                </a:solidFill>
              </a:rPr>
              <a:t>11 counties interested</a:t>
            </a:r>
          </a:p>
          <a:p>
            <a:pPr marL="742950" lvl="1" indent="-285750">
              <a:buClr>
                <a:srgbClr val="47165D"/>
              </a:buClr>
              <a:buFont typeface="Arial" panose="020B0604020202020204" pitchFamily="34" charset="0"/>
              <a:buChar char="•"/>
            </a:pPr>
            <a:r>
              <a:rPr lang="en-US" dirty="0">
                <a:solidFill>
                  <a:schemeClr val="bg2">
                    <a:lumMod val="10000"/>
                  </a:schemeClr>
                </a:solidFill>
              </a:rPr>
              <a:t>Some may join a regional team</a:t>
            </a:r>
            <a:endParaRPr lang="en-US" sz="1600" dirty="0">
              <a:solidFill>
                <a:schemeClr val="bg2">
                  <a:lumMod val="10000"/>
                </a:schemeClr>
              </a:solidFill>
            </a:endParaRPr>
          </a:p>
          <a:p>
            <a:pPr marL="285750" indent="-285750">
              <a:buClr>
                <a:srgbClr val="47165D"/>
              </a:buClr>
              <a:buFont typeface="Arial" panose="020B0604020202020204" pitchFamily="34" charset="0"/>
              <a:buChar char="•"/>
            </a:pPr>
            <a:r>
              <a:rPr lang="en-US" dirty="0">
                <a:solidFill>
                  <a:schemeClr val="bg2">
                    <a:lumMod val="10000"/>
                  </a:schemeClr>
                </a:solidFill>
              </a:rPr>
              <a:t>Looking at more regional options for smaller counties</a:t>
            </a:r>
            <a:endParaRPr lang="en-US" sz="1600" dirty="0">
              <a:solidFill>
                <a:schemeClr val="bg2">
                  <a:lumMod val="10000"/>
                </a:schemeClr>
              </a:solidFill>
            </a:endParaRPr>
          </a:p>
          <a:p>
            <a:pPr marL="742950" lvl="1" indent="-285750">
              <a:buClr>
                <a:srgbClr val="47165D"/>
              </a:buClr>
              <a:buFont typeface="Arial" panose="020B0604020202020204" pitchFamily="34" charset="0"/>
              <a:buChar char="•"/>
            </a:pPr>
            <a:endParaRPr lang="en-US" dirty="0">
              <a:solidFill>
                <a:schemeClr val="bg2">
                  <a:lumMod val="10000"/>
                </a:schemeClr>
              </a:solidFill>
            </a:endParaRPr>
          </a:p>
          <a:p>
            <a:pPr marL="742950" lvl="1" indent="-285750">
              <a:buClr>
                <a:srgbClr val="47165D"/>
              </a:buClr>
              <a:buFont typeface="Arial" panose="020B0604020202020204" pitchFamily="34" charset="0"/>
              <a:buChar char="•"/>
            </a:pPr>
            <a:endParaRPr lang="en-US" dirty="0">
              <a:solidFill>
                <a:schemeClr val="bg2">
                  <a:lumMod val="10000"/>
                </a:schemeClr>
              </a:solidFill>
            </a:endParaRPr>
          </a:p>
        </p:txBody>
      </p:sp>
      <p:sp>
        <p:nvSpPr>
          <p:cNvPr id="6" name="Content Placeholder 5">
            <a:extLst>
              <a:ext uri="{FF2B5EF4-FFF2-40B4-BE49-F238E27FC236}">
                <a16:creationId xmlns:a16="http://schemas.microsoft.com/office/drawing/2014/main" id="{03ECD198-A0B0-4FF0-B768-91BBF3B63FDF}"/>
              </a:ext>
              <a:ext uri="{C183D7F6-B498-43B3-948B-1728B52AA6E4}">
                <adec:decorative xmlns:adec="http://schemas.microsoft.com/office/drawing/2017/decorative" val="1"/>
              </a:ext>
            </a:extLst>
          </p:cNvPr>
          <p:cNvSpPr>
            <a:spLocks noGrp="1"/>
          </p:cNvSpPr>
          <p:nvPr>
            <p:ph idx="1"/>
          </p:nvPr>
        </p:nvSpPr>
        <p:spPr/>
        <p:txBody>
          <a:bodyPr/>
          <a:lstStyle/>
          <a:p>
            <a:pPr marL="0" indent="0">
              <a:buNone/>
            </a:pPr>
            <a:r>
              <a:rPr lang="en-US" dirty="0"/>
              <a:t> </a:t>
            </a:r>
          </a:p>
        </p:txBody>
      </p:sp>
      <p:pic>
        <p:nvPicPr>
          <p:cNvPr id="5" name="Picture 4" descr="A map of Wisconsin showing all 72 counties separated into the five Adult Protective Services Regions. &#10;&#10;The map shows: 24 green teardrops to display the counties moving forward with a team; 11 yellow teardrops showing the counties interested in a team; 4 blue teardrops indicating the four teams on October 2023, 7 purple teardrops representing tribal membership on teams, and 3 red dots showing counties that expressed interest but feel they cannot move forward at this time">
            <a:extLst>
              <a:ext uri="{FF2B5EF4-FFF2-40B4-BE49-F238E27FC236}">
                <a16:creationId xmlns:a16="http://schemas.microsoft.com/office/drawing/2014/main" id="{4A2D4DEC-28E4-21D7-FF8E-F7A69F341748}"/>
              </a:ext>
            </a:extLst>
          </p:cNvPr>
          <p:cNvPicPr>
            <a:picLocks noChangeAspect="1"/>
          </p:cNvPicPr>
          <p:nvPr/>
        </p:nvPicPr>
        <p:blipFill>
          <a:blip r:embed="rId3">
            <a:extLst>
              <a:ext uri="{28A0092B-C50C-407E-A947-70E740481C1C}">
                <a14:useLocalDpi xmlns:a14="http://schemas.microsoft.com/office/drawing/2010/main" val="0"/>
              </a:ext>
            </a:extLst>
          </a:blip>
          <a:srcRect t="1965" b="7979"/>
          <a:stretch>
            <a:fillRect/>
          </a:stretch>
        </p:blipFill>
        <p:spPr>
          <a:xfrm>
            <a:off x="6166871" y="0"/>
            <a:ext cx="5913762" cy="6890602"/>
          </a:xfrm>
          <a:prstGeom prst="rect">
            <a:avLst/>
          </a:prstGeom>
        </p:spPr>
      </p:pic>
      <p:sp>
        <p:nvSpPr>
          <p:cNvPr id="3" name="TextBox 2">
            <a:extLst>
              <a:ext uri="{FF2B5EF4-FFF2-40B4-BE49-F238E27FC236}">
                <a16:creationId xmlns:a16="http://schemas.microsoft.com/office/drawing/2014/main" id="{1FE3BD7E-C16A-4BE9-8A07-4C1C56F846FA}"/>
              </a:ext>
            </a:extLst>
          </p:cNvPr>
          <p:cNvSpPr txBox="1"/>
          <p:nvPr/>
        </p:nvSpPr>
        <p:spPr>
          <a:xfrm>
            <a:off x="11160676" y="6428937"/>
            <a:ext cx="1129972" cy="461665"/>
          </a:xfrm>
          <a:prstGeom prst="rect">
            <a:avLst/>
          </a:prstGeom>
          <a:noFill/>
        </p:spPr>
        <p:txBody>
          <a:bodyPr wrap="square" rtlCol="0">
            <a:spAutoFit/>
          </a:bodyPr>
          <a:lstStyle/>
          <a:p>
            <a:r>
              <a:rPr lang="en-US" sz="1200" dirty="0"/>
              <a:t>Updated</a:t>
            </a:r>
          </a:p>
          <a:p>
            <a:r>
              <a:rPr lang="en-US" sz="1200" dirty="0"/>
              <a:t>03/12/2026</a:t>
            </a:r>
          </a:p>
        </p:txBody>
      </p:sp>
    </p:spTree>
    <p:extLst>
      <p:ext uri="{BB962C8B-B14F-4D97-AF65-F5344CB8AC3E}">
        <p14:creationId xmlns:p14="http://schemas.microsoft.com/office/powerpoint/2010/main" val="308322827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descr="Wisconsin Statewide FAST horizontal logo">
            <a:extLst>
              <a:ext uri="{FF2B5EF4-FFF2-40B4-BE49-F238E27FC236}">
                <a16:creationId xmlns:a16="http://schemas.microsoft.com/office/drawing/2014/main" id="{C3D18703-D0D5-41B7-ADFE-2B5944C06492}"/>
              </a:ext>
            </a:extLst>
          </p:cNvPr>
          <p:cNvSpPr>
            <a:spLocks noGrp="1"/>
          </p:cNvSpPr>
          <p:nvPr>
            <p:ph type="title"/>
          </p:nvPr>
        </p:nvSpPr>
        <p:spPr/>
        <p:txBody>
          <a:bodyPr/>
          <a:lstStyle/>
          <a:p>
            <a:pPr algn="ctr"/>
            <a:r>
              <a:rPr lang="en-US" dirty="0" err="1"/>
              <a:t>Wiconsin</a:t>
            </a:r>
            <a:r>
              <a:rPr lang="en-US" dirty="0"/>
              <a:t> Statewide FAST</a:t>
            </a:r>
          </a:p>
        </p:txBody>
      </p:sp>
      <p:cxnSp>
        <p:nvCxnSpPr>
          <p:cNvPr id="19" name="Straight Connector 18">
            <a:extLst>
              <a:ext uri="{FF2B5EF4-FFF2-40B4-BE49-F238E27FC236}">
                <a16:creationId xmlns:a16="http://schemas.microsoft.com/office/drawing/2014/main" id="{8130B958-34B3-4FB0-A425-D9017AC65A09}"/>
              </a:ext>
              <a:ext uri="{C183D7F6-B498-43B3-948B-1728B52AA6E4}">
                <adec:decorative xmlns:adec="http://schemas.microsoft.com/office/drawing/2017/decorative" val="1"/>
              </a:ext>
            </a:extLst>
          </p:cNvPr>
          <p:cNvCxnSpPr/>
          <p:nvPr/>
        </p:nvCxnSpPr>
        <p:spPr>
          <a:xfrm>
            <a:off x="1364289" y="2531598"/>
            <a:ext cx="9423132" cy="0"/>
          </a:xfrm>
          <a:prstGeom prst="line">
            <a:avLst/>
          </a:prstGeom>
        </p:spPr>
        <p:style>
          <a:lnRef idx="1">
            <a:schemeClr val="dk1"/>
          </a:lnRef>
          <a:fillRef idx="0">
            <a:schemeClr val="dk1"/>
          </a:fillRef>
          <a:effectRef idx="0">
            <a:schemeClr val="dk1"/>
          </a:effectRef>
          <a:fontRef idx="minor">
            <a:schemeClr val="tx1"/>
          </a:fontRef>
        </p:style>
      </p:cxnSp>
      <p:pic>
        <p:nvPicPr>
          <p:cNvPr id="18" name="Content Placeholder 17" descr="A picture of a group of people with coffee, paperwork, and a electronic devices to depict professional teamwork">
            <a:extLst>
              <a:ext uri="{FF2B5EF4-FFF2-40B4-BE49-F238E27FC236}">
                <a16:creationId xmlns:a16="http://schemas.microsoft.com/office/drawing/2014/main" id="{E0B5DA7A-9B45-4E58-AAB2-C5BF4D51C9D1}"/>
              </a:ext>
            </a:extLst>
          </p:cNvPr>
          <p:cNvPicPr>
            <a:picLocks noGrp="1" noChangeAspect="1"/>
          </p:cNvPicPr>
          <p:nvPr>
            <p:ph sz="half" idx="1"/>
          </p:nvPr>
        </p:nvPicPr>
        <p:blipFill>
          <a:blip r:embed="rId3">
            <a:extLst>
              <a:ext uri="{837473B0-CC2E-450A-ABE3-18F120FF3D39}">
                <a1611:picAttrSrcUrl xmlns:a1611="http://schemas.microsoft.com/office/drawing/2016/11/main" r:id="rId4"/>
              </a:ext>
            </a:extLst>
          </a:blip>
          <a:stretch>
            <a:fillRect/>
          </a:stretch>
        </p:blipFill>
        <p:spPr>
          <a:xfrm>
            <a:off x="1364289" y="2676554"/>
            <a:ext cx="4731711" cy="3152502"/>
          </a:xfrm>
        </p:spPr>
      </p:pic>
      <p:sp>
        <p:nvSpPr>
          <p:cNvPr id="10" name="Content Placeholder 9">
            <a:extLst>
              <a:ext uri="{FF2B5EF4-FFF2-40B4-BE49-F238E27FC236}">
                <a16:creationId xmlns:a16="http://schemas.microsoft.com/office/drawing/2014/main" id="{E6E8CBB3-E822-4703-A4F4-F3CFAC6A9B13}"/>
              </a:ext>
            </a:extLst>
          </p:cNvPr>
          <p:cNvSpPr>
            <a:spLocks noGrp="1"/>
          </p:cNvSpPr>
          <p:nvPr>
            <p:ph sz="half" idx="2"/>
          </p:nvPr>
        </p:nvSpPr>
        <p:spPr>
          <a:xfrm>
            <a:off x="6172200" y="2676553"/>
            <a:ext cx="5181600" cy="4006096"/>
          </a:xfrm>
        </p:spPr>
        <p:txBody>
          <a:bodyPr>
            <a:normAutofit lnSpcReduction="10000"/>
          </a:bodyPr>
          <a:lstStyle/>
          <a:p>
            <a:pPr>
              <a:buClr>
                <a:srgbClr val="47165D"/>
              </a:buClr>
            </a:pPr>
            <a:r>
              <a:rPr lang="en-US" dirty="0">
                <a:solidFill>
                  <a:schemeClr val="tx1"/>
                </a:solidFill>
              </a:rPr>
              <a:t>Existing Chairpersons, Interested Chairpersons &amp; Key Partners</a:t>
            </a:r>
          </a:p>
          <a:p>
            <a:pPr lvl="1">
              <a:buClr>
                <a:srgbClr val="47165D"/>
              </a:buClr>
            </a:pPr>
            <a:r>
              <a:rPr lang="en-US" dirty="0">
                <a:solidFill>
                  <a:schemeClr val="tx1"/>
                </a:solidFill>
              </a:rPr>
              <a:t>Meeting 2x per year</a:t>
            </a:r>
          </a:p>
          <a:p>
            <a:pPr lvl="1">
              <a:buClr>
                <a:srgbClr val="47165D"/>
              </a:buClr>
            </a:pPr>
            <a:r>
              <a:rPr lang="en-US" dirty="0">
                <a:solidFill>
                  <a:schemeClr val="tx1"/>
                </a:solidFill>
              </a:rPr>
              <a:t>Virtual</a:t>
            </a:r>
          </a:p>
          <a:p>
            <a:pPr lvl="1">
              <a:buClr>
                <a:srgbClr val="47165D"/>
              </a:buClr>
            </a:pPr>
            <a:r>
              <a:rPr lang="en-US" dirty="0">
                <a:solidFill>
                  <a:schemeClr val="tx1"/>
                </a:solidFill>
              </a:rPr>
              <a:t>Networking</a:t>
            </a:r>
          </a:p>
          <a:p>
            <a:pPr lvl="1">
              <a:buClr>
                <a:srgbClr val="47165D"/>
              </a:buClr>
            </a:pPr>
            <a:r>
              <a:rPr lang="en-US" dirty="0">
                <a:solidFill>
                  <a:schemeClr val="tx1"/>
                </a:solidFill>
              </a:rPr>
              <a:t>Support</a:t>
            </a:r>
          </a:p>
          <a:p>
            <a:pPr lvl="1">
              <a:buClr>
                <a:srgbClr val="47165D"/>
              </a:buClr>
            </a:pPr>
            <a:r>
              <a:rPr lang="en-US" dirty="0">
                <a:solidFill>
                  <a:schemeClr val="tx1"/>
                </a:solidFill>
              </a:rPr>
              <a:t>Sustainability</a:t>
            </a:r>
          </a:p>
          <a:p>
            <a:pPr>
              <a:buClr>
                <a:srgbClr val="47165D"/>
              </a:buClr>
            </a:pPr>
            <a:r>
              <a:rPr lang="en-US" dirty="0">
                <a:solidFill>
                  <a:schemeClr val="tx1"/>
                </a:solidFill>
              </a:rPr>
              <a:t>Statewide </a:t>
            </a:r>
            <a:r>
              <a:rPr lang="en-US" dirty="0" err="1">
                <a:solidFill>
                  <a:schemeClr val="tx1"/>
                </a:solidFill>
              </a:rPr>
              <a:t>ListServ</a:t>
            </a:r>
            <a:endParaRPr lang="en-US" dirty="0">
              <a:solidFill>
                <a:schemeClr val="tx1"/>
              </a:solidFill>
            </a:endParaRPr>
          </a:p>
          <a:p>
            <a:pPr lvl="1">
              <a:buClr>
                <a:srgbClr val="47165D"/>
              </a:buClr>
            </a:pPr>
            <a:r>
              <a:rPr lang="en-US" dirty="0">
                <a:solidFill>
                  <a:schemeClr val="tx1"/>
                </a:solidFill>
              </a:rPr>
              <a:t>DFI managing</a:t>
            </a:r>
          </a:p>
        </p:txBody>
      </p:sp>
      <p:pic>
        <p:nvPicPr>
          <p:cNvPr id="11" name="Content Placeholder 4">
            <a:extLst>
              <a:ext uri="{FF2B5EF4-FFF2-40B4-BE49-F238E27FC236}">
                <a16:creationId xmlns:a16="http://schemas.microsoft.com/office/drawing/2014/main" id="{E19EC26C-2AB7-4AB9-95E5-0316FCEC91F1}"/>
              </a:ext>
              <a:ext uri="{C183D7F6-B498-43B3-948B-1728B52AA6E4}">
                <adec:decorative xmlns:adec="http://schemas.microsoft.com/office/drawing/2017/decorative" val="1"/>
              </a:ext>
            </a:extLst>
          </p:cNvPr>
          <p:cNvPicPr>
            <a:picLocks noGrp="1" noChangeAspect="1"/>
          </p:cNvPicPr>
          <p:nvPr>
            <p:ph idx="1"/>
          </p:nvPr>
        </p:nvPicPr>
        <p:blipFill>
          <a:blip r:embed="rId5"/>
          <a:stretch>
            <a:fillRect/>
          </a:stretch>
        </p:blipFill>
        <p:spPr>
          <a:xfrm>
            <a:off x="1201748" y="0"/>
            <a:ext cx="9523809" cy="2380952"/>
          </a:xfrm>
        </p:spPr>
      </p:pic>
      <p:pic>
        <p:nvPicPr>
          <p:cNvPr id="21" name="Picture 20">
            <a:extLst>
              <a:ext uri="{FF2B5EF4-FFF2-40B4-BE49-F238E27FC236}">
                <a16:creationId xmlns:a16="http://schemas.microsoft.com/office/drawing/2014/main" id="{83AA2F4D-8115-41B1-92AB-8CAF5E31D96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263612" y="0"/>
            <a:ext cx="9523809" cy="2380952"/>
          </a:xfrm>
          <a:prstGeom prst="rect">
            <a:avLst/>
          </a:prstGeom>
        </p:spPr>
      </p:pic>
      <p:pic>
        <p:nvPicPr>
          <p:cNvPr id="23" name="Picture 22" descr="WEJC FAST stacked logo">
            <a:extLst>
              <a:ext uri="{FF2B5EF4-FFF2-40B4-BE49-F238E27FC236}">
                <a16:creationId xmlns:a16="http://schemas.microsoft.com/office/drawing/2014/main" id="{9F943CCD-9345-40C9-B875-F68AC4B82E30}"/>
              </a:ext>
            </a:extLst>
          </p:cNvPr>
          <p:cNvPicPr>
            <a:picLocks noChangeAspect="1"/>
          </p:cNvPicPr>
          <p:nvPr/>
        </p:nvPicPr>
        <p:blipFill>
          <a:blip r:embed="rId6"/>
          <a:stretch>
            <a:fillRect/>
          </a:stretch>
        </p:blipFill>
        <p:spPr>
          <a:xfrm>
            <a:off x="10527633" y="5146617"/>
            <a:ext cx="1536032" cy="1536032"/>
          </a:xfrm>
          <a:prstGeom prst="rect">
            <a:avLst/>
          </a:prstGeom>
        </p:spPr>
      </p:pic>
    </p:spTree>
    <p:extLst>
      <p:ext uri="{BB962C8B-B14F-4D97-AF65-F5344CB8AC3E}">
        <p14:creationId xmlns:p14="http://schemas.microsoft.com/office/powerpoint/2010/main" val="99154962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F77E771-8B46-3381-357E-E37B23F19724}"/>
              </a:ext>
            </a:extLst>
          </p:cNvPr>
          <p:cNvSpPr>
            <a:spLocks noGrp="1"/>
          </p:cNvSpPr>
          <p:nvPr>
            <p:ph type="title"/>
          </p:nvPr>
        </p:nvSpPr>
        <p:spPr/>
        <p:txBody>
          <a:bodyPr/>
          <a:lstStyle/>
          <a:p>
            <a:r>
              <a:rPr lang="en-US" dirty="0">
                <a:solidFill>
                  <a:srgbClr val="47165D"/>
                </a:solidFill>
              </a:rPr>
              <a:t>Financial Abuse Specialist Team (FA$T) Pilot Opportunity</a:t>
            </a:r>
          </a:p>
        </p:txBody>
      </p:sp>
      <p:sp>
        <p:nvSpPr>
          <p:cNvPr id="5" name="Subtitle 4">
            <a:extLst>
              <a:ext uri="{FF2B5EF4-FFF2-40B4-BE49-F238E27FC236}">
                <a16:creationId xmlns:a16="http://schemas.microsoft.com/office/drawing/2014/main" id="{5C369415-42F0-E3F0-1B41-D035FF5424D0}"/>
              </a:ext>
            </a:extLst>
          </p:cNvPr>
          <p:cNvSpPr>
            <a:spLocks noGrp="1"/>
          </p:cNvSpPr>
          <p:nvPr>
            <p:ph type="subTitle" idx="1"/>
          </p:nvPr>
        </p:nvSpPr>
        <p:spPr>
          <a:xfrm>
            <a:off x="2983832" y="3602038"/>
            <a:ext cx="7684168" cy="1655762"/>
          </a:xfrm>
        </p:spPr>
        <p:txBody>
          <a:bodyPr>
            <a:normAutofit lnSpcReduction="10000"/>
          </a:bodyPr>
          <a:lstStyle/>
          <a:p>
            <a:endParaRPr lang="en-US" dirty="0">
              <a:solidFill>
                <a:schemeClr val="tx1"/>
              </a:solidFill>
            </a:endParaRPr>
          </a:p>
          <a:p>
            <a:r>
              <a:rPr lang="en-US" dirty="0">
                <a:solidFill>
                  <a:schemeClr val="tx1"/>
                </a:solidFill>
              </a:rPr>
              <a:t>Debi Leis, Program Specialist</a:t>
            </a:r>
          </a:p>
          <a:p>
            <a:r>
              <a:rPr lang="en-US" dirty="0">
                <a:solidFill>
                  <a:schemeClr val="tx1"/>
                </a:solidFill>
              </a:rPr>
              <a:t>Wisconsin Elder Justice Coalition</a:t>
            </a:r>
          </a:p>
          <a:p>
            <a:r>
              <a:rPr lang="en-US" dirty="0">
                <a:solidFill>
                  <a:schemeClr val="tx1"/>
                </a:solidFill>
              </a:rPr>
              <a:t>University of Wisconsin – Green Bay</a:t>
            </a:r>
          </a:p>
        </p:txBody>
      </p:sp>
      <p:pic>
        <p:nvPicPr>
          <p:cNvPr id="3" name="Picture 2" descr="Wisconsin Elder Justice Coalition stacked logo">
            <a:extLst>
              <a:ext uri="{FF2B5EF4-FFF2-40B4-BE49-F238E27FC236}">
                <a16:creationId xmlns:a16="http://schemas.microsoft.com/office/drawing/2014/main" id="{4EFBC19A-C023-4094-97CF-5DDDA8C491F9}"/>
              </a:ext>
            </a:extLst>
          </p:cNvPr>
          <p:cNvPicPr>
            <a:picLocks noChangeAspect="1"/>
          </p:cNvPicPr>
          <p:nvPr/>
        </p:nvPicPr>
        <p:blipFill>
          <a:blip r:embed="rId3"/>
          <a:stretch>
            <a:fillRect/>
          </a:stretch>
        </p:blipFill>
        <p:spPr>
          <a:xfrm>
            <a:off x="2259051" y="3831704"/>
            <a:ext cx="1686983" cy="1350433"/>
          </a:xfrm>
          <a:prstGeom prst="rect">
            <a:avLst/>
          </a:prstGeom>
        </p:spPr>
      </p:pic>
    </p:spTree>
    <p:extLst>
      <p:ext uri="{BB962C8B-B14F-4D97-AF65-F5344CB8AC3E}">
        <p14:creationId xmlns:p14="http://schemas.microsoft.com/office/powerpoint/2010/main" val="3952962027"/>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3B1B7-6C2E-40A3-9C22-8E79AFB6D434}"/>
              </a:ext>
            </a:extLst>
          </p:cNvPr>
          <p:cNvSpPr>
            <a:spLocks noGrp="1"/>
          </p:cNvSpPr>
          <p:nvPr>
            <p:ph type="title"/>
          </p:nvPr>
        </p:nvSpPr>
        <p:spPr/>
        <p:txBody>
          <a:bodyPr/>
          <a:lstStyle/>
          <a:p>
            <a:pPr algn="ctr"/>
            <a:r>
              <a:rPr lang="en-US" dirty="0">
                <a:solidFill>
                  <a:srgbClr val="47165D"/>
                </a:solidFill>
              </a:rPr>
              <a:t>The Benefits of Creating a Team Sooner Rather Than Later</a:t>
            </a:r>
          </a:p>
        </p:txBody>
      </p:sp>
      <p:cxnSp>
        <p:nvCxnSpPr>
          <p:cNvPr id="4" name="Straight Connector 3">
            <a:extLst>
              <a:ext uri="{FF2B5EF4-FFF2-40B4-BE49-F238E27FC236}">
                <a16:creationId xmlns:a16="http://schemas.microsoft.com/office/drawing/2014/main" id="{88B95023-B940-495D-AFCF-CF14AE9B3C40}"/>
              </a:ext>
              <a:ext uri="{C183D7F6-B498-43B3-948B-1728B52AA6E4}">
                <adec:decorative xmlns:adec="http://schemas.microsoft.com/office/drawing/2017/decorative" val="1"/>
              </a:ext>
            </a:extLst>
          </p:cNvPr>
          <p:cNvCxnSpPr/>
          <p:nvPr/>
        </p:nvCxnSpPr>
        <p:spPr>
          <a:xfrm>
            <a:off x="1520792" y="1690688"/>
            <a:ext cx="942313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47A1BB60-042F-4408-B2D4-420BDA627B69}"/>
              </a:ext>
            </a:extLst>
          </p:cNvPr>
          <p:cNvSpPr>
            <a:spLocks noGrp="1"/>
          </p:cNvSpPr>
          <p:nvPr>
            <p:ph idx="1"/>
          </p:nvPr>
        </p:nvSpPr>
        <p:spPr>
          <a:xfrm>
            <a:off x="1310184" y="1825625"/>
            <a:ext cx="10043615" cy="4351338"/>
          </a:xfrm>
        </p:spPr>
        <p:txBody>
          <a:bodyPr/>
          <a:lstStyle/>
          <a:p>
            <a:r>
              <a:rPr lang="en-US" dirty="0">
                <a:solidFill>
                  <a:schemeClr val="tx1"/>
                </a:solidFill>
              </a:rPr>
              <a:t>Technical Support through September 2026</a:t>
            </a:r>
          </a:p>
          <a:p>
            <a:pPr lvl="1"/>
            <a:r>
              <a:rPr lang="en-US" dirty="0">
                <a:solidFill>
                  <a:schemeClr val="tx1"/>
                </a:solidFill>
              </a:rPr>
              <a:t>Recruitment</a:t>
            </a:r>
          </a:p>
          <a:p>
            <a:pPr lvl="2"/>
            <a:r>
              <a:rPr lang="en-US" dirty="0">
                <a:solidFill>
                  <a:schemeClr val="tx1"/>
                </a:solidFill>
              </a:rPr>
              <a:t>FAST Committee assistance to fill gaps in membership</a:t>
            </a:r>
          </a:p>
          <a:p>
            <a:pPr lvl="1"/>
            <a:r>
              <a:rPr lang="en-US" dirty="0">
                <a:solidFill>
                  <a:schemeClr val="tx1"/>
                </a:solidFill>
              </a:rPr>
              <a:t>Onboarding</a:t>
            </a:r>
          </a:p>
          <a:p>
            <a:pPr lvl="1"/>
            <a:r>
              <a:rPr lang="en-US" dirty="0">
                <a:solidFill>
                  <a:schemeClr val="tx1"/>
                </a:solidFill>
              </a:rPr>
              <a:t>Scheduling</a:t>
            </a:r>
          </a:p>
          <a:p>
            <a:pPr lvl="1"/>
            <a:r>
              <a:rPr lang="en-US" dirty="0">
                <a:solidFill>
                  <a:schemeClr val="tx1"/>
                </a:solidFill>
              </a:rPr>
              <a:t>Planning</a:t>
            </a:r>
          </a:p>
          <a:p>
            <a:pPr lvl="2"/>
            <a:r>
              <a:rPr lang="en-US" dirty="0">
                <a:solidFill>
                  <a:schemeClr val="tx1"/>
                </a:solidFill>
              </a:rPr>
              <a:t>Setting and sending agenda</a:t>
            </a:r>
          </a:p>
          <a:p>
            <a:pPr lvl="2"/>
            <a:r>
              <a:rPr lang="en-US" dirty="0">
                <a:solidFill>
                  <a:schemeClr val="tx1"/>
                </a:solidFill>
              </a:rPr>
              <a:t>Securing speakers for education</a:t>
            </a:r>
          </a:p>
          <a:p>
            <a:pPr lvl="1"/>
            <a:r>
              <a:rPr lang="en-US" dirty="0">
                <a:solidFill>
                  <a:schemeClr val="tx1"/>
                </a:solidFill>
              </a:rPr>
              <a:t>Note taking</a:t>
            </a:r>
          </a:p>
          <a:p>
            <a:pPr lvl="1"/>
            <a:r>
              <a:rPr lang="en-US" dirty="0">
                <a:solidFill>
                  <a:schemeClr val="tx1"/>
                </a:solidFill>
              </a:rPr>
              <a:t>Sending minutes</a:t>
            </a:r>
          </a:p>
          <a:p>
            <a:pPr lvl="1"/>
            <a:endParaRPr lang="en-US" dirty="0">
              <a:solidFill>
                <a:schemeClr val="tx1"/>
              </a:solidFill>
            </a:endParaRPr>
          </a:p>
        </p:txBody>
      </p:sp>
    </p:spTree>
    <p:extLst>
      <p:ext uri="{BB962C8B-B14F-4D97-AF65-F5344CB8AC3E}">
        <p14:creationId xmlns:p14="http://schemas.microsoft.com/office/powerpoint/2010/main" val="2011345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3ADC0-0D7B-46CE-BBF8-13954A1F704A}"/>
              </a:ext>
            </a:extLst>
          </p:cNvPr>
          <p:cNvSpPr>
            <a:spLocks noGrp="1"/>
          </p:cNvSpPr>
          <p:nvPr>
            <p:ph type="title"/>
          </p:nvPr>
        </p:nvSpPr>
        <p:spPr/>
        <p:txBody>
          <a:bodyPr/>
          <a:lstStyle/>
          <a:p>
            <a:pPr algn="ctr"/>
            <a:r>
              <a:rPr lang="en-US" dirty="0">
                <a:solidFill>
                  <a:srgbClr val="47165D"/>
                </a:solidFill>
              </a:rPr>
              <a:t>Follow Wisconsin Elder Justice on Social Media</a:t>
            </a:r>
          </a:p>
        </p:txBody>
      </p:sp>
      <p:sp>
        <p:nvSpPr>
          <p:cNvPr id="5" name="Text Placeholder 4">
            <a:extLst>
              <a:ext uri="{FF2B5EF4-FFF2-40B4-BE49-F238E27FC236}">
                <a16:creationId xmlns:a16="http://schemas.microsoft.com/office/drawing/2014/main" id="{8379D17B-DE28-4D90-B230-01E225C517A8}"/>
              </a:ext>
              <a:ext uri="{C183D7F6-B498-43B3-948B-1728B52AA6E4}">
                <adec:decorative xmlns:adec="http://schemas.microsoft.com/office/drawing/2017/decorative" val="1"/>
              </a:ext>
            </a:extLst>
          </p:cNvPr>
          <p:cNvSpPr>
            <a:spLocks noGrp="1"/>
          </p:cNvSpPr>
          <p:nvPr>
            <p:ph type="body" idx="4294967295"/>
          </p:nvPr>
        </p:nvSpPr>
        <p:spPr>
          <a:xfrm>
            <a:off x="0" y="1681163"/>
            <a:ext cx="5157788" cy="823912"/>
          </a:xfrm>
        </p:spPr>
        <p:txBody>
          <a:bodyPr>
            <a:normAutofit/>
          </a:bodyPr>
          <a:lstStyle/>
          <a:p>
            <a:pPr marL="0" indent="0">
              <a:buNone/>
            </a:pPr>
            <a:r>
              <a:rPr lang="en-US" dirty="0"/>
              <a:t> </a:t>
            </a:r>
          </a:p>
        </p:txBody>
      </p:sp>
      <p:sp>
        <p:nvSpPr>
          <p:cNvPr id="3" name="Content Placeholder 2">
            <a:extLst>
              <a:ext uri="{FF2B5EF4-FFF2-40B4-BE49-F238E27FC236}">
                <a16:creationId xmlns:a16="http://schemas.microsoft.com/office/drawing/2014/main" id="{6EB34340-60D3-49FC-A31F-2DFEB0F54FAC}"/>
              </a:ext>
            </a:extLst>
          </p:cNvPr>
          <p:cNvSpPr>
            <a:spLocks noGrp="1"/>
          </p:cNvSpPr>
          <p:nvPr>
            <p:ph sz="half" idx="1"/>
          </p:nvPr>
        </p:nvSpPr>
        <p:spPr/>
        <p:txBody>
          <a:bodyPr>
            <a:normAutofit/>
          </a:bodyPr>
          <a:lstStyle/>
          <a:p>
            <a:pPr marL="0" indent="0">
              <a:buNone/>
            </a:pPr>
            <a:r>
              <a:rPr lang="en-US" dirty="0">
                <a:solidFill>
                  <a:schemeClr val="tx1"/>
                </a:solidFill>
              </a:rPr>
              <a:t>👍 </a:t>
            </a:r>
            <a:r>
              <a:rPr lang="en-US" b="1" dirty="0">
                <a:solidFill>
                  <a:schemeClr val="tx1"/>
                </a:solidFill>
              </a:rPr>
              <a:t>Like our page on Facebook:</a:t>
            </a:r>
            <a:r>
              <a:rPr lang="en-US" dirty="0">
                <a:solidFill>
                  <a:schemeClr val="tx1"/>
                </a:solidFill>
              </a:rPr>
              <a:t> Wisconsin Elder Justice Coalition </a:t>
            </a:r>
          </a:p>
          <a:p>
            <a:pPr marL="0" indent="0">
              <a:buNone/>
            </a:pPr>
            <a:br>
              <a:rPr lang="en-US" dirty="0">
                <a:solidFill>
                  <a:schemeClr val="tx1"/>
                </a:solidFill>
              </a:rPr>
            </a:br>
            <a:endParaRPr lang="en-US" dirty="0"/>
          </a:p>
        </p:txBody>
      </p:sp>
      <p:pic>
        <p:nvPicPr>
          <p:cNvPr id="16" name="Picture 15" descr="QR code of WEJC Facebook page">
            <a:extLst>
              <a:ext uri="{FF2B5EF4-FFF2-40B4-BE49-F238E27FC236}">
                <a16:creationId xmlns:a16="http://schemas.microsoft.com/office/drawing/2014/main" id="{B8567AB3-F871-4C68-B740-761F6C356E79}"/>
              </a:ext>
            </a:extLst>
          </p:cNvPr>
          <p:cNvPicPr>
            <a:picLocks noChangeAspect="1"/>
          </p:cNvPicPr>
          <p:nvPr/>
        </p:nvPicPr>
        <p:blipFill>
          <a:blip r:embed="rId3"/>
          <a:stretch>
            <a:fillRect/>
          </a:stretch>
        </p:blipFill>
        <p:spPr>
          <a:xfrm>
            <a:off x="1699744" y="2980663"/>
            <a:ext cx="3166546" cy="3166546"/>
          </a:xfrm>
          <a:prstGeom prst="rect">
            <a:avLst/>
          </a:prstGeom>
        </p:spPr>
      </p:pic>
      <p:sp>
        <p:nvSpPr>
          <p:cNvPr id="14" name="TextBox 13">
            <a:extLst>
              <a:ext uri="{FF2B5EF4-FFF2-40B4-BE49-F238E27FC236}">
                <a16:creationId xmlns:a16="http://schemas.microsoft.com/office/drawing/2014/main" id="{A4FA8C92-749D-4C3A-92C2-A8E85CB67E72}"/>
              </a:ext>
            </a:extLst>
          </p:cNvPr>
          <p:cNvSpPr txBox="1"/>
          <p:nvPr/>
        </p:nvSpPr>
        <p:spPr>
          <a:xfrm>
            <a:off x="1549399" y="6189663"/>
            <a:ext cx="4929352" cy="646331"/>
          </a:xfrm>
          <a:prstGeom prst="rect">
            <a:avLst/>
          </a:prstGeom>
          <a:noFill/>
        </p:spPr>
        <p:txBody>
          <a:bodyPr wrap="square" rtlCol="0">
            <a:spAutoFit/>
          </a:bodyPr>
          <a:lstStyle/>
          <a:p>
            <a:r>
              <a:rPr lang="en-US" dirty="0">
                <a:hlinkClick r:id="rId4"/>
              </a:rPr>
              <a:t>https://www.facebook.com/profile.php?id=61567847482776</a:t>
            </a:r>
            <a:r>
              <a:rPr lang="en-US" dirty="0"/>
              <a:t> </a:t>
            </a:r>
          </a:p>
        </p:txBody>
      </p:sp>
      <p:sp>
        <p:nvSpPr>
          <p:cNvPr id="6" name="Text Placeholder 5">
            <a:extLst>
              <a:ext uri="{FF2B5EF4-FFF2-40B4-BE49-F238E27FC236}">
                <a16:creationId xmlns:a16="http://schemas.microsoft.com/office/drawing/2014/main" id="{38C2B757-9076-49BD-AE96-A45BF4D206AD}"/>
              </a:ext>
              <a:ext uri="{C183D7F6-B498-43B3-948B-1728B52AA6E4}">
                <adec:decorative xmlns:adec="http://schemas.microsoft.com/office/drawing/2017/decorative" val="1"/>
              </a:ext>
            </a:extLst>
          </p:cNvPr>
          <p:cNvSpPr>
            <a:spLocks noGrp="1"/>
          </p:cNvSpPr>
          <p:nvPr>
            <p:ph type="body" sz="quarter" idx="4294967295"/>
          </p:nvPr>
        </p:nvSpPr>
        <p:spPr>
          <a:xfrm>
            <a:off x="7008813" y="1681163"/>
            <a:ext cx="5183187" cy="823912"/>
          </a:xfrm>
        </p:spPr>
        <p:txBody>
          <a:bodyPr>
            <a:normAutofit/>
          </a:bodyPr>
          <a:lstStyle/>
          <a:p>
            <a:pPr marL="0" indent="0">
              <a:buNone/>
            </a:pPr>
            <a:r>
              <a:rPr lang="en-US" dirty="0">
                <a:solidFill>
                  <a:schemeClr val="tx1"/>
                </a:solidFill>
              </a:rPr>
              <a:t> </a:t>
            </a:r>
          </a:p>
        </p:txBody>
      </p:sp>
      <p:sp>
        <p:nvSpPr>
          <p:cNvPr id="7" name="Content Placeholder 6">
            <a:extLst>
              <a:ext uri="{FF2B5EF4-FFF2-40B4-BE49-F238E27FC236}">
                <a16:creationId xmlns:a16="http://schemas.microsoft.com/office/drawing/2014/main" id="{E377E75A-0859-4E1D-83B8-9155B23065D1}"/>
              </a:ext>
            </a:extLst>
          </p:cNvPr>
          <p:cNvSpPr>
            <a:spLocks noGrp="1"/>
          </p:cNvSpPr>
          <p:nvPr>
            <p:ph sz="half" idx="2"/>
          </p:nvPr>
        </p:nvSpPr>
        <p:spPr/>
        <p:txBody>
          <a:bodyPr>
            <a:normAutofit/>
          </a:bodyPr>
          <a:lstStyle/>
          <a:p>
            <a:pPr marL="0" indent="0">
              <a:buNone/>
            </a:pPr>
            <a:r>
              <a:rPr lang="en-US" dirty="0">
                <a:solidFill>
                  <a:schemeClr val="tx1"/>
                </a:solidFill>
              </a:rPr>
              <a:t>🔗 </a:t>
            </a:r>
            <a:r>
              <a:rPr lang="en-US" b="1" dirty="0">
                <a:solidFill>
                  <a:schemeClr val="tx1"/>
                </a:solidFill>
              </a:rPr>
              <a:t>Follow us on LinkedIn:</a:t>
            </a:r>
            <a:r>
              <a:rPr lang="en-US" dirty="0">
                <a:solidFill>
                  <a:schemeClr val="tx1"/>
                </a:solidFill>
              </a:rPr>
              <a:t> Wisconsin Elder Justice Coalition on LinkedIn</a:t>
            </a:r>
          </a:p>
          <a:p>
            <a:pPr marL="0" indent="0">
              <a:buNone/>
            </a:pPr>
            <a:endParaRPr lang="en-US" dirty="0"/>
          </a:p>
        </p:txBody>
      </p:sp>
      <p:pic>
        <p:nvPicPr>
          <p:cNvPr id="10" name="Picture 9" descr="QR code of WEJC LinkedIn page">
            <a:extLst>
              <a:ext uri="{FF2B5EF4-FFF2-40B4-BE49-F238E27FC236}">
                <a16:creationId xmlns:a16="http://schemas.microsoft.com/office/drawing/2014/main" id="{F09CDA9B-416B-401F-9D22-FAD1714AFE38}"/>
              </a:ext>
            </a:extLst>
          </p:cNvPr>
          <p:cNvPicPr>
            <a:picLocks noChangeAspect="1"/>
          </p:cNvPicPr>
          <p:nvPr/>
        </p:nvPicPr>
        <p:blipFill>
          <a:blip r:embed="rId5"/>
          <a:stretch>
            <a:fillRect/>
          </a:stretch>
        </p:blipFill>
        <p:spPr>
          <a:xfrm>
            <a:off x="6858000" y="2980663"/>
            <a:ext cx="3153325" cy="3153325"/>
          </a:xfrm>
          <a:prstGeom prst="rect">
            <a:avLst/>
          </a:prstGeom>
        </p:spPr>
      </p:pic>
      <p:sp>
        <p:nvSpPr>
          <p:cNvPr id="11" name="TextBox 10">
            <a:extLst>
              <a:ext uri="{FF2B5EF4-FFF2-40B4-BE49-F238E27FC236}">
                <a16:creationId xmlns:a16="http://schemas.microsoft.com/office/drawing/2014/main" id="{00A8BECC-8E8E-48F4-B9F8-9D6C98B5DB62}"/>
              </a:ext>
            </a:extLst>
          </p:cNvPr>
          <p:cNvSpPr txBox="1"/>
          <p:nvPr/>
        </p:nvSpPr>
        <p:spPr>
          <a:xfrm>
            <a:off x="7008813" y="6176963"/>
            <a:ext cx="4939862" cy="646331"/>
          </a:xfrm>
          <a:prstGeom prst="rect">
            <a:avLst/>
          </a:prstGeom>
          <a:noFill/>
        </p:spPr>
        <p:txBody>
          <a:bodyPr wrap="square" rtlCol="0">
            <a:spAutoFit/>
          </a:bodyPr>
          <a:lstStyle/>
          <a:p>
            <a:r>
              <a:rPr lang="en-US" dirty="0">
                <a:hlinkClick r:id="rId6"/>
              </a:rPr>
              <a:t>https://www.linkedin.com/company/wisconsin-elder-justice-coalition</a:t>
            </a:r>
            <a:r>
              <a:rPr lang="en-US" dirty="0"/>
              <a:t> </a:t>
            </a:r>
          </a:p>
        </p:txBody>
      </p:sp>
      <p:cxnSp>
        <p:nvCxnSpPr>
          <p:cNvPr id="4" name="Straight Connector 3">
            <a:extLst>
              <a:ext uri="{FF2B5EF4-FFF2-40B4-BE49-F238E27FC236}">
                <a16:creationId xmlns:a16="http://schemas.microsoft.com/office/drawing/2014/main" id="{F62E68AF-6539-4AD8-8F3B-B0EB479FEDC6}"/>
              </a:ext>
              <a:ext uri="{C183D7F6-B498-43B3-948B-1728B52AA6E4}">
                <adec:decorative xmlns:adec="http://schemas.microsoft.com/office/drawing/2017/decorative" val="1"/>
              </a:ext>
            </a:extLst>
          </p:cNvPr>
          <p:cNvCxnSpPr/>
          <p:nvPr/>
        </p:nvCxnSpPr>
        <p:spPr>
          <a:xfrm>
            <a:off x="1384434" y="1690688"/>
            <a:ext cx="9423132" cy="0"/>
          </a:xfrm>
          <a:prstGeom prst="line">
            <a:avLst/>
          </a:prstGeom>
        </p:spPr>
        <p:style>
          <a:lnRef idx="1">
            <a:schemeClr val="dk1"/>
          </a:lnRef>
          <a:fillRef idx="0">
            <a:schemeClr val="dk1"/>
          </a:fillRef>
          <a:effectRef idx="0">
            <a:schemeClr val="dk1"/>
          </a:effectRef>
          <a:fontRef idx="minor">
            <a:schemeClr val="tx1"/>
          </a:fontRef>
        </p:style>
      </p:cxnSp>
      <p:pic>
        <p:nvPicPr>
          <p:cNvPr id="9" name="Picture 8">
            <a:extLst>
              <a:ext uri="{FF2B5EF4-FFF2-40B4-BE49-F238E27FC236}">
                <a16:creationId xmlns:a16="http://schemas.microsoft.com/office/drawing/2014/main" id="{D91BD0A2-6ABE-049E-D68A-E42684895F3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2900864" y="2218814"/>
            <a:ext cx="2117826" cy="1210186"/>
          </a:xfrm>
          <a:prstGeom prst="rect">
            <a:avLst/>
          </a:prstGeom>
        </p:spPr>
      </p:pic>
      <p:pic>
        <p:nvPicPr>
          <p:cNvPr id="13" name="Picture 12">
            <a:extLst>
              <a:ext uri="{FF2B5EF4-FFF2-40B4-BE49-F238E27FC236}">
                <a16:creationId xmlns:a16="http://schemas.microsoft.com/office/drawing/2014/main" id="{5038B243-48D0-8CCA-4C7C-0411C45219C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034399" y="2269997"/>
            <a:ext cx="1953852" cy="1116487"/>
          </a:xfrm>
          <a:prstGeom prst="rect">
            <a:avLst/>
          </a:prstGeom>
        </p:spPr>
      </p:pic>
    </p:spTree>
    <p:extLst>
      <p:ext uri="{BB962C8B-B14F-4D97-AF65-F5344CB8AC3E}">
        <p14:creationId xmlns:p14="http://schemas.microsoft.com/office/powerpoint/2010/main" val="93285199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C8008-90DE-4960-AF0D-D4E0A179F617}"/>
              </a:ext>
            </a:extLst>
          </p:cNvPr>
          <p:cNvSpPr>
            <a:spLocks noGrp="1"/>
          </p:cNvSpPr>
          <p:nvPr>
            <p:ph type="title"/>
          </p:nvPr>
        </p:nvSpPr>
        <p:spPr/>
        <p:txBody>
          <a:bodyPr>
            <a:normAutofit fontScale="90000"/>
          </a:bodyPr>
          <a:lstStyle/>
          <a:p>
            <a:pPr algn="ctr"/>
            <a:br>
              <a:rPr lang="en-US" dirty="0">
                <a:solidFill>
                  <a:srgbClr val="47165D"/>
                </a:solidFill>
              </a:rPr>
            </a:br>
            <a:r>
              <a:rPr lang="en-US" dirty="0">
                <a:solidFill>
                  <a:srgbClr val="47165D"/>
                </a:solidFill>
              </a:rPr>
              <a:t>Questions?</a:t>
            </a:r>
            <a:br>
              <a:rPr lang="en-US" dirty="0">
                <a:solidFill>
                  <a:srgbClr val="47165D"/>
                </a:solidFill>
              </a:rPr>
            </a:br>
            <a:endParaRPr lang="en-US" dirty="0">
              <a:solidFill>
                <a:srgbClr val="47165D"/>
              </a:solidFill>
            </a:endParaRPr>
          </a:p>
        </p:txBody>
      </p:sp>
      <p:sp>
        <p:nvSpPr>
          <p:cNvPr id="11" name="Content Placeholder 10">
            <a:extLst>
              <a:ext uri="{FF2B5EF4-FFF2-40B4-BE49-F238E27FC236}">
                <a16:creationId xmlns:a16="http://schemas.microsoft.com/office/drawing/2014/main" id="{6E4E7475-782B-4A05-98D6-E2DCCE1C72BE}"/>
              </a:ext>
              <a:ext uri="{C183D7F6-B498-43B3-948B-1728B52AA6E4}">
                <adec:decorative xmlns:adec="http://schemas.microsoft.com/office/drawing/2017/decorative" val="1"/>
              </a:ext>
            </a:extLst>
          </p:cNvPr>
          <p:cNvSpPr>
            <a:spLocks noGrp="1"/>
          </p:cNvSpPr>
          <p:nvPr>
            <p:ph sz="half" idx="2"/>
          </p:nvPr>
        </p:nvSpPr>
        <p:spPr/>
        <p:txBody>
          <a:bodyPr/>
          <a:lstStyle/>
          <a:p>
            <a:pPr marL="0" indent="0">
              <a:buNone/>
            </a:pPr>
            <a:r>
              <a:rPr lang="en-US" dirty="0"/>
              <a:t> </a:t>
            </a:r>
          </a:p>
        </p:txBody>
      </p:sp>
      <p:sp>
        <p:nvSpPr>
          <p:cNvPr id="7" name="Content Placeholder 6">
            <a:extLst>
              <a:ext uri="{FF2B5EF4-FFF2-40B4-BE49-F238E27FC236}">
                <a16:creationId xmlns:a16="http://schemas.microsoft.com/office/drawing/2014/main" id="{82A45C92-BDA5-48F9-A5C2-E8D1C900F96F}"/>
              </a:ext>
            </a:extLst>
          </p:cNvPr>
          <p:cNvSpPr>
            <a:spLocks noGrp="1"/>
          </p:cNvSpPr>
          <p:nvPr>
            <p:ph sz="half" idx="1"/>
          </p:nvPr>
        </p:nvSpPr>
        <p:spPr>
          <a:xfrm>
            <a:off x="1145496" y="1825624"/>
            <a:ext cx="7206933" cy="5032375"/>
          </a:xfrm>
        </p:spPr>
        <p:txBody>
          <a:bodyPr/>
          <a:lstStyle/>
          <a:p>
            <a:pPr marL="0" indent="0" algn="ctr">
              <a:buNone/>
            </a:pPr>
            <a:endParaRPr lang="en-US" dirty="0">
              <a:solidFill>
                <a:srgbClr val="47165D"/>
              </a:solidFill>
            </a:endParaRPr>
          </a:p>
          <a:p>
            <a:pPr marL="0" indent="0" algn="ctr">
              <a:buNone/>
            </a:pPr>
            <a:r>
              <a:rPr lang="en-US" sz="3600" dirty="0">
                <a:solidFill>
                  <a:srgbClr val="47165D"/>
                </a:solidFill>
              </a:rPr>
              <a:t>Debi Leis, Program Specialist</a:t>
            </a:r>
          </a:p>
          <a:p>
            <a:pPr marL="0" indent="0" algn="ctr">
              <a:buNone/>
            </a:pPr>
            <a:r>
              <a:rPr lang="en-US" sz="3600" dirty="0">
                <a:solidFill>
                  <a:srgbClr val="47165D"/>
                </a:solidFill>
              </a:rPr>
              <a:t>Wisconsin Elder Justice Coalition</a:t>
            </a:r>
          </a:p>
          <a:p>
            <a:pPr marL="0" indent="0" algn="ctr">
              <a:buNone/>
            </a:pPr>
            <a:r>
              <a:rPr lang="en-US" sz="3600" dirty="0">
                <a:solidFill>
                  <a:srgbClr val="47165D"/>
                </a:solidFill>
              </a:rPr>
              <a:t>UW – Green Bay</a:t>
            </a:r>
          </a:p>
          <a:p>
            <a:pPr marL="0" indent="0" algn="ctr">
              <a:buNone/>
            </a:pPr>
            <a:r>
              <a:rPr lang="en-US" sz="3600" dirty="0">
                <a:solidFill>
                  <a:srgbClr val="47165D"/>
                </a:solidFill>
                <a:hlinkClick r:id="rId3"/>
              </a:rPr>
              <a:t>leisd@uwgb.edu</a:t>
            </a:r>
            <a:endParaRPr lang="en-US" sz="3600" dirty="0">
              <a:solidFill>
                <a:srgbClr val="47165D"/>
              </a:solidFill>
            </a:endParaRPr>
          </a:p>
          <a:p>
            <a:pPr marL="0" indent="0" algn="ctr">
              <a:buNone/>
            </a:pPr>
            <a:r>
              <a:rPr lang="en-US" sz="3600" dirty="0">
                <a:solidFill>
                  <a:srgbClr val="47165D"/>
                </a:solidFill>
                <a:hlinkClick r:id="rId4"/>
              </a:rPr>
              <a:t>elderjustice@uwgb.edu</a:t>
            </a:r>
            <a:r>
              <a:rPr lang="en-US" sz="3600" dirty="0">
                <a:solidFill>
                  <a:srgbClr val="47165D"/>
                </a:solidFill>
              </a:rPr>
              <a:t>  </a:t>
            </a:r>
          </a:p>
          <a:p>
            <a:pPr marL="0" indent="0" algn="ctr">
              <a:buNone/>
            </a:pPr>
            <a:r>
              <a:rPr lang="en-US" sz="3600" dirty="0">
                <a:solidFill>
                  <a:srgbClr val="47165D"/>
                </a:solidFill>
              </a:rPr>
              <a:t>920-465-2469</a:t>
            </a:r>
          </a:p>
          <a:p>
            <a:pPr marL="0" indent="0" algn="ctr">
              <a:buNone/>
            </a:pPr>
            <a:endParaRPr lang="en-US" dirty="0">
              <a:solidFill>
                <a:srgbClr val="47165D"/>
              </a:solidFill>
            </a:endParaRPr>
          </a:p>
        </p:txBody>
      </p:sp>
      <p:pic>
        <p:nvPicPr>
          <p:cNvPr id="10" name="Picture 9" descr="QR code to the WEJC website page">
            <a:extLst>
              <a:ext uri="{FF2B5EF4-FFF2-40B4-BE49-F238E27FC236}">
                <a16:creationId xmlns:a16="http://schemas.microsoft.com/office/drawing/2014/main" id="{A591767F-7CED-47D7-A649-987E6C998073}"/>
              </a:ext>
            </a:extLst>
          </p:cNvPr>
          <p:cNvPicPr>
            <a:picLocks noChangeAspect="1"/>
          </p:cNvPicPr>
          <p:nvPr/>
        </p:nvPicPr>
        <p:blipFill>
          <a:blip r:embed="rId5"/>
          <a:stretch>
            <a:fillRect/>
          </a:stretch>
        </p:blipFill>
        <p:spPr>
          <a:xfrm>
            <a:off x="8158396" y="2244863"/>
            <a:ext cx="3195404" cy="3195404"/>
          </a:xfrm>
          <a:prstGeom prst="rect">
            <a:avLst/>
          </a:prstGeom>
        </p:spPr>
      </p:pic>
      <p:cxnSp>
        <p:nvCxnSpPr>
          <p:cNvPr id="4" name="Straight Connector 3">
            <a:extLst>
              <a:ext uri="{FF2B5EF4-FFF2-40B4-BE49-F238E27FC236}">
                <a16:creationId xmlns:a16="http://schemas.microsoft.com/office/drawing/2014/main" id="{80D2B8F3-2244-4280-B1B6-568F74AA0162}"/>
              </a:ext>
              <a:ext uri="{C183D7F6-B498-43B3-948B-1728B52AA6E4}">
                <adec:decorative xmlns:adec="http://schemas.microsoft.com/office/drawing/2017/decorative" val="1"/>
              </a:ext>
            </a:extLst>
          </p:cNvPr>
          <p:cNvCxnSpPr/>
          <p:nvPr/>
        </p:nvCxnSpPr>
        <p:spPr>
          <a:xfrm>
            <a:off x="1520792" y="1417733"/>
            <a:ext cx="9423132" cy="0"/>
          </a:xfrm>
          <a:prstGeom prst="line">
            <a:avLst/>
          </a:prstGeom>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120E4A0C-7482-4312-A0E5-18B4CB641F87}"/>
              </a:ext>
            </a:extLst>
          </p:cNvPr>
          <p:cNvSpPr txBox="1"/>
          <p:nvPr/>
        </p:nvSpPr>
        <p:spPr>
          <a:xfrm>
            <a:off x="2156346" y="5936776"/>
            <a:ext cx="8787578" cy="861774"/>
          </a:xfrm>
          <a:prstGeom prst="rect">
            <a:avLst/>
          </a:prstGeom>
          <a:noFill/>
        </p:spPr>
        <p:txBody>
          <a:bodyPr wrap="square" rtlCol="0">
            <a:spAutoFit/>
          </a:bodyPr>
          <a:lstStyle/>
          <a:p>
            <a:r>
              <a:rPr lang="en-US" sz="3200" dirty="0">
                <a:hlinkClick r:id="rId6"/>
              </a:rPr>
              <a:t>https://www.uwgb.edu/elder-justice-coalition/</a:t>
            </a:r>
            <a:r>
              <a:rPr lang="en-US" sz="3200" dirty="0"/>
              <a:t> </a:t>
            </a:r>
          </a:p>
          <a:p>
            <a:endParaRPr lang="en-US" dirty="0"/>
          </a:p>
        </p:txBody>
      </p:sp>
    </p:spTree>
    <p:extLst>
      <p:ext uri="{BB962C8B-B14F-4D97-AF65-F5344CB8AC3E}">
        <p14:creationId xmlns:p14="http://schemas.microsoft.com/office/powerpoint/2010/main" val="60773275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20993-859F-614A-36C6-52C2290A6CA3}"/>
              </a:ext>
            </a:extLst>
          </p:cNvPr>
          <p:cNvSpPr>
            <a:spLocks noGrp="1"/>
          </p:cNvSpPr>
          <p:nvPr>
            <p:ph type="title"/>
          </p:nvPr>
        </p:nvSpPr>
        <p:spPr/>
        <p:txBody>
          <a:bodyPr/>
          <a:lstStyle/>
          <a:p>
            <a:pPr algn="ctr"/>
            <a:r>
              <a:rPr lang="en-US" dirty="0">
                <a:solidFill>
                  <a:srgbClr val="47165D"/>
                </a:solidFill>
              </a:rPr>
              <a:t>Presentation Objectives</a:t>
            </a:r>
            <a:br>
              <a:rPr lang="en-US" dirty="0">
                <a:solidFill>
                  <a:srgbClr val="47165D"/>
                </a:solidFill>
              </a:rPr>
            </a:br>
            <a:endParaRPr lang="en-US" dirty="0">
              <a:solidFill>
                <a:srgbClr val="47165D"/>
              </a:solidFill>
            </a:endParaRPr>
          </a:p>
        </p:txBody>
      </p:sp>
      <p:cxnSp>
        <p:nvCxnSpPr>
          <p:cNvPr id="5" name="Straight Connector 4">
            <a:extLst>
              <a:ext uri="{FF2B5EF4-FFF2-40B4-BE49-F238E27FC236}">
                <a16:creationId xmlns:a16="http://schemas.microsoft.com/office/drawing/2014/main" id="{D3BCC8CF-65D0-400D-9738-B18F5AB25623}"/>
              </a:ext>
              <a:ext uri="{C183D7F6-B498-43B3-948B-1728B52AA6E4}">
                <adec:decorative xmlns:adec="http://schemas.microsoft.com/office/drawing/2017/decorative" val="1"/>
              </a:ext>
            </a:extLst>
          </p:cNvPr>
          <p:cNvCxnSpPr/>
          <p:nvPr/>
        </p:nvCxnSpPr>
        <p:spPr>
          <a:xfrm>
            <a:off x="1520792" y="1458676"/>
            <a:ext cx="942313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F5561657-827C-F03F-7638-542614FFA317}"/>
              </a:ext>
            </a:extLst>
          </p:cNvPr>
          <p:cNvSpPr>
            <a:spLocks noGrp="1"/>
          </p:cNvSpPr>
          <p:nvPr>
            <p:ph idx="1"/>
          </p:nvPr>
        </p:nvSpPr>
        <p:spPr>
          <a:xfrm>
            <a:off x="1414914" y="1854500"/>
            <a:ext cx="9938886" cy="4778307"/>
          </a:xfrm>
        </p:spPr>
        <p:txBody>
          <a:bodyPr>
            <a:normAutofit/>
          </a:bodyPr>
          <a:lstStyle/>
          <a:p>
            <a:r>
              <a:rPr lang="en-US" dirty="0">
                <a:solidFill>
                  <a:schemeClr val="tx1"/>
                </a:solidFill>
              </a:rPr>
              <a:t>Describe a Financial Abuse Specialist Team (FA$T)</a:t>
            </a:r>
          </a:p>
          <a:p>
            <a:r>
              <a:rPr lang="en-US" dirty="0">
                <a:solidFill>
                  <a:schemeClr val="tx1"/>
                </a:solidFill>
              </a:rPr>
              <a:t>Highlight the need for FA$Ts in Wisconsin</a:t>
            </a:r>
          </a:p>
          <a:p>
            <a:r>
              <a:rPr lang="en-US" dirty="0">
                <a:solidFill>
                  <a:schemeClr val="tx1"/>
                </a:solidFill>
              </a:rPr>
              <a:t>Outline the mission, vision, and objectives of a team</a:t>
            </a:r>
          </a:p>
          <a:p>
            <a:r>
              <a:rPr lang="en-US" dirty="0">
                <a:solidFill>
                  <a:schemeClr val="tx1"/>
                </a:solidFill>
              </a:rPr>
              <a:t>Provide the logistics behind creating a team</a:t>
            </a:r>
          </a:p>
          <a:p>
            <a:pPr lvl="1"/>
            <a:r>
              <a:rPr lang="en-US" dirty="0">
                <a:solidFill>
                  <a:schemeClr val="tx1"/>
                </a:solidFill>
              </a:rPr>
              <a:t>Membership/recruitment</a:t>
            </a:r>
          </a:p>
          <a:p>
            <a:pPr lvl="1"/>
            <a:r>
              <a:rPr lang="en-US" dirty="0">
                <a:solidFill>
                  <a:schemeClr val="tx1"/>
                </a:solidFill>
              </a:rPr>
              <a:t>Co-chairs</a:t>
            </a:r>
          </a:p>
          <a:p>
            <a:pPr lvl="1"/>
            <a:r>
              <a:rPr lang="en-US" dirty="0">
                <a:solidFill>
                  <a:schemeClr val="tx1"/>
                </a:solidFill>
              </a:rPr>
              <a:t>Relationship building/education/case review</a:t>
            </a:r>
          </a:p>
          <a:p>
            <a:pPr lvl="1"/>
            <a:r>
              <a:rPr lang="en-US" dirty="0">
                <a:solidFill>
                  <a:schemeClr val="tx1"/>
                </a:solidFill>
              </a:rPr>
              <a:t>evaluation</a:t>
            </a:r>
          </a:p>
          <a:p>
            <a:r>
              <a:rPr lang="en-US" dirty="0">
                <a:solidFill>
                  <a:schemeClr val="tx1"/>
                </a:solidFill>
              </a:rPr>
              <a:t>Identify the benefits of creating a team sooner rather than later</a:t>
            </a:r>
          </a:p>
        </p:txBody>
      </p:sp>
    </p:spTree>
    <p:extLst>
      <p:ext uri="{BB962C8B-B14F-4D97-AF65-F5344CB8AC3E}">
        <p14:creationId xmlns:p14="http://schemas.microsoft.com/office/powerpoint/2010/main" val="2739706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B7EE4-711E-44DB-9641-714B58DBDBF3}"/>
              </a:ext>
            </a:extLst>
          </p:cNvPr>
          <p:cNvSpPr>
            <a:spLocks noGrp="1"/>
          </p:cNvSpPr>
          <p:nvPr>
            <p:ph type="title"/>
          </p:nvPr>
        </p:nvSpPr>
        <p:spPr/>
        <p:txBody>
          <a:bodyPr/>
          <a:lstStyle/>
          <a:p>
            <a:pPr algn="ctr"/>
            <a:r>
              <a:rPr lang="en-US" dirty="0">
                <a:solidFill>
                  <a:srgbClr val="47165D"/>
                </a:solidFill>
              </a:rPr>
              <a:t>What is a FA$T?</a:t>
            </a:r>
            <a:br>
              <a:rPr lang="en-US" dirty="0">
                <a:solidFill>
                  <a:srgbClr val="47165D"/>
                </a:solidFill>
              </a:rPr>
            </a:br>
            <a:endParaRPr lang="en-US" dirty="0">
              <a:solidFill>
                <a:srgbClr val="47165D"/>
              </a:solidFill>
            </a:endParaRPr>
          </a:p>
        </p:txBody>
      </p:sp>
      <p:cxnSp>
        <p:nvCxnSpPr>
          <p:cNvPr id="5" name="Straight Connector 4">
            <a:extLst>
              <a:ext uri="{FF2B5EF4-FFF2-40B4-BE49-F238E27FC236}">
                <a16:creationId xmlns:a16="http://schemas.microsoft.com/office/drawing/2014/main" id="{0C95D484-017A-4144-A5BE-CC379EDF0229}"/>
              </a:ext>
              <a:ext uri="{C183D7F6-B498-43B3-948B-1728B52AA6E4}">
                <adec:decorative xmlns:adec="http://schemas.microsoft.com/office/drawing/2017/decorative" val="1"/>
              </a:ext>
            </a:extLst>
          </p:cNvPr>
          <p:cNvCxnSpPr/>
          <p:nvPr/>
        </p:nvCxnSpPr>
        <p:spPr>
          <a:xfrm>
            <a:off x="1529891" y="1417733"/>
            <a:ext cx="9423132" cy="0"/>
          </a:xfrm>
          <a:prstGeom prst="line">
            <a:avLst/>
          </a:prstGeom>
        </p:spPr>
        <p:style>
          <a:lnRef idx="1">
            <a:schemeClr val="dk1"/>
          </a:lnRef>
          <a:fillRef idx="0">
            <a:schemeClr val="dk1"/>
          </a:fillRef>
          <a:effectRef idx="0">
            <a:schemeClr val="dk1"/>
          </a:effectRef>
          <a:fontRef idx="minor">
            <a:schemeClr val="tx1"/>
          </a:fontRef>
        </p:style>
      </p:cxnSp>
      <p:pic>
        <p:nvPicPr>
          <p:cNvPr id="14" name="Content Placeholder 10" descr="photo of a group of adults holding a puzzle piece working to fit the pieces together">
            <a:extLst>
              <a:ext uri="{FF2B5EF4-FFF2-40B4-BE49-F238E27FC236}">
                <a16:creationId xmlns:a16="http://schemas.microsoft.com/office/drawing/2014/main" id="{13D184D7-4FA0-47DC-8F0F-236EF05ADC46}"/>
              </a:ext>
            </a:extLst>
          </p:cNvPr>
          <p:cNvPicPr>
            <a:picLocks noGrp="1" noChangeAspect="1"/>
          </p:cNvPicPr>
          <p:nvPr>
            <p:ph sz="half" idx="1"/>
          </p:nvPr>
        </p:nvPicPr>
        <p:blipFill>
          <a:blip r:embed="rId3"/>
          <a:stretch>
            <a:fillRect/>
          </a:stretch>
        </p:blipFill>
        <p:spPr>
          <a:xfrm>
            <a:off x="1007798" y="1937983"/>
            <a:ext cx="5462853" cy="3616656"/>
          </a:xfrm>
        </p:spPr>
      </p:pic>
      <p:sp>
        <p:nvSpPr>
          <p:cNvPr id="4" name="Content Placeholder 3">
            <a:extLst>
              <a:ext uri="{FF2B5EF4-FFF2-40B4-BE49-F238E27FC236}">
                <a16:creationId xmlns:a16="http://schemas.microsoft.com/office/drawing/2014/main" id="{3BDF42B5-0274-4C9A-A25C-05C4CCCC6435}"/>
              </a:ext>
            </a:extLst>
          </p:cNvPr>
          <p:cNvSpPr>
            <a:spLocks noGrp="1"/>
          </p:cNvSpPr>
          <p:nvPr>
            <p:ph sz="half" idx="2"/>
          </p:nvPr>
        </p:nvSpPr>
        <p:spPr>
          <a:xfrm>
            <a:off x="6646460" y="1825625"/>
            <a:ext cx="4707340" cy="4667250"/>
          </a:xfrm>
        </p:spPr>
        <p:txBody>
          <a:bodyPr>
            <a:noAutofit/>
          </a:bodyPr>
          <a:lstStyle/>
          <a:p>
            <a:r>
              <a:rPr lang="en-US" sz="3200" dirty="0">
                <a:solidFill>
                  <a:schemeClr val="tx1"/>
                </a:solidFill>
              </a:rPr>
              <a:t>Multidisciplinary team of experts</a:t>
            </a:r>
          </a:p>
          <a:p>
            <a:r>
              <a:rPr lang="en-US" sz="3200" dirty="0">
                <a:solidFill>
                  <a:schemeClr val="tx1"/>
                </a:solidFill>
              </a:rPr>
              <a:t>Enhance safety</a:t>
            </a:r>
          </a:p>
          <a:p>
            <a:r>
              <a:rPr lang="en-US" sz="3200" dirty="0">
                <a:solidFill>
                  <a:schemeClr val="tx1"/>
                </a:solidFill>
              </a:rPr>
              <a:t>Minimize distress</a:t>
            </a:r>
          </a:p>
          <a:p>
            <a:r>
              <a:rPr lang="en-US" sz="3200" dirty="0">
                <a:solidFill>
                  <a:schemeClr val="tx1"/>
                </a:solidFill>
              </a:rPr>
              <a:t>Protects against further financial harm</a:t>
            </a:r>
          </a:p>
          <a:p>
            <a:r>
              <a:rPr lang="en-US" sz="3200" dirty="0">
                <a:solidFill>
                  <a:schemeClr val="tx1"/>
                </a:solidFill>
              </a:rPr>
              <a:t>Case assessment</a:t>
            </a:r>
          </a:p>
          <a:p>
            <a:r>
              <a:rPr lang="en-US" sz="3200" dirty="0">
                <a:solidFill>
                  <a:schemeClr val="tx1"/>
                </a:solidFill>
              </a:rPr>
              <a:t>Customized intervention</a:t>
            </a:r>
          </a:p>
        </p:txBody>
      </p:sp>
      <p:sp>
        <p:nvSpPr>
          <p:cNvPr id="15" name="TextBox 14">
            <a:extLst>
              <a:ext uri="{FF2B5EF4-FFF2-40B4-BE49-F238E27FC236}">
                <a16:creationId xmlns:a16="http://schemas.microsoft.com/office/drawing/2014/main" id="{C279EE31-F246-4E15-966E-2A8B33D23D86}"/>
              </a:ext>
            </a:extLst>
          </p:cNvPr>
          <p:cNvSpPr txBox="1"/>
          <p:nvPr/>
        </p:nvSpPr>
        <p:spPr>
          <a:xfrm>
            <a:off x="1883391" y="6025065"/>
            <a:ext cx="4587260" cy="369332"/>
          </a:xfrm>
          <a:prstGeom prst="rect">
            <a:avLst/>
          </a:prstGeom>
          <a:noFill/>
        </p:spPr>
        <p:txBody>
          <a:bodyPr wrap="square" rtlCol="0">
            <a:spAutoFit/>
          </a:bodyPr>
          <a:lstStyle/>
          <a:p>
            <a:pPr algn="ctr"/>
            <a:r>
              <a:rPr lang="en-US" b="1" i="1" dirty="0" err="1"/>
              <a:t>Breckman</a:t>
            </a:r>
            <a:r>
              <a:rPr lang="en-US" b="1" i="1" dirty="0"/>
              <a:t> et al., 2020</a:t>
            </a:r>
          </a:p>
        </p:txBody>
      </p:sp>
    </p:spTree>
    <p:extLst>
      <p:ext uri="{BB962C8B-B14F-4D97-AF65-F5344CB8AC3E}">
        <p14:creationId xmlns:p14="http://schemas.microsoft.com/office/powerpoint/2010/main" val="7017814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5B03E-70D9-47A6-A5E4-0995DB024FDC}"/>
              </a:ext>
            </a:extLst>
          </p:cNvPr>
          <p:cNvSpPr>
            <a:spLocks noGrp="1"/>
          </p:cNvSpPr>
          <p:nvPr>
            <p:ph type="title"/>
          </p:nvPr>
        </p:nvSpPr>
        <p:spPr/>
        <p:txBody>
          <a:bodyPr/>
          <a:lstStyle/>
          <a:p>
            <a:pPr algn="ctr"/>
            <a:r>
              <a:rPr lang="en-US" dirty="0">
                <a:solidFill>
                  <a:srgbClr val="47165D"/>
                </a:solidFill>
              </a:rPr>
              <a:t>Common Membership</a:t>
            </a:r>
            <a:br>
              <a:rPr lang="en-US" dirty="0">
                <a:solidFill>
                  <a:srgbClr val="47165D"/>
                </a:solidFill>
              </a:rPr>
            </a:br>
            <a:endParaRPr lang="en-US" dirty="0">
              <a:solidFill>
                <a:srgbClr val="47165D"/>
              </a:solidFill>
            </a:endParaRPr>
          </a:p>
        </p:txBody>
      </p:sp>
      <p:sp>
        <p:nvSpPr>
          <p:cNvPr id="3" name="Content Placeholder 2">
            <a:extLst>
              <a:ext uri="{FF2B5EF4-FFF2-40B4-BE49-F238E27FC236}">
                <a16:creationId xmlns:a16="http://schemas.microsoft.com/office/drawing/2014/main" id="{5612ADFF-1F87-494E-A3FC-9A97D30DF9A0}"/>
              </a:ext>
              <a:ext uri="{C183D7F6-B498-43B3-948B-1728B52AA6E4}">
                <adec:decorative xmlns:adec="http://schemas.microsoft.com/office/drawing/2017/decorative" val="1"/>
              </a:ext>
            </a:extLst>
          </p:cNvPr>
          <p:cNvSpPr>
            <a:spLocks noGrp="1"/>
          </p:cNvSpPr>
          <p:nvPr>
            <p:ph idx="1"/>
          </p:nvPr>
        </p:nvSpPr>
        <p:spPr/>
        <p:txBody>
          <a:bodyPr/>
          <a:lstStyle/>
          <a:p>
            <a:pPr marL="0" indent="0">
              <a:buNone/>
            </a:pPr>
            <a:r>
              <a:rPr lang="en-US" dirty="0"/>
              <a:t> </a:t>
            </a:r>
          </a:p>
        </p:txBody>
      </p:sp>
      <p:sp>
        <p:nvSpPr>
          <p:cNvPr id="5" name="TextBox 4">
            <a:extLst>
              <a:ext uri="{FF2B5EF4-FFF2-40B4-BE49-F238E27FC236}">
                <a16:creationId xmlns:a16="http://schemas.microsoft.com/office/drawing/2014/main" id="{02F1D9BC-340A-4C98-AB6C-96E1A3506425}"/>
              </a:ext>
            </a:extLst>
          </p:cNvPr>
          <p:cNvSpPr txBox="1"/>
          <p:nvPr/>
        </p:nvSpPr>
        <p:spPr>
          <a:xfrm>
            <a:off x="6760192" y="6211669"/>
            <a:ext cx="6093724" cy="646331"/>
          </a:xfrm>
          <a:prstGeom prst="rect">
            <a:avLst/>
          </a:prstGeom>
          <a:noFill/>
        </p:spPr>
        <p:txBody>
          <a:bodyPr wrap="square">
            <a:spAutoFit/>
          </a:bodyPr>
          <a:lstStyle/>
          <a:p>
            <a:pPr algn="ctr"/>
            <a:r>
              <a:rPr lang="en-US" b="1" i="1" dirty="0"/>
              <a:t>Wisconsin Elder Justice Coalition </a:t>
            </a:r>
          </a:p>
          <a:p>
            <a:pPr algn="ctr"/>
            <a:r>
              <a:rPr lang="en-US" b="1" i="1" dirty="0"/>
              <a:t>FAST Toolkit 2024</a:t>
            </a:r>
          </a:p>
        </p:txBody>
      </p:sp>
      <p:sp>
        <p:nvSpPr>
          <p:cNvPr id="6" name="Flowchart: Preparation 5" descr="A chart of common membership">
            <a:extLst>
              <a:ext uri="{FF2B5EF4-FFF2-40B4-BE49-F238E27FC236}">
                <a16:creationId xmlns:a16="http://schemas.microsoft.com/office/drawing/2014/main" id="{5B5A1042-9E58-47B1-A421-6B0B22A76E13}"/>
              </a:ext>
            </a:extLst>
          </p:cNvPr>
          <p:cNvSpPr/>
          <p:nvPr/>
        </p:nvSpPr>
        <p:spPr>
          <a:xfrm>
            <a:off x="5243015" y="3114072"/>
            <a:ext cx="1705970" cy="1688910"/>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Preparation 8" descr="law enforcemnt&#10;">
            <a:extLst>
              <a:ext uri="{FF2B5EF4-FFF2-40B4-BE49-F238E27FC236}">
                <a16:creationId xmlns:a16="http://schemas.microsoft.com/office/drawing/2014/main" id="{3F38779D-E682-46D1-B122-C43FE78D8C3F}"/>
              </a:ext>
            </a:extLst>
          </p:cNvPr>
          <p:cNvSpPr/>
          <p:nvPr/>
        </p:nvSpPr>
        <p:spPr>
          <a:xfrm>
            <a:off x="5296468" y="1376040"/>
            <a:ext cx="1599063" cy="1516518"/>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lowchart: Preparation 9" descr="financial service providers&#10;">
            <a:extLst>
              <a:ext uri="{FF2B5EF4-FFF2-40B4-BE49-F238E27FC236}">
                <a16:creationId xmlns:a16="http://schemas.microsoft.com/office/drawing/2014/main" id="{D96BCA11-AA0E-465B-BBFF-E5F16F85835F}"/>
              </a:ext>
            </a:extLst>
          </p:cNvPr>
          <p:cNvSpPr/>
          <p:nvPr/>
        </p:nvSpPr>
        <p:spPr>
          <a:xfrm>
            <a:off x="6760192" y="2134680"/>
            <a:ext cx="1705970" cy="1688910"/>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Preparation 10" descr="Aging &amp; Disability Resource Centers (ADRC)&#10;">
            <a:extLst>
              <a:ext uri="{FF2B5EF4-FFF2-40B4-BE49-F238E27FC236}">
                <a16:creationId xmlns:a16="http://schemas.microsoft.com/office/drawing/2014/main" id="{B2D96965-FB6B-4704-B757-C32D2371AA55}"/>
              </a:ext>
            </a:extLst>
          </p:cNvPr>
          <p:cNvSpPr/>
          <p:nvPr/>
        </p:nvSpPr>
        <p:spPr>
          <a:xfrm>
            <a:off x="6837813" y="3997938"/>
            <a:ext cx="1705970" cy="1688910"/>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Preparation 11" descr="Financial Institutions and Department of Financial Institutions">
            <a:extLst>
              <a:ext uri="{FF2B5EF4-FFF2-40B4-BE49-F238E27FC236}">
                <a16:creationId xmlns:a16="http://schemas.microsoft.com/office/drawing/2014/main" id="{D2D82B19-276D-424E-AD60-D81ED999AEB5}"/>
              </a:ext>
            </a:extLst>
          </p:cNvPr>
          <p:cNvSpPr/>
          <p:nvPr/>
        </p:nvSpPr>
        <p:spPr>
          <a:xfrm>
            <a:off x="5272870" y="4987912"/>
            <a:ext cx="1705970" cy="1688910"/>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Preparation 12" descr="Corporate Counsel + Elder Law + Prosecutor / District Attorney Personnel">
            <a:extLst>
              <a:ext uri="{FF2B5EF4-FFF2-40B4-BE49-F238E27FC236}">
                <a16:creationId xmlns:a16="http://schemas.microsoft.com/office/drawing/2014/main" id="{7D5D50BB-F891-420C-A839-A120DE89CDED}"/>
              </a:ext>
            </a:extLst>
          </p:cNvPr>
          <p:cNvSpPr/>
          <p:nvPr/>
        </p:nvSpPr>
        <p:spPr>
          <a:xfrm>
            <a:off x="3725839" y="4045154"/>
            <a:ext cx="1705970" cy="1688910"/>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Preparation 13" descr="Managed Care ICA + Medicaid Programs">
            <a:extLst>
              <a:ext uri="{FF2B5EF4-FFF2-40B4-BE49-F238E27FC236}">
                <a16:creationId xmlns:a16="http://schemas.microsoft.com/office/drawing/2014/main" id="{80565764-2EDB-42CD-87C1-3B2A207D49E8}"/>
              </a:ext>
            </a:extLst>
          </p:cNvPr>
          <p:cNvSpPr/>
          <p:nvPr/>
        </p:nvSpPr>
        <p:spPr>
          <a:xfrm>
            <a:off x="3704800" y="2118723"/>
            <a:ext cx="1705970" cy="1688910"/>
          </a:xfrm>
          <a:prstGeom prst="flowChartPreparation">
            <a:avLst/>
          </a:prstGeom>
          <a:solidFill>
            <a:srgbClr val="C0ACD4"/>
          </a:solidFill>
          <a:ln>
            <a:solidFill>
              <a:srgbClr val="471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1E57F9B-D294-4C27-9C5C-D4A7346C418C}"/>
              </a:ext>
            </a:extLst>
          </p:cNvPr>
          <p:cNvSpPr txBox="1"/>
          <p:nvPr/>
        </p:nvSpPr>
        <p:spPr>
          <a:xfrm>
            <a:off x="5364992" y="3392398"/>
            <a:ext cx="1406004" cy="1200329"/>
          </a:xfrm>
          <a:prstGeom prst="rect">
            <a:avLst/>
          </a:prstGeom>
          <a:noFill/>
        </p:spPr>
        <p:txBody>
          <a:bodyPr wrap="square" rtlCol="0">
            <a:spAutoFit/>
          </a:bodyPr>
          <a:lstStyle/>
          <a:p>
            <a:pPr algn="ctr"/>
            <a:r>
              <a:rPr lang="en-US" b="1" dirty="0">
                <a:solidFill>
                  <a:srgbClr val="47165D"/>
                </a:solidFill>
              </a:rPr>
              <a:t>Adult Protective Services (APS)</a:t>
            </a:r>
          </a:p>
        </p:txBody>
      </p:sp>
      <p:sp>
        <p:nvSpPr>
          <p:cNvPr id="16" name="TextBox 15">
            <a:extLst>
              <a:ext uri="{FF2B5EF4-FFF2-40B4-BE49-F238E27FC236}">
                <a16:creationId xmlns:a16="http://schemas.microsoft.com/office/drawing/2014/main" id="{1872C54A-061C-4B0C-BAC7-DFC25EF36996}"/>
              </a:ext>
            </a:extLst>
          </p:cNvPr>
          <p:cNvSpPr txBox="1"/>
          <p:nvPr/>
        </p:nvSpPr>
        <p:spPr>
          <a:xfrm>
            <a:off x="5296468" y="1735720"/>
            <a:ext cx="1599062" cy="646331"/>
          </a:xfrm>
          <a:prstGeom prst="rect">
            <a:avLst/>
          </a:prstGeom>
          <a:noFill/>
        </p:spPr>
        <p:txBody>
          <a:bodyPr wrap="square" rtlCol="0">
            <a:spAutoFit/>
          </a:bodyPr>
          <a:lstStyle/>
          <a:p>
            <a:pPr algn="ctr"/>
            <a:r>
              <a:rPr lang="en-US" b="1" dirty="0">
                <a:solidFill>
                  <a:srgbClr val="47165D"/>
                </a:solidFill>
              </a:rPr>
              <a:t>Law Enforcement</a:t>
            </a:r>
          </a:p>
        </p:txBody>
      </p:sp>
      <p:sp>
        <p:nvSpPr>
          <p:cNvPr id="17" name="TextBox 16">
            <a:extLst>
              <a:ext uri="{FF2B5EF4-FFF2-40B4-BE49-F238E27FC236}">
                <a16:creationId xmlns:a16="http://schemas.microsoft.com/office/drawing/2014/main" id="{79E47D79-5743-4647-BF8E-97C898BE578B}"/>
              </a:ext>
            </a:extLst>
          </p:cNvPr>
          <p:cNvSpPr txBox="1"/>
          <p:nvPr/>
        </p:nvSpPr>
        <p:spPr>
          <a:xfrm>
            <a:off x="5353336" y="5388570"/>
            <a:ext cx="1472821" cy="923330"/>
          </a:xfrm>
          <a:prstGeom prst="rect">
            <a:avLst/>
          </a:prstGeom>
          <a:noFill/>
        </p:spPr>
        <p:txBody>
          <a:bodyPr wrap="square" rtlCol="0">
            <a:spAutoFit/>
          </a:bodyPr>
          <a:lstStyle/>
          <a:p>
            <a:pPr algn="ctr"/>
            <a:r>
              <a:rPr lang="en-US" b="1" dirty="0">
                <a:solidFill>
                  <a:srgbClr val="47165D"/>
                </a:solidFill>
              </a:rPr>
              <a:t>Financial Institutions + DFI</a:t>
            </a:r>
          </a:p>
        </p:txBody>
      </p:sp>
      <p:sp>
        <p:nvSpPr>
          <p:cNvPr id="18" name="TextBox 17">
            <a:extLst>
              <a:ext uri="{FF2B5EF4-FFF2-40B4-BE49-F238E27FC236}">
                <a16:creationId xmlns:a16="http://schemas.microsoft.com/office/drawing/2014/main" id="{0E3A72BF-6EBA-499E-8BB0-D4F6119AEF6F}"/>
              </a:ext>
            </a:extLst>
          </p:cNvPr>
          <p:cNvSpPr txBox="1"/>
          <p:nvPr/>
        </p:nvSpPr>
        <p:spPr>
          <a:xfrm>
            <a:off x="6848901" y="2531060"/>
            <a:ext cx="1517176" cy="923330"/>
          </a:xfrm>
          <a:prstGeom prst="rect">
            <a:avLst/>
          </a:prstGeom>
          <a:noFill/>
        </p:spPr>
        <p:txBody>
          <a:bodyPr wrap="square" rtlCol="0">
            <a:spAutoFit/>
          </a:bodyPr>
          <a:lstStyle/>
          <a:p>
            <a:pPr algn="ctr"/>
            <a:r>
              <a:rPr lang="en-US" b="1" dirty="0">
                <a:solidFill>
                  <a:srgbClr val="47165D"/>
                </a:solidFill>
              </a:rPr>
              <a:t>Financial Service Providers</a:t>
            </a:r>
          </a:p>
        </p:txBody>
      </p:sp>
      <p:sp>
        <p:nvSpPr>
          <p:cNvPr id="19" name="TextBox 18">
            <a:extLst>
              <a:ext uri="{FF2B5EF4-FFF2-40B4-BE49-F238E27FC236}">
                <a16:creationId xmlns:a16="http://schemas.microsoft.com/office/drawing/2014/main" id="{AAC50783-4183-47D3-861E-06D585E7AE2A}"/>
              </a:ext>
            </a:extLst>
          </p:cNvPr>
          <p:cNvSpPr txBox="1"/>
          <p:nvPr/>
        </p:nvSpPr>
        <p:spPr>
          <a:xfrm>
            <a:off x="7029451" y="4192522"/>
            <a:ext cx="1336626" cy="1477328"/>
          </a:xfrm>
          <a:prstGeom prst="rect">
            <a:avLst/>
          </a:prstGeom>
          <a:noFill/>
        </p:spPr>
        <p:txBody>
          <a:bodyPr wrap="square" rtlCol="0">
            <a:spAutoFit/>
          </a:bodyPr>
          <a:lstStyle/>
          <a:p>
            <a:pPr algn="ctr"/>
            <a:r>
              <a:rPr lang="en-US" b="1" dirty="0">
                <a:solidFill>
                  <a:srgbClr val="47165D"/>
                </a:solidFill>
              </a:rPr>
              <a:t>Aging &amp; Disability Resource Centers (ADRC)</a:t>
            </a:r>
          </a:p>
        </p:txBody>
      </p:sp>
      <p:sp>
        <p:nvSpPr>
          <p:cNvPr id="20" name="TextBox 19">
            <a:extLst>
              <a:ext uri="{FF2B5EF4-FFF2-40B4-BE49-F238E27FC236}">
                <a16:creationId xmlns:a16="http://schemas.microsoft.com/office/drawing/2014/main" id="{9CE7AAAE-C352-49CF-893F-D7DFB906059B}"/>
              </a:ext>
            </a:extLst>
          </p:cNvPr>
          <p:cNvSpPr txBox="1"/>
          <p:nvPr/>
        </p:nvSpPr>
        <p:spPr>
          <a:xfrm>
            <a:off x="3751145" y="4165924"/>
            <a:ext cx="1705970" cy="1477328"/>
          </a:xfrm>
          <a:prstGeom prst="rect">
            <a:avLst/>
          </a:prstGeom>
          <a:noFill/>
        </p:spPr>
        <p:txBody>
          <a:bodyPr wrap="square" rtlCol="0">
            <a:spAutoFit/>
          </a:bodyPr>
          <a:lstStyle/>
          <a:p>
            <a:pPr algn="ctr"/>
            <a:r>
              <a:rPr lang="en-US" b="1" dirty="0">
                <a:solidFill>
                  <a:srgbClr val="47165D"/>
                </a:solidFill>
              </a:rPr>
              <a:t>Corp </a:t>
            </a:r>
          </a:p>
          <a:p>
            <a:pPr algn="ctr"/>
            <a:r>
              <a:rPr lang="en-US" b="1" dirty="0">
                <a:solidFill>
                  <a:srgbClr val="47165D"/>
                </a:solidFill>
              </a:rPr>
              <a:t>Counsel + Elder Law + Prosecutor / DA Pers.</a:t>
            </a:r>
          </a:p>
        </p:txBody>
      </p:sp>
      <p:sp>
        <p:nvSpPr>
          <p:cNvPr id="21" name="TextBox 20">
            <a:extLst>
              <a:ext uri="{FF2B5EF4-FFF2-40B4-BE49-F238E27FC236}">
                <a16:creationId xmlns:a16="http://schemas.microsoft.com/office/drawing/2014/main" id="{88434661-0958-4ABF-817E-2F271EC4528D}"/>
              </a:ext>
            </a:extLst>
          </p:cNvPr>
          <p:cNvSpPr txBox="1"/>
          <p:nvPr/>
        </p:nvSpPr>
        <p:spPr>
          <a:xfrm>
            <a:off x="3894446" y="2350916"/>
            <a:ext cx="1378424" cy="1200329"/>
          </a:xfrm>
          <a:prstGeom prst="rect">
            <a:avLst/>
          </a:prstGeom>
          <a:noFill/>
        </p:spPr>
        <p:txBody>
          <a:bodyPr wrap="square" rtlCol="0">
            <a:spAutoFit/>
          </a:bodyPr>
          <a:lstStyle/>
          <a:p>
            <a:pPr algn="ctr"/>
            <a:r>
              <a:rPr lang="en-US" b="1" dirty="0">
                <a:solidFill>
                  <a:srgbClr val="47165D"/>
                </a:solidFill>
              </a:rPr>
              <a:t>Managed Care ICA + Medicaid Programs</a:t>
            </a:r>
          </a:p>
        </p:txBody>
      </p:sp>
      <p:cxnSp>
        <p:nvCxnSpPr>
          <p:cNvPr id="22" name="Straight Connector 21">
            <a:extLst>
              <a:ext uri="{FF2B5EF4-FFF2-40B4-BE49-F238E27FC236}">
                <a16:creationId xmlns:a16="http://schemas.microsoft.com/office/drawing/2014/main" id="{0680FB94-96D8-4F8E-9DB6-546F68E93E5F}"/>
              </a:ext>
              <a:ext uri="{C183D7F6-B498-43B3-948B-1728B52AA6E4}">
                <adec:decorative xmlns:adec="http://schemas.microsoft.com/office/drawing/2017/decorative" val="1"/>
              </a:ext>
            </a:extLst>
          </p:cNvPr>
          <p:cNvCxnSpPr/>
          <p:nvPr/>
        </p:nvCxnSpPr>
        <p:spPr>
          <a:xfrm>
            <a:off x="1543539" y="1172074"/>
            <a:ext cx="9423132"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18877890"/>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297D4-25C6-4D7B-A027-7A03549DB37D}"/>
              </a:ext>
            </a:extLst>
          </p:cNvPr>
          <p:cNvSpPr>
            <a:spLocks noGrp="1"/>
          </p:cNvSpPr>
          <p:nvPr>
            <p:ph type="title"/>
          </p:nvPr>
        </p:nvSpPr>
        <p:spPr/>
        <p:txBody>
          <a:bodyPr/>
          <a:lstStyle/>
          <a:p>
            <a:pPr algn="ctr"/>
            <a:r>
              <a:rPr lang="en-US" dirty="0">
                <a:solidFill>
                  <a:srgbClr val="47165D"/>
                </a:solidFill>
              </a:rPr>
              <a:t>The need for FA$Ts in Wisconsin</a:t>
            </a:r>
            <a:br>
              <a:rPr lang="en-US" dirty="0">
                <a:solidFill>
                  <a:srgbClr val="47165D"/>
                </a:solidFill>
              </a:rPr>
            </a:br>
            <a:r>
              <a:rPr lang="en-US" dirty="0">
                <a:solidFill>
                  <a:srgbClr val="47165D"/>
                </a:solidFill>
              </a:rPr>
              <a:t>Aging Population</a:t>
            </a:r>
          </a:p>
        </p:txBody>
      </p:sp>
      <p:cxnSp>
        <p:nvCxnSpPr>
          <p:cNvPr id="6" name="Straight Connector 5">
            <a:extLst>
              <a:ext uri="{FF2B5EF4-FFF2-40B4-BE49-F238E27FC236}">
                <a16:creationId xmlns:a16="http://schemas.microsoft.com/office/drawing/2014/main" id="{02E87346-7F76-4F06-B3DD-47359771FE95}"/>
              </a:ext>
              <a:ext uri="{C183D7F6-B498-43B3-948B-1728B52AA6E4}">
                <adec:decorative xmlns:adec="http://schemas.microsoft.com/office/drawing/2017/decorative" val="1"/>
              </a:ext>
            </a:extLst>
          </p:cNvPr>
          <p:cNvCxnSpPr>
            <a:cxnSpLocks/>
          </p:cNvCxnSpPr>
          <p:nvPr/>
        </p:nvCxnSpPr>
        <p:spPr>
          <a:xfrm>
            <a:off x="1561736" y="1690688"/>
            <a:ext cx="9819360" cy="0"/>
          </a:xfrm>
          <a:prstGeom prst="line">
            <a:avLst/>
          </a:prstGeom>
        </p:spPr>
        <p:style>
          <a:lnRef idx="1">
            <a:schemeClr val="dk1"/>
          </a:lnRef>
          <a:fillRef idx="0">
            <a:schemeClr val="dk1"/>
          </a:fillRef>
          <a:effectRef idx="0">
            <a:schemeClr val="dk1"/>
          </a:effectRef>
          <a:fontRef idx="minor">
            <a:schemeClr val="tx1"/>
          </a:fontRef>
        </p:style>
      </p:cxnSp>
      <p:pic>
        <p:nvPicPr>
          <p:cNvPr id="11" name="Content Placeholder 10" descr="Photo of a diverse group of older adults walking on a path in a park setting">
            <a:extLst>
              <a:ext uri="{FF2B5EF4-FFF2-40B4-BE49-F238E27FC236}">
                <a16:creationId xmlns:a16="http://schemas.microsoft.com/office/drawing/2014/main" id="{9B15D432-5DC3-4402-9947-2416B4A99DFB}"/>
              </a:ext>
            </a:extLst>
          </p:cNvPr>
          <p:cNvPicPr>
            <a:picLocks noGrp="1" noChangeAspect="1"/>
          </p:cNvPicPr>
          <p:nvPr>
            <p:ph sz="half" idx="2"/>
          </p:nvPr>
        </p:nvPicPr>
        <p:blipFill>
          <a:blip r:embed="rId3"/>
          <a:stretch>
            <a:fillRect/>
          </a:stretch>
        </p:blipFill>
        <p:spPr>
          <a:xfrm>
            <a:off x="6019798" y="2080584"/>
            <a:ext cx="5567151" cy="3841420"/>
          </a:xfrm>
        </p:spPr>
      </p:pic>
      <p:sp>
        <p:nvSpPr>
          <p:cNvPr id="3" name="Content Placeholder 2">
            <a:extLst>
              <a:ext uri="{FF2B5EF4-FFF2-40B4-BE49-F238E27FC236}">
                <a16:creationId xmlns:a16="http://schemas.microsoft.com/office/drawing/2014/main" id="{B3B099EC-B32F-47A0-91CD-03D8872F19F9}"/>
              </a:ext>
            </a:extLst>
          </p:cNvPr>
          <p:cNvSpPr>
            <a:spLocks noGrp="1"/>
          </p:cNvSpPr>
          <p:nvPr>
            <p:ph sz="half" idx="1"/>
          </p:nvPr>
        </p:nvSpPr>
        <p:spPr>
          <a:xfrm>
            <a:off x="1324302" y="1825625"/>
            <a:ext cx="4695497" cy="4351338"/>
          </a:xfrm>
        </p:spPr>
        <p:txBody>
          <a:bodyPr>
            <a:normAutofit/>
          </a:bodyPr>
          <a:lstStyle/>
          <a:p>
            <a:r>
              <a:rPr lang="en-US" dirty="0">
                <a:solidFill>
                  <a:schemeClr val="tx1"/>
                </a:solidFill>
              </a:rPr>
              <a:t>2013</a:t>
            </a:r>
          </a:p>
          <a:p>
            <a:pPr lvl="1"/>
            <a:r>
              <a:rPr lang="en-US" dirty="0">
                <a:solidFill>
                  <a:schemeClr val="tx1"/>
                </a:solidFill>
              </a:rPr>
              <a:t>22</a:t>
            </a:r>
            <a:r>
              <a:rPr lang="en-US" baseline="30000" dirty="0">
                <a:solidFill>
                  <a:schemeClr val="tx1"/>
                </a:solidFill>
              </a:rPr>
              <a:t>nd</a:t>
            </a:r>
            <a:r>
              <a:rPr lang="en-US" dirty="0">
                <a:solidFill>
                  <a:schemeClr val="tx1"/>
                </a:solidFill>
              </a:rPr>
              <a:t> in nation for ages 60+</a:t>
            </a:r>
          </a:p>
          <a:p>
            <a:pPr lvl="1"/>
            <a:r>
              <a:rPr lang="en-US" dirty="0">
                <a:solidFill>
                  <a:schemeClr val="tx1"/>
                </a:solidFill>
              </a:rPr>
              <a:t>21% of population ages 60+</a:t>
            </a:r>
          </a:p>
          <a:p>
            <a:r>
              <a:rPr lang="en-US" dirty="0">
                <a:solidFill>
                  <a:schemeClr val="tx1"/>
                </a:solidFill>
              </a:rPr>
              <a:t>2023</a:t>
            </a:r>
          </a:p>
          <a:p>
            <a:pPr lvl="1"/>
            <a:r>
              <a:rPr lang="en-US" dirty="0">
                <a:solidFill>
                  <a:schemeClr val="tx1"/>
                </a:solidFill>
              </a:rPr>
              <a:t>13</a:t>
            </a:r>
            <a:r>
              <a:rPr lang="en-US" baseline="30000" dirty="0">
                <a:solidFill>
                  <a:schemeClr val="tx1"/>
                </a:solidFill>
              </a:rPr>
              <a:t>th</a:t>
            </a:r>
            <a:r>
              <a:rPr lang="en-US" dirty="0">
                <a:solidFill>
                  <a:schemeClr val="tx1"/>
                </a:solidFill>
              </a:rPr>
              <a:t> in nation for ages 60+</a:t>
            </a:r>
          </a:p>
          <a:p>
            <a:pPr lvl="1"/>
            <a:r>
              <a:rPr lang="en-US" dirty="0">
                <a:solidFill>
                  <a:schemeClr val="tx1"/>
                </a:solidFill>
              </a:rPr>
              <a:t>26% of population ages 60+</a:t>
            </a:r>
          </a:p>
          <a:p>
            <a:r>
              <a:rPr lang="en-US" dirty="0">
                <a:solidFill>
                  <a:schemeClr val="tx1"/>
                </a:solidFill>
              </a:rPr>
              <a:t>Population grew by 352,000 in 10 years</a:t>
            </a:r>
          </a:p>
          <a:p>
            <a:r>
              <a:rPr lang="en-US" dirty="0">
                <a:solidFill>
                  <a:schemeClr val="tx1"/>
                </a:solidFill>
              </a:rPr>
              <a:t>Increase in need for service</a:t>
            </a:r>
          </a:p>
          <a:p>
            <a:endParaRPr lang="en-US" dirty="0">
              <a:solidFill>
                <a:schemeClr val="tx1"/>
              </a:solidFill>
            </a:endParaRPr>
          </a:p>
          <a:p>
            <a:pPr lvl="1"/>
            <a:endParaRPr lang="en-US" dirty="0">
              <a:solidFill>
                <a:schemeClr val="tx1"/>
              </a:solidFill>
            </a:endParaRPr>
          </a:p>
          <a:p>
            <a:pPr lvl="2"/>
            <a:endParaRPr lang="en-US" dirty="0">
              <a:solidFill>
                <a:schemeClr val="tx1"/>
              </a:solidFill>
            </a:endParaRPr>
          </a:p>
        </p:txBody>
      </p:sp>
      <p:sp>
        <p:nvSpPr>
          <p:cNvPr id="5" name="TextBox 4">
            <a:extLst>
              <a:ext uri="{FF2B5EF4-FFF2-40B4-BE49-F238E27FC236}">
                <a16:creationId xmlns:a16="http://schemas.microsoft.com/office/drawing/2014/main" id="{590D2C08-F966-4250-A167-47537AC06DD3}"/>
              </a:ext>
            </a:extLst>
          </p:cNvPr>
          <p:cNvSpPr txBox="1"/>
          <p:nvPr/>
        </p:nvSpPr>
        <p:spPr>
          <a:xfrm>
            <a:off x="1555530" y="6298270"/>
            <a:ext cx="5423338" cy="338554"/>
          </a:xfrm>
          <a:prstGeom prst="rect">
            <a:avLst/>
          </a:prstGeom>
          <a:noFill/>
        </p:spPr>
        <p:txBody>
          <a:bodyPr wrap="square" rtlCol="0">
            <a:spAutoFit/>
          </a:bodyPr>
          <a:lstStyle/>
          <a:p>
            <a:pPr marL="0" indent="0">
              <a:buNone/>
            </a:pPr>
            <a:r>
              <a:rPr lang="en-US" sz="1600" b="1" i="1" dirty="0">
                <a:solidFill>
                  <a:schemeClr val="tx1"/>
                </a:solidFill>
              </a:rPr>
              <a:t>Wisconsin State Aging Plan FFY 2026-2028 draft</a:t>
            </a:r>
          </a:p>
        </p:txBody>
      </p:sp>
    </p:spTree>
    <p:extLst>
      <p:ext uri="{BB962C8B-B14F-4D97-AF65-F5344CB8AC3E}">
        <p14:creationId xmlns:p14="http://schemas.microsoft.com/office/powerpoint/2010/main" val="4107052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C317-9EE6-E2DC-F1D8-7DE77040173A}"/>
              </a:ext>
            </a:extLst>
          </p:cNvPr>
          <p:cNvSpPr>
            <a:spLocks noGrp="1"/>
          </p:cNvSpPr>
          <p:nvPr>
            <p:ph type="title"/>
          </p:nvPr>
        </p:nvSpPr>
        <p:spPr/>
        <p:txBody>
          <a:bodyPr/>
          <a:lstStyle/>
          <a:p>
            <a:pPr algn="ctr"/>
            <a:r>
              <a:rPr lang="en-US" dirty="0">
                <a:solidFill>
                  <a:srgbClr val="47165D"/>
                </a:solidFill>
              </a:rPr>
              <a:t>The Need for FA$Ts in Wisconsin</a:t>
            </a:r>
            <a:br>
              <a:rPr lang="en-US" dirty="0">
                <a:solidFill>
                  <a:srgbClr val="47165D"/>
                </a:solidFill>
              </a:rPr>
            </a:br>
            <a:r>
              <a:rPr lang="en-US" dirty="0">
                <a:solidFill>
                  <a:srgbClr val="47165D"/>
                </a:solidFill>
              </a:rPr>
              <a:t>Aging Population 65+</a:t>
            </a:r>
            <a:endParaRPr lang="en-US" dirty="0"/>
          </a:p>
        </p:txBody>
      </p:sp>
      <p:graphicFrame>
        <p:nvGraphicFramePr>
          <p:cNvPr id="4" name="Content Placeholder 3" descr="graph demonstrating a growth in Wisconsin's 65+ populations growing from 777,500 in 2010 to an estimated 1,535,500 in 2040">
            <a:extLst>
              <a:ext uri="{FF2B5EF4-FFF2-40B4-BE49-F238E27FC236}">
                <a16:creationId xmlns:a16="http://schemas.microsoft.com/office/drawing/2014/main" id="{B57E46DA-9F13-BA66-1FE0-EBF39EAC4093}"/>
              </a:ext>
            </a:extLst>
          </p:cNvPr>
          <p:cNvGraphicFramePr>
            <a:graphicFrameLocks noGrp="1"/>
          </p:cNvGraphicFramePr>
          <p:nvPr>
            <p:ph idx="1"/>
            <p:extLst>
              <p:ext uri="{D42A27DB-BD31-4B8C-83A1-F6EECF244321}">
                <p14:modId xmlns:p14="http://schemas.microsoft.com/office/powerpoint/2010/main" val="4186036817"/>
              </p:ext>
            </p:extLst>
          </p:nvPr>
        </p:nvGraphicFramePr>
        <p:xfrm>
          <a:off x="1237130" y="1690688"/>
          <a:ext cx="10515600"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4BC11596-A8CB-F4EE-C86D-1A026669E5CA}"/>
              </a:ext>
            </a:extLst>
          </p:cNvPr>
          <p:cNvSpPr txBox="1"/>
          <p:nvPr/>
        </p:nvSpPr>
        <p:spPr>
          <a:xfrm>
            <a:off x="1595718" y="6405607"/>
            <a:ext cx="10515600" cy="461665"/>
          </a:xfrm>
          <a:prstGeom prst="rect">
            <a:avLst/>
          </a:prstGeom>
          <a:noFill/>
        </p:spPr>
        <p:txBody>
          <a:bodyPr wrap="square" rtlCol="0">
            <a:spAutoFit/>
          </a:bodyPr>
          <a:lstStyle/>
          <a:p>
            <a:r>
              <a:rPr lang="en-US" sz="1200" dirty="0"/>
              <a:t>Egan-Robertson, D. (2013, December). </a:t>
            </a:r>
            <a:r>
              <a:rPr lang="en-US" sz="1200" i="1" dirty="0"/>
              <a:t>Wisconsin’s Future Population; Projections for the State, Its Counties and Municipalities, 2010 - 2040</a:t>
            </a:r>
            <a:r>
              <a:rPr lang="en-US" sz="1200" dirty="0"/>
              <a:t>. State of Wisconsin Department of Administration. </a:t>
            </a:r>
            <a:r>
              <a:rPr lang="en-US" sz="1200" dirty="0">
                <a:hlinkClick r:id="rId4"/>
              </a:rPr>
              <a:t>https://doa.wi.gov/DIR/FinalProjs2040_Publication.pdf</a:t>
            </a:r>
            <a:r>
              <a:rPr lang="en-US" sz="1200" dirty="0"/>
              <a:t>  </a:t>
            </a:r>
          </a:p>
        </p:txBody>
      </p:sp>
    </p:spTree>
    <p:extLst>
      <p:ext uri="{BB962C8B-B14F-4D97-AF65-F5344CB8AC3E}">
        <p14:creationId xmlns:p14="http://schemas.microsoft.com/office/powerpoint/2010/main" val="135672206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4B9D8-7B1C-A90E-D5D5-D544C50DAD86}"/>
              </a:ext>
            </a:extLst>
          </p:cNvPr>
          <p:cNvSpPr>
            <a:spLocks noGrp="1"/>
          </p:cNvSpPr>
          <p:nvPr>
            <p:ph type="title"/>
          </p:nvPr>
        </p:nvSpPr>
        <p:spPr/>
        <p:txBody>
          <a:bodyPr>
            <a:normAutofit fontScale="90000"/>
          </a:bodyPr>
          <a:lstStyle/>
          <a:p>
            <a:pPr algn="ctr"/>
            <a:br>
              <a:rPr lang="en-US" dirty="0">
                <a:solidFill>
                  <a:srgbClr val="47165D"/>
                </a:solidFill>
              </a:rPr>
            </a:br>
            <a:r>
              <a:rPr lang="en-US" dirty="0">
                <a:solidFill>
                  <a:srgbClr val="47165D"/>
                </a:solidFill>
              </a:rPr>
              <a:t>Aging Population 85+</a:t>
            </a:r>
            <a:br>
              <a:rPr lang="en-US" dirty="0">
                <a:solidFill>
                  <a:srgbClr val="47165D"/>
                </a:solidFill>
              </a:rPr>
            </a:br>
            <a:endParaRPr lang="en-US" dirty="0"/>
          </a:p>
        </p:txBody>
      </p:sp>
      <p:graphicFrame>
        <p:nvGraphicFramePr>
          <p:cNvPr id="5" name="Content Placeholder 4" descr="A graph of Wisconsin's population 85+ growing from 118,500 in 2010 to 145,500 in 2025 and estimated 283,500 in 2040">
            <a:extLst>
              <a:ext uri="{FF2B5EF4-FFF2-40B4-BE49-F238E27FC236}">
                <a16:creationId xmlns:a16="http://schemas.microsoft.com/office/drawing/2014/main" id="{86D36EC1-558A-940B-C577-C88F1E561AA6}"/>
              </a:ext>
            </a:extLst>
          </p:cNvPr>
          <p:cNvGraphicFramePr>
            <a:graphicFrameLocks noGrp="1"/>
          </p:cNvGraphicFramePr>
          <p:nvPr>
            <p:ph idx="1"/>
            <p:extLst>
              <p:ext uri="{D42A27DB-BD31-4B8C-83A1-F6EECF244321}">
                <p14:modId xmlns:p14="http://schemas.microsoft.com/office/powerpoint/2010/main" val="2274729612"/>
              </p:ext>
            </p:extLst>
          </p:nvPr>
        </p:nvGraphicFramePr>
        <p:xfrm>
          <a:off x="1004047" y="1825624"/>
          <a:ext cx="10865223" cy="44862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CC8C7950-3F70-41F2-DF4B-C143A5CDDDC7}"/>
              </a:ext>
            </a:extLst>
          </p:cNvPr>
          <p:cNvSpPr txBox="1"/>
          <p:nvPr/>
        </p:nvSpPr>
        <p:spPr>
          <a:xfrm>
            <a:off x="1510553" y="6311900"/>
            <a:ext cx="9843247" cy="461665"/>
          </a:xfrm>
          <a:prstGeom prst="rect">
            <a:avLst/>
          </a:prstGeom>
          <a:noFill/>
        </p:spPr>
        <p:txBody>
          <a:bodyPr wrap="square" rtlCol="0">
            <a:spAutoFit/>
          </a:bodyPr>
          <a:lstStyle/>
          <a:p>
            <a:r>
              <a:rPr lang="en-US" sz="1200" dirty="0"/>
              <a:t>Egan-Robertson, D. (2013, December). </a:t>
            </a:r>
            <a:r>
              <a:rPr lang="en-US" sz="1200" i="1" dirty="0"/>
              <a:t>Wisconsin’s Future Population; Projections for the State, Its Counties and Municipalities, 2010 - 2040</a:t>
            </a:r>
            <a:r>
              <a:rPr lang="en-US" sz="1200" dirty="0"/>
              <a:t>. State of Wisconsin Department of Administration. </a:t>
            </a:r>
            <a:r>
              <a:rPr lang="en-US" sz="1200" dirty="0">
                <a:hlinkClick r:id="rId4"/>
              </a:rPr>
              <a:t>https://doa.wi.gov/DIR/FinalProjs2040_Publication.pdf</a:t>
            </a:r>
            <a:r>
              <a:rPr lang="en-US" sz="1200" dirty="0"/>
              <a:t>  </a:t>
            </a:r>
          </a:p>
        </p:txBody>
      </p:sp>
    </p:spTree>
    <p:extLst>
      <p:ext uri="{BB962C8B-B14F-4D97-AF65-F5344CB8AC3E}">
        <p14:creationId xmlns:p14="http://schemas.microsoft.com/office/powerpoint/2010/main" val="174532281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70D7C-51AD-44FD-B6EA-14BFCD52ED74}"/>
              </a:ext>
            </a:extLst>
          </p:cNvPr>
          <p:cNvSpPr>
            <a:spLocks noGrp="1"/>
          </p:cNvSpPr>
          <p:nvPr>
            <p:ph type="title"/>
          </p:nvPr>
        </p:nvSpPr>
        <p:spPr/>
        <p:txBody>
          <a:bodyPr/>
          <a:lstStyle/>
          <a:p>
            <a:pPr algn="ctr"/>
            <a:r>
              <a:rPr lang="en-US" dirty="0">
                <a:solidFill>
                  <a:srgbClr val="47165D"/>
                </a:solidFill>
              </a:rPr>
              <a:t>Financial Exploitation Reports</a:t>
            </a:r>
            <a:br>
              <a:rPr lang="en-US" dirty="0">
                <a:solidFill>
                  <a:srgbClr val="47165D"/>
                </a:solidFill>
              </a:rPr>
            </a:br>
            <a:endParaRPr lang="en-US" dirty="0">
              <a:solidFill>
                <a:srgbClr val="47165D"/>
              </a:solidFill>
            </a:endParaRPr>
          </a:p>
        </p:txBody>
      </p:sp>
      <p:cxnSp>
        <p:nvCxnSpPr>
          <p:cNvPr id="8" name="Straight Connector 7">
            <a:extLst>
              <a:ext uri="{FF2B5EF4-FFF2-40B4-BE49-F238E27FC236}">
                <a16:creationId xmlns:a16="http://schemas.microsoft.com/office/drawing/2014/main" id="{8419712B-15E3-4491-B1AD-9B1090743987}"/>
              </a:ext>
              <a:ext uri="{C183D7F6-B498-43B3-948B-1728B52AA6E4}">
                <adec:decorative xmlns:adec="http://schemas.microsoft.com/office/drawing/2017/decorative" val="1"/>
              </a:ext>
            </a:extLst>
          </p:cNvPr>
          <p:cNvCxnSpPr>
            <a:cxnSpLocks/>
          </p:cNvCxnSpPr>
          <p:nvPr/>
        </p:nvCxnSpPr>
        <p:spPr>
          <a:xfrm>
            <a:off x="1476702" y="1301805"/>
            <a:ext cx="981936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6" name="Content Placeholder 5" descr="A chart of APS older and vulnerable adult financial exploitation reports. &#10;2013 - 1,451&#10;2014 - 1,544&#10;2015 - 1,554&#10;2016 - 1,651&#10;2017 - 1,891&#10;2018 - 2,034&#10;2019 - 2,314&#10;2020 - 2,416&#10;2021 - 2,597&#10;2022 - 2,601&#10;2023 -3,056&#10;2024 - 3,653">
            <a:extLst>
              <a:ext uri="{FF2B5EF4-FFF2-40B4-BE49-F238E27FC236}">
                <a16:creationId xmlns:a16="http://schemas.microsoft.com/office/drawing/2014/main" id="{D993BE12-4009-AF35-F9D7-AFE518CC8570}"/>
              </a:ext>
            </a:extLst>
          </p:cNvPr>
          <p:cNvGraphicFramePr>
            <a:graphicFrameLocks noGrp="1"/>
          </p:cNvGraphicFramePr>
          <p:nvPr>
            <p:ph idx="1"/>
            <p:extLst>
              <p:ext uri="{D42A27DB-BD31-4B8C-83A1-F6EECF244321}">
                <p14:modId xmlns:p14="http://schemas.microsoft.com/office/powerpoint/2010/main" val="4150801057"/>
              </p:ext>
            </p:extLst>
          </p:nvPr>
        </p:nvGraphicFramePr>
        <p:xfrm>
          <a:off x="233082" y="1452282"/>
          <a:ext cx="11779623" cy="52174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37096441"/>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11 PP Master-This is how we RISE" id="{97793AD7-C5FE-2741-8FF6-361C5B6B5D61}" vid="{C3E93A81-25F3-D34F-9C93-749948FB5600}"/>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11 PP Master-This is how we RISE" id="{97793AD7-C5FE-2741-8FF6-361C5B6B5D61}" vid="{2963D3F3-8BBD-EF44-BFA9-89D7F17684A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9370</TotalTime>
  <Words>2528</Words>
  <Application>Microsoft Office PowerPoint</Application>
  <PresentationFormat>Widescreen</PresentationFormat>
  <Paragraphs>435</Paragraphs>
  <Slides>22</Slides>
  <Notes>22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Arial</vt:lpstr>
      <vt:lpstr>Calibri</vt:lpstr>
      <vt:lpstr>Wingdings</vt:lpstr>
      <vt:lpstr>Office Theme</vt:lpstr>
      <vt:lpstr>Custom Design</vt:lpstr>
      <vt:lpstr>This is How We Rise</vt:lpstr>
      <vt:lpstr>Financial Abuse Specialist Team (FA$T) Pilot Opportunity</vt:lpstr>
      <vt:lpstr>Presentation Objectives </vt:lpstr>
      <vt:lpstr>What is a FA$T? </vt:lpstr>
      <vt:lpstr>Common Membership </vt:lpstr>
      <vt:lpstr>The need for FA$Ts in Wisconsin Aging Population</vt:lpstr>
      <vt:lpstr>The Need for FA$Ts in Wisconsin Aging Population 65+</vt:lpstr>
      <vt:lpstr> Aging Population 85+ </vt:lpstr>
      <vt:lpstr>Financial Exploitation Reports </vt:lpstr>
      <vt:lpstr>The need for FA$Ts in Wisconsin Money Lost to Seniors</vt:lpstr>
      <vt:lpstr>Free Resources  WEJC Website</vt:lpstr>
      <vt:lpstr>Wisconsin FA$T Mission </vt:lpstr>
      <vt:lpstr>Wisconsin FA$T Vision </vt:lpstr>
      <vt:lpstr>Wisconsin FA$T Objectives </vt:lpstr>
      <vt:lpstr>Coalition and FA$T Member Testimonial </vt:lpstr>
      <vt:lpstr>Creating a FA$T in Your County </vt:lpstr>
      <vt:lpstr>There Is NO One-Size-Fits-All Team </vt:lpstr>
      <vt:lpstr>Financial Abuse Specialist Team (FA$T) Committee</vt:lpstr>
      <vt:lpstr>Wiconsin Statewide FAST</vt:lpstr>
      <vt:lpstr>The Benefits of Creating a Team Sooner Rather Than Later</vt:lpstr>
      <vt:lpstr>Follow Wisconsin Elder Justice on Social Media</vt:lpstr>
      <vt:lpstr> 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Vlies, Kimberly</dc:creator>
  <cp:lastModifiedBy>Leis, Debi</cp:lastModifiedBy>
  <cp:revision>52</cp:revision>
  <dcterms:created xsi:type="dcterms:W3CDTF">2022-12-08T14:58:22Z</dcterms:created>
  <dcterms:modified xsi:type="dcterms:W3CDTF">2026-03-16T17:13:26Z</dcterms:modified>
</cp:coreProperties>
</file>