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8" r:id="rId3"/>
    <p:sldId id="278" r:id="rId4"/>
    <p:sldId id="260" r:id="rId5"/>
    <p:sldId id="261" r:id="rId6"/>
    <p:sldId id="262" r:id="rId7"/>
    <p:sldId id="279" r:id="rId8"/>
    <p:sldId id="280" r:id="rId9"/>
    <p:sldId id="281" r:id="rId10"/>
    <p:sldId id="263" r:id="rId11"/>
    <p:sldId id="276" r:id="rId12"/>
    <p:sldId id="27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is, Debra" initials="LD" lastIdx="1" clrIdx="0">
    <p:extLst>
      <p:ext uri="{19B8F6BF-5375-455C-9EA6-DF929625EA0E}">
        <p15:presenceInfo xmlns:p15="http://schemas.microsoft.com/office/powerpoint/2012/main" userId="S::leisd@uwgb.edu::33f31f03-1581-4f26-a207-3b646f43716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C9ED"/>
    <a:srgbClr val="47165D"/>
    <a:srgbClr val="A586C2"/>
    <a:srgbClr val="8059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68434E-B62E-4EE7-8FA0-F6D9CBBA2219}" v="4" dt="2026-03-16T17:16:06.8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3903" autoAdjust="0"/>
  </p:normalViewPr>
  <p:slideViewPr>
    <p:cSldViewPr snapToGrid="0">
      <p:cViewPr varScale="1">
        <p:scale>
          <a:sx n="81" d="100"/>
          <a:sy n="81" d="100"/>
        </p:scale>
        <p:origin x="100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s, Debi" userId="33f31f03-1581-4f26-a207-3b646f43716a" providerId="ADAL" clId="{44095E7A-20D0-45DA-AC12-5EB28E1CEB9C}"/>
    <pc:docChg chg="undo custSel modSld">
      <pc:chgData name="Leis, Debi" userId="33f31f03-1581-4f26-a207-3b646f43716a" providerId="ADAL" clId="{44095E7A-20D0-45DA-AC12-5EB28E1CEB9C}" dt="2026-03-16T17:20:11.806" v="210" actId="962"/>
      <pc:docMkLst>
        <pc:docMk/>
      </pc:docMkLst>
      <pc:sldChg chg="addSp delSp modSp mod">
        <pc:chgData name="Leis, Debi" userId="33f31f03-1581-4f26-a207-3b646f43716a" providerId="ADAL" clId="{44095E7A-20D0-45DA-AC12-5EB28E1CEB9C}" dt="2026-03-16T17:17:39.256" v="181" actId="13244"/>
        <pc:sldMkLst>
          <pc:docMk/>
          <pc:sldMk cId="207725598" sldId="256"/>
        </pc:sldMkLst>
        <pc:spChg chg="mod">
          <ac:chgData name="Leis, Debi" userId="33f31f03-1581-4f26-a207-3b646f43716a" providerId="ADAL" clId="{44095E7A-20D0-45DA-AC12-5EB28E1CEB9C}" dt="2026-03-12T20:31:46.824" v="124" actId="255"/>
          <ac:spMkLst>
            <pc:docMk/>
            <pc:sldMk cId="207725598" sldId="256"/>
            <ac:spMk id="2" creationId="{BB317FA2-9447-4911-B90B-74CBA759630A}"/>
          </ac:spMkLst>
        </pc:spChg>
        <pc:spChg chg="mod">
          <ac:chgData name="Leis, Debi" userId="33f31f03-1581-4f26-a207-3b646f43716a" providerId="ADAL" clId="{44095E7A-20D0-45DA-AC12-5EB28E1CEB9C}" dt="2026-03-12T20:31:55.902" v="126" actId="27636"/>
          <ac:spMkLst>
            <pc:docMk/>
            <pc:sldMk cId="207725598" sldId="256"/>
            <ac:spMk id="3" creationId="{62A428C2-AD57-4260-8C01-968109F29929}"/>
          </ac:spMkLst>
        </pc:spChg>
        <pc:cxnChg chg="mod ord">
          <ac:chgData name="Leis, Debi" userId="33f31f03-1581-4f26-a207-3b646f43716a" providerId="ADAL" clId="{44095E7A-20D0-45DA-AC12-5EB28E1CEB9C}" dt="2026-03-16T17:17:39.256" v="181" actId="13244"/>
          <ac:cxnSpMkLst>
            <pc:docMk/>
            <pc:sldMk cId="207725598" sldId="256"/>
            <ac:cxnSpMk id="7" creationId="{CCD84701-B297-3363-BA6D-F09C003E88A0}"/>
          </ac:cxnSpMkLst>
        </pc:cxnChg>
      </pc:sldChg>
      <pc:sldChg chg="modSp mod">
        <pc:chgData name="Leis, Debi" userId="33f31f03-1581-4f26-a207-3b646f43716a" providerId="ADAL" clId="{44095E7A-20D0-45DA-AC12-5EB28E1CEB9C}" dt="2026-03-16T17:17:57.667" v="185" actId="962"/>
        <pc:sldMkLst>
          <pc:docMk/>
          <pc:sldMk cId="2792764442" sldId="258"/>
        </pc:sldMkLst>
        <pc:picChg chg="mod ord">
          <ac:chgData name="Leis, Debi" userId="33f31f03-1581-4f26-a207-3b646f43716a" providerId="ADAL" clId="{44095E7A-20D0-45DA-AC12-5EB28E1CEB9C}" dt="2026-03-16T17:17:56.055" v="184" actId="13244"/>
          <ac:picMkLst>
            <pc:docMk/>
            <pc:sldMk cId="2792764442" sldId="258"/>
            <ac:picMk id="7" creationId="{00345D63-BBD8-418C-AEFB-84CFFCD6B28A}"/>
          </ac:picMkLst>
        </pc:picChg>
        <pc:picChg chg="mod">
          <ac:chgData name="Leis, Debi" userId="33f31f03-1581-4f26-a207-3b646f43716a" providerId="ADAL" clId="{44095E7A-20D0-45DA-AC12-5EB28E1CEB9C}" dt="2026-03-16T17:17:57.667" v="185" actId="962"/>
          <ac:picMkLst>
            <pc:docMk/>
            <pc:sldMk cId="2792764442" sldId="258"/>
            <ac:picMk id="11" creationId="{BD64C5E9-4C89-BAFB-9D40-28BD04D6B8EB}"/>
          </ac:picMkLst>
        </pc:picChg>
        <pc:cxnChg chg="mod ord">
          <ac:chgData name="Leis, Debi" userId="33f31f03-1581-4f26-a207-3b646f43716a" providerId="ADAL" clId="{44095E7A-20D0-45DA-AC12-5EB28E1CEB9C}" dt="2026-03-16T17:17:47.256" v="182" actId="13244"/>
          <ac:cxnSpMkLst>
            <pc:docMk/>
            <pc:sldMk cId="2792764442" sldId="258"/>
            <ac:cxnSpMk id="5" creationId="{51ABA268-5CE0-4372-9C63-08FB25DB0653}"/>
          </ac:cxnSpMkLst>
        </pc:cxnChg>
      </pc:sldChg>
      <pc:sldChg chg="modSp mod">
        <pc:chgData name="Leis, Debi" userId="33f31f03-1581-4f26-a207-3b646f43716a" providerId="ADAL" clId="{44095E7A-20D0-45DA-AC12-5EB28E1CEB9C}" dt="2026-03-16T17:18:32.117" v="189" actId="962"/>
        <pc:sldMkLst>
          <pc:docMk/>
          <pc:sldMk cId="4207448039" sldId="260"/>
        </pc:sldMkLst>
        <pc:spChg chg="mod">
          <ac:chgData name="Leis, Debi" userId="33f31f03-1581-4f26-a207-3b646f43716a" providerId="ADAL" clId="{44095E7A-20D0-45DA-AC12-5EB28E1CEB9C}" dt="2026-03-16T17:16:56.723" v="177" actId="20577"/>
          <ac:spMkLst>
            <pc:docMk/>
            <pc:sldMk cId="4207448039" sldId="260"/>
            <ac:spMk id="2" creationId="{3A62729E-2F8C-4879-9C97-812C2C4A099C}"/>
          </ac:spMkLst>
        </pc:spChg>
        <pc:picChg chg="mod">
          <ac:chgData name="Leis, Debi" userId="33f31f03-1581-4f26-a207-3b646f43716a" providerId="ADAL" clId="{44095E7A-20D0-45DA-AC12-5EB28E1CEB9C}" dt="2026-03-16T17:18:24.232" v="188" actId="962"/>
          <ac:picMkLst>
            <pc:docMk/>
            <pc:sldMk cId="4207448039" sldId="260"/>
            <ac:picMk id="7" creationId="{9B0B1934-DCE4-4FF9-BE47-9BA6EB85EA32}"/>
          </ac:picMkLst>
        </pc:picChg>
        <pc:picChg chg="mod">
          <ac:chgData name="Leis, Debi" userId="33f31f03-1581-4f26-a207-3b646f43716a" providerId="ADAL" clId="{44095E7A-20D0-45DA-AC12-5EB28E1CEB9C}" dt="2026-03-16T17:18:32.117" v="189" actId="962"/>
          <ac:picMkLst>
            <pc:docMk/>
            <pc:sldMk cId="4207448039" sldId="260"/>
            <ac:picMk id="10" creationId="{ADF75030-5292-EFD4-E1A1-6ABC96938114}"/>
          </ac:picMkLst>
        </pc:picChg>
        <pc:cxnChg chg="mod ord">
          <ac:chgData name="Leis, Debi" userId="33f31f03-1581-4f26-a207-3b646f43716a" providerId="ADAL" clId="{44095E7A-20D0-45DA-AC12-5EB28E1CEB9C}" dt="2026-03-16T17:18:05.590" v="186" actId="13244"/>
          <ac:cxnSpMkLst>
            <pc:docMk/>
            <pc:sldMk cId="4207448039" sldId="260"/>
            <ac:cxnSpMk id="9" creationId="{93ACD344-A82B-438B-86C5-29FA17C52ABB}"/>
          </ac:cxnSpMkLst>
        </pc:cxnChg>
        <pc:cxnChg chg="mod ord">
          <ac:chgData name="Leis, Debi" userId="33f31f03-1581-4f26-a207-3b646f43716a" providerId="ADAL" clId="{44095E7A-20D0-45DA-AC12-5EB28E1CEB9C}" dt="2026-03-16T17:18:16.104" v="187" actId="13244"/>
          <ac:cxnSpMkLst>
            <pc:docMk/>
            <pc:sldMk cId="4207448039" sldId="260"/>
            <ac:cxnSpMk id="11" creationId="{3839995A-9FF7-46F2-B8D7-68BEA6FEEC3C}"/>
          </ac:cxnSpMkLst>
        </pc:cxnChg>
      </pc:sldChg>
      <pc:sldChg chg="modSp mod">
        <pc:chgData name="Leis, Debi" userId="33f31f03-1581-4f26-a207-3b646f43716a" providerId="ADAL" clId="{44095E7A-20D0-45DA-AC12-5EB28E1CEB9C}" dt="2026-03-16T17:18:45.340" v="191" actId="962"/>
        <pc:sldMkLst>
          <pc:docMk/>
          <pc:sldMk cId="2778369804" sldId="261"/>
        </pc:sldMkLst>
        <pc:picChg chg="mod">
          <ac:chgData name="Leis, Debi" userId="33f31f03-1581-4f26-a207-3b646f43716a" providerId="ADAL" clId="{44095E7A-20D0-45DA-AC12-5EB28E1CEB9C}" dt="2026-03-16T17:18:45.340" v="191" actId="962"/>
          <ac:picMkLst>
            <pc:docMk/>
            <pc:sldMk cId="2778369804" sldId="261"/>
            <ac:picMk id="5" creationId="{877FE2E9-588C-7478-69B5-033E03C5D794}"/>
          </ac:picMkLst>
        </pc:picChg>
        <pc:cxnChg chg="mod ord">
          <ac:chgData name="Leis, Debi" userId="33f31f03-1581-4f26-a207-3b646f43716a" providerId="ADAL" clId="{44095E7A-20D0-45DA-AC12-5EB28E1CEB9C}" dt="2026-03-16T17:18:36.898" v="190" actId="13244"/>
          <ac:cxnSpMkLst>
            <pc:docMk/>
            <pc:sldMk cId="2778369804" sldId="261"/>
            <ac:cxnSpMk id="6" creationId="{84017B72-34F6-4664-B1BD-DDF2ADA2F0A1}"/>
          </ac:cxnSpMkLst>
        </pc:cxnChg>
      </pc:sldChg>
      <pc:sldChg chg="modSp mod">
        <pc:chgData name="Leis, Debi" userId="33f31f03-1581-4f26-a207-3b646f43716a" providerId="ADAL" clId="{44095E7A-20D0-45DA-AC12-5EB28E1CEB9C}" dt="2026-03-16T17:18:57.291" v="193" actId="962"/>
        <pc:sldMkLst>
          <pc:docMk/>
          <pc:sldMk cId="3359392582" sldId="262"/>
        </pc:sldMkLst>
        <pc:picChg chg="mod">
          <ac:chgData name="Leis, Debi" userId="33f31f03-1581-4f26-a207-3b646f43716a" providerId="ADAL" clId="{44095E7A-20D0-45DA-AC12-5EB28E1CEB9C}" dt="2026-03-16T17:18:57.291" v="193" actId="962"/>
          <ac:picMkLst>
            <pc:docMk/>
            <pc:sldMk cId="3359392582" sldId="262"/>
            <ac:picMk id="5" creationId="{7B814212-78AA-28B1-9BA5-DED364328AE4}"/>
          </ac:picMkLst>
        </pc:picChg>
        <pc:cxnChg chg="mod ord">
          <ac:chgData name="Leis, Debi" userId="33f31f03-1581-4f26-a207-3b646f43716a" providerId="ADAL" clId="{44095E7A-20D0-45DA-AC12-5EB28E1CEB9C}" dt="2026-03-16T17:18:50.922" v="192" actId="13244"/>
          <ac:cxnSpMkLst>
            <pc:docMk/>
            <pc:sldMk cId="3359392582" sldId="262"/>
            <ac:cxnSpMk id="9" creationId="{DFE89A3F-4104-4EE8-97D1-D44F10E16A7E}"/>
          </ac:cxnSpMkLst>
        </pc:cxnChg>
      </pc:sldChg>
      <pc:sldChg chg="delSp modSp mod">
        <pc:chgData name="Leis, Debi" userId="33f31f03-1581-4f26-a207-3b646f43716a" providerId="ADAL" clId="{44095E7A-20D0-45DA-AC12-5EB28E1CEB9C}" dt="2026-03-16T17:19:46.650" v="204" actId="962"/>
        <pc:sldMkLst>
          <pc:docMk/>
          <pc:sldMk cId="2004767791" sldId="263"/>
        </pc:sldMkLst>
        <pc:spChg chg="del">
          <ac:chgData name="Leis, Debi" userId="33f31f03-1581-4f26-a207-3b646f43716a" providerId="ADAL" clId="{44095E7A-20D0-45DA-AC12-5EB28E1CEB9C}" dt="2026-03-16T17:16:06.888" v="130" actId="478"/>
          <ac:spMkLst>
            <pc:docMk/>
            <pc:sldMk cId="2004767791" sldId="263"/>
            <ac:spMk id="7" creationId="{ED5D2838-6676-4575-B944-D04B28D824A8}"/>
          </ac:spMkLst>
        </pc:spChg>
        <pc:spChg chg="del">
          <ac:chgData name="Leis, Debi" userId="33f31f03-1581-4f26-a207-3b646f43716a" providerId="ADAL" clId="{44095E7A-20D0-45DA-AC12-5EB28E1CEB9C}" dt="2026-03-16T17:16:04.581" v="129" actId="478"/>
          <ac:spMkLst>
            <pc:docMk/>
            <pc:sldMk cId="2004767791" sldId="263"/>
            <ac:spMk id="8" creationId="{FFF12E59-83AD-4143-A1BE-000F2A18F0BA}"/>
          </ac:spMkLst>
        </pc:spChg>
        <pc:picChg chg="mod">
          <ac:chgData name="Leis, Debi" userId="33f31f03-1581-4f26-a207-3b646f43716a" providerId="ADAL" clId="{44095E7A-20D0-45DA-AC12-5EB28E1CEB9C}" dt="2026-03-16T17:19:46.650" v="204" actId="962"/>
          <ac:picMkLst>
            <pc:docMk/>
            <pc:sldMk cId="2004767791" sldId="263"/>
            <ac:picMk id="9" creationId="{5A6F7519-69DB-2B5F-6FB1-967E2E119A1E}"/>
          </ac:picMkLst>
        </pc:picChg>
        <pc:picChg chg="mod ord">
          <ac:chgData name="Leis, Debi" userId="33f31f03-1581-4f26-a207-3b646f43716a" providerId="ADAL" clId="{44095E7A-20D0-45DA-AC12-5EB28E1CEB9C}" dt="2026-03-16T17:19:45.976" v="203" actId="962"/>
          <ac:picMkLst>
            <pc:docMk/>
            <pc:sldMk cId="2004767791" sldId="263"/>
            <ac:picMk id="10" creationId="{760DC36A-3EED-4BA7-A77D-B69131C091CA}"/>
          </ac:picMkLst>
        </pc:picChg>
        <pc:cxnChg chg="mod ord">
          <ac:chgData name="Leis, Debi" userId="33f31f03-1581-4f26-a207-3b646f43716a" providerId="ADAL" clId="{44095E7A-20D0-45DA-AC12-5EB28E1CEB9C}" dt="2026-03-16T17:19:33.519" v="201" actId="13244"/>
          <ac:cxnSpMkLst>
            <pc:docMk/>
            <pc:sldMk cId="2004767791" sldId="263"/>
            <ac:cxnSpMk id="5" creationId="{4B340E40-BA99-4385-91D5-4C42F7D6ABA1}"/>
          </ac:cxnSpMkLst>
        </pc:cxnChg>
      </pc:sldChg>
      <pc:sldChg chg="modSp mod">
        <pc:chgData name="Leis, Debi" userId="33f31f03-1581-4f26-a207-3b646f43716a" providerId="ADAL" clId="{44095E7A-20D0-45DA-AC12-5EB28E1CEB9C}" dt="2026-03-16T17:20:03.433" v="208" actId="962"/>
        <pc:sldMkLst>
          <pc:docMk/>
          <pc:sldMk cId="1520866067" sldId="276"/>
        </pc:sldMkLst>
        <pc:picChg chg="mod">
          <ac:chgData name="Leis, Debi" userId="33f31f03-1581-4f26-a207-3b646f43716a" providerId="ADAL" clId="{44095E7A-20D0-45DA-AC12-5EB28E1CEB9C}" dt="2026-03-16T17:20:03.433" v="208" actId="962"/>
          <ac:picMkLst>
            <pc:docMk/>
            <pc:sldMk cId="1520866067" sldId="276"/>
            <ac:picMk id="4" creationId="{0AEEB1F9-9A58-9C63-4A13-13BD5FFAFF0F}"/>
          </ac:picMkLst>
        </pc:picChg>
        <pc:picChg chg="mod ord">
          <ac:chgData name="Leis, Debi" userId="33f31f03-1581-4f26-a207-3b646f43716a" providerId="ADAL" clId="{44095E7A-20D0-45DA-AC12-5EB28E1CEB9C}" dt="2026-03-16T17:20:01.508" v="207" actId="962"/>
          <ac:picMkLst>
            <pc:docMk/>
            <pc:sldMk cId="1520866067" sldId="276"/>
            <ac:picMk id="6" creationId="{B8741310-91F5-4B46-917C-192C8E0D2291}"/>
          </ac:picMkLst>
        </pc:picChg>
        <pc:cxnChg chg="mod ord">
          <ac:chgData name="Leis, Debi" userId="33f31f03-1581-4f26-a207-3b646f43716a" providerId="ADAL" clId="{44095E7A-20D0-45DA-AC12-5EB28E1CEB9C}" dt="2026-03-16T17:19:57.882" v="206" actId="13244"/>
          <ac:cxnSpMkLst>
            <pc:docMk/>
            <pc:sldMk cId="1520866067" sldId="276"/>
            <ac:cxnSpMk id="7" creationId="{26301682-E5FF-4C4F-9EFF-E50C794F9BA2}"/>
          </ac:cxnSpMkLst>
        </pc:cxnChg>
      </pc:sldChg>
      <pc:sldChg chg="modSp mod">
        <pc:chgData name="Leis, Debi" userId="33f31f03-1581-4f26-a207-3b646f43716a" providerId="ADAL" clId="{44095E7A-20D0-45DA-AC12-5EB28E1CEB9C}" dt="2026-03-16T17:20:11.806" v="210" actId="962"/>
        <pc:sldMkLst>
          <pc:docMk/>
          <pc:sldMk cId="34459654" sldId="277"/>
        </pc:sldMkLst>
        <pc:picChg chg="mod">
          <ac:chgData name="Leis, Debi" userId="33f31f03-1581-4f26-a207-3b646f43716a" providerId="ADAL" clId="{44095E7A-20D0-45DA-AC12-5EB28E1CEB9C}" dt="2026-03-16T17:20:11.806" v="210" actId="962"/>
          <ac:picMkLst>
            <pc:docMk/>
            <pc:sldMk cId="34459654" sldId="277"/>
            <ac:picMk id="4" creationId="{CE25788E-4C84-812F-DF7C-2C492A20B97A}"/>
          </ac:picMkLst>
        </pc:picChg>
        <pc:cxnChg chg="mod ord">
          <ac:chgData name="Leis, Debi" userId="33f31f03-1581-4f26-a207-3b646f43716a" providerId="ADAL" clId="{44095E7A-20D0-45DA-AC12-5EB28E1CEB9C}" dt="2026-03-16T17:20:08.415" v="209" actId="13244"/>
          <ac:cxnSpMkLst>
            <pc:docMk/>
            <pc:sldMk cId="34459654" sldId="277"/>
            <ac:cxnSpMk id="5" creationId="{D791731D-9E5F-45D1-A13D-1EF03AF8106A}"/>
          </ac:cxnSpMkLst>
        </pc:cxnChg>
      </pc:sldChg>
      <pc:sldChg chg="modSp mod">
        <pc:chgData name="Leis, Debi" userId="33f31f03-1581-4f26-a207-3b646f43716a" providerId="ADAL" clId="{44095E7A-20D0-45DA-AC12-5EB28E1CEB9C}" dt="2026-03-16T17:17:33.782" v="180" actId="962"/>
        <pc:sldMkLst>
          <pc:docMk/>
          <pc:sldMk cId="2968163055" sldId="278"/>
        </pc:sldMkLst>
        <pc:picChg chg="mod">
          <ac:chgData name="Leis, Debi" userId="33f31f03-1581-4f26-a207-3b646f43716a" providerId="ADAL" clId="{44095E7A-20D0-45DA-AC12-5EB28E1CEB9C}" dt="2026-03-16T17:17:33.782" v="180" actId="962"/>
          <ac:picMkLst>
            <pc:docMk/>
            <pc:sldMk cId="2968163055" sldId="278"/>
            <ac:picMk id="7" creationId="{A96AD9E4-8964-A48F-4809-28777F576BBD}"/>
          </ac:picMkLst>
        </pc:picChg>
        <pc:picChg chg="mod">
          <ac:chgData name="Leis, Debi" userId="33f31f03-1581-4f26-a207-3b646f43716a" providerId="ADAL" clId="{44095E7A-20D0-45DA-AC12-5EB28E1CEB9C}" dt="2026-03-16T17:17:29.794" v="179" actId="962"/>
          <ac:picMkLst>
            <pc:docMk/>
            <pc:sldMk cId="2968163055" sldId="278"/>
            <ac:picMk id="8" creationId="{C9BEE6F8-8889-492E-9178-20BC989047A4}"/>
          </ac:picMkLst>
        </pc:picChg>
        <pc:cxnChg chg="mod ord">
          <ac:chgData name="Leis, Debi" userId="33f31f03-1581-4f26-a207-3b646f43716a" providerId="ADAL" clId="{44095E7A-20D0-45DA-AC12-5EB28E1CEB9C}" dt="2026-03-16T17:17:17.378" v="178" actId="13244"/>
          <ac:cxnSpMkLst>
            <pc:docMk/>
            <pc:sldMk cId="2968163055" sldId="278"/>
            <ac:cxnSpMk id="5" creationId="{4EFFD14C-AFD1-4750-81A0-34262528403F}"/>
          </ac:cxnSpMkLst>
        </pc:cxnChg>
      </pc:sldChg>
      <pc:sldChg chg="modSp mod">
        <pc:chgData name="Leis, Debi" userId="33f31f03-1581-4f26-a207-3b646f43716a" providerId="ADAL" clId="{44095E7A-20D0-45DA-AC12-5EB28E1CEB9C}" dt="2026-03-16T17:19:05.044" v="195" actId="962"/>
        <pc:sldMkLst>
          <pc:docMk/>
          <pc:sldMk cId="3202966378" sldId="279"/>
        </pc:sldMkLst>
        <pc:picChg chg="mod">
          <ac:chgData name="Leis, Debi" userId="33f31f03-1581-4f26-a207-3b646f43716a" providerId="ADAL" clId="{44095E7A-20D0-45DA-AC12-5EB28E1CEB9C}" dt="2026-03-16T17:19:05.044" v="195" actId="962"/>
          <ac:picMkLst>
            <pc:docMk/>
            <pc:sldMk cId="3202966378" sldId="279"/>
            <ac:picMk id="4" creationId="{E7C84822-6443-AAFC-9BC1-B5551C20F9A5}"/>
          </ac:picMkLst>
        </pc:picChg>
        <pc:cxnChg chg="mod ord">
          <ac:chgData name="Leis, Debi" userId="33f31f03-1581-4f26-a207-3b646f43716a" providerId="ADAL" clId="{44095E7A-20D0-45DA-AC12-5EB28E1CEB9C}" dt="2026-03-16T17:19:02.364" v="194" actId="13244"/>
          <ac:cxnSpMkLst>
            <pc:docMk/>
            <pc:sldMk cId="3202966378" sldId="279"/>
            <ac:cxnSpMk id="5" creationId="{8DDFFFD1-64B2-A9E9-E460-16E7B65CE52E}"/>
          </ac:cxnSpMkLst>
        </pc:cxnChg>
      </pc:sldChg>
      <pc:sldChg chg="modSp mod">
        <pc:chgData name="Leis, Debi" userId="33f31f03-1581-4f26-a207-3b646f43716a" providerId="ADAL" clId="{44095E7A-20D0-45DA-AC12-5EB28E1CEB9C}" dt="2026-03-16T17:19:12.279" v="197" actId="962"/>
        <pc:sldMkLst>
          <pc:docMk/>
          <pc:sldMk cId="4255819279" sldId="280"/>
        </pc:sldMkLst>
        <pc:picChg chg="mod">
          <ac:chgData name="Leis, Debi" userId="33f31f03-1581-4f26-a207-3b646f43716a" providerId="ADAL" clId="{44095E7A-20D0-45DA-AC12-5EB28E1CEB9C}" dt="2026-03-16T17:19:12.279" v="197" actId="962"/>
          <ac:picMkLst>
            <pc:docMk/>
            <pc:sldMk cId="4255819279" sldId="280"/>
            <ac:picMk id="4" creationId="{EE73776C-C358-327F-CA88-C2A36C1D92A1}"/>
          </ac:picMkLst>
        </pc:picChg>
        <pc:cxnChg chg="mod ord">
          <ac:chgData name="Leis, Debi" userId="33f31f03-1581-4f26-a207-3b646f43716a" providerId="ADAL" clId="{44095E7A-20D0-45DA-AC12-5EB28E1CEB9C}" dt="2026-03-16T17:19:11.025" v="196" actId="13244"/>
          <ac:cxnSpMkLst>
            <pc:docMk/>
            <pc:sldMk cId="4255819279" sldId="280"/>
            <ac:cxnSpMk id="5" creationId="{AF797D19-8F31-C456-23C5-1A1C8AF32E58}"/>
          </ac:cxnSpMkLst>
        </pc:cxnChg>
      </pc:sldChg>
      <pc:sldChg chg="modSp mod">
        <pc:chgData name="Leis, Debi" userId="33f31f03-1581-4f26-a207-3b646f43716a" providerId="ADAL" clId="{44095E7A-20D0-45DA-AC12-5EB28E1CEB9C}" dt="2026-03-16T17:19:27.427" v="200" actId="962"/>
        <pc:sldMkLst>
          <pc:docMk/>
          <pc:sldMk cId="1269028751" sldId="281"/>
        </pc:sldMkLst>
        <pc:spChg chg="ord">
          <ac:chgData name="Leis, Debi" userId="33f31f03-1581-4f26-a207-3b646f43716a" providerId="ADAL" clId="{44095E7A-20D0-45DA-AC12-5EB28E1CEB9C}" dt="2026-03-16T17:19:23.005" v="199" actId="13244"/>
          <ac:spMkLst>
            <pc:docMk/>
            <pc:sldMk cId="1269028751" sldId="281"/>
            <ac:spMk id="4" creationId="{DE92577E-0A6C-EA11-AEDD-D11213378660}"/>
          </ac:spMkLst>
        </pc:spChg>
        <pc:picChg chg="mod">
          <ac:chgData name="Leis, Debi" userId="33f31f03-1581-4f26-a207-3b646f43716a" providerId="ADAL" clId="{44095E7A-20D0-45DA-AC12-5EB28E1CEB9C}" dt="2026-03-16T17:19:27.427" v="200" actId="962"/>
          <ac:picMkLst>
            <pc:docMk/>
            <pc:sldMk cId="1269028751" sldId="281"/>
            <ac:picMk id="5" creationId="{5B1F9792-1CFF-7665-3337-F98023381FDE}"/>
          </ac:picMkLst>
        </pc:picChg>
        <pc:cxnChg chg="mod ord">
          <ac:chgData name="Leis, Debi" userId="33f31f03-1581-4f26-a207-3b646f43716a" providerId="ADAL" clId="{44095E7A-20D0-45DA-AC12-5EB28E1CEB9C}" dt="2026-03-16T17:19:17.200" v="198" actId="13244"/>
          <ac:cxnSpMkLst>
            <pc:docMk/>
            <pc:sldMk cId="1269028751" sldId="281"/>
            <ac:cxnSpMk id="6" creationId="{9B28BAEE-A2B9-1948-E36F-BAED937AD20C}"/>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01DAD2-3B05-493E-A0A9-18E6910711D7}" type="datetimeFigureOut">
              <a:rPr lang="en-US" smtClean="0"/>
              <a:t>3/16/2026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F97090-E1C0-4638-84A6-28D6FBC88C91}" type="slidenum">
              <a:rPr lang="en-US" smtClean="0"/>
              <a:t>‹#›</a:t>
            </a:fld>
            <a:endParaRPr lang="en-US"/>
          </a:p>
        </p:txBody>
      </p:sp>
    </p:spTree>
    <p:extLst>
      <p:ext uri="{BB962C8B-B14F-4D97-AF65-F5344CB8AC3E}">
        <p14:creationId xmlns:p14="http://schemas.microsoft.com/office/powerpoint/2010/main" val="2395581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Housekeeping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Meeting Cadence/Scheduling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Appointment of Co-Chair</a:t>
            </a:r>
          </a:p>
          <a:p>
            <a:endParaRPr lang="en-US" dirty="0"/>
          </a:p>
        </p:txBody>
      </p:sp>
      <p:sp>
        <p:nvSpPr>
          <p:cNvPr id="4" name="Slide Number Placeholder 3"/>
          <p:cNvSpPr>
            <a:spLocks noGrp="1"/>
          </p:cNvSpPr>
          <p:nvPr>
            <p:ph type="sldNum" sz="quarter" idx="5"/>
          </p:nvPr>
        </p:nvSpPr>
        <p:spPr/>
        <p:txBody>
          <a:bodyPr/>
          <a:lstStyle/>
          <a:p>
            <a:fld id="{470C96EB-B05E-4EC6-8E8F-B0C996261892}" type="slidenum">
              <a:rPr lang="en-US" smtClean="0"/>
              <a:t>2</a:t>
            </a:fld>
            <a:endParaRPr lang="en-US"/>
          </a:p>
        </p:txBody>
      </p:sp>
    </p:spTree>
    <p:extLst>
      <p:ext uri="{BB962C8B-B14F-4D97-AF65-F5344CB8AC3E}">
        <p14:creationId xmlns:p14="http://schemas.microsoft.com/office/powerpoint/2010/main" val="4063762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Call on participants in order of your screen</a:t>
            </a:r>
          </a:p>
        </p:txBody>
      </p:sp>
      <p:sp>
        <p:nvSpPr>
          <p:cNvPr id="4" name="Slide Number Placeholder 3"/>
          <p:cNvSpPr>
            <a:spLocks noGrp="1"/>
          </p:cNvSpPr>
          <p:nvPr>
            <p:ph type="sldNum" sz="quarter" idx="5"/>
          </p:nvPr>
        </p:nvSpPr>
        <p:spPr/>
        <p:txBody>
          <a:bodyPr/>
          <a:lstStyle/>
          <a:p>
            <a:fld id="{470C96EB-B05E-4EC6-8E8F-B0C996261892}" type="slidenum">
              <a:rPr lang="en-US" smtClean="0"/>
              <a:t>3</a:t>
            </a:fld>
            <a:endParaRPr lang="en-US"/>
          </a:p>
        </p:txBody>
      </p:sp>
    </p:spTree>
    <p:extLst>
      <p:ext uri="{BB962C8B-B14F-4D97-AF65-F5344CB8AC3E}">
        <p14:creationId xmlns:p14="http://schemas.microsoft.com/office/powerpoint/2010/main" val="992957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70C96EB-B05E-4EC6-8E8F-B0C996261892}" type="slidenum">
              <a:rPr lang="en-US" smtClean="0"/>
              <a:t>4</a:t>
            </a:fld>
            <a:endParaRPr lang="en-US"/>
          </a:p>
        </p:txBody>
      </p:sp>
    </p:spTree>
    <p:extLst>
      <p:ext uri="{BB962C8B-B14F-4D97-AF65-F5344CB8AC3E}">
        <p14:creationId xmlns:p14="http://schemas.microsoft.com/office/powerpoint/2010/main" val="561183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70C96EB-B05E-4EC6-8E8F-B0C996261892}" type="slidenum">
              <a:rPr lang="en-US" smtClean="0"/>
              <a:t>5</a:t>
            </a:fld>
            <a:endParaRPr lang="en-US"/>
          </a:p>
        </p:txBody>
      </p:sp>
    </p:spTree>
    <p:extLst>
      <p:ext uri="{BB962C8B-B14F-4D97-AF65-F5344CB8AC3E}">
        <p14:creationId xmlns:p14="http://schemas.microsoft.com/office/powerpoint/2010/main" val="2669430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70C96EB-B05E-4EC6-8E8F-B0C996261892}" type="slidenum">
              <a:rPr lang="en-US" smtClean="0"/>
              <a:t>6</a:t>
            </a:fld>
            <a:endParaRPr lang="en-US"/>
          </a:p>
        </p:txBody>
      </p:sp>
    </p:spTree>
    <p:extLst>
      <p:ext uri="{BB962C8B-B14F-4D97-AF65-F5344CB8AC3E}">
        <p14:creationId xmlns:p14="http://schemas.microsoft.com/office/powerpoint/2010/main" val="642065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for those interested in co-chairing and appoint a co-chairperson</a:t>
            </a:r>
          </a:p>
          <a:p>
            <a:r>
              <a:rPr lang="en-US" dirty="0"/>
              <a:t>Decide how often to meet, when and how long to schedule for meetings</a:t>
            </a:r>
          </a:p>
          <a:p>
            <a:r>
              <a:rPr lang="en-US" dirty="0"/>
              <a:t>Request the signature and return of the MOU and confidentiality forms.</a:t>
            </a:r>
          </a:p>
          <a:p>
            <a:endParaRPr lang="en-US" dirty="0"/>
          </a:p>
          <a:p>
            <a:endParaRPr lang="en-US" dirty="0"/>
          </a:p>
        </p:txBody>
      </p:sp>
      <p:sp>
        <p:nvSpPr>
          <p:cNvPr id="4" name="Slide Number Placeholder 3"/>
          <p:cNvSpPr>
            <a:spLocks noGrp="1"/>
          </p:cNvSpPr>
          <p:nvPr>
            <p:ph type="sldNum" sz="quarter" idx="5"/>
          </p:nvPr>
        </p:nvSpPr>
        <p:spPr/>
        <p:txBody>
          <a:bodyPr/>
          <a:lstStyle/>
          <a:p>
            <a:fld id="{470C96EB-B05E-4EC6-8E8F-B0C996261892}" type="slidenum">
              <a:rPr lang="en-US" smtClean="0"/>
              <a:t>10</a:t>
            </a:fld>
            <a:endParaRPr lang="en-US"/>
          </a:p>
        </p:txBody>
      </p:sp>
    </p:spTree>
    <p:extLst>
      <p:ext uri="{BB962C8B-B14F-4D97-AF65-F5344CB8AC3E}">
        <p14:creationId xmlns:p14="http://schemas.microsoft.com/office/powerpoint/2010/main" val="1571916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70C96EB-B05E-4EC6-8E8F-B0C996261892}" type="slidenum">
              <a:rPr lang="en-US" smtClean="0"/>
              <a:t>11</a:t>
            </a:fld>
            <a:endParaRPr lang="en-US"/>
          </a:p>
        </p:txBody>
      </p:sp>
    </p:spTree>
    <p:extLst>
      <p:ext uri="{BB962C8B-B14F-4D97-AF65-F5344CB8AC3E}">
        <p14:creationId xmlns:p14="http://schemas.microsoft.com/office/powerpoint/2010/main" val="2791560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FF4E28-DC8D-4EF5-958A-548244B35837}" type="slidenum">
              <a:rPr lang="en-US" smtClean="0"/>
              <a:t>12</a:t>
            </a:fld>
            <a:endParaRPr lang="en-US"/>
          </a:p>
        </p:txBody>
      </p:sp>
    </p:spTree>
    <p:extLst>
      <p:ext uri="{BB962C8B-B14F-4D97-AF65-F5344CB8AC3E}">
        <p14:creationId xmlns:p14="http://schemas.microsoft.com/office/powerpoint/2010/main" val="2893804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EBB0-B518-412D-91A2-665E13D23B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0EF965A-1BFC-4726-AC53-0527D42709C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6353E64-173F-4F28-926A-9EE8056A1D82}"/>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5" name="Footer Placeholder 4">
            <a:extLst>
              <a:ext uri="{FF2B5EF4-FFF2-40B4-BE49-F238E27FC236}">
                <a16:creationId xmlns:a16="http://schemas.microsoft.com/office/drawing/2014/main" id="{B6AAB57E-1A7B-4799-B8A1-C9EF997297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1E5459-E9FE-4018-B730-16F19FFE36BD}"/>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2304947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3196D-0670-48FF-95D3-B327F14EEC5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FA5B4A6-7F9A-4495-988B-67CD983DCF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D8FFB4-0237-43EA-AFF4-0F86E629AD2F}"/>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5" name="Footer Placeholder 4">
            <a:extLst>
              <a:ext uri="{FF2B5EF4-FFF2-40B4-BE49-F238E27FC236}">
                <a16:creationId xmlns:a16="http://schemas.microsoft.com/office/drawing/2014/main" id="{163451E1-F09D-4003-8885-B00ED32465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0D564C-F6CF-47FA-9B18-AB480FE22CE6}"/>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1024565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E644ABD-1213-4E9D-9470-34F1CDC0DBD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7F69F3E-2119-46FB-B9F8-73D45D0A1BC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886055-1CF2-410A-A0E0-82A24F73ABA9}"/>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5" name="Footer Placeholder 4">
            <a:extLst>
              <a:ext uri="{FF2B5EF4-FFF2-40B4-BE49-F238E27FC236}">
                <a16:creationId xmlns:a16="http://schemas.microsoft.com/office/drawing/2014/main" id="{630EEB37-3784-4E40-9358-178964D3E2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0A2A9F-FB42-4A7A-9E4F-2066CF94FD36}"/>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2201198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1D5BE-54B4-4C75-A405-A3B68CD31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1EC8E8-2596-4130-B63B-7476283DAE7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47EEDD-F356-4B89-B91A-07A87B04F931}"/>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5" name="Footer Placeholder 4">
            <a:extLst>
              <a:ext uri="{FF2B5EF4-FFF2-40B4-BE49-F238E27FC236}">
                <a16:creationId xmlns:a16="http://schemas.microsoft.com/office/drawing/2014/main" id="{9E7C5FBD-0913-4C33-8174-855C3762C3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A823C3-5205-422B-B8CB-20C6612FABE1}"/>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2470460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C72C6-37B8-40C9-B5C8-F7AAE26F22B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4910C8-BC5F-45F9-8608-D2E5616F61F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0D0AF0-DF4E-4E3A-8DBA-4389851AF135}"/>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5" name="Footer Placeholder 4">
            <a:extLst>
              <a:ext uri="{FF2B5EF4-FFF2-40B4-BE49-F238E27FC236}">
                <a16:creationId xmlns:a16="http://schemas.microsoft.com/office/drawing/2014/main" id="{1E30CCE8-E0C9-4976-92FC-A0C8CC89C6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A2AADD-492A-4EA2-8779-7B76F91ADFA1}"/>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264424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22A25-652F-4F4A-BF5B-28A5A06434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8096C8-9BE3-4652-9B71-E10D9C4D1E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7B97A3-108A-4FE5-A547-2816B66979E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17028DC-A3FE-4287-B253-1D786EABD8DA}"/>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6" name="Footer Placeholder 5">
            <a:extLst>
              <a:ext uri="{FF2B5EF4-FFF2-40B4-BE49-F238E27FC236}">
                <a16:creationId xmlns:a16="http://schemas.microsoft.com/office/drawing/2014/main" id="{9C9DA9BD-3CED-4DF2-A130-72AE248F5B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7A5560-36BB-47FE-BBCC-7DFCD62456FC}"/>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2658764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E46C2-084B-4A34-A3C8-C30CCAF38E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3FE9E7B-8F9A-41EB-9792-47AC8C0F7D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637CCA3-6024-44A0-9CCA-15BA9A6E4B9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BA127F-CC8A-4A44-8A1F-6869E737C1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C9DFBB8-0A6F-4991-89EF-F8C89995651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BA55A24-6DFC-4B19-93E1-2E44F5FC8DDE}"/>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8" name="Footer Placeholder 7">
            <a:extLst>
              <a:ext uri="{FF2B5EF4-FFF2-40B4-BE49-F238E27FC236}">
                <a16:creationId xmlns:a16="http://schemas.microsoft.com/office/drawing/2014/main" id="{B42B3894-A9BB-4BF9-A5B9-A9E79FBBAE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4DFD8DD-F724-4519-8B27-5DCB7B0888D2}"/>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2947179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30FD1-4BBD-4E1E-802F-66C2EB3FB0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764635-1FBE-45A2-A2C3-4525F3E46BD0}"/>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4" name="Footer Placeholder 3">
            <a:extLst>
              <a:ext uri="{FF2B5EF4-FFF2-40B4-BE49-F238E27FC236}">
                <a16:creationId xmlns:a16="http://schemas.microsoft.com/office/drawing/2014/main" id="{FB28D3CB-28AE-45FA-A3BB-83AEE8B4B7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A040542-36D6-4D5D-90FD-520FDBB4E829}"/>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2228234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3EF754-35EA-4D23-B591-B0182A906058}"/>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3" name="Footer Placeholder 2">
            <a:extLst>
              <a:ext uri="{FF2B5EF4-FFF2-40B4-BE49-F238E27FC236}">
                <a16:creationId xmlns:a16="http://schemas.microsoft.com/office/drawing/2014/main" id="{4A23EEAB-4896-499E-8B91-7F4B5547B63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98F7FEC-9915-40FE-80CE-6EC0DACF19F3}"/>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2272477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EC047-53E1-4DB6-82B0-48C55095EC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F5D429-5ADB-48B3-AE0C-513A929538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3592597-6A15-44A9-BE91-1AD362B8DF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E39CC7-F4A7-4138-9BA7-60055ECDA254}"/>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6" name="Footer Placeholder 5">
            <a:extLst>
              <a:ext uri="{FF2B5EF4-FFF2-40B4-BE49-F238E27FC236}">
                <a16:creationId xmlns:a16="http://schemas.microsoft.com/office/drawing/2014/main" id="{1FE0252D-E626-4892-B93B-9FBF62C4E7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338A2B-8DF5-417B-BF08-C51D414C0330}"/>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2168960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EB742-AC16-4A47-8456-45B025E73C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F27CAD7-FE91-4726-BA12-7D40B67FA5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D98191B-B8BA-4DD3-A7AD-10F8AFDD03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FC31FE-CBFD-4B34-A171-7EFC2E549B48}"/>
              </a:ext>
            </a:extLst>
          </p:cNvPr>
          <p:cNvSpPr>
            <a:spLocks noGrp="1"/>
          </p:cNvSpPr>
          <p:nvPr>
            <p:ph type="dt" sz="half" idx="10"/>
          </p:nvPr>
        </p:nvSpPr>
        <p:spPr/>
        <p:txBody>
          <a:bodyPr/>
          <a:lstStyle/>
          <a:p>
            <a:fld id="{10379C01-6397-4709-9696-D32541D2A43F}" type="datetimeFigureOut">
              <a:rPr lang="en-US" smtClean="0"/>
              <a:t>3/16/2026</a:t>
            </a:fld>
            <a:endParaRPr lang="en-US"/>
          </a:p>
        </p:txBody>
      </p:sp>
      <p:sp>
        <p:nvSpPr>
          <p:cNvPr id="6" name="Footer Placeholder 5">
            <a:extLst>
              <a:ext uri="{FF2B5EF4-FFF2-40B4-BE49-F238E27FC236}">
                <a16:creationId xmlns:a16="http://schemas.microsoft.com/office/drawing/2014/main" id="{C907D070-5196-4127-BCB8-56B3638F6B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EBE6EF-5A1B-4639-9F16-907AD590C6E4}"/>
              </a:ext>
            </a:extLst>
          </p:cNvPr>
          <p:cNvSpPr>
            <a:spLocks noGrp="1"/>
          </p:cNvSpPr>
          <p:nvPr>
            <p:ph type="sldNum" sz="quarter" idx="12"/>
          </p:nvPr>
        </p:nvSpPr>
        <p:spPr/>
        <p:txBody>
          <a:bodyPr/>
          <a:lstStyle/>
          <a:p>
            <a:fld id="{251DA604-4E64-4E1C-83C1-E855DCB1EC75}" type="slidenum">
              <a:rPr lang="en-US" smtClean="0"/>
              <a:t>‹#›</a:t>
            </a:fld>
            <a:endParaRPr lang="en-US"/>
          </a:p>
        </p:txBody>
      </p:sp>
    </p:spTree>
    <p:extLst>
      <p:ext uri="{BB962C8B-B14F-4D97-AF65-F5344CB8AC3E}">
        <p14:creationId xmlns:p14="http://schemas.microsoft.com/office/powerpoint/2010/main" val="3601566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B4AE0D-2A55-4AA5-A479-1EE651820C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FA64448-2677-4F90-AE53-AC58DF87B2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E32A5E-995A-4396-BFF3-035F904CDD7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379C01-6397-4709-9696-D32541D2A43F}" type="datetimeFigureOut">
              <a:rPr lang="en-US" smtClean="0"/>
              <a:t>3/16/2026</a:t>
            </a:fld>
            <a:endParaRPr lang="en-US"/>
          </a:p>
        </p:txBody>
      </p:sp>
      <p:sp>
        <p:nvSpPr>
          <p:cNvPr id="5" name="Footer Placeholder 4">
            <a:extLst>
              <a:ext uri="{FF2B5EF4-FFF2-40B4-BE49-F238E27FC236}">
                <a16:creationId xmlns:a16="http://schemas.microsoft.com/office/drawing/2014/main" id="{852F206D-3508-4504-9B9F-FC91144AF8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6A0A3C7-CAA7-4288-AF65-C1D7BF9B4E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1DA604-4E64-4E1C-83C1-E855DCB1EC75}" type="slidenum">
              <a:rPr lang="en-US" smtClean="0"/>
              <a:t>‹#›</a:t>
            </a:fld>
            <a:endParaRPr lang="en-US"/>
          </a:p>
        </p:txBody>
      </p:sp>
    </p:spTree>
    <p:extLst>
      <p:ext uri="{BB962C8B-B14F-4D97-AF65-F5344CB8AC3E}">
        <p14:creationId xmlns:p14="http://schemas.microsoft.com/office/powerpoint/2010/main" val="34979302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17FA2-9447-4911-B90B-74CBA759630A}"/>
              </a:ext>
            </a:extLst>
          </p:cNvPr>
          <p:cNvSpPr>
            <a:spLocks noGrp="1"/>
          </p:cNvSpPr>
          <p:nvPr>
            <p:ph type="ctrTitle"/>
          </p:nvPr>
        </p:nvSpPr>
        <p:spPr>
          <a:xfrm>
            <a:off x="0" y="0"/>
            <a:ext cx="12192000" cy="3043448"/>
          </a:xfrm>
          <a:solidFill>
            <a:srgbClr val="DBC9ED"/>
          </a:solidFill>
          <a:ln w="57150">
            <a:solidFill>
              <a:srgbClr val="47165D"/>
            </a:solidFill>
          </a:ln>
        </p:spPr>
        <p:txBody>
          <a:bodyPr>
            <a:noAutofit/>
          </a:bodyPr>
          <a:lstStyle/>
          <a:p>
            <a:r>
              <a:rPr lang="en-US" sz="7200" b="1" dirty="0">
                <a:solidFill>
                  <a:srgbClr val="47165D"/>
                </a:solidFill>
              </a:rPr>
              <a:t>[County/Region] </a:t>
            </a:r>
            <a:br>
              <a:rPr lang="en-US" sz="7200" b="1" dirty="0">
                <a:solidFill>
                  <a:srgbClr val="47165D"/>
                </a:solidFill>
              </a:rPr>
            </a:br>
            <a:r>
              <a:rPr lang="en-US" sz="7200" b="1" dirty="0">
                <a:solidFill>
                  <a:srgbClr val="47165D"/>
                </a:solidFill>
              </a:rPr>
              <a:t>Financial Abuse Specialist Team </a:t>
            </a:r>
            <a:br>
              <a:rPr lang="en-US" sz="7200" b="1" dirty="0">
                <a:solidFill>
                  <a:srgbClr val="47165D"/>
                </a:solidFill>
              </a:rPr>
            </a:br>
            <a:r>
              <a:rPr lang="en-US" sz="7200" b="1" dirty="0">
                <a:solidFill>
                  <a:srgbClr val="47165D"/>
                </a:solidFill>
              </a:rPr>
              <a:t>(FA$T)</a:t>
            </a:r>
          </a:p>
        </p:txBody>
      </p:sp>
      <p:cxnSp>
        <p:nvCxnSpPr>
          <p:cNvPr id="7" name="Straight Connector 6">
            <a:extLst>
              <a:ext uri="{FF2B5EF4-FFF2-40B4-BE49-F238E27FC236}">
                <a16:creationId xmlns:a16="http://schemas.microsoft.com/office/drawing/2014/main" id="{CCD84701-B297-3363-BA6D-F09C003E88A0}"/>
              </a:ext>
              <a:ext uri="{C183D7F6-B498-43B3-948B-1728B52AA6E4}">
                <adec:decorative xmlns:adec="http://schemas.microsoft.com/office/drawing/2017/decorative" val="1"/>
              </a:ext>
            </a:extLst>
          </p:cNvPr>
          <p:cNvCxnSpPr>
            <a:cxnSpLocks/>
          </p:cNvCxnSpPr>
          <p:nvPr/>
        </p:nvCxnSpPr>
        <p:spPr>
          <a:xfrm>
            <a:off x="0" y="3043450"/>
            <a:ext cx="12192000" cy="0"/>
          </a:xfrm>
          <a:prstGeom prst="line">
            <a:avLst/>
          </a:prstGeom>
          <a:ln w="38100"/>
        </p:spPr>
        <p:style>
          <a:lnRef idx="1">
            <a:schemeClr val="dk1"/>
          </a:lnRef>
          <a:fillRef idx="0">
            <a:schemeClr val="dk1"/>
          </a:fillRef>
          <a:effectRef idx="0">
            <a:schemeClr val="dk1"/>
          </a:effectRef>
          <a:fontRef idx="minor">
            <a:schemeClr val="tx1"/>
          </a:fontRef>
        </p:style>
      </p:cxnSp>
      <p:sp>
        <p:nvSpPr>
          <p:cNvPr id="3" name="Subtitle 2">
            <a:extLst>
              <a:ext uri="{FF2B5EF4-FFF2-40B4-BE49-F238E27FC236}">
                <a16:creationId xmlns:a16="http://schemas.microsoft.com/office/drawing/2014/main" id="{62A428C2-AD57-4260-8C01-968109F29929}"/>
              </a:ext>
            </a:extLst>
          </p:cNvPr>
          <p:cNvSpPr>
            <a:spLocks noGrp="1"/>
          </p:cNvSpPr>
          <p:nvPr>
            <p:ph type="subTitle" idx="1"/>
          </p:nvPr>
        </p:nvSpPr>
        <p:spPr>
          <a:xfrm>
            <a:off x="1523999" y="3602037"/>
            <a:ext cx="9900213" cy="2474671"/>
          </a:xfrm>
        </p:spPr>
        <p:txBody>
          <a:bodyPr>
            <a:normAutofit lnSpcReduction="10000"/>
          </a:bodyPr>
          <a:lstStyle/>
          <a:p>
            <a:r>
              <a:rPr lang="en-US" sz="4400" dirty="0"/>
              <a:t>Welcome!</a:t>
            </a:r>
          </a:p>
          <a:p>
            <a:endParaRPr lang="en-US" dirty="0"/>
          </a:p>
          <a:p>
            <a:r>
              <a:rPr lang="en-US" dirty="0"/>
              <a:t>[Day and Date of meeting]</a:t>
            </a:r>
          </a:p>
          <a:p>
            <a:r>
              <a:rPr lang="en-US" dirty="0"/>
              <a:t>[start and end time]</a:t>
            </a:r>
          </a:p>
          <a:p>
            <a:r>
              <a:rPr lang="en-US" dirty="0"/>
              <a:t>Co-chairpersons: [first and last name(s)]</a:t>
            </a:r>
          </a:p>
        </p:txBody>
      </p:sp>
    </p:spTree>
    <p:extLst>
      <p:ext uri="{BB962C8B-B14F-4D97-AF65-F5344CB8AC3E}">
        <p14:creationId xmlns:p14="http://schemas.microsoft.com/office/powerpoint/2010/main" val="207725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425F0-E81C-42DC-9A07-98672EFFF1D4}"/>
              </a:ext>
            </a:extLst>
          </p:cNvPr>
          <p:cNvSpPr>
            <a:spLocks noGrp="1"/>
          </p:cNvSpPr>
          <p:nvPr>
            <p:ph type="title"/>
          </p:nvPr>
        </p:nvSpPr>
        <p:spPr/>
        <p:txBody>
          <a:bodyPr/>
          <a:lstStyle/>
          <a:p>
            <a:pPr algn="ctr"/>
            <a:r>
              <a:rPr lang="en-US" b="1" dirty="0">
                <a:solidFill>
                  <a:srgbClr val="47165D"/>
                </a:solidFill>
              </a:rPr>
              <a:t>Housekeeping</a:t>
            </a:r>
          </a:p>
        </p:txBody>
      </p:sp>
      <p:cxnSp>
        <p:nvCxnSpPr>
          <p:cNvPr id="5" name="Straight Connector 4">
            <a:extLst>
              <a:ext uri="{FF2B5EF4-FFF2-40B4-BE49-F238E27FC236}">
                <a16:creationId xmlns:a16="http://schemas.microsoft.com/office/drawing/2014/main" id="{4B340E40-BA99-4385-91D5-4C42F7D6ABA1}"/>
              </a:ext>
              <a:ext uri="{C183D7F6-B498-43B3-948B-1728B52AA6E4}">
                <adec:decorative xmlns:adec="http://schemas.microsoft.com/office/drawing/2017/decorative" val="1"/>
              </a:ext>
            </a:extLst>
          </p:cNvPr>
          <p:cNvCxnSpPr/>
          <p:nvPr/>
        </p:nvCxnSpPr>
        <p:spPr>
          <a:xfrm>
            <a:off x="1035269" y="1534510"/>
            <a:ext cx="1012146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2D35B801-D92B-491E-817E-6213389E0EC6}"/>
              </a:ext>
            </a:extLst>
          </p:cNvPr>
          <p:cNvSpPr>
            <a:spLocks noGrp="1"/>
          </p:cNvSpPr>
          <p:nvPr>
            <p:ph sz="half" idx="1"/>
          </p:nvPr>
        </p:nvSpPr>
        <p:spPr/>
        <p:txBody>
          <a:bodyPr/>
          <a:lstStyle/>
          <a:p>
            <a:pPr marL="0" indent="0">
              <a:buNone/>
            </a:pPr>
            <a:r>
              <a:rPr lang="en-US" dirty="0"/>
              <a:t>Bulleted Items:</a:t>
            </a:r>
          </a:p>
          <a:p>
            <a:endParaRPr lang="en-US" dirty="0"/>
          </a:p>
          <a:p>
            <a:pPr marL="0" indent="0">
              <a:buNone/>
            </a:pPr>
            <a:endParaRPr lang="en-US" dirty="0"/>
          </a:p>
        </p:txBody>
      </p:sp>
      <p:sp>
        <p:nvSpPr>
          <p:cNvPr id="4" name="Content Placeholder 3">
            <a:extLst>
              <a:ext uri="{FF2B5EF4-FFF2-40B4-BE49-F238E27FC236}">
                <a16:creationId xmlns:a16="http://schemas.microsoft.com/office/drawing/2014/main" id="{0567367A-CD8A-4ED0-849F-9EAEE50FE114}"/>
              </a:ext>
            </a:extLst>
          </p:cNvPr>
          <p:cNvSpPr>
            <a:spLocks noGrp="1"/>
          </p:cNvSpPr>
          <p:nvPr>
            <p:ph sz="half" idx="2"/>
          </p:nvPr>
        </p:nvSpPr>
        <p:spPr/>
        <p:txBody>
          <a:bodyPr/>
          <a:lstStyle/>
          <a:p>
            <a:pPr marL="0" indent="0">
              <a:buNone/>
            </a:pPr>
            <a:r>
              <a:rPr lang="en-US" dirty="0"/>
              <a:t>Bulleted Items:</a:t>
            </a:r>
          </a:p>
          <a:p>
            <a:endParaRPr lang="en-US" dirty="0"/>
          </a:p>
          <a:p>
            <a:endParaRPr lang="en-US" dirty="0"/>
          </a:p>
          <a:p>
            <a:pPr marL="0" indent="0">
              <a:buNone/>
            </a:pPr>
            <a:endParaRPr lang="en-US" dirty="0"/>
          </a:p>
        </p:txBody>
      </p:sp>
      <p:pic>
        <p:nvPicPr>
          <p:cNvPr id="10" name="Picture 9">
            <a:extLst>
              <a:ext uri="{FF2B5EF4-FFF2-40B4-BE49-F238E27FC236}">
                <a16:creationId xmlns:a16="http://schemas.microsoft.com/office/drawing/2014/main" id="{760DC36A-3EED-4BA7-A77D-B69131C091C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25083" y="3851268"/>
            <a:ext cx="2730640" cy="2730640"/>
          </a:xfrm>
          <a:prstGeom prst="rect">
            <a:avLst/>
          </a:prstGeom>
        </p:spPr>
      </p:pic>
      <p:pic>
        <p:nvPicPr>
          <p:cNvPr id="9" name="Picture 8">
            <a:extLst>
              <a:ext uri="{FF2B5EF4-FFF2-40B4-BE49-F238E27FC236}">
                <a16:creationId xmlns:a16="http://schemas.microsoft.com/office/drawing/2014/main" id="{5A6F7519-69DB-2B5F-6FB1-967E2E119A1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43152" y="5216588"/>
            <a:ext cx="1621295" cy="1621295"/>
          </a:xfrm>
          <a:prstGeom prst="rect">
            <a:avLst/>
          </a:prstGeom>
        </p:spPr>
      </p:pic>
    </p:spTree>
    <p:extLst>
      <p:ext uri="{BB962C8B-B14F-4D97-AF65-F5344CB8AC3E}">
        <p14:creationId xmlns:p14="http://schemas.microsoft.com/office/powerpoint/2010/main" val="2004767791"/>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1B50F-BBF4-480B-9BF2-E633BF8FF1FF}"/>
              </a:ext>
            </a:extLst>
          </p:cNvPr>
          <p:cNvSpPr>
            <a:spLocks noGrp="1"/>
          </p:cNvSpPr>
          <p:nvPr>
            <p:ph type="title"/>
          </p:nvPr>
        </p:nvSpPr>
        <p:spPr/>
        <p:txBody>
          <a:bodyPr/>
          <a:lstStyle/>
          <a:p>
            <a:pPr algn="ctr"/>
            <a:r>
              <a:rPr lang="en-US" b="1" dirty="0">
                <a:solidFill>
                  <a:srgbClr val="47165D"/>
                </a:solidFill>
              </a:rPr>
              <a:t>Open Discussion</a:t>
            </a:r>
          </a:p>
        </p:txBody>
      </p:sp>
      <p:cxnSp>
        <p:nvCxnSpPr>
          <p:cNvPr id="7" name="Straight Connector 6">
            <a:extLst>
              <a:ext uri="{FF2B5EF4-FFF2-40B4-BE49-F238E27FC236}">
                <a16:creationId xmlns:a16="http://schemas.microsoft.com/office/drawing/2014/main" id="{26301682-E5FF-4C4F-9EFF-E50C794F9BA2}"/>
              </a:ext>
              <a:ext uri="{C183D7F6-B498-43B3-948B-1728B52AA6E4}">
                <adec:decorative xmlns:adec="http://schemas.microsoft.com/office/drawing/2017/decorative" val="1"/>
              </a:ext>
            </a:extLst>
          </p:cNvPr>
          <p:cNvCxnSpPr/>
          <p:nvPr/>
        </p:nvCxnSpPr>
        <p:spPr>
          <a:xfrm>
            <a:off x="1035269" y="1534510"/>
            <a:ext cx="1012146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F3C61F6E-A1F4-47E2-AA3C-AC351BE2459F}"/>
              </a:ext>
            </a:extLst>
          </p:cNvPr>
          <p:cNvSpPr>
            <a:spLocks noGrp="1"/>
          </p:cNvSpPr>
          <p:nvPr>
            <p:ph sz="half" idx="1"/>
          </p:nvPr>
        </p:nvSpPr>
        <p:spPr/>
        <p:txBody>
          <a:bodyPr/>
          <a:lstStyle/>
          <a:p>
            <a:r>
              <a:rPr lang="en-US" dirty="0"/>
              <a:t>Share current trends/upticks in Financial Abuse and Exploitation</a:t>
            </a:r>
          </a:p>
          <a:p>
            <a:endParaRPr lang="en-US" dirty="0"/>
          </a:p>
          <a:p>
            <a:r>
              <a:rPr lang="en-US" dirty="0"/>
              <a:t>Share relevant resources/links in chat</a:t>
            </a:r>
          </a:p>
        </p:txBody>
      </p:sp>
      <p:pic>
        <p:nvPicPr>
          <p:cNvPr id="6" name="Content Placeholder 5">
            <a:extLst>
              <a:ext uri="{FF2B5EF4-FFF2-40B4-BE49-F238E27FC236}">
                <a16:creationId xmlns:a16="http://schemas.microsoft.com/office/drawing/2014/main" id="{B8741310-91F5-4B46-917C-192C8E0D2291}"/>
              </a:ext>
              <a:ext uri="{C183D7F6-B498-43B3-948B-1728B52AA6E4}">
                <adec:decorative xmlns:adec="http://schemas.microsoft.com/office/drawing/2017/decorative" val="1"/>
              </a:ext>
            </a:extLst>
          </p:cNvPr>
          <p:cNvPicPr>
            <a:picLocks noGrp="1" noChangeAspect="1"/>
          </p:cNvPicPr>
          <p:nvPr>
            <p:ph sz="half" idx="2"/>
          </p:nvPr>
        </p:nvPicPr>
        <p:blipFill>
          <a:blip r:embed="rId3"/>
          <a:stretch>
            <a:fillRect/>
          </a:stretch>
        </p:blipFill>
        <p:spPr>
          <a:xfrm>
            <a:off x="4984847" y="1534510"/>
            <a:ext cx="6019798" cy="5124726"/>
          </a:xfrm>
        </p:spPr>
      </p:pic>
      <p:pic>
        <p:nvPicPr>
          <p:cNvPr id="4" name="Picture 3">
            <a:extLst>
              <a:ext uri="{FF2B5EF4-FFF2-40B4-BE49-F238E27FC236}">
                <a16:creationId xmlns:a16="http://schemas.microsoft.com/office/drawing/2014/main" id="{0AEEB1F9-9A58-9C63-4A13-13BD5FFAFF0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43152" y="5146512"/>
            <a:ext cx="1621295" cy="1621295"/>
          </a:xfrm>
          <a:prstGeom prst="rect">
            <a:avLst/>
          </a:prstGeom>
        </p:spPr>
      </p:pic>
    </p:spTree>
    <p:extLst>
      <p:ext uri="{BB962C8B-B14F-4D97-AF65-F5344CB8AC3E}">
        <p14:creationId xmlns:p14="http://schemas.microsoft.com/office/powerpoint/2010/main" val="1520866067"/>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96467-C2B2-4FDD-A77F-FB452124A3A8}"/>
              </a:ext>
            </a:extLst>
          </p:cNvPr>
          <p:cNvSpPr>
            <a:spLocks noGrp="1"/>
          </p:cNvSpPr>
          <p:nvPr>
            <p:ph type="title"/>
          </p:nvPr>
        </p:nvSpPr>
        <p:spPr/>
        <p:txBody>
          <a:bodyPr/>
          <a:lstStyle/>
          <a:p>
            <a:pPr algn="ctr"/>
            <a:r>
              <a:rPr lang="en-US" b="1" dirty="0">
                <a:solidFill>
                  <a:srgbClr val="47165D"/>
                </a:solidFill>
              </a:rPr>
              <a:t>Next Meeting</a:t>
            </a:r>
          </a:p>
        </p:txBody>
      </p:sp>
      <p:cxnSp>
        <p:nvCxnSpPr>
          <p:cNvPr id="5" name="Straight Connector 4">
            <a:extLst>
              <a:ext uri="{FF2B5EF4-FFF2-40B4-BE49-F238E27FC236}">
                <a16:creationId xmlns:a16="http://schemas.microsoft.com/office/drawing/2014/main" id="{D791731D-9E5F-45D1-A13D-1EF03AF8106A}"/>
              </a:ext>
              <a:ext uri="{C183D7F6-B498-43B3-948B-1728B52AA6E4}">
                <adec:decorative xmlns:adec="http://schemas.microsoft.com/office/drawing/2017/decorative" val="1"/>
              </a:ext>
            </a:extLst>
          </p:cNvPr>
          <p:cNvCxnSpPr/>
          <p:nvPr/>
        </p:nvCxnSpPr>
        <p:spPr>
          <a:xfrm>
            <a:off x="1035269" y="1534510"/>
            <a:ext cx="1012146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98EE1D10-0F22-4790-BDF4-FDAA93C1D095}"/>
              </a:ext>
            </a:extLst>
          </p:cNvPr>
          <p:cNvSpPr>
            <a:spLocks noGrp="1"/>
          </p:cNvSpPr>
          <p:nvPr>
            <p:ph idx="1"/>
          </p:nvPr>
        </p:nvSpPr>
        <p:spPr/>
        <p:txBody>
          <a:bodyPr/>
          <a:lstStyle/>
          <a:p>
            <a:pPr marL="0" indent="0" algn="ctr">
              <a:buNone/>
            </a:pPr>
            <a:endParaRPr lang="en-US" dirty="0"/>
          </a:p>
          <a:p>
            <a:pPr marL="0" indent="0" algn="ctr">
              <a:buNone/>
            </a:pPr>
            <a:r>
              <a:rPr lang="en-US" dirty="0"/>
              <a:t>Day, date, and time</a:t>
            </a:r>
          </a:p>
          <a:p>
            <a:pPr marL="0" indent="0" algn="ctr">
              <a:buNone/>
            </a:pPr>
            <a:r>
              <a:rPr lang="en-US" sz="4400" dirty="0"/>
              <a:t>[modality (Teams, Zoom…)]</a:t>
            </a:r>
          </a:p>
          <a:p>
            <a:pPr marL="0" indent="0" algn="ctr">
              <a:buNone/>
            </a:pPr>
            <a:endParaRPr lang="en-US" sz="4400" dirty="0"/>
          </a:p>
          <a:p>
            <a:pPr marL="0" indent="0" algn="ctr">
              <a:buNone/>
            </a:pPr>
            <a:r>
              <a:rPr lang="en-US" sz="2000" i="1" dirty="0"/>
              <a:t>Please contact [chairperson] with any questions and/or membership referrals</a:t>
            </a:r>
          </a:p>
        </p:txBody>
      </p:sp>
      <p:pic>
        <p:nvPicPr>
          <p:cNvPr id="4" name="Picture 3">
            <a:extLst>
              <a:ext uri="{FF2B5EF4-FFF2-40B4-BE49-F238E27FC236}">
                <a16:creationId xmlns:a16="http://schemas.microsoft.com/office/drawing/2014/main" id="{CE25788E-4C84-812F-DF7C-2C492A20B97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3152" y="5236705"/>
            <a:ext cx="1621295" cy="1621295"/>
          </a:xfrm>
          <a:prstGeom prst="rect">
            <a:avLst/>
          </a:prstGeom>
        </p:spPr>
      </p:pic>
    </p:spTree>
    <p:extLst>
      <p:ext uri="{BB962C8B-B14F-4D97-AF65-F5344CB8AC3E}">
        <p14:creationId xmlns:p14="http://schemas.microsoft.com/office/powerpoint/2010/main" val="3445965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4CB18-A153-4749-8B74-C1CD51F2EDC9}"/>
              </a:ext>
            </a:extLst>
          </p:cNvPr>
          <p:cNvSpPr>
            <a:spLocks noGrp="1"/>
          </p:cNvSpPr>
          <p:nvPr>
            <p:ph type="title"/>
          </p:nvPr>
        </p:nvSpPr>
        <p:spPr/>
        <p:txBody>
          <a:bodyPr/>
          <a:lstStyle/>
          <a:p>
            <a:pPr algn="ctr"/>
            <a:r>
              <a:rPr lang="en-US" b="1" dirty="0">
                <a:solidFill>
                  <a:srgbClr val="47165D"/>
                </a:solidFill>
              </a:rPr>
              <a:t>Meeting Objectives</a:t>
            </a:r>
          </a:p>
        </p:txBody>
      </p:sp>
      <p:cxnSp>
        <p:nvCxnSpPr>
          <p:cNvPr id="5" name="Straight Connector 4">
            <a:extLst>
              <a:ext uri="{FF2B5EF4-FFF2-40B4-BE49-F238E27FC236}">
                <a16:creationId xmlns:a16="http://schemas.microsoft.com/office/drawing/2014/main" id="{51ABA268-5CE0-4372-9C63-08FB25DB0653}"/>
              </a:ext>
              <a:ext uri="{C183D7F6-B498-43B3-948B-1728B52AA6E4}">
                <adec:decorative xmlns:adec="http://schemas.microsoft.com/office/drawing/2017/decorative" val="1"/>
              </a:ext>
            </a:extLst>
          </p:cNvPr>
          <p:cNvCxnSpPr/>
          <p:nvPr/>
        </p:nvCxnSpPr>
        <p:spPr>
          <a:xfrm>
            <a:off x="1030014" y="1576551"/>
            <a:ext cx="1012146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64C0712D-49E9-4A9F-B13E-A09F272860DE}"/>
              </a:ext>
            </a:extLst>
          </p:cNvPr>
          <p:cNvSpPr>
            <a:spLocks noGrp="1"/>
          </p:cNvSpPr>
          <p:nvPr>
            <p:ph sz="half" idx="1"/>
          </p:nvPr>
        </p:nvSpPr>
        <p:spPr/>
        <p:txBody>
          <a:bodyPr>
            <a:normAutofit/>
          </a:bodyPr>
          <a:lstStyle/>
          <a:p>
            <a:r>
              <a:rPr lang="en-US" dirty="0"/>
              <a:t>Welcome and Introductions</a:t>
            </a:r>
          </a:p>
          <a:p>
            <a:pPr lvl="1"/>
            <a:r>
              <a:rPr lang="en-US" dirty="0"/>
              <a:t>Introductions</a:t>
            </a:r>
          </a:p>
          <a:p>
            <a:pPr lvl="1"/>
            <a:r>
              <a:rPr lang="en-US" dirty="0"/>
              <a:t>FA$T Mission, Vision, Objectives</a:t>
            </a:r>
          </a:p>
          <a:p>
            <a:pPr lvl="1"/>
            <a:r>
              <a:rPr lang="en-US" dirty="0"/>
              <a:t>MOU and Confidentiality</a:t>
            </a:r>
          </a:p>
          <a:p>
            <a:r>
              <a:rPr lang="en-US" dirty="0"/>
              <a:t>Updates</a:t>
            </a:r>
          </a:p>
          <a:p>
            <a:r>
              <a:rPr lang="en-US" dirty="0"/>
              <a:t>Case Review</a:t>
            </a:r>
          </a:p>
          <a:p>
            <a:r>
              <a:rPr lang="en-US" dirty="0"/>
              <a:t>Education</a:t>
            </a:r>
          </a:p>
          <a:p>
            <a:r>
              <a:rPr lang="en-US" dirty="0"/>
              <a:t>Housekeeping</a:t>
            </a:r>
          </a:p>
          <a:p>
            <a:r>
              <a:rPr lang="en-US" dirty="0"/>
              <a:t>Next meeting</a:t>
            </a:r>
          </a:p>
          <a:p>
            <a:pPr marL="457200" lvl="1" indent="0">
              <a:buNone/>
            </a:pPr>
            <a:endParaRPr lang="en-US" dirty="0"/>
          </a:p>
          <a:p>
            <a:pPr lvl="1"/>
            <a:endParaRPr lang="en-US" dirty="0"/>
          </a:p>
        </p:txBody>
      </p:sp>
      <p:sp>
        <p:nvSpPr>
          <p:cNvPr id="10" name="TextBox 9">
            <a:extLst>
              <a:ext uri="{FF2B5EF4-FFF2-40B4-BE49-F238E27FC236}">
                <a16:creationId xmlns:a16="http://schemas.microsoft.com/office/drawing/2014/main" id="{C03002F6-8487-4E70-91E2-DE76A5750A04}"/>
              </a:ext>
            </a:extLst>
          </p:cNvPr>
          <p:cNvSpPr txBox="1"/>
          <p:nvPr/>
        </p:nvSpPr>
        <p:spPr>
          <a:xfrm>
            <a:off x="838200" y="6398475"/>
            <a:ext cx="9398000" cy="369332"/>
          </a:xfrm>
          <a:prstGeom prst="rect">
            <a:avLst/>
          </a:prstGeom>
          <a:noFill/>
        </p:spPr>
        <p:txBody>
          <a:bodyPr wrap="square" rtlCol="0">
            <a:spAutoFit/>
          </a:bodyPr>
          <a:lstStyle/>
          <a:p>
            <a:r>
              <a:rPr lang="en-US" i="1" dirty="0"/>
              <a:t>Fast members and guests respect all disclosures and discussions by maintaining confidentiality.</a:t>
            </a:r>
          </a:p>
        </p:txBody>
      </p:sp>
      <p:pic>
        <p:nvPicPr>
          <p:cNvPr id="7" name="Content Placeholder 6">
            <a:extLst>
              <a:ext uri="{FF2B5EF4-FFF2-40B4-BE49-F238E27FC236}">
                <a16:creationId xmlns:a16="http://schemas.microsoft.com/office/drawing/2014/main" id="{00345D63-BBD8-418C-AEFB-84CFFCD6B28A}"/>
              </a:ext>
              <a:ext uri="{C183D7F6-B498-43B3-948B-1728B52AA6E4}">
                <adec:decorative xmlns:adec="http://schemas.microsoft.com/office/drawing/2017/decorative" val="1"/>
              </a:ext>
            </a:extLst>
          </p:cNvPr>
          <p:cNvPicPr>
            <a:picLocks noGrp="1" noChangeAspect="1"/>
          </p:cNvPicPr>
          <p:nvPr>
            <p:ph sz="half" idx="2"/>
          </p:nvPr>
        </p:nvPicPr>
        <p:blipFill>
          <a:blip r:embed="rId3"/>
          <a:stretch>
            <a:fillRect/>
          </a:stretch>
        </p:blipFill>
        <p:spPr>
          <a:xfrm>
            <a:off x="6479630" y="1825625"/>
            <a:ext cx="4874170" cy="4942182"/>
          </a:xfrm>
        </p:spPr>
      </p:pic>
      <p:pic>
        <p:nvPicPr>
          <p:cNvPr id="11" name="Picture 10">
            <a:extLst>
              <a:ext uri="{FF2B5EF4-FFF2-40B4-BE49-F238E27FC236}">
                <a16:creationId xmlns:a16="http://schemas.microsoft.com/office/drawing/2014/main" id="{BD64C5E9-4C89-BAFB-9D40-28BD04D6B8E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43152" y="5146512"/>
            <a:ext cx="1621295" cy="1621295"/>
          </a:xfrm>
          <a:prstGeom prst="rect">
            <a:avLst/>
          </a:prstGeom>
        </p:spPr>
      </p:pic>
    </p:spTree>
    <p:extLst>
      <p:ext uri="{BB962C8B-B14F-4D97-AF65-F5344CB8AC3E}">
        <p14:creationId xmlns:p14="http://schemas.microsoft.com/office/powerpoint/2010/main" val="27927644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DA236-372A-4B7B-B106-0D9F53A33C26}"/>
              </a:ext>
            </a:extLst>
          </p:cNvPr>
          <p:cNvSpPr>
            <a:spLocks noGrp="1"/>
          </p:cNvSpPr>
          <p:nvPr>
            <p:ph type="title"/>
          </p:nvPr>
        </p:nvSpPr>
        <p:spPr/>
        <p:txBody>
          <a:bodyPr/>
          <a:lstStyle/>
          <a:p>
            <a:pPr algn="ctr"/>
            <a:r>
              <a:rPr lang="en-US" b="1" dirty="0">
                <a:solidFill>
                  <a:srgbClr val="47165D"/>
                </a:solidFill>
              </a:rPr>
              <a:t>Introductions</a:t>
            </a:r>
          </a:p>
        </p:txBody>
      </p:sp>
      <p:cxnSp>
        <p:nvCxnSpPr>
          <p:cNvPr id="5" name="Straight Connector 4">
            <a:extLst>
              <a:ext uri="{FF2B5EF4-FFF2-40B4-BE49-F238E27FC236}">
                <a16:creationId xmlns:a16="http://schemas.microsoft.com/office/drawing/2014/main" id="{4EFFD14C-AFD1-4750-81A0-34262528403F}"/>
              </a:ext>
              <a:ext uri="{C183D7F6-B498-43B3-948B-1728B52AA6E4}">
                <adec:decorative xmlns:adec="http://schemas.microsoft.com/office/drawing/2017/decorative" val="1"/>
              </a:ext>
            </a:extLst>
          </p:cNvPr>
          <p:cNvCxnSpPr/>
          <p:nvPr/>
        </p:nvCxnSpPr>
        <p:spPr>
          <a:xfrm>
            <a:off x="1030014" y="1576551"/>
            <a:ext cx="1012146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C98A8A2D-8518-42FA-8633-FD7BBA62BEE6}"/>
              </a:ext>
            </a:extLst>
          </p:cNvPr>
          <p:cNvSpPr>
            <a:spLocks noGrp="1"/>
          </p:cNvSpPr>
          <p:nvPr>
            <p:ph sz="half" idx="1"/>
          </p:nvPr>
        </p:nvSpPr>
        <p:spPr/>
        <p:txBody>
          <a:bodyPr>
            <a:normAutofit/>
          </a:bodyPr>
          <a:lstStyle/>
          <a:p>
            <a:r>
              <a:rPr lang="en-US" dirty="0"/>
              <a:t>State full name</a:t>
            </a:r>
          </a:p>
          <a:p>
            <a:r>
              <a:rPr lang="en-US" dirty="0"/>
              <a:t>Title</a:t>
            </a:r>
          </a:p>
          <a:p>
            <a:r>
              <a:rPr lang="en-US" dirty="0"/>
              <a:t>Organization</a:t>
            </a:r>
          </a:p>
          <a:p>
            <a:r>
              <a:rPr lang="en-US" dirty="0"/>
              <a:t>Briefly outline your experience with older and vulnerable adults</a:t>
            </a:r>
          </a:p>
          <a:p>
            <a:pPr marL="0" indent="0">
              <a:buNone/>
            </a:pPr>
            <a:endParaRPr lang="en-US" dirty="0"/>
          </a:p>
        </p:txBody>
      </p:sp>
      <p:sp>
        <p:nvSpPr>
          <p:cNvPr id="4" name="Content Placeholder 3">
            <a:extLst>
              <a:ext uri="{FF2B5EF4-FFF2-40B4-BE49-F238E27FC236}">
                <a16:creationId xmlns:a16="http://schemas.microsoft.com/office/drawing/2014/main" id="{675B5AEB-FCD5-408E-BEE0-A9AED80FB986}"/>
              </a:ext>
            </a:extLst>
          </p:cNvPr>
          <p:cNvSpPr>
            <a:spLocks noGrp="1"/>
          </p:cNvSpPr>
          <p:nvPr>
            <p:ph sz="half" idx="2"/>
          </p:nvPr>
        </p:nvSpPr>
        <p:spPr/>
        <p:txBody>
          <a:bodyPr>
            <a:normAutofit/>
          </a:bodyPr>
          <a:lstStyle/>
          <a:p>
            <a:r>
              <a:rPr lang="en-US" dirty="0"/>
              <a:t>Please rename yourself </a:t>
            </a:r>
          </a:p>
          <a:p>
            <a:r>
              <a:rPr lang="en-US" dirty="0"/>
              <a:t>Toggle over your name OR go to ‘participants’ at the bottom of the screen</a:t>
            </a:r>
          </a:p>
          <a:p>
            <a:pPr lvl="1"/>
            <a:r>
              <a:rPr lang="en-US" dirty="0"/>
              <a:t>Click on the ellipses (three dots) to the right of your name</a:t>
            </a:r>
          </a:p>
          <a:p>
            <a:pPr lvl="1"/>
            <a:r>
              <a:rPr lang="en-US" dirty="0"/>
              <a:t>Select  ‘rename’</a:t>
            </a:r>
          </a:p>
          <a:p>
            <a:pPr lvl="1"/>
            <a:r>
              <a:rPr lang="en-US" dirty="0"/>
              <a:t>Type in your full name and your organization</a:t>
            </a:r>
          </a:p>
        </p:txBody>
      </p:sp>
      <p:pic>
        <p:nvPicPr>
          <p:cNvPr id="8" name="Picture 7">
            <a:extLst>
              <a:ext uri="{FF2B5EF4-FFF2-40B4-BE49-F238E27FC236}">
                <a16:creationId xmlns:a16="http://schemas.microsoft.com/office/drawing/2014/main" id="{C9BEE6F8-8889-492E-9178-20BC989047A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55181" y="4340134"/>
            <a:ext cx="3206186" cy="2281470"/>
          </a:xfrm>
          <a:prstGeom prst="rect">
            <a:avLst/>
          </a:prstGeom>
        </p:spPr>
      </p:pic>
      <p:pic>
        <p:nvPicPr>
          <p:cNvPr id="7" name="Picture 6">
            <a:extLst>
              <a:ext uri="{FF2B5EF4-FFF2-40B4-BE49-F238E27FC236}">
                <a16:creationId xmlns:a16="http://schemas.microsoft.com/office/drawing/2014/main" id="{A96AD9E4-8964-A48F-4809-28777F576BB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43152" y="5236705"/>
            <a:ext cx="1621295" cy="1621295"/>
          </a:xfrm>
          <a:prstGeom prst="rect">
            <a:avLst/>
          </a:prstGeom>
        </p:spPr>
      </p:pic>
    </p:spTree>
    <p:extLst>
      <p:ext uri="{BB962C8B-B14F-4D97-AF65-F5344CB8AC3E}">
        <p14:creationId xmlns:p14="http://schemas.microsoft.com/office/powerpoint/2010/main" val="296816305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2729E-2F8C-4879-9C97-812C2C4A099C}"/>
              </a:ext>
            </a:extLst>
          </p:cNvPr>
          <p:cNvSpPr>
            <a:spLocks noGrp="1"/>
          </p:cNvSpPr>
          <p:nvPr>
            <p:ph type="title"/>
          </p:nvPr>
        </p:nvSpPr>
        <p:spPr/>
        <p:txBody>
          <a:bodyPr/>
          <a:lstStyle/>
          <a:p>
            <a:r>
              <a:rPr lang="en-US" dirty="0">
                <a:solidFill>
                  <a:schemeClr val="bg1"/>
                </a:solidFill>
              </a:rPr>
              <a:t>Wisconsin Elder Justice Coalition</a:t>
            </a:r>
          </a:p>
        </p:txBody>
      </p:sp>
      <p:cxnSp>
        <p:nvCxnSpPr>
          <p:cNvPr id="9" name="Straight Connector 8">
            <a:extLst>
              <a:ext uri="{FF2B5EF4-FFF2-40B4-BE49-F238E27FC236}">
                <a16:creationId xmlns:a16="http://schemas.microsoft.com/office/drawing/2014/main" id="{93ACD344-A82B-438B-86C5-29FA17C52ABB}"/>
              </a:ext>
              <a:ext uri="{C183D7F6-B498-43B3-948B-1728B52AA6E4}">
                <adec:decorative xmlns:adec="http://schemas.microsoft.com/office/drawing/2017/decorative" val="1"/>
              </a:ext>
            </a:extLst>
          </p:cNvPr>
          <p:cNvCxnSpPr>
            <a:cxnSpLocks/>
          </p:cNvCxnSpPr>
          <p:nvPr/>
        </p:nvCxnSpPr>
        <p:spPr>
          <a:xfrm>
            <a:off x="836612" y="2325298"/>
            <a:ext cx="5092125" cy="0"/>
          </a:xfrm>
          <a:prstGeom prst="line">
            <a:avLst/>
          </a:prstGeom>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250061BD-1CB9-44B2-93C6-4F65623C7540}"/>
              </a:ext>
            </a:extLst>
          </p:cNvPr>
          <p:cNvSpPr>
            <a:spLocks noGrp="1"/>
          </p:cNvSpPr>
          <p:nvPr>
            <p:ph type="body" idx="1"/>
          </p:nvPr>
        </p:nvSpPr>
        <p:spPr/>
        <p:txBody>
          <a:bodyPr/>
          <a:lstStyle/>
          <a:p>
            <a:pPr algn="ctr"/>
            <a:r>
              <a:rPr lang="en-US" sz="2800" dirty="0"/>
              <a:t>Wisconsin FA$T Mission</a:t>
            </a:r>
          </a:p>
          <a:p>
            <a:pPr algn="ctr"/>
            <a:endParaRPr lang="en-US" dirty="0"/>
          </a:p>
        </p:txBody>
      </p:sp>
      <p:sp>
        <p:nvSpPr>
          <p:cNvPr id="4" name="Content Placeholder 3">
            <a:extLst>
              <a:ext uri="{FF2B5EF4-FFF2-40B4-BE49-F238E27FC236}">
                <a16:creationId xmlns:a16="http://schemas.microsoft.com/office/drawing/2014/main" id="{376F2C17-5CEB-4DA5-A94C-B112AB7E0058}"/>
              </a:ext>
            </a:extLst>
          </p:cNvPr>
          <p:cNvSpPr>
            <a:spLocks noGrp="1"/>
          </p:cNvSpPr>
          <p:nvPr>
            <p:ph sz="half" idx="2"/>
          </p:nvPr>
        </p:nvSpPr>
        <p:spPr/>
        <p:txBody>
          <a:bodyPr>
            <a:normAutofit lnSpcReduction="10000"/>
          </a:bodyPr>
          <a:lstStyle/>
          <a:p>
            <a:pPr marL="0" indent="0">
              <a:buNone/>
            </a:pPr>
            <a:r>
              <a:rPr lang="en-US" sz="2400" b="0" i="0" u="none" strike="noStrike" baseline="0" dirty="0">
                <a:solidFill>
                  <a:srgbClr val="000000"/>
                </a:solidFill>
                <a:latin typeface="Calibri" panose="020F0502020204030204" pitchFamily="34" charset="0"/>
              </a:rPr>
              <a:t>The Wisconsin Financial Abuse Specialist Teams (FASTs) are </a:t>
            </a:r>
            <a:r>
              <a:rPr lang="en-US" sz="2400" i="0" u="none" strike="noStrike" baseline="0" dirty="0">
                <a:solidFill>
                  <a:srgbClr val="000000"/>
                </a:solidFill>
                <a:latin typeface="Calibri" panose="020F0502020204030204" pitchFamily="34" charset="0"/>
              </a:rPr>
              <a:t>multidisciplinary teams </a:t>
            </a:r>
            <a:r>
              <a:rPr lang="en-US" sz="2400" b="0" i="0" u="none" strike="noStrike" baseline="0" dirty="0">
                <a:solidFill>
                  <a:srgbClr val="000000"/>
                </a:solidFill>
                <a:latin typeface="Calibri" panose="020F0502020204030204" pitchFamily="34" charset="0"/>
              </a:rPr>
              <a:t>committed to addressing </a:t>
            </a:r>
            <a:r>
              <a:rPr lang="en-US" sz="2400" i="0" u="none" strike="noStrike" baseline="0" dirty="0">
                <a:solidFill>
                  <a:srgbClr val="000000"/>
                </a:solidFill>
                <a:latin typeface="Calibri" panose="020F0502020204030204" pitchFamily="34" charset="0"/>
              </a:rPr>
              <a:t>financial abuse, exploitation, and polyvictimization </a:t>
            </a:r>
            <a:r>
              <a:rPr lang="en-US" sz="2400" b="0" i="0" u="none" strike="noStrike" baseline="0" dirty="0">
                <a:solidFill>
                  <a:srgbClr val="000000"/>
                </a:solidFill>
                <a:latin typeface="Calibri" panose="020F0502020204030204" pitchFamily="34" charset="0"/>
              </a:rPr>
              <a:t>of adults at risk and older adults at risk. The purpose of these teams is to prevent financial abuse and exploitation and to improve the system’s capacity to respond to the needs of victims in accessing support, advocacy, and services. </a:t>
            </a:r>
            <a:r>
              <a:rPr lang="en-US" sz="1800" b="0" i="0" u="none" strike="noStrike" baseline="0" dirty="0">
                <a:solidFill>
                  <a:srgbClr val="000000"/>
                </a:solidFill>
                <a:latin typeface="Calibri" panose="020F0502020204030204" pitchFamily="34" charset="0"/>
              </a:rPr>
              <a:t>	</a:t>
            </a:r>
          </a:p>
          <a:p>
            <a:pPr marL="0" indent="0">
              <a:buNone/>
            </a:pPr>
            <a:endParaRPr lang="en-US" dirty="0"/>
          </a:p>
        </p:txBody>
      </p:sp>
      <p:sp>
        <p:nvSpPr>
          <p:cNvPr id="5" name="Text Placeholder 4">
            <a:extLst>
              <a:ext uri="{FF2B5EF4-FFF2-40B4-BE49-F238E27FC236}">
                <a16:creationId xmlns:a16="http://schemas.microsoft.com/office/drawing/2014/main" id="{BC57B4B2-6782-434B-A62B-BE606FDFCBF6}"/>
              </a:ext>
            </a:extLst>
          </p:cNvPr>
          <p:cNvSpPr>
            <a:spLocks noGrp="1"/>
          </p:cNvSpPr>
          <p:nvPr>
            <p:ph type="body" sz="quarter" idx="3"/>
          </p:nvPr>
        </p:nvSpPr>
        <p:spPr/>
        <p:txBody>
          <a:bodyPr/>
          <a:lstStyle/>
          <a:p>
            <a:pPr algn="ctr"/>
            <a:r>
              <a:rPr lang="en-US" sz="2800" dirty="0"/>
              <a:t>Wisconsin FA$T Vision</a:t>
            </a:r>
          </a:p>
          <a:p>
            <a:pPr algn="ctr"/>
            <a:endParaRPr lang="en-US" dirty="0"/>
          </a:p>
        </p:txBody>
      </p:sp>
      <p:cxnSp>
        <p:nvCxnSpPr>
          <p:cNvPr id="11" name="Straight Connector 10">
            <a:extLst>
              <a:ext uri="{FF2B5EF4-FFF2-40B4-BE49-F238E27FC236}">
                <a16:creationId xmlns:a16="http://schemas.microsoft.com/office/drawing/2014/main" id="{3839995A-9FF7-46F2-B8D7-68BEA6FEEC3C}"/>
              </a:ext>
              <a:ext uri="{C183D7F6-B498-43B3-948B-1728B52AA6E4}">
                <adec:decorative xmlns:adec="http://schemas.microsoft.com/office/drawing/2017/decorative" val="1"/>
              </a:ext>
            </a:extLst>
          </p:cNvPr>
          <p:cNvCxnSpPr>
            <a:cxnSpLocks/>
          </p:cNvCxnSpPr>
          <p:nvPr/>
        </p:nvCxnSpPr>
        <p:spPr>
          <a:xfrm>
            <a:off x="6201103" y="2343807"/>
            <a:ext cx="5065987" cy="0"/>
          </a:xfrm>
          <a:prstGeom prst="line">
            <a:avLst/>
          </a:prstGeom>
        </p:spPr>
        <p:style>
          <a:lnRef idx="1">
            <a:schemeClr val="dk1"/>
          </a:lnRef>
          <a:fillRef idx="0">
            <a:schemeClr val="dk1"/>
          </a:fillRef>
          <a:effectRef idx="0">
            <a:schemeClr val="dk1"/>
          </a:effectRef>
          <a:fontRef idx="minor">
            <a:schemeClr val="tx1"/>
          </a:fontRef>
        </p:style>
      </p:cxnSp>
      <p:sp>
        <p:nvSpPr>
          <p:cNvPr id="6" name="Content Placeholder 5">
            <a:extLst>
              <a:ext uri="{FF2B5EF4-FFF2-40B4-BE49-F238E27FC236}">
                <a16:creationId xmlns:a16="http://schemas.microsoft.com/office/drawing/2014/main" id="{BBB912D9-8091-4DFE-A714-ED9892B846EF}"/>
              </a:ext>
            </a:extLst>
          </p:cNvPr>
          <p:cNvSpPr>
            <a:spLocks noGrp="1"/>
          </p:cNvSpPr>
          <p:nvPr>
            <p:ph sz="quarter" idx="4"/>
          </p:nvPr>
        </p:nvSpPr>
        <p:spPr/>
        <p:txBody>
          <a:bodyPr>
            <a:normAutofit lnSpcReduction="10000"/>
          </a:bodyPr>
          <a:lstStyle/>
          <a:p>
            <a:pPr marL="0" indent="0">
              <a:buNone/>
            </a:pPr>
            <a:r>
              <a:rPr lang="en-US" sz="2400" b="0" i="0" u="none" strike="noStrike" baseline="0" dirty="0">
                <a:solidFill>
                  <a:srgbClr val="000000"/>
                </a:solidFill>
                <a:latin typeface="Calibri" panose="020F0502020204030204" pitchFamily="34" charset="0"/>
              </a:rPr>
              <a:t>Our vision is to eliminate financial abuse and exploitation of adults at risk and older adults. This is done through creating a supportive multi-disciplinary team and sharing resources for team education, awareness, and a collaborative response that identifies and addresses gaps in the system. </a:t>
            </a:r>
            <a:r>
              <a:rPr lang="en-US" sz="1800" b="0" i="0" u="none" strike="noStrike" baseline="0" dirty="0">
                <a:solidFill>
                  <a:srgbClr val="000000"/>
                </a:solidFill>
                <a:latin typeface="Calibri" panose="020F0502020204030204" pitchFamily="34" charset="0"/>
              </a:rPr>
              <a:t>	</a:t>
            </a:r>
          </a:p>
          <a:p>
            <a:pPr marL="0" indent="0">
              <a:buNone/>
            </a:pPr>
            <a:endParaRPr lang="en-US" dirty="0"/>
          </a:p>
        </p:txBody>
      </p:sp>
      <p:pic>
        <p:nvPicPr>
          <p:cNvPr id="7" name="Content Placeholder 7">
            <a:extLst>
              <a:ext uri="{FF2B5EF4-FFF2-40B4-BE49-F238E27FC236}">
                <a16:creationId xmlns:a16="http://schemas.microsoft.com/office/drawing/2014/main" id="{9B0B1934-DCE4-4FF9-BE47-9BA6EB85EA3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6841" y="154715"/>
            <a:ext cx="3878317" cy="1356196"/>
          </a:xfrm>
          <a:prstGeom prst="rect">
            <a:avLst/>
          </a:prstGeom>
        </p:spPr>
      </p:pic>
      <p:sp>
        <p:nvSpPr>
          <p:cNvPr id="15" name="TextBox 14">
            <a:extLst>
              <a:ext uri="{FF2B5EF4-FFF2-40B4-BE49-F238E27FC236}">
                <a16:creationId xmlns:a16="http://schemas.microsoft.com/office/drawing/2014/main" id="{D8AAC1C9-C55B-4754-8250-91FBD35B498E}"/>
              </a:ext>
            </a:extLst>
          </p:cNvPr>
          <p:cNvSpPr txBox="1"/>
          <p:nvPr/>
        </p:nvSpPr>
        <p:spPr>
          <a:xfrm>
            <a:off x="1164020" y="6145104"/>
            <a:ext cx="10016359" cy="646331"/>
          </a:xfrm>
          <a:prstGeom prst="rect">
            <a:avLst/>
          </a:prstGeom>
          <a:noFill/>
        </p:spPr>
        <p:txBody>
          <a:bodyPr wrap="square" rtlCol="0">
            <a:spAutoFit/>
          </a:bodyPr>
          <a:lstStyle/>
          <a:p>
            <a:pPr algn="ctr"/>
            <a:r>
              <a:rPr lang="en-US" i="1" dirty="0"/>
              <a:t>Wisconsin Elder Justice Coalition</a:t>
            </a:r>
          </a:p>
          <a:p>
            <a:pPr algn="ctr"/>
            <a:r>
              <a:rPr lang="en-US" i="1" dirty="0"/>
              <a:t>Wisconsin Financial Abuse Specialist (FA$T) Toolkit</a:t>
            </a:r>
          </a:p>
        </p:txBody>
      </p:sp>
      <p:pic>
        <p:nvPicPr>
          <p:cNvPr id="10" name="Picture 9">
            <a:extLst>
              <a:ext uri="{FF2B5EF4-FFF2-40B4-BE49-F238E27FC236}">
                <a16:creationId xmlns:a16="http://schemas.microsoft.com/office/drawing/2014/main" id="{ADF75030-5292-EFD4-E1A1-6ABC96938114}"/>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41564" y="5236705"/>
            <a:ext cx="1621295" cy="1621295"/>
          </a:xfrm>
          <a:prstGeom prst="rect">
            <a:avLst/>
          </a:prstGeom>
        </p:spPr>
      </p:pic>
    </p:spTree>
    <p:extLst>
      <p:ext uri="{BB962C8B-B14F-4D97-AF65-F5344CB8AC3E}">
        <p14:creationId xmlns:p14="http://schemas.microsoft.com/office/powerpoint/2010/main" val="420744803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EAD75-57A6-4B8C-A027-62466D6BD05B}"/>
              </a:ext>
            </a:extLst>
          </p:cNvPr>
          <p:cNvSpPr>
            <a:spLocks noGrp="1"/>
          </p:cNvSpPr>
          <p:nvPr>
            <p:ph type="title"/>
          </p:nvPr>
        </p:nvSpPr>
        <p:spPr/>
        <p:txBody>
          <a:bodyPr/>
          <a:lstStyle/>
          <a:p>
            <a:pPr algn="ctr"/>
            <a:r>
              <a:rPr lang="en-US" b="1" dirty="0">
                <a:solidFill>
                  <a:srgbClr val="47165D"/>
                </a:solidFill>
              </a:rPr>
              <a:t>Wisconsin FA$T Objectives</a:t>
            </a:r>
          </a:p>
        </p:txBody>
      </p:sp>
      <p:cxnSp>
        <p:nvCxnSpPr>
          <p:cNvPr id="6" name="Straight Connector 5">
            <a:extLst>
              <a:ext uri="{FF2B5EF4-FFF2-40B4-BE49-F238E27FC236}">
                <a16:creationId xmlns:a16="http://schemas.microsoft.com/office/drawing/2014/main" id="{84017B72-34F6-4664-B1BD-DDF2ADA2F0A1}"/>
              </a:ext>
              <a:ext uri="{C183D7F6-B498-43B3-948B-1728B52AA6E4}">
                <adec:decorative xmlns:adec="http://schemas.microsoft.com/office/drawing/2017/decorative" val="1"/>
              </a:ext>
            </a:extLst>
          </p:cNvPr>
          <p:cNvCxnSpPr/>
          <p:nvPr/>
        </p:nvCxnSpPr>
        <p:spPr>
          <a:xfrm>
            <a:off x="1030014" y="1576551"/>
            <a:ext cx="1012146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FA42249E-D868-4C63-81A9-2B0082AB94B2}"/>
              </a:ext>
            </a:extLst>
          </p:cNvPr>
          <p:cNvSpPr>
            <a:spLocks noGrp="1"/>
          </p:cNvSpPr>
          <p:nvPr>
            <p:ph idx="1"/>
          </p:nvPr>
        </p:nvSpPr>
        <p:spPr/>
        <p:txBody>
          <a:bodyPr>
            <a:normAutofit/>
          </a:bodyPr>
          <a:lstStyle/>
          <a:p>
            <a:r>
              <a:rPr lang="en-US" dirty="0"/>
              <a:t>Promote outreach and educational initiatives on preventing financial abuse.</a:t>
            </a:r>
          </a:p>
          <a:p>
            <a:r>
              <a:rPr lang="en-US" dirty="0"/>
              <a:t>Raise awareness of community trends in financial abuse for consumers and providers working with older adults in the community.</a:t>
            </a:r>
          </a:p>
          <a:p>
            <a:r>
              <a:rPr lang="en-US" dirty="0"/>
              <a:t>Increase collaboration and coordination regarding improving system response to victims to promote more efficient and effective responses to victims of financial abuse.</a:t>
            </a:r>
          </a:p>
          <a:p>
            <a:r>
              <a:rPr lang="en-US" dirty="0"/>
              <a:t>Gather comprehensive and precise information, and tap into a diverse range of expertise required for prosecuting elder abuse cases effectively.</a:t>
            </a:r>
          </a:p>
          <a:p>
            <a:pPr marL="0" indent="0">
              <a:buNone/>
            </a:pPr>
            <a:endParaRPr lang="en-US" dirty="0"/>
          </a:p>
        </p:txBody>
      </p:sp>
      <p:sp>
        <p:nvSpPr>
          <p:cNvPr id="4" name="TextBox 3">
            <a:extLst>
              <a:ext uri="{FF2B5EF4-FFF2-40B4-BE49-F238E27FC236}">
                <a16:creationId xmlns:a16="http://schemas.microsoft.com/office/drawing/2014/main" id="{A06D48DD-2D6B-40D0-8046-9D5E3B003379}"/>
              </a:ext>
            </a:extLst>
          </p:cNvPr>
          <p:cNvSpPr txBox="1"/>
          <p:nvPr/>
        </p:nvSpPr>
        <p:spPr>
          <a:xfrm>
            <a:off x="1103586" y="6211669"/>
            <a:ext cx="10047890" cy="646331"/>
          </a:xfrm>
          <a:prstGeom prst="rect">
            <a:avLst/>
          </a:prstGeom>
          <a:noFill/>
        </p:spPr>
        <p:txBody>
          <a:bodyPr wrap="square" rtlCol="0">
            <a:spAutoFit/>
          </a:bodyPr>
          <a:lstStyle/>
          <a:p>
            <a:pPr algn="ctr"/>
            <a:r>
              <a:rPr lang="en-US" i="1"/>
              <a:t>Wisconsin Elder Justice Coalition</a:t>
            </a:r>
          </a:p>
          <a:p>
            <a:pPr algn="ctr"/>
            <a:r>
              <a:rPr lang="en-US" i="1"/>
              <a:t>Wisconsin Financial Abuse Specialist (FA$T) Toolkit</a:t>
            </a:r>
            <a:endParaRPr lang="en-US" i="1" dirty="0"/>
          </a:p>
        </p:txBody>
      </p:sp>
      <p:pic>
        <p:nvPicPr>
          <p:cNvPr id="5" name="Picture 4">
            <a:extLst>
              <a:ext uri="{FF2B5EF4-FFF2-40B4-BE49-F238E27FC236}">
                <a16:creationId xmlns:a16="http://schemas.microsoft.com/office/drawing/2014/main" id="{877FE2E9-588C-7478-69B5-033E03C5D79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3152" y="5236705"/>
            <a:ext cx="1621295" cy="1621295"/>
          </a:xfrm>
          <a:prstGeom prst="rect">
            <a:avLst/>
          </a:prstGeom>
        </p:spPr>
      </p:pic>
    </p:spTree>
    <p:extLst>
      <p:ext uri="{BB962C8B-B14F-4D97-AF65-F5344CB8AC3E}">
        <p14:creationId xmlns:p14="http://schemas.microsoft.com/office/powerpoint/2010/main" val="27783698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180B9-6755-474C-B716-072459A61015}"/>
              </a:ext>
            </a:extLst>
          </p:cNvPr>
          <p:cNvSpPr>
            <a:spLocks noGrp="1"/>
          </p:cNvSpPr>
          <p:nvPr>
            <p:ph type="title"/>
          </p:nvPr>
        </p:nvSpPr>
        <p:spPr/>
        <p:txBody>
          <a:bodyPr/>
          <a:lstStyle/>
          <a:p>
            <a:pPr algn="ctr"/>
            <a:r>
              <a:rPr lang="en-US" b="1" dirty="0">
                <a:solidFill>
                  <a:srgbClr val="47165D"/>
                </a:solidFill>
              </a:rPr>
              <a:t>Objectives continued</a:t>
            </a:r>
          </a:p>
        </p:txBody>
      </p:sp>
      <p:cxnSp>
        <p:nvCxnSpPr>
          <p:cNvPr id="9" name="Straight Connector 8">
            <a:extLst>
              <a:ext uri="{FF2B5EF4-FFF2-40B4-BE49-F238E27FC236}">
                <a16:creationId xmlns:a16="http://schemas.microsoft.com/office/drawing/2014/main" id="{DFE89A3F-4104-4EE8-97D1-D44F10E16A7E}"/>
              </a:ext>
              <a:ext uri="{C183D7F6-B498-43B3-948B-1728B52AA6E4}">
                <adec:decorative xmlns:adec="http://schemas.microsoft.com/office/drawing/2017/decorative" val="1"/>
              </a:ext>
            </a:extLst>
          </p:cNvPr>
          <p:cNvCxnSpPr/>
          <p:nvPr/>
        </p:nvCxnSpPr>
        <p:spPr>
          <a:xfrm>
            <a:off x="1035269" y="1576551"/>
            <a:ext cx="1012146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7168CA5F-0E83-4A8F-890F-0537E9E05ADB}"/>
              </a:ext>
            </a:extLst>
          </p:cNvPr>
          <p:cNvSpPr>
            <a:spLocks noGrp="1"/>
          </p:cNvSpPr>
          <p:nvPr>
            <p:ph idx="1"/>
          </p:nvPr>
        </p:nvSpPr>
        <p:spPr/>
        <p:txBody>
          <a:bodyPr/>
          <a:lstStyle/>
          <a:p>
            <a:r>
              <a:rPr lang="en-US" dirty="0"/>
              <a:t>Address intricate cases and bolster the safety of victims.</a:t>
            </a:r>
          </a:p>
          <a:p>
            <a:r>
              <a:rPr lang="en-US" dirty="0"/>
              <a:t>Promote best practice initiatives in prevention and response to elder financial abuse.</a:t>
            </a:r>
          </a:p>
        </p:txBody>
      </p:sp>
      <p:sp>
        <p:nvSpPr>
          <p:cNvPr id="4" name="TextBox 3">
            <a:extLst>
              <a:ext uri="{FF2B5EF4-FFF2-40B4-BE49-F238E27FC236}">
                <a16:creationId xmlns:a16="http://schemas.microsoft.com/office/drawing/2014/main" id="{A67AFD60-8121-441F-9779-F6EF86C58E08}"/>
              </a:ext>
            </a:extLst>
          </p:cNvPr>
          <p:cNvSpPr txBox="1"/>
          <p:nvPr/>
        </p:nvSpPr>
        <p:spPr>
          <a:xfrm>
            <a:off x="1008992" y="6169709"/>
            <a:ext cx="9963807" cy="646331"/>
          </a:xfrm>
          <a:prstGeom prst="rect">
            <a:avLst/>
          </a:prstGeom>
          <a:noFill/>
        </p:spPr>
        <p:txBody>
          <a:bodyPr wrap="square" rtlCol="0">
            <a:spAutoFit/>
          </a:bodyPr>
          <a:lstStyle/>
          <a:p>
            <a:pPr algn="ctr"/>
            <a:r>
              <a:rPr lang="en-US" i="1"/>
              <a:t>Wisconsin Elder Justice Coalition</a:t>
            </a:r>
          </a:p>
          <a:p>
            <a:pPr algn="ctr"/>
            <a:r>
              <a:rPr lang="en-US" i="1"/>
              <a:t>Wisconsin Financial Abuse Specialist (FA$T) Toolkit</a:t>
            </a:r>
            <a:endParaRPr lang="en-US" i="1" dirty="0"/>
          </a:p>
        </p:txBody>
      </p:sp>
      <p:pic>
        <p:nvPicPr>
          <p:cNvPr id="5" name="Picture 4">
            <a:extLst>
              <a:ext uri="{FF2B5EF4-FFF2-40B4-BE49-F238E27FC236}">
                <a16:creationId xmlns:a16="http://schemas.microsoft.com/office/drawing/2014/main" id="{7B814212-78AA-28B1-9BA5-DED364328AE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3152" y="5194745"/>
            <a:ext cx="1621295" cy="1621295"/>
          </a:xfrm>
          <a:prstGeom prst="rect">
            <a:avLst/>
          </a:prstGeom>
        </p:spPr>
      </p:pic>
    </p:spTree>
    <p:extLst>
      <p:ext uri="{BB962C8B-B14F-4D97-AF65-F5344CB8AC3E}">
        <p14:creationId xmlns:p14="http://schemas.microsoft.com/office/powerpoint/2010/main" val="33593925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C06C0-839E-05E8-3913-6A2F2FF7A969}"/>
              </a:ext>
            </a:extLst>
          </p:cNvPr>
          <p:cNvSpPr>
            <a:spLocks noGrp="1"/>
          </p:cNvSpPr>
          <p:nvPr>
            <p:ph type="title"/>
          </p:nvPr>
        </p:nvSpPr>
        <p:spPr/>
        <p:txBody>
          <a:bodyPr/>
          <a:lstStyle/>
          <a:p>
            <a:pPr algn="ctr"/>
            <a:r>
              <a:rPr lang="en-US" b="1" dirty="0">
                <a:solidFill>
                  <a:srgbClr val="47165D"/>
                </a:solidFill>
              </a:rPr>
              <a:t>Updates</a:t>
            </a:r>
          </a:p>
        </p:txBody>
      </p:sp>
      <p:cxnSp>
        <p:nvCxnSpPr>
          <p:cNvPr id="5" name="Straight Connector 4">
            <a:extLst>
              <a:ext uri="{FF2B5EF4-FFF2-40B4-BE49-F238E27FC236}">
                <a16:creationId xmlns:a16="http://schemas.microsoft.com/office/drawing/2014/main" id="{8DDFFFD1-64B2-A9E9-E460-16E7B65CE52E}"/>
              </a:ext>
              <a:ext uri="{C183D7F6-B498-43B3-948B-1728B52AA6E4}">
                <adec:decorative xmlns:adec="http://schemas.microsoft.com/office/drawing/2017/decorative" val="1"/>
              </a:ext>
            </a:extLst>
          </p:cNvPr>
          <p:cNvCxnSpPr/>
          <p:nvPr/>
        </p:nvCxnSpPr>
        <p:spPr>
          <a:xfrm>
            <a:off x="1035269" y="1576551"/>
            <a:ext cx="1012146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2A2B440A-04D1-81CD-946E-CFB4F86BB237}"/>
              </a:ext>
            </a:extLst>
          </p:cNvPr>
          <p:cNvSpPr>
            <a:spLocks noGrp="1"/>
          </p:cNvSpPr>
          <p:nvPr>
            <p:ph idx="1"/>
          </p:nvPr>
        </p:nvSpPr>
        <p:spPr/>
        <p:txBody>
          <a:bodyPr/>
          <a:lstStyle/>
          <a:p>
            <a:r>
              <a:rPr lang="en-US" dirty="0"/>
              <a:t>Previous case review updates</a:t>
            </a:r>
          </a:p>
          <a:p>
            <a:r>
              <a:rPr lang="en-US" dirty="0"/>
              <a:t>Team updates</a:t>
            </a:r>
          </a:p>
        </p:txBody>
      </p:sp>
      <p:pic>
        <p:nvPicPr>
          <p:cNvPr id="4" name="Picture 3">
            <a:extLst>
              <a:ext uri="{FF2B5EF4-FFF2-40B4-BE49-F238E27FC236}">
                <a16:creationId xmlns:a16="http://schemas.microsoft.com/office/drawing/2014/main" id="{E7C84822-6443-AAFC-9BC1-B5551C20F9A5}"/>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3152" y="5236705"/>
            <a:ext cx="1621295" cy="1621295"/>
          </a:xfrm>
          <a:prstGeom prst="rect">
            <a:avLst/>
          </a:prstGeom>
        </p:spPr>
      </p:pic>
    </p:spTree>
    <p:extLst>
      <p:ext uri="{BB962C8B-B14F-4D97-AF65-F5344CB8AC3E}">
        <p14:creationId xmlns:p14="http://schemas.microsoft.com/office/powerpoint/2010/main" val="3202966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67651-93AD-2A72-4419-2943DF23F3F6}"/>
              </a:ext>
            </a:extLst>
          </p:cNvPr>
          <p:cNvSpPr>
            <a:spLocks noGrp="1"/>
          </p:cNvSpPr>
          <p:nvPr>
            <p:ph type="title"/>
          </p:nvPr>
        </p:nvSpPr>
        <p:spPr/>
        <p:txBody>
          <a:bodyPr/>
          <a:lstStyle/>
          <a:p>
            <a:pPr algn="ctr"/>
            <a:r>
              <a:rPr lang="en-US" b="1" dirty="0">
                <a:solidFill>
                  <a:srgbClr val="47165D"/>
                </a:solidFill>
              </a:rPr>
              <a:t>Case Review </a:t>
            </a:r>
          </a:p>
        </p:txBody>
      </p:sp>
      <p:cxnSp>
        <p:nvCxnSpPr>
          <p:cNvPr id="5" name="Straight Connector 4">
            <a:extLst>
              <a:ext uri="{FF2B5EF4-FFF2-40B4-BE49-F238E27FC236}">
                <a16:creationId xmlns:a16="http://schemas.microsoft.com/office/drawing/2014/main" id="{AF797D19-8F31-C456-23C5-1A1C8AF32E58}"/>
              </a:ext>
              <a:ext uri="{C183D7F6-B498-43B3-948B-1728B52AA6E4}">
                <adec:decorative xmlns:adec="http://schemas.microsoft.com/office/drawing/2017/decorative" val="1"/>
              </a:ext>
            </a:extLst>
          </p:cNvPr>
          <p:cNvCxnSpPr/>
          <p:nvPr/>
        </p:nvCxnSpPr>
        <p:spPr>
          <a:xfrm>
            <a:off x="1035269" y="1576551"/>
            <a:ext cx="10121462" cy="0"/>
          </a:xfrm>
          <a:prstGeom prst="line">
            <a:avLst/>
          </a:prstGeom>
        </p:spPr>
        <p:style>
          <a:lnRef idx="1">
            <a:schemeClr val="dk1"/>
          </a:lnRef>
          <a:fillRef idx="0">
            <a:schemeClr val="dk1"/>
          </a:fillRef>
          <a:effectRef idx="0">
            <a:schemeClr val="dk1"/>
          </a:effectRef>
          <a:fontRef idx="minor">
            <a:schemeClr val="tx1"/>
          </a:fontRef>
        </p:style>
      </p:cxnSp>
      <p:sp>
        <p:nvSpPr>
          <p:cNvPr id="3" name="Content Placeholder 2">
            <a:extLst>
              <a:ext uri="{FF2B5EF4-FFF2-40B4-BE49-F238E27FC236}">
                <a16:creationId xmlns:a16="http://schemas.microsoft.com/office/drawing/2014/main" id="{5189D12B-B148-C866-8B04-97BC5726D94A}"/>
              </a:ext>
            </a:extLst>
          </p:cNvPr>
          <p:cNvSpPr>
            <a:spLocks noGrp="1"/>
          </p:cNvSpPr>
          <p:nvPr>
            <p:ph idx="1"/>
          </p:nvPr>
        </p:nvSpPr>
        <p:spPr/>
        <p:txBody>
          <a:bodyPr/>
          <a:lstStyle/>
          <a:p>
            <a:r>
              <a:rPr lang="en-US" dirty="0"/>
              <a:t>Details/timeline of the case</a:t>
            </a:r>
          </a:p>
        </p:txBody>
      </p:sp>
      <p:pic>
        <p:nvPicPr>
          <p:cNvPr id="4" name="Picture 3">
            <a:extLst>
              <a:ext uri="{FF2B5EF4-FFF2-40B4-BE49-F238E27FC236}">
                <a16:creationId xmlns:a16="http://schemas.microsoft.com/office/drawing/2014/main" id="{EE73776C-C358-327F-CA88-C2A36C1D92A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3152" y="5146512"/>
            <a:ext cx="1621295" cy="1621295"/>
          </a:xfrm>
          <a:prstGeom prst="rect">
            <a:avLst/>
          </a:prstGeom>
        </p:spPr>
      </p:pic>
    </p:spTree>
    <p:extLst>
      <p:ext uri="{BB962C8B-B14F-4D97-AF65-F5344CB8AC3E}">
        <p14:creationId xmlns:p14="http://schemas.microsoft.com/office/powerpoint/2010/main" val="4255819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330E0-7BCC-7816-B5CA-7D77CAA1087C}"/>
              </a:ext>
            </a:extLst>
          </p:cNvPr>
          <p:cNvSpPr>
            <a:spLocks noGrp="1"/>
          </p:cNvSpPr>
          <p:nvPr>
            <p:ph type="title"/>
          </p:nvPr>
        </p:nvSpPr>
        <p:spPr/>
        <p:txBody>
          <a:bodyPr/>
          <a:lstStyle/>
          <a:p>
            <a:pPr algn="ctr"/>
            <a:r>
              <a:rPr lang="en-US" sz="3600" b="1" dirty="0">
                <a:solidFill>
                  <a:srgbClr val="47165D"/>
                </a:solidFill>
              </a:rPr>
              <a:t>[Education – Presenter’s Name]</a:t>
            </a:r>
            <a:br>
              <a:rPr lang="en-US" b="1" dirty="0">
                <a:solidFill>
                  <a:srgbClr val="47165D"/>
                </a:solidFill>
              </a:rPr>
            </a:br>
            <a:endParaRPr lang="en-US" b="1" dirty="0">
              <a:solidFill>
                <a:srgbClr val="47165D"/>
              </a:solidFill>
            </a:endParaRPr>
          </a:p>
        </p:txBody>
      </p:sp>
      <p:cxnSp>
        <p:nvCxnSpPr>
          <p:cNvPr id="6" name="Straight Connector 5">
            <a:extLst>
              <a:ext uri="{FF2B5EF4-FFF2-40B4-BE49-F238E27FC236}">
                <a16:creationId xmlns:a16="http://schemas.microsoft.com/office/drawing/2014/main" id="{9B28BAEE-A2B9-1948-E36F-BAED937AD20C}"/>
              </a:ext>
              <a:ext uri="{C183D7F6-B498-43B3-948B-1728B52AA6E4}">
                <adec:decorative xmlns:adec="http://schemas.microsoft.com/office/drawing/2017/decorative" val="1"/>
              </a:ext>
            </a:extLst>
          </p:cNvPr>
          <p:cNvCxnSpPr>
            <a:cxnSpLocks/>
          </p:cNvCxnSpPr>
          <p:nvPr/>
        </p:nvCxnSpPr>
        <p:spPr>
          <a:xfrm>
            <a:off x="1007974" y="1740324"/>
            <a:ext cx="3454844" cy="0"/>
          </a:xfrm>
          <a:prstGeom prst="line">
            <a:avLst/>
          </a:prstGeom>
        </p:spPr>
        <p:style>
          <a:lnRef idx="1">
            <a:schemeClr val="dk1"/>
          </a:lnRef>
          <a:fillRef idx="0">
            <a:schemeClr val="dk1"/>
          </a:fillRef>
          <a:effectRef idx="0">
            <a:schemeClr val="dk1"/>
          </a:effectRef>
          <a:fontRef idx="minor">
            <a:schemeClr val="tx1"/>
          </a:fontRef>
        </p:style>
      </p:cxnSp>
      <p:sp>
        <p:nvSpPr>
          <p:cNvPr id="4" name="Text Placeholder 3">
            <a:extLst>
              <a:ext uri="{FF2B5EF4-FFF2-40B4-BE49-F238E27FC236}">
                <a16:creationId xmlns:a16="http://schemas.microsoft.com/office/drawing/2014/main" id="{DE92577E-0A6C-EA11-AEDD-D11213378660}"/>
              </a:ext>
            </a:extLst>
          </p:cNvPr>
          <p:cNvSpPr>
            <a:spLocks noGrp="1"/>
          </p:cNvSpPr>
          <p:nvPr>
            <p:ph type="body" sz="half" idx="2"/>
          </p:nvPr>
        </p:nvSpPr>
        <p:spPr/>
        <p:txBody>
          <a:bodyPr>
            <a:normAutofit/>
          </a:bodyPr>
          <a:lstStyle/>
          <a:p>
            <a:pPr marL="285750" indent="-285750">
              <a:buFont typeface="Arial" panose="020B0604020202020204" pitchFamily="34" charset="0"/>
              <a:buChar char="•"/>
            </a:pPr>
            <a:r>
              <a:rPr lang="en-US" sz="2000" dirty="0"/>
              <a:t>Professional information on presenter</a:t>
            </a:r>
          </a:p>
        </p:txBody>
      </p:sp>
      <p:sp>
        <p:nvSpPr>
          <p:cNvPr id="3" name="Content Placeholder 2">
            <a:extLst>
              <a:ext uri="{FF2B5EF4-FFF2-40B4-BE49-F238E27FC236}">
                <a16:creationId xmlns:a16="http://schemas.microsoft.com/office/drawing/2014/main" id="{CD0BC8E8-5DA9-CE04-712E-BAE06345EB7C}"/>
              </a:ext>
            </a:extLst>
          </p:cNvPr>
          <p:cNvSpPr>
            <a:spLocks noGrp="1"/>
          </p:cNvSpPr>
          <p:nvPr>
            <p:ph idx="1"/>
          </p:nvPr>
        </p:nvSpPr>
        <p:spPr/>
        <p:txBody>
          <a:bodyPr/>
          <a:lstStyle/>
          <a:p>
            <a:r>
              <a:rPr lang="en-US" dirty="0"/>
              <a:t>Presentation outline</a:t>
            </a:r>
          </a:p>
        </p:txBody>
      </p:sp>
      <p:pic>
        <p:nvPicPr>
          <p:cNvPr id="5" name="Picture 4">
            <a:extLst>
              <a:ext uri="{FF2B5EF4-FFF2-40B4-BE49-F238E27FC236}">
                <a16:creationId xmlns:a16="http://schemas.microsoft.com/office/drawing/2014/main" id="{5B1F9792-1CFF-7665-3337-F98023381FDE}"/>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3152" y="5146512"/>
            <a:ext cx="1621295" cy="1621295"/>
          </a:xfrm>
          <a:prstGeom prst="rect">
            <a:avLst/>
          </a:prstGeom>
        </p:spPr>
      </p:pic>
    </p:spTree>
    <p:extLst>
      <p:ext uri="{BB962C8B-B14F-4D97-AF65-F5344CB8AC3E}">
        <p14:creationId xmlns:p14="http://schemas.microsoft.com/office/powerpoint/2010/main" val="12690287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TotalTime>
  <Words>557</Words>
  <Application>Microsoft Office PowerPoint</Application>
  <PresentationFormat>Widescreen</PresentationFormat>
  <Paragraphs>83</Paragraphs>
  <Slides>12</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[County/Region]  Financial Abuse Specialist Team  (FA$T)</vt:lpstr>
      <vt:lpstr>Meeting Objectives</vt:lpstr>
      <vt:lpstr>Introductions</vt:lpstr>
      <vt:lpstr>Wisconsin Elder Justice Coalition</vt:lpstr>
      <vt:lpstr>Wisconsin FA$T Objectives</vt:lpstr>
      <vt:lpstr>Objectives continued</vt:lpstr>
      <vt:lpstr>Updates</vt:lpstr>
      <vt:lpstr>Case Review </vt:lpstr>
      <vt:lpstr>[Education – Presenter’s Name] </vt:lpstr>
      <vt:lpstr>Housekeeping</vt:lpstr>
      <vt:lpstr>Open Discussion</vt:lpstr>
      <vt:lpstr>Next Meeting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Leis, Debra</dc:creator>
  <cp:lastModifiedBy>Leis, Debi</cp:lastModifiedBy>
  <cp:revision>13</cp:revision>
  <dcterms:created xsi:type="dcterms:W3CDTF">2024-12-04T13:33:19Z</dcterms:created>
  <dcterms:modified xsi:type="dcterms:W3CDTF">2026-03-16T17:20:13Z</dcterms:modified>
</cp:coreProperties>
</file>