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Ex2.xml" ContentType="application/vnd.ms-office.chartex+xml"/>
  <Override PartName="/ppt/charts/style7.xml" ContentType="application/vnd.ms-office.chartstyle+xml"/>
  <Override PartName="/ppt/charts/colors7.xml" ContentType="application/vnd.ms-office.chartcolorstyle+xml"/>
  <Override PartName="/ppt/charts/chartEx3.xml" ContentType="application/vnd.ms-office.chartex+xml"/>
  <Override PartName="/ppt/charts/style8.xml" ContentType="application/vnd.ms-office.chartstyle+xml"/>
  <Override PartName="/ppt/charts/colors8.xml" ContentType="application/vnd.ms-office.chartcolorstyle+xml"/>
  <Override PartName="/ppt/charts/chartEx4.xml" ContentType="application/vnd.ms-office.chartex+xml"/>
  <Override PartName="/ppt/charts/style9.xml" ContentType="application/vnd.ms-office.chartstyle+xml"/>
  <Override PartName="/ppt/charts/colors9.xml" ContentType="application/vnd.ms-office.chartcolorstyle+xml"/>
  <Override PartName="/ppt/charts/chartEx5.xml" ContentType="application/vnd.ms-office.chartex+xml"/>
  <Override PartName="/ppt/charts/style10.xml" ContentType="application/vnd.ms-office.chartstyle+xml"/>
  <Override PartName="/ppt/charts/colors10.xml" ContentType="application/vnd.ms-office.chartcolorstyle+xml"/>
  <Override PartName="/ppt/charts/chartEx6.xml" ContentType="application/vnd.ms-office.chartex+xml"/>
  <Override PartName="/ppt/charts/style11.xml" ContentType="application/vnd.ms-office.chartstyle+xml"/>
  <Override PartName="/ppt/charts/colors11.xml" ContentType="application/vnd.ms-office.chartcolorstyle+xml"/>
  <Override PartName="/ppt/charts/chartEx7.xml" ContentType="application/vnd.ms-office.chartex+xml"/>
  <Override PartName="/ppt/charts/style12.xml" ContentType="application/vnd.ms-office.chartstyle+xml"/>
  <Override PartName="/ppt/charts/colors12.xml" ContentType="application/vnd.ms-office.chartcolorstyle+xml"/>
  <Override PartName="/ppt/charts/chartEx8.xml" ContentType="application/vnd.ms-office.chartex+xml"/>
  <Override PartName="/ppt/charts/style13.xml" ContentType="application/vnd.ms-office.chartstyle+xml"/>
  <Override PartName="/ppt/charts/colors13.xml" ContentType="application/vnd.ms-office.chartcolorstyle+xml"/>
  <Override PartName="/ppt/charts/chart7.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8.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9.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0.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1.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13.xml" ContentType="application/vnd.openxmlformats-officedocument.drawingml.chart+xml"/>
  <Override PartName="/ppt/charts/style20.xml" ContentType="application/vnd.ms-office.chartstyle+xml"/>
  <Override PartName="/ppt/charts/colors2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5"/>
  </p:notesMasterIdLst>
  <p:sldIdLst>
    <p:sldId id="256" r:id="rId3"/>
    <p:sldId id="263" r:id="rId4"/>
    <p:sldId id="272" r:id="rId5"/>
    <p:sldId id="273" r:id="rId6"/>
    <p:sldId id="274" r:id="rId7"/>
    <p:sldId id="275" r:id="rId8"/>
    <p:sldId id="276" r:id="rId9"/>
    <p:sldId id="277" r:id="rId10"/>
    <p:sldId id="278" r:id="rId11"/>
    <p:sldId id="279" r:id="rId12"/>
    <p:sldId id="280" r:id="rId13"/>
    <p:sldId id="281" r:id="rId14"/>
    <p:sldId id="282" r:id="rId15"/>
    <p:sldId id="283" r:id="rId16"/>
    <p:sldId id="292" r:id="rId17"/>
    <p:sldId id="285" r:id="rId18"/>
    <p:sldId id="286" r:id="rId19"/>
    <p:sldId id="287" r:id="rId20"/>
    <p:sldId id="288" r:id="rId21"/>
    <p:sldId id="289" r:id="rId22"/>
    <p:sldId id="290" r:id="rId23"/>
    <p:sldId id="291"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57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119" d="100"/>
          <a:sy n="119" d="100"/>
        </p:scale>
        <p:origin x="84"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psa\vicechancbus&amp;fin$\Budget\Budget%20in%20Brief\2023%20Report\2022-23%20Budget%20in%20Brief.xlsx" TargetMode="External"/><Relationship Id="rId2" Type="http://schemas.microsoft.com/office/2011/relationships/chartColorStyle" Target="colors17.xml"/><Relationship Id="rId1" Type="http://schemas.microsoft.com/office/2011/relationships/chartStyle" Target="style17.xml"/></Relationships>
</file>

<file path=ppt/charts/_rels/chart11.xml.rels><?xml version="1.0" encoding="UTF-8" standalone="yes"?>
<Relationships xmlns="http://schemas.openxmlformats.org/package/2006/relationships"><Relationship Id="rId3" Type="http://schemas.openxmlformats.org/officeDocument/2006/relationships/oleObject" Target="file:///\\fpsa\vicechancbus&amp;fin$\Budget\Budget%20in%20Brief\2023%20Report\2022-23%20Budget%20in%20Brief.xlsx" TargetMode="External"/><Relationship Id="rId2" Type="http://schemas.microsoft.com/office/2011/relationships/chartColorStyle" Target="colors18.xml"/><Relationship Id="rId1" Type="http://schemas.microsoft.com/office/2011/relationships/chartStyle" Target="style1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9.xml"/><Relationship Id="rId1" Type="http://schemas.microsoft.com/office/2011/relationships/chartStyle" Target="style1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20.xml"/><Relationship Id="rId1" Type="http://schemas.microsoft.com/office/2011/relationships/chartStyle" Target="style20.xml"/></Relationships>
</file>

<file path=ppt/charts/_rels/chart2.xml.rels><?xml version="1.0" encoding="UTF-8" standalone="yes"?>
<Relationships xmlns="http://schemas.openxmlformats.org/package/2006/relationships"><Relationship Id="rId1" Type="http://schemas.openxmlformats.org/officeDocument/2006/relationships/oleObject" Target="file:///\\fpsa\vicechancbus&amp;fin$\Budget\Budget%20in%20Brief\2023%20Report\2022-23%20Budget%20in%20Brief.xlsx" TargetMode="Externa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file:///\\fpsa\vicechancbus&amp;fin$\Budget\Budget%20in%20Brief\2023%20Report\2022-23%20Budget%20in%20Brief.xlsx" TargetMode="External"/><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oleObject" Target="file:///\\fpsa\vicechancbus&amp;fin$\Budget\Budget%20in%20Brief\2023%20Report\2022-23%20Budget%20in%20Brief.xlsx" TargetMode="External"/><Relationship Id="rId2" Type="http://schemas.microsoft.com/office/2011/relationships/chartColorStyle" Target="colors14.xml"/><Relationship Id="rId1" Type="http://schemas.microsoft.com/office/2011/relationships/chartStyle" Target="style1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5.xml"/><Relationship Id="rId1" Type="http://schemas.microsoft.com/office/2011/relationships/chartStyle" Target="style1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6.xml"/><Relationship Id="rId1" Type="http://schemas.microsoft.com/office/2011/relationships/chartStyle" Target="style16.xml"/></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oleObject" Target="file:///\\fpsa\vicechancbus&amp;fin$\Budget\Budget%20in%20Brief\2023%20Report\2022-23%20Budget%20in%20Brief.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oleObject" Target="file:///\\fpsa\vicechancbus&amp;fin$\Budget\Budget%20in%20Brief\2023%20Report\2022-23%20Budget%20in%20Brief.xlsx" TargetMode="External"/></Relationships>
</file>

<file path=ppt/charts/_rels/chartEx3.xml.rels><?xml version="1.0" encoding="UTF-8" standalone="yes"?>
<Relationships xmlns="http://schemas.openxmlformats.org/package/2006/relationships"><Relationship Id="rId3" Type="http://schemas.microsoft.com/office/2011/relationships/chartColorStyle" Target="colors8.xml"/><Relationship Id="rId2" Type="http://schemas.microsoft.com/office/2011/relationships/chartStyle" Target="style8.xml"/><Relationship Id="rId1" Type="http://schemas.openxmlformats.org/officeDocument/2006/relationships/oleObject" Target="file:///\\fpsa\vicechancbus&amp;fin$\Budget\Budget%20in%20Brief\2023%20Report\2022-23%20Budget%20in%20Brief.xlsx" TargetMode="External"/></Relationships>
</file>

<file path=ppt/charts/_rels/chartEx4.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fpsa\vicechancbus&amp;fin$\Budget\Budget%20in%20Brief\2023%20Report\2022-23%20Budget%20in%20Brief.xlsx" TargetMode="External"/></Relationships>
</file>

<file path=ppt/charts/_rels/chartEx5.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file:///\\fpsa\vicechancbus&amp;fin$\Budget\Budget%20in%20Brief\2023%20Report\2022-23%20Budget%20in%20Brief.xlsx" TargetMode="External"/></Relationships>
</file>

<file path=ppt/charts/_rels/chartEx6.xml.rels><?xml version="1.0" encoding="UTF-8" standalone="yes"?>
<Relationships xmlns="http://schemas.openxmlformats.org/package/2006/relationships"><Relationship Id="rId3" Type="http://schemas.microsoft.com/office/2011/relationships/chartColorStyle" Target="colors11.xml"/><Relationship Id="rId2" Type="http://schemas.microsoft.com/office/2011/relationships/chartStyle" Target="style11.xml"/><Relationship Id="rId1" Type="http://schemas.openxmlformats.org/officeDocument/2006/relationships/oleObject" Target="file:///\\fpsa\vicechancbus&amp;fin$\Budget\Budget%20in%20Brief\2023%20Report\2022-23%20Budget%20in%20Brief.xlsx" TargetMode="External"/></Relationships>
</file>

<file path=ppt/charts/_rels/chartEx7.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oleObject" Target="file:///\\fpsa\vicechancbus&amp;fin$\Budget\Budget%20in%20Brief\2023%20Report\2022-23%20Budget%20in%20Brief.xlsx" TargetMode="External"/></Relationships>
</file>

<file path=ppt/charts/_rels/chartEx8.xml.rels><?xml version="1.0" encoding="UTF-8" standalone="yes"?>
<Relationships xmlns="http://schemas.openxmlformats.org/package/2006/relationships"><Relationship Id="rId3" Type="http://schemas.microsoft.com/office/2011/relationships/chartColorStyle" Target="colors13.xml"/><Relationship Id="rId2" Type="http://schemas.microsoft.com/office/2011/relationships/chartStyle" Target="style13.xml"/><Relationship Id="rId1" Type="http://schemas.openxmlformats.org/officeDocument/2006/relationships/oleObject" Target="file:///\\fpsa\vicechancbus&amp;fin$\Budget\Budget%20in%20Brief\2023%20Report\2022-23%20Budget%20in%20Brief.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7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'Budget Source of Funds'!$I$3</c:f>
              <c:strCache>
                <c:ptCount val="1"/>
                <c:pt idx="0">
                  <c:v>Amount</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E688-471A-86D2-0208901ADBB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E688-471A-86D2-0208901ADBB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E688-471A-86D2-0208901ADBB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E688-471A-86D2-0208901ADBB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E688-471A-86D2-0208901ADBB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E688-471A-86D2-0208901ADBBB}"/>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E688-471A-86D2-0208901ADBB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E688-471A-86D2-0208901ADBBB}"/>
              </c:ext>
            </c:extLst>
          </c:dPt>
          <c:dLbls>
            <c:dLbl>
              <c:idx val="0"/>
              <c:layout>
                <c:manualLayout>
                  <c:x val="-6.2128420973048777E-2"/>
                  <c:y val="3.78757551349635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688-471A-86D2-0208901ADBBB}"/>
                </c:ext>
              </c:extLst>
            </c:dLbl>
            <c:dLbl>
              <c:idx val="1"/>
              <c:layout>
                <c:manualLayout>
                  <c:x val="4.7961624657864299E-3"/>
                  <c:y val="-5.6056038382937788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6326930099771508"/>
                      <c:h val="0.12241571048769173"/>
                    </c:manualLayout>
                  </c15:layout>
                </c:ext>
                <c:ext xmlns:c16="http://schemas.microsoft.com/office/drawing/2014/chart" uri="{C3380CC4-5D6E-409C-BE32-E72D297353CC}">
                  <c16:uniqueId val="{00000003-E688-471A-86D2-0208901ADBBB}"/>
                </c:ext>
              </c:extLst>
            </c:dLbl>
            <c:dLbl>
              <c:idx val="2"/>
              <c:layout>
                <c:manualLayout>
                  <c:x val="-0.21758733890675622"/>
                  <c:y val="-2.638111727283551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E688-471A-86D2-0208901ADBBB}"/>
                </c:ext>
              </c:extLst>
            </c:dLbl>
            <c:dLbl>
              <c:idx val="3"/>
              <c:layout>
                <c:manualLayout>
                  <c:x val="-0.13602388482745686"/>
                  <c:y val="-0.1240333480997543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E688-471A-86D2-0208901ADBBB}"/>
                </c:ext>
              </c:extLst>
            </c:dLbl>
            <c:dLbl>
              <c:idx val="4"/>
              <c:layout>
                <c:manualLayout>
                  <c:x val="-5.0062571644665758E-3"/>
                  <c:y val="-6.406404386621460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E688-471A-86D2-0208901ADBBB}"/>
                </c:ext>
              </c:extLst>
            </c:dLbl>
            <c:dLbl>
              <c:idx val="5"/>
              <c:layout>
                <c:manualLayout>
                  <c:x val="0"/>
                  <c:y val="9.1293364348064843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E688-471A-86D2-0208901ADBBB}"/>
                </c:ext>
              </c:extLst>
            </c:dLbl>
            <c:dLbl>
              <c:idx val="6"/>
              <c:layout>
                <c:manualLayout>
                  <c:x val="-1.8826794234257205E-2"/>
                  <c:y val="0.14442156197228304"/>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E688-471A-86D2-0208901ADBBB}"/>
                </c:ext>
              </c:extLst>
            </c:dLbl>
            <c:dLbl>
              <c:idx val="7"/>
              <c:layout>
                <c:manualLayout>
                  <c:x val="-7.0600392930886227E-2"/>
                  <c:y val="3.7875916587033744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2399052434104366"/>
                      <c:h val="8.6566632767368756E-2"/>
                    </c:manualLayout>
                  </c15:layout>
                </c:ext>
                <c:ext xmlns:c16="http://schemas.microsoft.com/office/drawing/2014/chart" uri="{C3380CC4-5D6E-409C-BE32-E72D297353CC}">
                  <c16:uniqueId val="{0000000F-E688-471A-86D2-0208901ADBBB}"/>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Source of Funds'!$H$4:$H$11</c:f>
              <c:strCache>
                <c:ptCount val="8"/>
                <c:pt idx="0">
                  <c:v>GPR</c:v>
                </c:pt>
                <c:pt idx="1">
                  <c:v>Tuition and Fees</c:v>
                </c:pt>
                <c:pt idx="2">
                  <c:v>Auxiliary Operations</c:v>
                </c:pt>
                <c:pt idx="3">
                  <c:v>General Program Operations</c:v>
                </c:pt>
                <c:pt idx="4">
                  <c:v>Federal Indirect Cost Reimbursement</c:v>
                </c:pt>
                <c:pt idx="5">
                  <c:v>Gifts, Grants, and Contracts</c:v>
                </c:pt>
                <c:pt idx="6">
                  <c:v>Federal Financial Aid</c:v>
                </c:pt>
                <c:pt idx="7">
                  <c:v>Other Funds</c:v>
                </c:pt>
              </c:strCache>
            </c:strRef>
          </c:cat>
          <c:val>
            <c:numRef>
              <c:f>'Budget Source of Funds'!$I$4:$I$11</c:f>
              <c:numCache>
                <c:formatCode>"$"##0.0,,"M"</c:formatCode>
                <c:ptCount val="8"/>
                <c:pt idx="0">
                  <c:v>33499010</c:v>
                </c:pt>
                <c:pt idx="1">
                  <c:v>43810621.100000001</c:v>
                </c:pt>
                <c:pt idx="2">
                  <c:v>21160725</c:v>
                </c:pt>
                <c:pt idx="3">
                  <c:v>5013044</c:v>
                </c:pt>
                <c:pt idx="4">
                  <c:v>270435</c:v>
                </c:pt>
                <c:pt idx="5">
                  <c:v>6918460</c:v>
                </c:pt>
                <c:pt idx="6">
                  <c:v>36697600</c:v>
                </c:pt>
                <c:pt idx="7">
                  <c:v>2311773.56</c:v>
                </c:pt>
              </c:numCache>
            </c:numRef>
          </c:val>
          <c:extLst>
            <c:ext xmlns:c16="http://schemas.microsoft.com/office/drawing/2014/chart" uri="{C3380CC4-5D6E-409C-BE32-E72D297353CC}">
              <c16:uniqueId val="{00000010-E688-471A-86D2-0208901ADBBB}"/>
            </c:ext>
          </c:extLst>
        </c:ser>
        <c:ser>
          <c:idx val="1"/>
          <c:order val="1"/>
          <c:tx>
            <c:strRef>
              <c:f>'Budget Source of Funds'!$J$3</c:f>
              <c:strCache>
                <c:ptCount val="1"/>
                <c:pt idx="0">
                  <c:v>Percentage</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12-E688-471A-86D2-0208901ADBBB}"/>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4-E688-471A-86D2-0208901ADBBB}"/>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6-E688-471A-86D2-0208901ADBBB}"/>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8-E688-471A-86D2-0208901ADBBB}"/>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A-E688-471A-86D2-0208901ADBBB}"/>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C-E688-471A-86D2-0208901ADBBB}"/>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E-E688-471A-86D2-0208901ADBBB}"/>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0-E688-471A-86D2-0208901ADBB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'Budget Source of Funds'!$H$4:$H$11</c:f>
              <c:strCache>
                <c:ptCount val="8"/>
                <c:pt idx="0">
                  <c:v>GPR</c:v>
                </c:pt>
                <c:pt idx="1">
                  <c:v>Tuition and Fees</c:v>
                </c:pt>
                <c:pt idx="2">
                  <c:v>Auxiliary Operations</c:v>
                </c:pt>
                <c:pt idx="3">
                  <c:v>General Program Operations</c:v>
                </c:pt>
                <c:pt idx="4">
                  <c:v>Federal Indirect Cost Reimbursement</c:v>
                </c:pt>
                <c:pt idx="5">
                  <c:v>Gifts, Grants, and Contracts</c:v>
                </c:pt>
                <c:pt idx="6">
                  <c:v>Federal Financial Aid</c:v>
                </c:pt>
                <c:pt idx="7">
                  <c:v>Other Funds</c:v>
                </c:pt>
              </c:strCache>
            </c:strRef>
          </c:cat>
          <c:val>
            <c:numRef>
              <c:f>'Budget Source of Funds'!$J$4:$J$11</c:f>
              <c:numCache>
                <c:formatCode>0%</c:formatCode>
                <c:ptCount val="8"/>
                <c:pt idx="0">
                  <c:v>0.22380168727335994</c:v>
                </c:pt>
                <c:pt idx="1">
                  <c:v>0.29269196082731591</c:v>
                </c:pt>
                <c:pt idx="2">
                  <c:v>0.14137151990245592</c:v>
                </c:pt>
                <c:pt idx="3">
                  <c:v>3.349136901584833E-2</c:v>
                </c:pt>
                <c:pt idx="4">
                  <c:v>1.8067342676028662E-3</c:v>
                </c:pt>
                <c:pt idx="5">
                  <c:v>4.6221157620277425E-2</c:v>
                </c:pt>
                <c:pt idx="6">
                  <c:v>0.24517097069086083</c:v>
                </c:pt>
                <c:pt idx="7">
                  <c:v>1.5444600402278814E-2</c:v>
                </c:pt>
              </c:numCache>
            </c:numRef>
          </c:val>
          <c:extLst>
            <c:ext xmlns:c16="http://schemas.microsoft.com/office/drawing/2014/chart" uri="{C3380CC4-5D6E-409C-BE32-E72D297353CC}">
              <c16:uniqueId val="{00000021-E688-471A-86D2-0208901ADBBB}"/>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'PR Balance Summary'!$B$3</c:f>
              <c:strCache>
                <c:ptCount val="1"/>
                <c:pt idx="0">
                  <c:v>Committed</c:v>
                </c:pt>
              </c:strCache>
            </c:strRef>
          </c:tx>
          <c:spPr>
            <a:solidFill>
              <a:schemeClr val="accent1"/>
            </a:solidFill>
            <a:ln>
              <a:noFill/>
            </a:ln>
            <a:effectLst/>
          </c:spPr>
          <c:invertIfNegative val="0"/>
          <c:cat>
            <c:strRef>
              <c:f>'PR Balance Summary'!$A$4:$A$8</c:f>
              <c:strCache>
                <c:ptCount val="5"/>
                <c:pt idx="0">
                  <c:v>Tuition</c:v>
                </c:pt>
                <c:pt idx="1">
                  <c:v>Auxiliary</c:v>
                </c:pt>
                <c:pt idx="2">
                  <c:v>General Operations</c:v>
                </c:pt>
                <c:pt idx="3">
                  <c:v>Other Unrestricted</c:v>
                </c:pt>
                <c:pt idx="4">
                  <c:v>Federal Indirect Costs</c:v>
                </c:pt>
              </c:strCache>
            </c:strRef>
          </c:cat>
          <c:val>
            <c:numRef>
              <c:f>'PR Balance Summary'!$B$4:$B$8</c:f>
              <c:numCache>
                <c:formatCode>"$"##0.0,,"M"</c:formatCode>
                <c:ptCount val="5"/>
                <c:pt idx="0">
                  <c:v>14720064</c:v>
                </c:pt>
                <c:pt idx="1">
                  <c:v>19204058</c:v>
                </c:pt>
                <c:pt idx="2">
                  <c:v>8911334</c:v>
                </c:pt>
                <c:pt idx="3">
                  <c:v>855833</c:v>
                </c:pt>
                <c:pt idx="4">
                  <c:v>822980</c:v>
                </c:pt>
              </c:numCache>
            </c:numRef>
          </c:val>
          <c:extLst>
            <c:ext xmlns:c16="http://schemas.microsoft.com/office/drawing/2014/chart" uri="{C3380CC4-5D6E-409C-BE32-E72D297353CC}">
              <c16:uniqueId val="{00000000-804C-4807-B253-CA56B8289610}"/>
            </c:ext>
          </c:extLst>
        </c:ser>
        <c:ser>
          <c:idx val="1"/>
          <c:order val="1"/>
          <c:tx>
            <c:strRef>
              <c:f>'PR Balance Summary'!$C$3</c:f>
              <c:strCache>
                <c:ptCount val="1"/>
                <c:pt idx="0">
                  <c:v>Non-committed</c:v>
                </c:pt>
              </c:strCache>
            </c:strRef>
          </c:tx>
          <c:spPr>
            <a:solidFill>
              <a:schemeClr val="accent2"/>
            </a:solidFill>
            <a:ln>
              <a:noFill/>
            </a:ln>
            <a:effectLst/>
          </c:spPr>
          <c:invertIfNegative val="0"/>
          <c:cat>
            <c:strRef>
              <c:f>'PR Balance Summary'!$A$4:$A$8</c:f>
              <c:strCache>
                <c:ptCount val="5"/>
                <c:pt idx="0">
                  <c:v>Tuition</c:v>
                </c:pt>
                <c:pt idx="1">
                  <c:v>Auxiliary</c:v>
                </c:pt>
                <c:pt idx="2">
                  <c:v>General Operations</c:v>
                </c:pt>
                <c:pt idx="3">
                  <c:v>Other Unrestricted</c:v>
                </c:pt>
                <c:pt idx="4">
                  <c:v>Federal Indirect Costs</c:v>
                </c:pt>
              </c:strCache>
            </c:strRef>
          </c:cat>
          <c:val>
            <c:numRef>
              <c:f>'PR Balance Summary'!$C$4:$C$8</c:f>
              <c:numCache>
                <c:formatCode>"$"##0.0,,"M"</c:formatCode>
                <c:ptCount val="5"/>
                <c:pt idx="0">
                  <c:v>180719</c:v>
                </c:pt>
                <c:pt idx="1">
                  <c:v>0</c:v>
                </c:pt>
                <c:pt idx="2">
                  <c:v>473228</c:v>
                </c:pt>
                <c:pt idx="3">
                  <c:v>573147</c:v>
                </c:pt>
                <c:pt idx="4">
                  <c:v>224736</c:v>
                </c:pt>
              </c:numCache>
            </c:numRef>
          </c:val>
          <c:extLst>
            <c:ext xmlns:c16="http://schemas.microsoft.com/office/drawing/2014/chart" uri="{C3380CC4-5D6E-409C-BE32-E72D297353CC}">
              <c16:uniqueId val="{00000001-804C-4807-B253-CA56B8289610}"/>
            </c:ext>
          </c:extLst>
        </c:ser>
        <c:dLbls>
          <c:showLegendKey val="0"/>
          <c:showVal val="0"/>
          <c:showCatName val="0"/>
          <c:showSerName val="0"/>
          <c:showPercent val="0"/>
          <c:showBubbleSize val="0"/>
        </c:dLbls>
        <c:gapWidth val="150"/>
        <c:overlap val="100"/>
        <c:axId val="2016835471"/>
        <c:axId val="2016837135"/>
      </c:barChart>
      <c:catAx>
        <c:axId val="201683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016837135"/>
        <c:crosses val="autoZero"/>
        <c:auto val="1"/>
        <c:lblAlgn val="ctr"/>
        <c:lblOffset val="100"/>
        <c:noMultiLvlLbl val="0"/>
      </c:catAx>
      <c:valAx>
        <c:axId val="2016837135"/>
        <c:scaling>
          <c:orientation val="minMax"/>
          <c:max val="20000000"/>
        </c:scaling>
        <c:delete val="0"/>
        <c:axPos val="l"/>
        <c:majorGridlines>
          <c:spPr>
            <a:ln w="9525" cap="flat" cmpd="sng" algn="ctr">
              <a:solidFill>
                <a:schemeClr val="tx1">
                  <a:lumMod val="15000"/>
                  <a:lumOff val="85000"/>
                </a:schemeClr>
              </a:solidFill>
              <a:round/>
            </a:ln>
            <a:effectLst/>
          </c:spPr>
        </c:majorGridlines>
        <c:numFmt formatCode="&quot;$&quot;##0.0,,&quot;M&quot;"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016835471"/>
        <c:crosses val="autoZero"/>
        <c:crossBetween val="between"/>
        <c:majorUnit val="4000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Composite Financial Index</a:t>
            </a:r>
            <a:r>
              <a:rPr lang="en-US" b="1" baseline="0"/>
              <a:t> (CFI) and Components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0261895056033524E-2"/>
          <c:y val="0.12317142432787488"/>
          <c:w val="0.75218048016477501"/>
          <c:h val="0.78745246173928318"/>
        </c:manualLayout>
      </c:layout>
      <c:barChart>
        <c:barDir val="col"/>
        <c:grouping val="clustered"/>
        <c:varyColors val="0"/>
        <c:ser>
          <c:idx val="0"/>
          <c:order val="0"/>
          <c:tx>
            <c:strRef>
              <c:f>CFI!$A$3</c:f>
              <c:strCache>
                <c:ptCount val="1"/>
                <c:pt idx="0">
                  <c:v>Total CFI</c:v>
                </c:pt>
              </c:strCache>
            </c:strRef>
          </c:tx>
          <c:spPr>
            <a:solidFill>
              <a:schemeClr val="accent1"/>
            </a:solidFill>
            <a:ln>
              <a:noFill/>
            </a:ln>
            <a:effectLst/>
          </c:spPr>
          <c:invertIfNegative val="0"/>
          <c:cat>
            <c:strRef>
              <c:f>CFI!$B$2:$K$2</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CFI!$B$3:$K$3</c:f>
              <c:numCache>
                <c:formatCode>General</c:formatCode>
                <c:ptCount val="10"/>
                <c:pt idx="0">
                  <c:v>2.9</c:v>
                </c:pt>
                <c:pt idx="1">
                  <c:v>6.1</c:v>
                </c:pt>
                <c:pt idx="2">
                  <c:v>4.3</c:v>
                </c:pt>
                <c:pt idx="3">
                  <c:v>4.2</c:v>
                </c:pt>
                <c:pt idx="4">
                  <c:v>4.4000000000000004</c:v>
                </c:pt>
                <c:pt idx="5">
                  <c:v>6.2</c:v>
                </c:pt>
                <c:pt idx="6">
                  <c:v>4.9000000000000004</c:v>
                </c:pt>
                <c:pt idx="7">
                  <c:v>4.8</c:v>
                </c:pt>
                <c:pt idx="8">
                  <c:v>5.2</c:v>
                </c:pt>
                <c:pt idx="9">
                  <c:v>6.3</c:v>
                </c:pt>
              </c:numCache>
            </c:numRef>
          </c:val>
          <c:extLst>
            <c:ext xmlns:c16="http://schemas.microsoft.com/office/drawing/2014/chart" uri="{C3380CC4-5D6E-409C-BE32-E72D297353CC}">
              <c16:uniqueId val="{00000000-55E4-4BFD-BFE2-D3BAC97DC004}"/>
            </c:ext>
          </c:extLst>
        </c:ser>
        <c:dLbls>
          <c:showLegendKey val="0"/>
          <c:showVal val="0"/>
          <c:showCatName val="0"/>
          <c:showSerName val="0"/>
          <c:showPercent val="0"/>
          <c:showBubbleSize val="0"/>
        </c:dLbls>
        <c:gapWidth val="100"/>
        <c:overlap val="-27"/>
        <c:axId val="447534543"/>
        <c:axId val="447549519"/>
      </c:barChart>
      <c:lineChart>
        <c:grouping val="standard"/>
        <c:varyColors val="0"/>
        <c:ser>
          <c:idx val="1"/>
          <c:order val="1"/>
          <c:tx>
            <c:strRef>
              <c:f>CFI!$A$4</c:f>
              <c:strCache>
                <c:ptCount val="1"/>
                <c:pt idx="0">
                  <c:v>Net Operating Revenue</c:v>
                </c:pt>
              </c:strCache>
            </c:strRef>
          </c:tx>
          <c:spPr>
            <a:ln w="57150" cap="rnd">
              <a:solidFill>
                <a:srgbClr val="C00000"/>
              </a:solidFill>
              <a:round/>
            </a:ln>
            <a:effectLst/>
          </c:spPr>
          <c:marker>
            <c:symbol val="none"/>
          </c:marker>
          <c:cat>
            <c:strRef>
              <c:f>CFI!$B$2:$K$2</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CFI!$B$4:$K$4</c:f>
              <c:numCache>
                <c:formatCode>General</c:formatCode>
                <c:ptCount val="10"/>
                <c:pt idx="0">
                  <c:v>-0.1</c:v>
                </c:pt>
                <c:pt idx="1">
                  <c:v>0.1</c:v>
                </c:pt>
                <c:pt idx="2">
                  <c:v>-0.3</c:v>
                </c:pt>
                <c:pt idx="3">
                  <c:v>-0.4</c:v>
                </c:pt>
                <c:pt idx="4">
                  <c:v>-0.3</c:v>
                </c:pt>
                <c:pt idx="5">
                  <c:v>-0.3</c:v>
                </c:pt>
                <c:pt idx="6">
                  <c:v>-0.1</c:v>
                </c:pt>
                <c:pt idx="7">
                  <c:v>0</c:v>
                </c:pt>
                <c:pt idx="8">
                  <c:v>0.1</c:v>
                </c:pt>
                <c:pt idx="9">
                  <c:v>0.4</c:v>
                </c:pt>
              </c:numCache>
            </c:numRef>
          </c:val>
          <c:smooth val="0"/>
          <c:extLst>
            <c:ext xmlns:c16="http://schemas.microsoft.com/office/drawing/2014/chart" uri="{C3380CC4-5D6E-409C-BE32-E72D297353CC}">
              <c16:uniqueId val="{00000001-55E4-4BFD-BFE2-D3BAC97DC004}"/>
            </c:ext>
          </c:extLst>
        </c:ser>
        <c:ser>
          <c:idx val="2"/>
          <c:order val="2"/>
          <c:tx>
            <c:strRef>
              <c:f>CFI!$A$5</c:f>
              <c:strCache>
                <c:ptCount val="1"/>
                <c:pt idx="0">
                  <c:v>Primary Reserve</c:v>
                </c:pt>
              </c:strCache>
            </c:strRef>
          </c:tx>
          <c:spPr>
            <a:ln w="57150" cap="rnd">
              <a:solidFill>
                <a:schemeClr val="accent4"/>
              </a:solidFill>
              <a:round/>
            </a:ln>
            <a:effectLst/>
          </c:spPr>
          <c:marker>
            <c:symbol val="none"/>
          </c:marker>
          <c:cat>
            <c:strRef>
              <c:f>CFI!$B$2:$K$2</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CFI!$B$5:$K$5</c:f>
              <c:numCache>
                <c:formatCode>General</c:formatCode>
                <c:ptCount val="10"/>
                <c:pt idx="0">
                  <c:v>0.7</c:v>
                </c:pt>
                <c:pt idx="1">
                  <c:v>0.9</c:v>
                </c:pt>
                <c:pt idx="2">
                  <c:v>1</c:v>
                </c:pt>
                <c:pt idx="3">
                  <c:v>1</c:v>
                </c:pt>
                <c:pt idx="4">
                  <c:v>1.1000000000000001</c:v>
                </c:pt>
                <c:pt idx="5">
                  <c:v>1.2</c:v>
                </c:pt>
                <c:pt idx="6">
                  <c:v>1.1000000000000001</c:v>
                </c:pt>
                <c:pt idx="7">
                  <c:v>1</c:v>
                </c:pt>
                <c:pt idx="8">
                  <c:v>1.1000000000000001</c:v>
                </c:pt>
                <c:pt idx="9">
                  <c:v>1.7</c:v>
                </c:pt>
              </c:numCache>
            </c:numRef>
          </c:val>
          <c:smooth val="0"/>
          <c:extLst>
            <c:ext xmlns:c16="http://schemas.microsoft.com/office/drawing/2014/chart" uri="{C3380CC4-5D6E-409C-BE32-E72D297353CC}">
              <c16:uniqueId val="{00000002-55E4-4BFD-BFE2-D3BAC97DC004}"/>
            </c:ext>
          </c:extLst>
        </c:ser>
        <c:ser>
          <c:idx val="3"/>
          <c:order val="3"/>
          <c:tx>
            <c:strRef>
              <c:f>CFI!$A$6</c:f>
              <c:strCache>
                <c:ptCount val="1"/>
                <c:pt idx="0">
                  <c:v>Return on Net Assets</c:v>
                </c:pt>
              </c:strCache>
            </c:strRef>
          </c:tx>
          <c:spPr>
            <a:ln w="57150" cap="rnd">
              <a:solidFill>
                <a:schemeClr val="accent6"/>
              </a:solidFill>
              <a:round/>
            </a:ln>
            <a:effectLst/>
          </c:spPr>
          <c:marker>
            <c:symbol val="none"/>
          </c:marker>
          <c:cat>
            <c:strRef>
              <c:f>CFI!$B$2:$K$2</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CFI!$B$6:$K$6</c:f>
              <c:numCache>
                <c:formatCode>General</c:formatCode>
                <c:ptCount val="10"/>
                <c:pt idx="0">
                  <c:v>0.3</c:v>
                </c:pt>
                <c:pt idx="1">
                  <c:v>2</c:v>
                </c:pt>
                <c:pt idx="2">
                  <c:v>0.2</c:v>
                </c:pt>
                <c:pt idx="3">
                  <c:v>0.1</c:v>
                </c:pt>
                <c:pt idx="4">
                  <c:v>0</c:v>
                </c:pt>
                <c:pt idx="5">
                  <c:v>1.8</c:v>
                </c:pt>
                <c:pt idx="6">
                  <c:v>0.4</c:v>
                </c:pt>
                <c:pt idx="7">
                  <c:v>0.2</c:v>
                </c:pt>
                <c:pt idx="8">
                  <c:v>0.4</c:v>
                </c:pt>
                <c:pt idx="9">
                  <c:v>0.7</c:v>
                </c:pt>
              </c:numCache>
            </c:numRef>
          </c:val>
          <c:smooth val="0"/>
          <c:extLst>
            <c:ext xmlns:c16="http://schemas.microsoft.com/office/drawing/2014/chart" uri="{C3380CC4-5D6E-409C-BE32-E72D297353CC}">
              <c16:uniqueId val="{00000003-55E4-4BFD-BFE2-D3BAC97DC004}"/>
            </c:ext>
          </c:extLst>
        </c:ser>
        <c:ser>
          <c:idx val="4"/>
          <c:order val="4"/>
          <c:tx>
            <c:strRef>
              <c:f>CFI!$A$7</c:f>
              <c:strCache>
                <c:ptCount val="1"/>
                <c:pt idx="0">
                  <c:v>Viability</c:v>
                </c:pt>
              </c:strCache>
            </c:strRef>
          </c:tx>
          <c:spPr>
            <a:ln w="57150" cap="rnd">
              <a:solidFill>
                <a:srgbClr val="9A57CD"/>
              </a:solidFill>
              <a:round/>
            </a:ln>
            <a:effectLst/>
          </c:spPr>
          <c:marker>
            <c:symbol val="none"/>
          </c:marker>
          <c:cat>
            <c:strRef>
              <c:f>CFI!$B$2:$K$2</c:f>
              <c:strCache>
                <c:ptCount val="10"/>
                <c:pt idx="0">
                  <c:v>FY12</c:v>
                </c:pt>
                <c:pt idx="1">
                  <c:v>FY13</c:v>
                </c:pt>
                <c:pt idx="2">
                  <c:v>FY14</c:v>
                </c:pt>
                <c:pt idx="3">
                  <c:v>FY15</c:v>
                </c:pt>
                <c:pt idx="4">
                  <c:v>FY16</c:v>
                </c:pt>
                <c:pt idx="5">
                  <c:v>FY17</c:v>
                </c:pt>
                <c:pt idx="6">
                  <c:v>FY18</c:v>
                </c:pt>
                <c:pt idx="7">
                  <c:v>FY19</c:v>
                </c:pt>
                <c:pt idx="8">
                  <c:v>FY20</c:v>
                </c:pt>
                <c:pt idx="9">
                  <c:v>FY21</c:v>
                </c:pt>
              </c:strCache>
            </c:strRef>
          </c:cat>
          <c:val>
            <c:numRef>
              <c:f>CFI!$B$7:$K$7</c:f>
              <c:numCache>
                <c:formatCode>General</c:formatCode>
                <c:ptCount val="10"/>
                <c:pt idx="0">
                  <c:v>2</c:v>
                </c:pt>
                <c:pt idx="1">
                  <c:v>3</c:v>
                </c:pt>
                <c:pt idx="2">
                  <c:v>3.4</c:v>
                </c:pt>
                <c:pt idx="3">
                  <c:v>3.5</c:v>
                </c:pt>
                <c:pt idx="4">
                  <c:v>3.5</c:v>
                </c:pt>
                <c:pt idx="5">
                  <c:v>3.5</c:v>
                </c:pt>
                <c:pt idx="6">
                  <c:v>3.5</c:v>
                </c:pt>
                <c:pt idx="7">
                  <c:v>3.5</c:v>
                </c:pt>
                <c:pt idx="8">
                  <c:v>3.5</c:v>
                </c:pt>
                <c:pt idx="9">
                  <c:v>3.5</c:v>
                </c:pt>
              </c:numCache>
            </c:numRef>
          </c:val>
          <c:smooth val="0"/>
          <c:extLst>
            <c:ext xmlns:c16="http://schemas.microsoft.com/office/drawing/2014/chart" uri="{C3380CC4-5D6E-409C-BE32-E72D297353CC}">
              <c16:uniqueId val="{00000004-55E4-4BFD-BFE2-D3BAC97DC004}"/>
            </c:ext>
          </c:extLst>
        </c:ser>
        <c:dLbls>
          <c:showLegendKey val="0"/>
          <c:showVal val="0"/>
          <c:showCatName val="0"/>
          <c:showSerName val="0"/>
          <c:showPercent val="0"/>
          <c:showBubbleSize val="0"/>
        </c:dLbls>
        <c:marker val="1"/>
        <c:smooth val="0"/>
        <c:axId val="447534543"/>
        <c:axId val="447549519"/>
      </c:lineChart>
      <c:catAx>
        <c:axId val="44753454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447549519"/>
        <c:crosses val="autoZero"/>
        <c:auto val="1"/>
        <c:lblAlgn val="ctr"/>
        <c:lblOffset val="100"/>
        <c:noMultiLvlLbl val="0"/>
      </c:catAx>
      <c:valAx>
        <c:axId val="4475495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447534543"/>
        <c:crosses val="autoZero"/>
        <c:crossBetween val="between"/>
      </c:valAx>
      <c:spPr>
        <a:noFill/>
        <a:ln>
          <a:noFill/>
        </a:ln>
        <a:effectLst/>
      </c:spPr>
    </c:plotArea>
    <c:legend>
      <c:legendPos val="r"/>
      <c:layout>
        <c:manualLayout>
          <c:xMode val="edge"/>
          <c:yMode val="edge"/>
          <c:x val="0.82762885565734801"/>
          <c:y val="0.22389265662000352"/>
          <c:w val="0.1614719617813441"/>
          <c:h val="0.70527376599251934"/>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2"/>
          <c:order val="2"/>
          <c:tx>
            <c:strRef>
              <c:f>'Inst Marg Ratio'!$A$6</c:f>
              <c:strCache>
                <c:ptCount val="1"/>
                <c:pt idx="0">
                  <c:v>Tuition Margin Ratio</c:v>
                </c:pt>
              </c:strCache>
            </c:strRef>
          </c:tx>
          <c:spPr>
            <a:solidFill>
              <a:schemeClr val="accent3"/>
            </a:solidFill>
            <a:ln>
              <a:noFill/>
            </a:ln>
            <a:effectLst/>
          </c:spPr>
          <c:invertIfNegative val="0"/>
          <c:cat>
            <c:strRef>
              <c:f>'Inst Marg Ratio'!$E$3:$N$3</c:f>
              <c:strCache>
                <c:ptCount val="10"/>
                <c:pt idx="0">
                  <c:v>FY12</c:v>
                </c:pt>
                <c:pt idx="1">
                  <c:v>FY13</c:v>
                </c:pt>
                <c:pt idx="2">
                  <c:v>FY14</c:v>
                </c:pt>
                <c:pt idx="3">
                  <c:v>FY15</c:v>
                </c:pt>
                <c:pt idx="4">
                  <c:v>FY16</c:v>
                </c:pt>
                <c:pt idx="5">
                  <c:v>FY17</c:v>
                </c:pt>
                <c:pt idx="6">
                  <c:v>FY18</c:v>
                </c:pt>
                <c:pt idx="7">
                  <c:v>FY19</c:v>
                </c:pt>
                <c:pt idx="8">
                  <c:v>FY20</c:v>
                </c:pt>
                <c:pt idx="9">
                  <c:v>FY21</c:v>
                </c:pt>
              </c:strCache>
              <c:extLst/>
            </c:strRef>
          </c:cat>
          <c:val>
            <c:numRef>
              <c:f>'Inst Marg Ratio'!$E$6:$N$6</c:f>
              <c:numCache>
                <c:formatCode>0.00</c:formatCode>
                <c:ptCount val="10"/>
                <c:pt idx="0">
                  <c:v>1.0253431451109296</c:v>
                </c:pt>
                <c:pt idx="1">
                  <c:v>1.0145679858659098</c:v>
                </c:pt>
                <c:pt idx="2">
                  <c:v>1.0225276707763158</c:v>
                </c:pt>
                <c:pt idx="3">
                  <c:v>0.99922900360935996</c:v>
                </c:pt>
                <c:pt idx="4">
                  <c:v>0.97838980852454638</c:v>
                </c:pt>
                <c:pt idx="5">
                  <c:v>0.95732056417408462</c:v>
                </c:pt>
                <c:pt idx="6">
                  <c:v>1.0104958563671085</c:v>
                </c:pt>
                <c:pt idx="7">
                  <c:v>1.0283789771317973</c:v>
                </c:pt>
                <c:pt idx="8">
                  <c:v>1.0057763711312915</c:v>
                </c:pt>
                <c:pt idx="9">
                  <c:v>1.0120913646813299</c:v>
                </c:pt>
              </c:numCache>
              <c:extLst/>
            </c:numRef>
          </c:val>
          <c:extLst>
            <c:ext xmlns:c16="http://schemas.microsoft.com/office/drawing/2014/chart" uri="{C3380CC4-5D6E-409C-BE32-E72D297353CC}">
              <c16:uniqueId val="{00000000-3CDF-4F8F-A18D-A05DBDE1C550}"/>
            </c:ext>
          </c:extLst>
        </c:ser>
        <c:dLbls>
          <c:showLegendKey val="0"/>
          <c:showVal val="0"/>
          <c:showCatName val="0"/>
          <c:showSerName val="0"/>
          <c:showPercent val="0"/>
          <c:showBubbleSize val="0"/>
        </c:dLbls>
        <c:gapWidth val="77"/>
        <c:axId val="1073437999"/>
        <c:axId val="1073438415"/>
      </c:barChart>
      <c:lineChart>
        <c:grouping val="standard"/>
        <c:varyColors val="0"/>
        <c:ser>
          <c:idx val="0"/>
          <c:order val="0"/>
          <c:tx>
            <c:strRef>
              <c:f>'Inst Marg Ratio'!$A$4</c:f>
              <c:strCache>
                <c:ptCount val="1"/>
                <c:pt idx="0">
                  <c:v>Tuition Revenue</c:v>
                </c:pt>
              </c:strCache>
            </c:strRef>
          </c:tx>
          <c:spPr>
            <a:ln w="57150" cap="rnd">
              <a:solidFill>
                <a:schemeClr val="accent1"/>
              </a:solidFill>
              <a:round/>
            </a:ln>
            <a:effectLst/>
          </c:spPr>
          <c:marker>
            <c:symbol val="none"/>
          </c:marker>
          <c:cat>
            <c:strRef>
              <c:f>'Inst Marg Ratio'!$E$3:$N$3</c:f>
              <c:strCache>
                <c:ptCount val="10"/>
                <c:pt idx="0">
                  <c:v>FY12</c:v>
                </c:pt>
                <c:pt idx="1">
                  <c:v>FY13</c:v>
                </c:pt>
                <c:pt idx="2">
                  <c:v>FY14</c:v>
                </c:pt>
                <c:pt idx="3">
                  <c:v>FY15</c:v>
                </c:pt>
                <c:pt idx="4">
                  <c:v>FY16</c:v>
                </c:pt>
                <c:pt idx="5">
                  <c:v>FY17</c:v>
                </c:pt>
                <c:pt idx="6">
                  <c:v>FY18</c:v>
                </c:pt>
                <c:pt idx="7">
                  <c:v>FY19</c:v>
                </c:pt>
                <c:pt idx="8">
                  <c:v>FY20</c:v>
                </c:pt>
                <c:pt idx="9">
                  <c:v>FY21</c:v>
                </c:pt>
              </c:strCache>
              <c:extLst/>
            </c:strRef>
          </c:cat>
          <c:val>
            <c:numRef>
              <c:f>'Inst Marg Ratio'!$E$4:$N$4</c:f>
              <c:numCache>
                <c:formatCode>_(* #,##0_);_(* \(#,##0\);_(* "-"??_);_(@_)</c:formatCode>
                <c:ptCount val="10"/>
                <c:pt idx="0">
                  <c:v>46384627</c:v>
                </c:pt>
                <c:pt idx="1">
                  <c:v>49103801</c:v>
                </c:pt>
                <c:pt idx="2">
                  <c:v>51402284</c:v>
                </c:pt>
                <c:pt idx="3">
                  <c:v>51087928</c:v>
                </c:pt>
                <c:pt idx="4">
                  <c:v>48578095</c:v>
                </c:pt>
                <c:pt idx="5">
                  <c:v>47562997</c:v>
                </c:pt>
                <c:pt idx="6">
                  <c:v>51214048</c:v>
                </c:pt>
                <c:pt idx="7">
                  <c:v>54139437</c:v>
                </c:pt>
                <c:pt idx="8">
                  <c:v>63587588</c:v>
                </c:pt>
                <c:pt idx="9">
                  <c:v>69074931</c:v>
                </c:pt>
              </c:numCache>
              <c:extLst/>
            </c:numRef>
          </c:val>
          <c:smooth val="0"/>
          <c:extLst>
            <c:ext xmlns:c16="http://schemas.microsoft.com/office/drawing/2014/chart" uri="{C3380CC4-5D6E-409C-BE32-E72D297353CC}">
              <c16:uniqueId val="{00000001-3CDF-4F8F-A18D-A05DBDE1C550}"/>
            </c:ext>
          </c:extLst>
        </c:ser>
        <c:ser>
          <c:idx val="1"/>
          <c:order val="1"/>
          <c:tx>
            <c:strRef>
              <c:f>'Inst Marg Ratio'!$A$5</c:f>
              <c:strCache>
                <c:ptCount val="1"/>
                <c:pt idx="0">
                  <c:v>Tuition Expenses</c:v>
                </c:pt>
              </c:strCache>
            </c:strRef>
          </c:tx>
          <c:spPr>
            <a:ln w="57150" cap="rnd">
              <a:solidFill>
                <a:schemeClr val="accent2"/>
              </a:solidFill>
              <a:round/>
            </a:ln>
            <a:effectLst/>
          </c:spPr>
          <c:marker>
            <c:symbol val="none"/>
          </c:marker>
          <c:cat>
            <c:strRef>
              <c:f>'Inst Marg Ratio'!$E$3:$N$3</c:f>
              <c:strCache>
                <c:ptCount val="10"/>
                <c:pt idx="0">
                  <c:v>FY12</c:v>
                </c:pt>
                <c:pt idx="1">
                  <c:v>FY13</c:v>
                </c:pt>
                <c:pt idx="2">
                  <c:v>FY14</c:v>
                </c:pt>
                <c:pt idx="3">
                  <c:v>FY15</c:v>
                </c:pt>
                <c:pt idx="4">
                  <c:v>FY16</c:v>
                </c:pt>
                <c:pt idx="5">
                  <c:v>FY17</c:v>
                </c:pt>
                <c:pt idx="6">
                  <c:v>FY18</c:v>
                </c:pt>
                <c:pt idx="7">
                  <c:v>FY19</c:v>
                </c:pt>
                <c:pt idx="8">
                  <c:v>FY20</c:v>
                </c:pt>
                <c:pt idx="9">
                  <c:v>FY21</c:v>
                </c:pt>
              </c:strCache>
              <c:extLst/>
            </c:strRef>
          </c:cat>
          <c:val>
            <c:numRef>
              <c:f>'Inst Marg Ratio'!$E$5:$N$5</c:f>
              <c:numCache>
                <c:formatCode>_(* #,##0_);_(* \(#,##0\);_(* "-"??_);_(@_)</c:formatCode>
                <c:ptCount val="10"/>
                <c:pt idx="0">
                  <c:v>45238150</c:v>
                </c:pt>
                <c:pt idx="1">
                  <c:v>48398729</c:v>
                </c:pt>
                <c:pt idx="2">
                  <c:v>50269822</c:v>
                </c:pt>
                <c:pt idx="3">
                  <c:v>51127347</c:v>
                </c:pt>
                <c:pt idx="4">
                  <c:v>49651064</c:v>
                </c:pt>
                <c:pt idx="5">
                  <c:v>49683459</c:v>
                </c:pt>
                <c:pt idx="6">
                  <c:v>50682096</c:v>
                </c:pt>
                <c:pt idx="7">
                  <c:v>52645414</c:v>
                </c:pt>
                <c:pt idx="8">
                  <c:v>63222392</c:v>
                </c:pt>
                <c:pt idx="9">
                  <c:v>68249699</c:v>
                </c:pt>
              </c:numCache>
              <c:extLst/>
            </c:numRef>
          </c:val>
          <c:smooth val="0"/>
          <c:extLst>
            <c:ext xmlns:c16="http://schemas.microsoft.com/office/drawing/2014/chart" uri="{C3380CC4-5D6E-409C-BE32-E72D297353CC}">
              <c16:uniqueId val="{00000002-3CDF-4F8F-A18D-A05DBDE1C550}"/>
            </c:ext>
          </c:extLst>
        </c:ser>
        <c:dLbls>
          <c:showLegendKey val="0"/>
          <c:showVal val="0"/>
          <c:showCatName val="0"/>
          <c:showSerName val="0"/>
          <c:showPercent val="0"/>
          <c:showBubbleSize val="0"/>
        </c:dLbls>
        <c:marker val="1"/>
        <c:smooth val="0"/>
        <c:axId val="1305011055"/>
        <c:axId val="1305010639"/>
      </c:lineChart>
      <c:catAx>
        <c:axId val="1073437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438415"/>
        <c:crosses val="autoZero"/>
        <c:auto val="1"/>
        <c:lblAlgn val="ctr"/>
        <c:lblOffset val="100"/>
        <c:noMultiLvlLbl val="0"/>
      </c:catAx>
      <c:valAx>
        <c:axId val="1073438415"/>
        <c:scaling>
          <c:orientation val="minMax"/>
          <c:max val="1.1000000000000001"/>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Margin</a:t>
                </a:r>
                <a:r>
                  <a:rPr lang="en-US" baseline="0" dirty="0"/>
                  <a:t> Ratio</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73437999"/>
        <c:crosses val="autoZero"/>
        <c:crossBetween val="between"/>
        <c:majorUnit val="0.1"/>
      </c:valAx>
      <c:valAx>
        <c:axId val="1305010639"/>
        <c:scaling>
          <c:orientation val="minMax"/>
          <c:min val="35000000"/>
        </c:scaling>
        <c:delete val="0"/>
        <c:axPos val="r"/>
        <c:numFmt formatCode="&quot;$&quot;#,##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05011055"/>
        <c:crosses val="max"/>
        <c:crossBetween val="between"/>
      </c:valAx>
      <c:catAx>
        <c:axId val="1305011055"/>
        <c:scaling>
          <c:orientation val="minMax"/>
        </c:scaling>
        <c:delete val="1"/>
        <c:axPos val="b"/>
        <c:numFmt formatCode="General" sourceLinked="1"/>
        <c:majorTickMark val="out"/>
        <c:minorTickMark val="none"/>
        <c:tickLblPos val="nextTo"/>
        <c:crossAx val="130501063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353973504791187E-2"/>
          <c:y val="2.8113241224354303E-2"/>
          <c:w val="0.88629849942658545"/>
          <c:h val="0.7631863854023393"/>
        </c:manualLayout>
      </c:layout>
      <c:barChart>
        <c:barDir val="col"/>
        <c:grouping val="stacked"/>
        <c:varyColors val="0"/>
        <c:ser>
          <c:idx val="0"/>
          <c:order val="0"/>
          <c:tx>
            <c:strRef>
              <c:f>'Tuition Rates'!$B$20</c:f>
              <c:strCache>
                <c:ptCount val="1"/>
                <c:pt idx="0">
                  <c:v>Tuition</c:v>
                </c:pt>
              </c:strCache>
            </c:strRef>
          </c:tx>
          <c:spPr>
            <a:solidFill>
              <a:schemeClr val="accent1"/>
            </a:solidFill>
            <a:ln>
              <a:noFill/>
            </a:ln>
            <a:effectLst/>
          </c:spPr>
          <c:invertIfNegative val="0"/>
          <c:cat>
            <c:strRef>
              <c:f>'Tuition Rates'!$A$21:$A$34</c:f>
              <c:strCache>
                <c:ptCount val="14"/>
                <c:pt idx="0">
                  <c:v>Madison</c:v>
                </c:pt>
                <c:pt idx="1">
                  <c:v>Milwaukee</c:v>
                </c:pt>
                <c:pt idx="2">
                  <c:v>Eau Claire</c:v>
                </c:pt>
                <c:pt idx="3">
                  <c:v>Green Bay</c:v>
                </c:pt>
                <c:pt idx="4">
                  <c:v>La Crosse</c:v>
                </c:pt>
                <c:pt idx="5">
                  <c:v>Oshkosh</c:v>
                </c:pt>
                <c:pt idx="6">
                  <c:v>Parkside</c:v>
                </c:pt>
                <c:pt idx="7">
                  <c:v>Platteville</c:v>
                </c:pt>
                <c:pt idx="8">
                  <c:v>River Falls</c:v>
                </c:pt>
                <c:pt idx="9">
                  <c:v>Stevens Point</c:v>
                </c:pt>
                <c:pt idx="10">
                  <c:v>Stout</c:v>
                </c:pt>
                <c:pt idx="11">
                  <c:v>Superior</c:v>
                </c:pt>
                <c:pt idx="12">
                  <c:v>Whitewater</c:v>
                </c:pt>
                <c:pt idx="13">
                  <c:v>Average
 (Comprehensives)</c:v>
                </c:pt>
              </c:strCache>
            </c:strRef>
          </c:cat>
          <c:val>
            <c:numRef>
              <c:f>'Tuition Rates'!$B$21:$B$34</c:f>
              <c:numCache>
                <c:formatCode>_(* #,##0_);_(* \(#,##0\);_(* "-"??_);_(@_)</c:formatCode>
                <c:ptCount val="14"/>
                <c:pt idx="0">
                  <c:v>9273</c:v>
                </c:pt>
                <c:pt idx="1">
                  <c:v>8091</c:v>
                </c:pt>
                <c:pt idx="2">
                  <c:v>7361</c:v>
                </c:pt>
                <c:pt idx="3">
                  <c:v>6298</c:v>
                </c:pt>
                <c:pt idx="4">
                  <c:v>7585</c:v>
                </c:pt>
                <c:pt idx="5">
                  <c:v>6422</c:v>
                </c:pt>
                <c:pt idx="6">
                  <c:v>6298</c:v>
                </c:pt>
                <c:pt idx="7">
                  <c:v>6418</c:v>
                </c:pt>
                <c:pt idx="8">
                  <c:v>6428</c:v>
                </c:pt>
                <c:pt idx="9">
                  <c:v>6698</c:v>
                </c:pt>
                <c:pt idx="10">
                  <c:v>7020</c:v>
                </c:pt>
                <c:pt idx="11">
                  <c:v>6535</c:v>
                </c:pt>
                <c:pt idx="12">
                  <c:v>6519</c:v>
                </c:pt>
                <c:pt idx="13">
                  <c:v>6689.272727272727</c:v>
                </c:pt>
              </c:numCache>
            </c:numRef>
          </c:val>
          <c:extLst>
            <c:ext xmlns:c16="http://schemas.microsoft.com/office/drawing/2014/chart" uri="{C3380CC4-5D6E-409C-BE32-E72D297353CC}">
              <c16:uniqueId val="{00000000-CA0E-4B90-BC7E-785CD8EBD2E6}"/>
            </c:ext>
          </c:extLst>
        </c:ser>
        <c:ser>
          <c:idx val="1"/>
          <c:order val="1"/>
          <c:tx>
            <c:strRef>
              <c:f>'Tuition Rates'!$C$20</c:f>
              <c:strCache>
                <c:ptCount val="1"/>
                <c:pt idx="0">
                  <c:v>Segregated Fees</c:v>
                </c:pt>
              </c:strCache>
            </c:strRef>
          </c:tx>
          <c:spPr>
            <a:solidFill>
              <a:schemeClr val="accent2"/>
            </a:solidFill>
            <a:ln>
              <a:noFill/>
            </a:ln>
            <a:effectLst/>
          </c:spPr>
          <c:invertIfNegative val="0"/>
          <c:cat>
            <c:strRef>
              <c:f>'Tuition Rates'!$A$21:$A$34</c:f>
              <c:strCache>
                <c:ptCount val="14"/>
                <c:pt idx="0">
                  <c:v>Madison</c:v>
                </c:pt>
                <c:pt idx="1">
                  <c:v>Milwaukee</c:v>
                </c:pt>
                <c:pt idx="2">
                  <c:v>Eau Claire</c:v>
                </c:pt>
                <c:pt idx="3">
                  <c:v>Green Bay</c:v>
                </c:pt>
                <c:pt idx="4">
                  <c:v>La Crosse</c:v>
                </c:pt>
                <c:pt idx="5">
                  <c:v>Oshkosh</c:v>
                </c:pt>
                <c:pt idx="6">
                  <c:v>Parkside</c:v>
                </c:pt>
                <c:pt idx="7">
                  <c:v>Platteville</c:v>
                </c:pt>
                <c:pt idx="8">
                  <c:v>River Falls</c:v>
                </c:pt>
                <c:pt idx="9">
                  <c:v>Stevens Point</c:v>
                </c:pt>
                <c:pt idx="10">
                  <c:v>Stout</c:v>
                </c:pt>
                <c:pt idx="11">
                  <c:v>Superior</c:v>
                </c:pt>
                <c:pt idx="12">
                  <c:v>Whitewater</c:v>
                </c:pt>
                <c:pt idx="13">
                  <c:v>Average
 (Comprehensives)</c:v>
                </c:pt>
              </c:strCache>
            </c:strRef>
          </c:cat>
          <c:val>
            <c:numRef>
              <c:f>'Tuition Rates'!$C$21:$C$34</c:f>
              <c:numCache>
                <c:formatCode>_(* #,##0_);_(* \(#,##0\);_(* "-"??_);_(@_)</c:formatCode>
                <c:ptCount val="14"/>
                <c:pt idx="0">
                  <c:v>1523</c:v>
                </c:pt>
                <c:pt idx="1">
                  <c:v>1529</c:v>
                </c:pt>
                <c:pt idx="2">
                  <c:v>1413</c:v>
                </c:pt>
                <c:pt idx="3">
                  <c:v>1575</c:v>
                </c:pt>
                <c:pt idx="4">
                  <c:v>1473.22</c:v>
                </c:pt>
                <c:pt idx="5">
                  <c:v>1373</c:v>
                </c:pt>
                <c:pt idx="6">
                  <c:v>1168</c:v>
                </c:pt>
                <c:pt idx="7">
                  <c:v>1224</c:v>
                </c:pt>
                <c:pt idx="8">
                  <c:v>1528</c:v>
                </c:pt>
                <c:pt idx="9">
                  <c:v>1533</c:v>
                </c:pt>
                <c:pt idx="10">
                  <c:v>1364</c:v>
                </c:pt>
                <c:pt idx="11">
                  <c:v>1632</c:v>
                </c:pt>
                <c:pt idx="12">
                  <c:v>1149</c:v>
                </c:pt>
                <c:pt idx="13">
                  <c:v>1402.929090909091</c:v>
                </c:pt>
              </c:numCache>
            </c:numRef>
          </c:val>
          <c:extLst>
            <c:ext xmlns:c16="http://schemas.microsoft.com/office/drawing/2014/chart" uri="{C3380CC4-5D6E-409C-BE32-E72D297353CC}">
              <c16:uniqueId val="{00000001-CA0E-4B90-BC7E-785CD8EBD2E6}"/>
            </c:ext>
          </c:extLst>
        </c:ser>
        <c:ser>
          <c:idx val="2"/>
          <c:order val="2"/>
          <c:tx>
            <c:strRef>
              <c:f>'Tuition Rates'!$D$20</c:f>
              <c:strCache>
                <c:ptCount val="1"/>
                <c:pt idx="0">
                  <c:v>Room Rate</c:v>
                </c:pt>
              </c:strCache>
            </c:strRef>
          </c:tx>
          <c:spPr>
            <a:solidFill>
              <a:schemeClr val="accent3"/>
            </a:solidFill>
            <a:ln>
              <a:noFill/>
            </a:ln>
            <a:effectLst/>
          </c:spPr>
          <c:invertIfNegative val="0"/>
          <c:cat>
            <c:strRef>
              <c:f>'Tuition Rates'!$A$21:$A$34</c:f>
              <c:strCache>
                <c:ptCount val="14"/>
                <c:pt idx="0">
                  <c:v>Madison</c:v>
                </c:pt>
                <c:pt idx="1">
                  <c:v>Milwaukee</c:v>
                </c:pt>
                <c:pt idx="2">
                  <c:v>Eau Claire</c:v>
                </c:pt>
                <c:pt idx="3">
                  <c:v>Green Bay</c:v>
                </c:pt>
                <c:pt idx="4">
                  <c:v>La Crosse</c:v>
                </c:pt>
                <c:pt idx="5">
                  <c:v>Oshkosh</c:v>
                </c:pt>
                <c:pt idx="6">
                  <c:v>Parkside</c:v>
                </c:pt>
                <c:pt idx="7">
                  <c:v>Platteville</c:v>
                </c:pt>
                <c:pt idx="8">
                  <c:v>River Falls</c:v>
                </c:pt>
                <c:pt idx="9">
                  <c:v>Stevens Point</c:v>
                </c:pt>
                <c:pt idx="10">
                  <c:v>Stout</c:v>
                </c:pt>
                <c:pt idx="11">
                  <c:v>Superior</c:v>
                </c:pt>
                <c:pt idx="12">
                  <c:v>Whitewater</c:v>
                </c:pt>
                <c:pt idx="13">
                  <c:v>Average
 (Comprehensives)</c:v>
                </c:pt>
              </c:strCache>
            </c:strRef>
          </c:cat>
          <c:val>
            <c:numRef>
              <c:f>'Tuition Rates'!$D$21:$D$34</c:f>
              <c:numCache>
                <c:formatCode>_(* #,##0_);_(* \(#,##0\);_(* "-"??_);_(@_)</c:formatCode>
                <c:ptCount val="14"/>
                <c:pt idx="0">
                  <c:v>7167</c:v>
                </c:pt>
                <c:pt idx="1">
                  <c:v>6274</c:v>
                </c:pt>
                <c:pt idx="2">
                  <c:v>5325</c:v>
                </c:pt>
                <c:pt idx="3">
                  <c:v>4748</c:v>
                </c:pt>
                <c:pt idx="4">
                  <c:v>4233</c:v>
                </c:pt>
                <c:pt idx="5">
                  <c:v>5209</c:v>
                </c:pt>
                <c:pt idx="6">
                  <c:v>4905</c:v>
                </c:pt>
                <c:pt idx="7">
                  <c:v>5587</c:v>
                </c:pt>
                <c:pt idx="8">
                  <c:v>4584</c:v>
                </c:pt>
                <c:pt idx="9">
                  <c:v>4750</c:v>
                </c:pt>
                <c:pt idx="10">
                  <c:v>4830</c:v>
                </c:pt>
                <c:pt idx="11">
                  <c:v>4477</c:v>
                </c:pt>
                <c:pt idx="12">
                  <c:v>4517</c:v>
                </c:pt>
                <c:pt idx="13">
                  <c:v>4833.181818181818</c:v>
                </c:pt>
              </c:numCache>
            </c:numRef>
          </c:val>
          <c:extLst>
            <c:ext xmlns:c16="http://schemas.microsoft.com/office/drawing/2014/chart" uri="{C3380CC4-5D6E-409C-BE32-E72D297353CC}">
              <c16:uniqueId val="{00000002-CA0E-4B90-BC7E-785CD8EBD2E6}"/>
            </c:ext>
          </c:extLst>
        </c:ser>
        <c:ser>
          <c:idx val="3"/>
          <c:order val="3"/>
          <c:tx>
            <c:strRef>
              <c:f>'Tuition Rates'!$E$20</c:f>
              <c:strCache>
                <c:ptCount val="1"/>
                <c:pt idx="0">
                  <c:v>Meal Plan</c:v>
                </c:pt>
              </c:strCache>
            </c:strRef>
          </c:tx>
          <c:spPr>
            <a:solidFill>
              <a:schemeClr val="accent4"/>
            </a:solidFill>
            <a:ln>
              <a:noFill/>
            </a:ln>
            <a:effectLst/>
          </c:spPr>
          <c:invertIfNegative val="0"/>
          <c:cat>
            <c:strRef>
              <c:f>'Tuition Rates'!$A$21:$A$34</c:f>
              <c:strCache>
                <c:ptCount val="14"/>
                <c:pt idx="0">
                  <c:v>Madison</c:v>
                </c:pt>
                <c:pt idx="1">
                  <c:v>Milwaukee</c:v>
                </c:pt>
                <c:pt idx="2">
                  <c:v>Eau Claire</c:v>
                </c:pt>
                <c:pt idx="3">
                  <c:v>Green Bay</c:v>
                </c:pt>
                <c:pt idx="4">
                  <c:v>La Crosse</c:v>
                </c:pt>
                <c:pt idx="5">
                  <c:v>Oshkosh</c:v>
                </c:pt>
                <c:pt idx="6">
                  <c:v>Parkside</c:v>
                </c:pt>
                <c:pt idx="7">
                  <c:v>Platteville</c:v>
                </c:pt>
                <c:pt idx="8">
                  <c:v>River Falls</c:v>
                </c:pt>
                <c:pt idx="9">
                  <c:v>Stevens Point</c:v>
                </c:pt>
                <c:pt idx="10">
                  <c:v>Stout</c:v>
                </c:pt>
                <c:pt idx="11">
                  <c:v>Superior</c:v>
                </c:pt>
                <c:pt idx="12">
                  <c:v>Whitewater</c:v>
                </c:pt>
                <c:pt idx="13">
                  <c:v>Average
 (Comprehensives)</c:v>
                </c:pt>
              </c:strCache>
            </c:strRef>
          </c:cat>
          <c:val>
            <c:numRef>
              <c:f>'Tuition Rates'!$E$21:$E$34</c:f>
              <c:numCache>
                <c:formatCode>_(* #,##0_);_(* \(#,##0\);_(* "-"??_);_(@_)</c:formatCode>
                <c:ptCount val="14"/>
                <c:pt idx="0">
                  <c:v>4050</c:v>
                </c:pt>
                <c:pt idx="1">
                  <c:v>4274</c:v>
                </c:pt>
                <c:pt idx="2">
                  <c:v>3460</c:v>
                </c:pt>
                <c:pt idx="3">
                  <c:v>2950</c:v>
                </c:pt>
                <c:pt idx="4">
                  <c:v>2796</c:v>
                </c:pt>
                <c:pt idx="5">
                  <c:v>3460</c:v>
                </c:pt>
                <c:pt idx="6">
                  <c:v>2900</c:v>
                </c:pt>
                <c:pt idx="7">
                  <c:v>3220</c:v>
                </c:pt>
                <c:pt idx="8">
                  <c:v>2650</c:v>
                </c:pt>
                <c:pt idx="9">
                  <c:v>3500</c:v>
                </c:pt>
                <c:pt idx="10">
                  <c:v>3218</c:v>
                </c:pt>
                <c:pt idx="11">
                  <c:v>2940</c:v>
                </c:pt>
                <c:pt idx="12">
                  <c:v>2792</c:v>
                </c:pt>
                <c:pt idx="13">
                  <c:v>3080.5454545454545</c:v>
                </c:pt>
              </c:numCache>
            </c:numRef>
          </c:val>
          <c:extLst>
            <c:ext xmlns:c16="http://schemas.microsoft.com/office/drawing/2014/chart" uri="{C3380CC4-5D6E-409C-BE32-E72D297353CC}">
              <c16:uniqueId val="{00000003-CA0E-4B90-BC7E-785CD8EBD2E6}"/>
            </c:ext>
          </c:extLst>
        </c:ser>
        <c:dLbls>
          <c:showLegendKey val="0"/>
          <c:showVal val="0"/>
          <c:showCatName val="0"/>
          <c:showSerName val="0"/>
          <c:showPercent val="0"/>
          <c:showBubbleSize val="0"/>
        </c:dLbls>
        <c:gapWidth val="100"/>
        <c:overlap val="100"/>
        <c:axId val="796652463"/>
        <c:axId val="796651631"/>
      </c:barChart>
      <c:lineChart>
        <c:grouping val="standard"/>
        <c:varyColors val="0"/>
        <c:ser>
          <c:idx val="4"/>
          <c:order val="4"/>
          <c:tx>
            <c:strRef>
              <c:f>'Tuition Rates'!$F$20</c:f>
              <c:strCache>
                <c:ptCount val="1"/>
                <c:pt idx="0">
                  <c:v>Green Bay</c:v>
                </c:pt>
              </c:strCache>
            </c:strRef>
          </c:tx>
          <c:spPr>
            <a:ln w="28575" cap="rnd">
              <a:solidFill>
                <a:schemeClr val="tx1"/>
              </a:solidFill>
              <a:round/>
            </a:ln>
            <a:effectLst/>
          </c:spPr>
          <c:marker>
            <c:symbol val="none"/>
          </c:marker>
          <c:cat>
            <c:strRef>
              <c:f>'Tuition Rates'!$A$21:$A$34</c:f>
              <c:strCache>
                <c:ptCount val="14"/>
                <c:pt idx="0">
                  <c:v>Madison</c:v>
                </c:pt>
                <c:pt idx="1">
                  <c:v>Milwaukee</c:v>
                </c:pt>
                <c:pt idx="2">
                  <c:v>Eau Claire</c:v>
                </c:pt>
                <c:pt idx="3">
                  <c:v>Green Bay</c:v>
                </c:pt>
                <c:pt idx="4">
                  <c:v>La Crosse</c:v>
                </c:pt>
                <c:pt idx="5">
                  <c:v>Oshkosh</c:v>
                </c:pt>
                <c:pt idx="6">
                  <c:v>Parkside</c:v>
                </c:pt>
                <c:pt idx="7">
                  <c:v>Platteville</c:v>
                </c:pt>
                <c:pt idx="8">
                  <c:v>River Falls</c:v>
                </c:pt>
                <c:pt idx="9">
                  <c:v>Stevens Point</c:v>
                </c:pt>
                <c:pt idx="10">
                  <c:v>Stout</c:v>
                </c:pt>
                <c:pt idx="11">
                  <c:v>Superior</c:v>
                </c:pt>
                <c:pt idx="12">
                  <c:v>Whitewater</c:v>
                </c:pt>
                <c:pt idx="13">
                  <c:v>Average
 (Comprehensives)</c:v>
                </c:pt>
              </c:strCache>
            </c:strRef>
          </c:cat>
          <c:val>
            <c:numRef>
              <c:f>'Tuition Rates'!$F$21:$F$34</c:f>
              <c:numCache>
                <c:formatCode>_(* #,##0_);_(* \(#,##0\);_(* "-"??_);_(@_)</c:formatCode>
                <c:ptCount val="14"/>
                <c:pt idx="0">
                  <c:v>15571</c:v>
                </c:pt>
                <c:pt idx="1">
                  <c:v>15571</c:v>
                </c:pt>
                <c:pt idx="2">
                  <c:v>15571</c:v>
                </c:pt>
                <c:pt idx="3">
                  <c:v>15571</c:v>
                </c:pt>
                <c:pt idx="4">
                  <c:v>15571</c:v>
                </c:pt>
                <c:pt idx="5">
                  <c:v>15571</c:v>
                </c:pt>
                <c:pt idx="6">
                  <c:v>15571</c:v>
                </c:pt>
                <c:pt idx="7">
                  <c:v>15571</c:v>
                </c:pt>
                <c:pt idx="8">
                  <c:v>15571</c:v>
                </c:pt>
                <c:pt idx="9">
                  <c:v>15571</c:v>
                </c:pt>
                <c:pt idx="10">
                  <c:v>15571</c:v>
                </c:pt>
                <c:pt idx="11">
                  <c:v>15571</c:v>
                </c:pt>
                <c:pt idx="12">
                  <c:v>15571</c:v>
                </c:pt>
                <c:pt idx="13">
                  <c:v>15571</c:v>
                </c:pt>
              </c:numCache>
            </c:numRef>
          </c:val>
          <c:smooth val="0"/>
          <c:extLst>
            <c:ext xmlns:c16="http://schemas.microsoft.com/office/drawing/2014/chart" uri="{C3380CC4-5D6E-409C-BE32-E72D297353CC}">
              <c16:uniqueId val="{00000004-CA0E-4B90-BC7E-785CD8EBD2E6}"/>
            </c:ext>
          </c:extLst>
        </c:ser>
        <c:dLbls>
          <c:showLegendKey val="0"/>
          <c:showVal val="0"/>
          <c:showCatName val="0"/>
          <c:showSerName val="0"/>
          <c:showPercent val="0"/>
          <c:showBubbleSize val="0"/>
        </c:dLbls>
        <c:marker val="1"/>
        <c:smooth val="0"/>
        <c:axId val="796652463"/>
        <c:axId val="796651631"/>
      </c:lineChart>
      <c:catAx>
        <c:axId val="79665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796651631"/>
        <c:crosses val="autoZero"/>
        <c:auto val="1"/>
        <c:lblAlgn val="ctr"/>
        <c:lblOffset val="100"/>
        <c:noMultiLvlLbl val="0"/>
      </c:catAx>
      <c:valAx>
        <c:axId val="796651631"/>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796652463"/>
        <c:crosses val="autoZero"/>
        <c:crossBetween val="between"/>
      </c:valAx>
      <c:spPr>
        <a:noFill/>
        <a:ln>
          <a:noFill/>
        </a:ln>
        <a:effectLst/>
      </c:spPr>
    </c:plotArea>
    <c:legend>
      <c:legendPos val="b"/>
      <c:layout>
        <c:manualLayout>
          <c:xMode val="edge"/>
          <c:yMode val="edge"/>
          <c:x val="7.7888283745516138E-2"/>
          <c:y val="0.93565755455521937"/>
          <c:w val="0.84804349091375042"/>
          <c:h val="6.11721905238334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[2022-23 Budget in Brief.xlsx]Budget Expenses!PivotTable5</c:name>
    <c:fmtId val="5"/>
  </c:pivotSource>
  <c:chart>
    <c:autoTitleDeleted val="1"/>
    <c:pivotFmts>
      <c:pivotFmt>
        <c:idx val="0"/>
        <c:marker>
          <c:symbol val="none"/>
        </c:marker>
        <c:dLbl>
          <c:idx val="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1"/>
        <c:spPr>
          <a:solidFill>
            <a:schemeClr val="accent5"/>
          </a:solidFill>
          <a:ln w="25400">
            <a:solidFill>
              <a:schemeClr val="lt1"/>
            </a:solidFill>
          </a:ln>
          <a:effectLst/>
          <a:sp3d contourW="25400">
            <a:contourClr>
              <a:schemeClr val="lt1"/>
            </a:contourClr>
          </a:sp3d>
        </c:spPr>
        <c:dLbl>
          <c:idx val="0"/>
          <c:layout>
            <c:manualLayout>
              <c:x val="-8.4812623274161808E-2"/>
              <c:y val="-3.5041607079839407E-3"/>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2"/>
        <c:spPr>
          <a:solidFill>
            <a:schemeClr val="accent2">
              <a:lumMod val="60000"/>
            </a:schemeClr>
          </a:solidFill>
          <a:ln w="25400">
            <a:solidFill>
              <a:schemeClr val="lt1"/>
            </a:solidFill>
          </a:ln>
          <a:effectLst/>
          <a:sp3d contourW="25400">
            <a:contourClr>
              <a:schemeClr val="lt1"/>
            </a:contourClr>
          </a:sp3d>
        </c:spPr>
        <c:dLbl>
          <c:idx val="0"/>
          <c:layout>
            <c:manualLayout>
              <c:x val="4.5673076923076913E-2"/>
              <c:y val="4.3387550689982943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3723484848484846"/>
                  <c:h val="0.17825608325784531"/>
                </c:manualLayout>
              </c15:layout>
            </c:ext>
          </c:extLst>
        </c:dLbl>
      </c:pivotFmt>
      <c:pivotFmt>
        <c:idx val="3"/>
        <c:spPr>
          <a:solidFill>
            <a:schemeClr val="accent3"/>
          </a:solidFill>
          <a:ln w="25400">
            <a:solidFill>
              <a:schemeClr val="lt1"/>
            </a:solidFill>
          </a:ln>
          <a:effectLst/>
          <a:sp3d contourW="25400">
            <a:contourClr>
              <a:schemeClr val="lt1"/>
            </a:contourClr>
          </a:sp3d>
        </c:spPr>
        <c:dLbl>
          <c:idx val="0"/>
          <c:layout>
            <c:manualLayout>
              <c:x val="0"/>
              <c:y val="6.6579053451694875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4"/>
        <c:spPr>
          <a:solidFill>
            <a:schemeClr val="accent1">
              <a:lumMod val="60000"/>
            </a:schemeClr>
          </a:solidFill>
          <a:ln w="25400">
            <a:solidFill>
              <a:schemeClr val="lt1"/>
            </a:solidFill>
          </a:ln>
          <a:effectLst/>
          <a:sp3d contourW="25400">
            <a:contourClr>
              <a:schemeClr val="lt1"/>
            </a:contourClr>
          </a:sp3d>
        </c:spPr>
        <c:dLbl>
          <c:idx val="0"/>
          <c:layout>
            <c:manualLayout>
              <c:x val="-1.9723865877713477E-3"/>
              <c:y val="-3.1537446371855467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5"/>
        <c:spPr>
          <a:solidFill>
            <a:schemeClr val="accent1"/>
          </a:solidFill>
          <a:ln w="25400">
            <a:solidFill>
              <a:schemeClr val="lt1"/>
            </a:solidFill>
          </a:ln>
          <a:effectLst/>
          <a:sp3d contourW="25400">
            <a:contourClr>
              <a:schemeClr val="lt1"/>
            </a:contourClr>
          </a:sp3d>
        </c:spPr>
      </c:pivotFmt>
      <c:pivotFmt>
        <c:idx val="6"/>
        <c:spPr>
          <a:solidFill>
            <a:schemeClr val="accent2"/>
          </a:solidFill>
          <a:ln w="25400">
            <a:solidFill>
              <a:schemeClr val="lt1"/>
            </a:solidFill>
          </a:ln>
          <a:effectLst/>
          <a:sp3d contourW="25400">
            <a:contourClr>
              <a:schemeClr val="lt1"/>
            </a:contourClr>
          </a:sp3d>
        </c:spPr>
      </c:pivotFmt>
      <c:pivotFmt>
        <c:idx val="7"/>
        <c:spPr>
          <a:solidFill>
            <a:schemeClr val="accent4"/>
          </a:solidFill>
          <a:ln w="25400">
            <a:solidFill>
              <a:schemeClr val="lt1"/>
            </a:solidFill>
          </a:ln>
          <a:effectLst/>
          <a:sp3d contourW="25400">
            <a:contourClr>
              <a:schemeClr val="lt1"/>
            </a:contourClr>
          </a:sp3d>
        </c:spPr>
      </c:pivotFmt>
      <c:pivotFmt>
        <c:idx val="8"/>
        <c:spPr>
          <a:solidFill>
            <a:schemeClr val="accent6"/>
          </a:solidFill>
          <a:ln w="25400">
            <a:solidFill>
              <a:schemeClr val="lt1"/>
            </a:solidFill>
          </a:ln>
          <a:effectLst/>
          <a:sp3d contourW="25400">
            <a:contourClr>
              <a:schemeClr val="lt1"/>
            </a:contourClr>
          </a:sp3d>
        </c:spPr>
      </c:pivotFmt>
      <c:pivotFmt>
        <c:idx val="9"/>
        <c:marker>
          <c:symbol val="none"/>
        </c:marker>
        <c:dLbl>
          <c:idx val="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10"/>
        <c:spPr>
          <a:solidFill>
            <a:schemeClr val="accent1"/>
          </a:solidFill>
          <a:ln w="25400">
            <a:solidFill>
              <a:schemeClr val="lt1"/>
            </a:solidFill>
          </a:ln>
          <a:effectLst/>
          <a:sp3d contourW="25400">
            <a:contourClr>
              <a:schemeClr val="lt1"/>
            </a:contourClr>
          </a:sp3d>
        </c:spPr>
      </c:pivotFmt>
      <c:pivotFmt>
        <c:idx val="11"/>
        <c:spPr>
          <a:solidFill>
            <a:schemeClr val="accent2"/>
          </a:solidFill>
          <a:ln w="25400">
            <a:solidFill>
              <a:schemeClr val="lt1"/>
            </a:solidFill>
          </a:ln>
          <a:effectLst/>
          <a:sp3d contourW="25400">
            <a:contourClr>
              <a:schemeClr val="lt1"/>
            </a:contourClr>
          </a:sp3d>
        </c:spPr>
      </c:pivotFmt>
      <c:pivotFmt>
        <c:idx val="12"/>
        <c:spPr>
          <a:solidFill>
            <a:schemeClr val="accent3"/>
          </a:solidFill>
          <a:ln w="25400">
            <a:solidFill>
              <a:schemeClr val="lt1"/>
            </a:solidFill>
          </a:ln>
          <a:effectLst/>
          <a:sp3d contourW="25400">
            <a:contourClr>
              <a:schemeClr val="lt1"/>
            </a:contourClr>
          </a:sp3d>
        </c:spPr>
        <c:dLbl>
          <c:idx val="0"/>
          <c:layout>
            <c:manualLayout>
              <c:x val="0"/>
              <c:y val="6.6579053451694875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13"/>
        <c:spPr>
          <a:solidFill>
            <a:schemeClr val="accent4"/>
          </a:solidFill>
          <a:ln w="25400">
            <a:solidFill>
              <a:schemeClr val="lt1"/>
            </a:solidFill>
          </a:ln>
          <a:effectLst/>
          <a:sp3d contourW="25400">
            <a:contourClr>
              <a:schemeClr val="lt1"/>
            </a:contourClr>
          </a:sp3d>
        </c:spPr>
      </c:pivotFmt>
      <c:pivotFmt>
        <c:idx val="14"/>
        <c:spPr>
          <a:solidFill>
            <a:schemeClr val="accent5"/>
          </a:solidFill>
          <a:ln w="25400">
            <a:solidFill>
              <a:schemeClr val="lt1"/>
            </a:solidFill>
          </a:ln>
          <a:effectLst/>
          <a:sp3d contourW="25400">
            <a:contourClr>
              <a:schemeClr val="lt1"/>
            </a:contourClr>
          </a:sp3d>
        </c:spPr>
        <c:dLbl>
          <c:idx val="0"/>
          <c:layout>
            <c:manualLayout>
              <c:x val="-8.4812623274161808E-2"/>
              <c:y val="-3.5041607079839407E-3"/>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15"/>
        <c:spPr>
          <a:solidFill>
            <a:schemeClr val="accent6"/>
          </a:solidFill>
          <a:ln w="25400">
            <a:solidFill>
              <a:schemeClr val="lt1"/>
            </a:solidFill>
          </a:ln>
          <a:effectLst/>
          <a:sp3d contourW="25400">
            <a:contourClr>
              <a:schemeClr val="lt1"/>
            </a:contourClr>
          </a:sp3d>
        </c:spPr>
      </c:pivotFmt>
      <c:pivotFmt>
        <c:idx val="16"/>
        <c:spPr>
          <a:solidFill>
            <a:schemeClr val="accent1">
              <a:lumMod val="60000"/>
            </a:schemeClr>
          </a:solidFill>
          <a:ln w="25400">
            <a:solidFill>
              <a:schemeClr val="lt1"/>
            </a:solidFill>
          </a:ln>
          <a:effectLst/>
          <a:sp3d contourW="25400">
            <a:contourClr>
              <a:schemeClr val="lt1"/>
            </a:contourClr>
          </a:sp3d>
        </c:spPr>
        <c:dLbl>
          <c:idx val="0"/>
          <c:layout>
            <c:manualLayout>
              <c:x val="-1.9723865877713477E-3"/>
              <c:y val="-3.1537446371855467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17"/>
        <c:spPr>
          <a:solidFill>
            <a:schemeClr val="accent2">
              <a:lumMod val="60000"/>
            </a:schemeClr>
          </a:solidFill>
          <a:ln w="25400">
            <a:solidFill>
              <a:schemeClr val="lt1"/>
            </a:solidFill>
          </a:ln>
          <a:effectLst/>
          <a:sp3d contourW="25400">
            <a:contourClr>
              <a:schemeClr val="lt1"/>
            </a:contourClr>
          </a:sp3d>
        </c:spPr>
        <c:dLbl>
          <c:idx val="0"/>
          <c:layout>
            <c:manualLayout>
              <c:x val="4.5673076923076913E-2"/>
              <c:y val="4.3387550689982943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3723484848484846"/>
                  <c:h val="0.17825608325784531"/>
                </c:manualLayout>
              </c15:layout>
            </c:ext>
          </c:extLst>
        </c:dLbl>
      </c:pivotFmt>
      <c:pivotFmt>
        <c:idx val="18"/>
        <c:marker>
          <c:symbol val="none"/>
        </c:marker>
        <c:dLbl>
          <c:idx val="0"/>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19"/>
        <c:spPr>
          <a:solidFill>
            <a:schemeClr val="accent1"/>
          </a:solidFill>
          <a:ln w="25400">
            <a:solidFill>
              <a:schemeClr val="lt1"/>
            </a:solidFill>
          </a:ln>
          <a:effectLst/>
          <a:sp3d contourW="25400">
            <a:contourClr>
              <a:schemeClr val="lt1"/>
            </a:contourClr>
          </a:sp3d>
        </c:spPr>
      </c:pivotFmt>
      <c:pivotFmt>
        <c:idx val="20"/>
        <c:spPr>
          <a:solidFill>
            <a:schemeClr val="accent2"/>
          </a:solidFill>
          <a:ln w="25400">
            <a:solidFill>
              <a:schemeClr val="lt1"/>
            </a:solidFill>
          </a:ln>
          <a:effectLst/>
          <a:sp3d contourW="25400">
            <a:contourClr>
              <a:schemeClr val="lt1"/>
            </a:contourClr>
          </a:sp3d>
        </c:spPr>
      </c:pivotFmt>
      <c:pivotFmt>
        <c:idx val="21"/>
        <c:spPr>
          <a:solidFill>
            <a:schemeClr val="accent3"/>
          </a:solidFill>
          <a:ln w="25400">
            <a:solidFill>
              <a:schemeClr val="lt1"/>
            </a:solidFill>
          </a:ln>
          <a:effectLst/>
          <a:sp3d contourW="25400">
            <a:contourClr>
              <a:schemeClr val="lt1"/>
            </a:contourClr>
          </a:sp3d>
        </c:spPr>
        <c:dLbl>
          <c:idx val="0"/>
          <c:layout>
            <c:manualLayout>
              <c:x val="0"/>
              <c:y val="6.6579053451694875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22"/>
        <c:spPr>
          <a:solidFill>
            <a:schemeClr val="accent4"/>
          </a:solidFill>
          <a:ln w="25400">
            <a:solidFill>
              <a:schemeClr val="lt1"/>
            </a:solidFill>
          </a:ln>
          <a:effectLst/>
          <a:sp3d contourW="25400">
            <a:contourClr>
              <a:schemeClr val="lt1"/>
            </a:contourClr>
          </a:sp3d>
        </c:spPr>
      </c:pivotFmt>
      <c:pivotFmt>
        <c:idx val="23"/>
        <c:spPr>
          <a:solidFill>
            <a:schemeClr val="accent5"/>
          </a:solidFill>
          <a:ln w="25400">
            <a:solidFill>
              <a:schemeClr val="lt1"/>
            </a:solidFill>
          </a:ln>
          <a:effectLst/>
          <a:sp3d contourW="25400">
            <a:contourClr>
              <a:schemeClr val="lt1"/>
            </a:contourClr>
          </a:sp3d>
        </c:spPr>
        <c:dLbl>
          <c:idx val="0"/>
          <c:layout>
            <c:manualLayout>
              <c:x val="-8.4812623274161808E-2"/>
              <c:y val="-3.5041607079839407E-3"/>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24"/>
        <c:spPr>
          <a:solidFill>
            <a:schemeClr val="accent6"/>
          </a:solidFill>
          <a:ln w="25400">
            <a:solidFill>
              <a:schemeClr val="lt1"/>
            </a:solidFill>
          </a:ln>
          <a:effectLst/>
          <a:sp3d contourW="25400">
            <a:contourClr>
              <a:schemeClr val="lt1"/>
            </a:contourClr>
          </a:sp3d>
        </c:spPr>
      </c:pivotFmt>
      <c:pivotFmt>
        <c:idx val="25"/>
        <c:spPr>
          <a:solidFill>
            <a:schemeClr val="accent1">
              <a:lumMod val="60000"/>
            </a:schemeClr>
          </a:solidFill>
          <a:ln w="25400">
            <a:solidFill>
              <a:schemeClr val="lt1"/>
            </a:solidFill>
          </a:ln>
          <a:effectLst/>
          <a:sp3d contourW="25400">
            <a:contourClr>
              <a:schemeClr val="lt1"/>
            </a:contourClr>
          </a:sp3d>
        </c:spPr>
        <c:dLbl>
          <c:idx val="0"/>
          <c:layout>
            <c:manualLayout>
              <c:x val="-1.9723865877713477E-3"/>
              <c:y val="-3.1537446371855467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ext>
          </c:extLst>
        </c:dLbl>
      </c:pivotFmt>
      <c:pivotFmt>
        <c:idx val="26"/>
        <c:spPr>
          <a:solidFill>
            <a:schemeClr val="accent2">
              <a:lumMod val="60000"/>
            </a:schemeClr>
          </a:solidFill>
          <a:ln w="25400">
            <a:solidFill>
              <a:schemeClr val="lt1"/>
            </a:solidFill>
          </a:ln>
          <a:effectLst/>
          <a:sp3d contourW="25400">
            <a:contourClr>
              <a:schemeClr val="lt1"/>
            </a:contourClr>
          </a:sp3d>
        </c:spPr>
        <c:dLbl>
          <c:idx val="0"/>
          <c:layout>
            <c:manualLayout>
              <c:x val="4.5673076923076913E-2"/>
              <c:y val="4.3387550689982943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spPr xmlns:c15="http://schemas.microsoft.com/office/drawing/2012/chart">
                <a:prstGeom prst="rect">
                  <a:avLst/>
                </a:prstGeom>
              </c15:spPr>
              <c15:layout>
                <c:manualLayout>
                  <c:w val="0.13723484848484846"/>
                  <c:h val="0.17825608325784531"/>
                </c:manualLayout>
              </c15:layout>
            </c:ext>
          </c:extLst>
        </c:dLbl>
      </c:pivotFmt>
    </c:pivotFmts>
    <c:view3D>
      <c:rotX val="30"/>
      <c:rotY val="9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'Budget Expenses'!$B$3</c:f>
              <c:strCache>
                <c:ptCount val="1"/>
                <c:pt idx="0">
                  <c:v>Total</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9ED-4EA1-A1FD-96B40F1BA14F}"/>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89ED-4EA1-A1FD-96B40F1BA14F}"/>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9ED-4EA1-A1FD-96B40F1BA14F}"/>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9ED-4EA1-A1FD-96B40F1BA14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89ED-4EA1-A1FD-96B40F1BA14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89ED-4EA1-A1FD-96B40F1BA14F}"/>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89ED-4EA1-A1FD-96B40F1BA14F}"/>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89ED-4EA1-A1FD-96B40F1BA14F}"/>
              </c:ext>
            </c:extLst>
          </c:dPt>
          <c:dLbls>
            <c:dLbl>
              <c:idx val="2"/>
              <c:layout>
                <c:manualLayout>
                  <c:x val="0"/>
                  <c:y val="6.657905345169487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9ED-4EA1-A1FD-96B40F1BA14F}"/>
                </c:ext>
              </c:extLst>
            </c:dLbl>
            <c:dLbl>
              <c:idx val="4"/>
              <c:layout>
                <c:manualLayout>
                  <c:x val="-0.10750114080551589"/>
                  <c:y val="-2.535447532490435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89ED-4EA1-A1FD-96B40F1BA14F}"/>
                </c:ext>
              </c:extLst>
            </c:dLbl>
            <c:dLbl>
              <c:idx val="5"/>
              <c:layout>
                <c:manualLayout>
                  <c:x val="-6.6444902921789228E-2"/>
                  <c:y val="-4.09692397356462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89ED-4EA1-A1FD-96B40F1BA14F}"/>
                </c:ext>
              </c:extLst>
            </c:dLbl>
            <c:dLbl>
              <c:idx val="6"/>
              <c:layout>
                <c:manualLayout>
                  <c:x val="-3.5930269475108151E-3"/>
                  <c:y val="-6.704417150734545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89ED-4EA1-A1FD-96B40F1BA14F}"/>
                </c:ext>
              </c:extLst>
            </c:dLbl>
            <c:dLbl>
              <c:idx val="7"/>
              <c:layout>
                <c:manualLayout>
                  <c:x val="0"/>
                  <c:y val="2.9730979412150551E-2"/>
                </c:manualLayout>
              </c:layout>
              <c:dLblPos val="bestFit"/>
              <c:showLegendKey val="0"/>
              <c:showVal val="1"/>
              <c:showCatName val="1"/>
              <c:showSerName val="0"/>
              <c:showPercent val="1"/>
              <c:showBubbleSize val="0"/>
              <c:extLst>
                <c:ext xmlns:c15="http://schemas.microsoft.com/office/drawing/2012/chart" uri="{CE6537A1-D6FC-4f65-9D91-7224C49458BB}">
                  <c15:layout>
                    <c:manualLayout>
                      <c:w val="0.11778753148061755"/>
                      <c:h val="0.2164939363374575"/>
                    </c:manualLayout>
                  </c15:layout>
                </c:ext>
                <c:ext xmlns:c16="http://schemas.microsoft.com/office/drawing/2014/chart" uri="{C3380CC4-5D6E-409C-BE32-E72D297353CC}">
                  <c16:uniqueId val="{0000000F-89ED-4EA1-A1FD-96B40F1BA14F}"/>
                </c:ext>
              </c:extLst>
            </c:dLbl>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strRef>
              <c:f>'Budget Expenses'!$A$4:$A$12</c:f>
              <c:strCache>
                <c:ptCount val="8"/>
                <c:pt idx="0">
                  <c:v>Aid to Individuals</c:v>
                </c:pt>
                <c:pt idx="1">
                  <c:v>Fringe Benefits</c:v>
                </c:pt>
                <c:pt idx="2">
                  <c:v>LTE and Student Salaries</c:v>
                </c:pt>
                <c:pt idx="3">
                  <c:v>Permanent Salaries</c:v>
                </c:pt>
                <c:pt idx="4">
                  <c:v>Sales Credit</c:v>
                </c:pt>
                <c:pt idx="5">
                  <c:v>Supplies</c:v>
                </c:pt>
                <c:pt idx="6">
                  <c:v>Capital</c:v>
                </c:pt>
                <c:pt idx="7">
                  <c:v>Special Purpose</c:v>
                </c:pt>
              </c:strCache>
            </c:strRef>
          </c:cat>
          <c:val>
            <c:numRef>
              <c:f>'Budget Expenses'!$B$4:$B$12</c:f>
              <c:numCache>
                <c:formatCode>"$"##0.0,,"M"</c:formatCode>
                <c:ptCount val="8"/>
                <c:pt idx="0">
                  <c:v>39696517</c:v>
                </c:pt>
                <c:pt idx="1">
                  <c:v>24483601.98999998</c:v>
                </c:pt>
                <c:pt idx="2">
                  <c:v>3345022</c:v>
                </c:pt>
                <c:pt idx="3">
                  <c:v>53524201</c:v>
                </c:pt>
                <c:pt idx="4">
                  <c:v>-2557588</c:v>
                </c:pt>
                <c:pt idx="5">
                  <c:v>24707881</c:v>
                </c:pt>
                <c:pt idx="6">
                  <c:v>2035448</c:v>
                </c:pt>
                <c:pt idx="7">
                  <c:v>7325637.5599999996</c:v>
                </c:pt>
              </c:numCache>
            </c:numRef>
          </c:val>
          <c:extLst>
            <c:ext xmlns:c16="http://schemas.microsoft.com/office/drawing/2014/chart" uri="{C3380CC4-5D6E-409C-BE32-E72D297353CC}">
              <c16:uniqueId val="{00000010-89ED-4EA1-A1FD-96B40F1BA14F}"/>
            </c:ext>
          </c:extLst>
        </c:ser>
        <c:dLbls>
          <c:dLblPos val="bestFit"/>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extLst>
    <c:ext xmlns:c14="http://schemas.microsoft.com/office/drawing/2007/8/2/chart" uri="{781A3756-C4B2-4CAC-9D66-4F8BD8637D16}">
      <c14:pivotOptions>
        <c14:dropZoneSeries val="1"/>
        <c14:dropZonesVisible val="1"/>
      </c14:pivotOptions>
    </c:ext>
    <c:ext xmlns:c16="http://schemas.microsoft.com/office/drawing/2014/chart" uri="{E28EC0CA-F0BB-4C9C-879D-F8772B89E7AC}">
      <c16:pivotOptions16>
        <c16:showExpandCollapseFieldButtons val="1"/>
      </c16:pivotOptions16>
    </c:ext>
  </c:extLst>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739060843201057E-2"/>
          <c:y val="3.8176480103611597E-2"/>
          <c:w val="0.90673149727251834"/>
          <c:h val="0.69722560761954144"/>
        </c:manualLayout>
      </c:layout>
      <c:lineChart>
        <c:grouping val="standard"/>
        <c:varyColors val="0"/>
        <c:ser>
          <c:idx val="0"/>
          <c:order val="0"/>
          <c:tx>
            <c:strRef>
              <c:f>'Budget Source Trend'!$AA$15</c:f>
              <c:strCache>
                <c:ptCount val="1"/>
                <c:pt idx="0">
                  <c:v>State Appropriation</c:v>
                </c:pt>
              </c:strCache>
            </c:strRef>
          </c:tx>
          <c:spPr>
            <a:ln w="57150" cap="rnd">
              <a:solidFill>
                <a:schemeClr val="accent1"/>
              </a:solidFill>
              <a:round/>
            </a:ln>
            <a:effectLst/>
          </c:spPr>
          <c:marker>
            <c:symbol val="circle"/>
            <c:size val="5"/>
            <c:spPr>
              <a:solidFill>
                <a:schemeClr val="accent1"/>
              </a:solidFill>
              <a:ln w="57150">
                <a:solidFill>
                  <a:schemeClr val="accent1"/>
                </a:solidFill>
              </a:ln>
              <a:effectLst/>
            </c:spPr>
          </c:marker>
          <c:cat>
            <c:strRef>
              <c:f>'Budget Source Trend'!$AI$14:$AN$14</c:f>
              <c:strCache>
                <c:ptCount val="6"/>
                <c:pt idx="0">
                  <c:v>FY18</c:v>
                </c:pt>
                <c:pt idx="1">
                  <c:v>FY19</c:v>
                </c:pt>
                <c:pt idx="2">
                  <c:v>FY20</c:v>
                </c:pt>
                <c:pt idx="3">
                  <c:v>FY21</c:v>
                </c:pt>
                <c:pt idx="4">
                  <c:v>FY22</c:v>
                </c:pt>
                <c:pt idx="5">
                  <c:v>FY23</c:v>
                </c:pt>
              </c:strCache>
              <c:extLst/>
            </c:strRef>
          </c:cat>
          <c:val>
            <c:numRef>
              <c:f>'Budget Source Trend'!$AI$15:$AN$15</c:f>
              <c:numCache>
                <c:formatCode>0%</c:formatCode>
                <c:ptCount val="6"/>
                <c:pt idx="0">
                  <c:v>0.25187894468129457</c:v>
                </c:pt>
                <c:pt idx="1">
                  <c:v>0.27234329471565571</c:v>
                </c:pt>
                <c:pt idx="2">
                  <c:v>0.29115216770526092</c:v>
                </c:pt>
                <c:pt idx="3">
                  <c:v>0.28568881735693452</c:v>
                </c:pt>
                <c:pt idx="4">
                  <c:v>0.29805893413559637</c:v>
                </c:pt>
                <c:pt idx="5">
                  <c:v>0.28912556764794006</c:v>
                </c:pt>
              </c:numCache>
              <c:extLst/>
            </c:numRef>
          </c:val>
          <c:smooth val="0"/>
          <c:extLst>
            <c:ext xmlns:c16="http://schemas.microsoft.com/office/drawing/2014/chart" uri="{C3380CC4-5D6E-409C-BE32-E72D297353CC}">
              <c16:uniqueId val="{00000000-4888-48E3-AF6C-D8AB151BF823}"/>
            </c:ext>
          </c:extLst>
        </c:ser>
        <c:ser>
          <c:idx val="1"/>
          <c:order val="1"/>
          <c:tx>
            <c:strRef>
              <c:f>'Budget Source Trend'!$AA$16</c:f>
              <c:strCache>
                <c:ptCount val="1"/>
                <c:pt idx="0">
                  <c:v>Tuition</c:v>
                </c:pt>
              </c:strCache>
            </c:strRef>
          </c:tx>
          <c:spPr>
            <a:ln w="57150" cap="rnd">
              <a:solidFill>
                <a:schemeClr val="accent6"/>
              </a:solidFill>
              <a:round/>
            </a:ln>
            <a:effectLst/>
          </c:spPr>
          <c:marker>
            <c:symbol val="circle"/>
            <c:size val="5"/>
            <c:spPr>
              <a:solidFill>
                <a:schemeClr val="accent6"/>
              </a:solidFill>
              <a:ln w="57150">
                <a:solidFill>
                  <a:schemeClr val="accent6"/>
                </a:solidFill>
              </a:ln>
              <a:effectLst/>
            </c:spPr>
          </c:marker>
          <c:cat>
            <c:strRef>
              <c:f>'Budget Source Trend'!$AI$14:$AN$14</c:f>
              <c:strCache>
                <c:ptCount val="6"/>
                <c:pt idx="0">
                  <c:v>FY18</c:v>
                </c:pt>
                <c:pt idx="1">
                  <c:v>FY19</c:v>
                </c:pt>
                <c:pt idx="2">
                  <c:v>FY20</c:v>
                </c:pt>
                <c:pt idx="3">
                  <c:v>FY21</c:v>
                </c:pt>
                <c:pt idx="4">
                  <c:v>FY22</c:v>
                </c:pt>
                <c:pt idx="5">
                  <c:v>FY23</c:v>
                </c:pt>
              </c:strCache>
              <c:extLst/>
            </c:strRef>
          </c:cat>
          <c:val>
            <c:numRef>
              <c:f>'Budget Source Trend'!$AI$16:$AN$16</c:f>
              <c:numCache>
                <c:formatCode>0%</c:formatCode>
                <c:ptCount val="6"/>
                <c:pt idx="0">
                  <c:v>0.38951767708502694</c:v>
                </c:pt>
                <c:pt idx="1">
                  <c:v>0.37726797931920891</c:v>
                </c:pt>
                <c:pt idx="2">
                  <c:v>0.37862664499169618</c:v>
                </c:pt>
                <c:pt idx="3">
                  <c:v>0.36938943992170586</c:v>
                </c:pt>
                <c:pt idx="4">
                  <c:v>0.36888858887769205</c:v>
                </c:pt>
                <c:pt idx="5">
                  <c:v>0.3816595310669339</c:v>
                </c:pt>
              </c:numCache>
              <c:extLst/>
            </c:numRef>
          </c:val>
          <c:smooth val="0"/>
          <c:extLst>
            <c:ext xmlns:c16="http://schemas.microsoft.com/office/drawing/2014/chart" uri="{C3380CC4-5D6E-409C-BE32-E72D297353CC}">
              <c16:uniqueId val="{00000001-4888-48E3-AF6C-D8AB151BF823}"/>
            </c:ext>
          </c:extLst>
        </c:ser>
        <c:ser>
          <c:idx val="2"/>
          <c:order val="2"/>
          <c:tx>
            <c:strRef>
              <c:f>'Budget Source Trend'!$AA$17</c:f>
              <c:strCache>
                <c:ptCount val="1"/>
                <c:pt idx="0">
                  <c:v>Auxiliary &amp; Other Receipts</c:v>
                </c:pt>
              </c:strCache>
            </c:strRef>
          </c:tx>
          <c:spPr>
            <a:ln w="57150" cap="rnd">
              <a:solidFill>
                <a:schemeClr val="bg1">
                  <a:lumMod val="65000"/>
                </a:schemeClr>
              </a:solidFill>
              <a:round/>
            </a:ln>
            <a:effectLst/>
          </c:spPr>
          <c:marker>
            <c:symbol val="circle"/>
            <c:size val="5"/>
            <c:spPr>
              <a:solidFill>
                <a:schemeClr val="bg1">
                  <a:lumMod val="65000"/>
                </a:schemeClr>
              </a:solidFill>
              <a:ln w="57150">
                <a:solidFill>
                  <a:schemeClr val="bg1">
                    <a:lumMod val="65000"/>
                  </a:schemeClr>
                </a:solidFill>
              </a:ln>
              <a:effectLst/>
            </c:spPr>
          </c:marker>
          <c:cat>
            <c:strRef>
              <c:f>'Budget Source Trend'!$AI$14:$AN$14</c:f>
              <c:strCache>
                <c:ptCount val="6"/>
                <c:pt idx="0">
                  <c:v>FY18</c:v>
                </c:pt>
                <c:pt idx="1">
                  <c:v>FY19</c:v>
                </c:pt>
                <c:pt idx="2">
                  <c:v>FY20</c:v>
                </c:pt>
                <c:pt idx="3">
                  <c:v>FY21</c:v>
                </c:pt>
                <c:pt idx="4">
                  <c:v>FY22</c:v>
                </c:pt>
                <c:pt idx="5">
                  <c:v>FY23</c:v>
                </c:pt>
              </c:strCache>
              <c:extLst/>
            </c:strRef>
          </c:cat>
          <c:val>
            <c:numRef>
              <c:f>'Budget Source Trend'!$AI$17:$AN$17</c:f>
              <c:numCache>
                <c:formatCode>0%</c:formatCode>
                <c:ptCount val="6"/>
                <c:pt idx="0">
                  <c:v>0.28756528699460648</c:v>
                </c:pt>
                <c:pt idx="1">
                  <c:v>0.27696669560664566</c:v>
                </c:pt>
                <c:pt idx="2">
                  <c:v>0.25694626164489909</c:v>
                </c:pt>
                <c:pt idx="3">
                  <c:v>0.26021793472236221</c:v>
                </c:pt>
                <c:pt idx="4">
                  <c:v>0.25089525662654194</c:v>
                </c:pt>
                <c:pt idx="5">
                  <c:v>0.24851141675818553</c:v>
                </c:pt>
              </c:numCache>
              <c:extLst/>
            </c:numRef>
          </c:val>
          <c:smooth val="0"/>
          <c:extLst>
            <c:ext xmlns:c16="http://schemas.microsoft.com/office/drawing/2014/chart" uri="{C3380CC4-5D6E-409C-BE32-E72D297353CC}">
              <c16:uniqueId val="{00000002-4888-48E3-AF6C-D8AB151BF823}"/>
            </c:ext>
          </c:extLst>
        </c:ser>
        <c:ser>
          <c:idx val="3"/>
          <c:order val="3"/>
          <c:tx>
            <c:strRef>
              <c:f>'Budget Source Trend'!$AA$18</c:f>
              <c:strCache>
                <c:ptCount val="1"/>
                <c:pt idx="0">
                  <c:v>Non-Credit Outreach/Other</c:v>
                </c:pt>
              </c:strCache>
            </c:strRef>
          </c:tx>
          <c:spPr>
            <a:ln w="57150" cap="rnd">
              <a:solidFill>
                <a:srgbClr val="FFC000"/>
              </a:solidFill>
              <a:round/>
            </a:ln>
            <a:effectLst/>
          </c:spPr>
          <c:marker>
            <c:symbol val="circle"/>
            <c:size val="5"/>
            <c:spPr>
              <a:solidFill>
                <a:srgbClr val="FFC000"/>
              </a:solidFill>
              <a:ln w="57150">
                <a:solidFill>
                  <a:srgbClr val="FFC000"/>
                </a:solidFill>
              </a:ln>
              <a:effectLst/>
            </c:spPr>
          </c:marker>
          <c:cat>
            <c:strRef>
              <c:f>'Budget Source Trend'!$AI$14:$AN$14</c:f>
              <c:strCache>
                <c:ptCount val="6"/>
                <c:pt idx="0">
                  <c:v>FY18</c:v>
                </c:pt>
                <c:pt idx="1">
                  <c:v>FY19</c:v>
                </c:pt>
                <c:pt idx="2">
                  <c:v>FY20</c:v>
                </c:pt>
                <c:pt idx="3">
                  <c:v>FY21</c:v>
                </c:pt>
                <c:pt idx="4">
                  <c:v>FY22</c:v>
                </c:pt>
                <c:pt idx="5">
                  <c:v>FY23</c:v>
                </c:pt>
              </c:strCache>
              <c:extLst/>
            </c:strRef>
          </c:cat>
          <c:val>
            <c:numRef>
              <c:f>'Budget Source Trend'!$AI$18:$AN$18</c:f>
              <c:numCache>
                <c:formatCode>0%</c:formatCode>
                <c:ptCount val="6"/>
                <c:pt idx="0">
                  <c:v>1.2242819604514699E-2</c:v>
                </c:pt>
                <c:pt idx="1">
                  <c:v>8.5136531887864825E-3</c:v>
                </c:pt>
                <c:pt idx="2">
                  <c:v>1.0922669827363769E-2</c:v>
                </c:pt>
                <c:pt idx="3">
                  <c:v>1.5217264220988751E-2</c:v>
                </c:pt>
                <c:pt idx="4">
                  <c:v>1.5205097551150147E-2</c:v>
                </c:pt>
                <c:pt idx="5">
                  <c:v>1.6341946330701688E-2</c:v>
                </c:pt>
              </c:numCache>
              <c:extLst/>
            </c:numRef>
          </c:val>
          <c:smooth val="0"/>
          <c:extLst>
            <c:ext xmlns:c16="http://schemas.microsoft.com/office/drawing/2014/chart" uri="{C3380CC4-5D6E-409C-BE32-E72D297353CC}">
              <c16:uniqueId val="{00000003-4888-48E3-AF6C-D8AB151BF823}"/>
            </c:ext>
          </c:extLst>
        </c:ser>
        <c:ser>
          <c:idx val="4"/>
          <c:order val="4"/>
          <c:tx>
            <c:strRef>
              <c:f>'Budget Source Trend'!$AA$19</c:f>
              <c:strCache>
                <c:ptCount val="1"/>
                <c:pt idx="0">
                  <c:v>Gifts &amp; Grants</c:v>
                </c:pt>
              </c:strCache>
            </c:strRef>
          </c:tx>
          <c:spPr>
            <a:ln w="57150" cap="rnd">
              <a:solidFill>
                <a:srgbClr val="548235"/>
              </a:solidFill>
              <a:round/>
            </a:ln>
            <a:effectLst/>
          </c:spPr>
          <c:marker>
            <c:symbol val="circle"/>
            <c:size val="5"/>
            <c:spPr>
              <a:solidFill>
                <a:srgbClr val="548235"/>
              </a:solidFill>
              <a:ln w="57150">
                <a:solidFill>
                  <a:srgbClr val="548235"/>
                </a:solidFill>
              </a:ln>
              <a:effectLst/>
            </c:spPr>
          </c:marker>
          <c:cat>
            <c:strRef>
              <c:f>'Budget Source Trend'!$AI$14:$AN$14</c:f>
              <c:strCache>
                <c:ptCount val="6"/>
                <c:pt idx="0">
                  <c:v>FY18</c:v>
                </c:pt>
                <c:pt idx="1">
                  <c:v>FY19</c:v>
                </c:pt>
                <c:pt idx="2">
                  <c:v>FY20</c:v>
                </c:pt>
                <c:pt idx="3">
                  <c:v>FY21</c:v>
                </c:pt>
                <c:pt idx="4">
                  <c:v>FY22</c:v>
                </c:pt>
                <c:pt idx="5">
                  <c:v>FY23</c:v>
                </c:pt>
              </c:strCache>
              <c:extLst/>
            </c:strRef>
          </c:cat>
          <c:val>
            <c:numRef>
              <c:f>'Budget Source Trend'!$AI$19:$AN$19</c:f>
              <c:numCache>
                <c:formatCode>0%</c:formatCode>
                <c:ptCount val="6"/>
                <c:pt idx="0">
                  <c:v>5.8795271634557313E-2</c:v>
                </c:pt>
                <c:pt idx="1">
                  <c:v>6.4908377169703241E-2</c:v>
                </c:pt>
                <c:pt idx="2">
                  <c:v>6.2352255830780072E-2</c:v>
                </c:pt>
                <c:pt idx="3">
                  <c:v>6.9486543778008655E-2</c:v>
                </c:pt>
                <c:pt idx="4">
                  <c:v>6.6952122809019493E-2</c:v>
                </c:pt>
                <c:pt idx="5">
                  <c:v>6.4361538196238827E-2</c:v>
                </c:pt>
              </c:numCache>
              <c:extLst/>
            </c:numRef>
          </c:val>
          <c:smooth val="0"/>
          <c:extLst>
            <c:ext xmlns:c16="http://schemas.microsoft.com/office/drawing/2014/chart" uri="{C3380CC4-5D6E-409C-BE32-E72D297353CC}">
              <c16:uniqueId val="{00000004-4888-48E3-AF6C-D8AB151BF823}"/>
            </c:ext>
          </c:extLst>
        </c:ser>
        <c:dLbls>
          <c:showLegendKey val="0"/>
          <c:showVal val="0"/>
          <c:showCatName val="0"/>
          <c:showSerName val="0"/>
          <c:showPercent val="0"/>
          <c:showBubbleSize val="0"/>
        </c:dLbls>
        <c:marker val="1"/>
        <c:smooth val="0"/>
        <c:axId val="807734767"/>
        <c:axId val="1395164191"/>
      </c:lineChart>
      <c:catAx>
        <c:axId val="80773476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1395164191"/>
        <c:crosses val="autoZero"/>
        <c:auto val="1"/>
        <c:lblAlgn val="ctr"/>
        <c:lblOffset val="100"/>
        <c:noMultiLvlLbl val="0"/>
      </c:catAx>
      <c:valAx>
        <c:axId val="13951641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crossAx val="807734767"/>
        <c:crosses val="autoZero"/>
        <c:crossBetween val="between"/>
      </c:valAx>
      <c:spPr>
        <a:noFill/>
        <a:ln w="57150">
          <a:noFill/>
        </a:ln>
        <a:effectLst/>
      </c:spPr>
    </c:plotArea>
    <c:legend>
      <c:legendPos val="b"/>
      <c:layout>
        <c:manualLayout>
          <c:xMode val="edge"/>
          <c:yMode val="edge"/>
          <c:x val="5.5390011732404418E-2"/>
          <c:y val="0.8163665650257107"/>
          <c:w val="0.88921997653519114"/>
          <c:h val="0.16355816059903355"/>
        </c:manualLayout>
      </c:layout>
      <c:overlay val="0"/>
      <c:spPr>
        <a:noFill/>
        <a:ln>
          <a:solidFill>
            <a:schemeClr val="tx1"/>
          </a:solid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r>
              <a:rPr lang="en-US" sz="1400" b="1"/>
              <a:t>FY23 Budget Positions (All Funds)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479388232456435E-2"/>
          <c:y val="0.13949824013167317"/>
          <c:w val="0.93266329616899479"/>
          <c:h val="0.81213632895776089"/>
        </c:manualLayout>
      </c:layout>
      <c:ofPieChart>
        <c:ofPieType val="bar"/>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F6-4064-A4E8-2A77F8E3B80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F6-4064-A4E8-2A77F8E3B8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F6-4064-A4E8-2A77F8E3B80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F6-4064-A4E8-2A77F8E3B80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BF6-4064-A4E8-2A77F8E3B80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0BF6-4064-A4E8-2A77F8E3B80C}"/>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0BF6-4064-A4E8-2A77F8E3B80C}"/>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0BF6-4064-A4E8-2A77F8E3B80C}"/>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0BF6-4064-A4E8-2A77F8E3B80C}"/>
              </c:ext>
            </c:extLst>
          </c:dPt>
          <c:dLbls>
            <c:dLbl>
              <c:idx val="2"/>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manualLayout>
                      <c:w val="0.21196291817815396"/>
                      <c:h val="7.4793462381732137E-2"/>
                    </c:manualLayout>
                  </c15:layout>
                </c:ext>
                <c:ext xmlns:c16="http://schemas.microsoft.com/office/drawing/2014/chart" uri="{C3380CC4-5D6E-409C-BE32-E72D297353CC}">
                  <c16:uniqueId val="{00000005-0BF6-4064-A4E8-2A77F8E3B80C}"/>
                </c:ext>
              </c:extLst>
            </c:dLbl>
            <c:dLbl>
              <c:idx val="3"/>
              <c:layout>
                <c:manualLayout>
                  <c:x val="-3.7081821846029824E-2"/>
                  <c:y val="1.4650590935286851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0BF6-4064-A4E8-2A77F8E3B80C}"/>
                </c:ext>
              </c:extLst>
            </c:dLbl>
            <c:dLbl>
              <c:idx val="4"/>
              <c:layout>
                <c:manualLayout>
                  <c:x val="9.6735187424425041E-3"/>
                  <c:y val="2.3362527294606184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0BF6-4064-A4E8-2A77F8E3B80C}"/>
                </c:ext>
              </c:extLst>
            </c:dLbl>
            <c:dLbl>
              <c:idx val="5"/>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manualLayout>
                      <c:w val="9.1156791616283747E-2"/>
                      <c:h val="9.7471932774787606E-2"/>
                    </c:manualLayout>
                  </c15:layout>
                </c:ext>
                <c:ext xmlns:c16="http://schemas.microsoft.com/office/drawing/2014/chart" uri="{C3380CC4-5D6E-409C-BE32-E72D297353CC}">
                  <c16:uniqueId val="{0000000B-0BF6-4064-A4E8-2A77F8E3B80C}"/>
                </c:ext>
              </c:extLst>
            </c:dLbl>
            <c:dLbl>
              <c:idx val="6"/>
              <c:layout>
                <c:manualLayout>
                  <c:x val="-6.4489490204292779E-3"/>
                  <c:y val="2.1694038140574086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65000"/>
                          <a:lumOff val="3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1996775493752518"/>
                      <c:h val="0.20829361835091043"/>
                    </c:manualLayout>
                  </c15:layout>
                </c:ext>
                <c:ext xmlns:c16="http://schemas.microsoft.com/office/drawing/2014/chart" uri="{C3380CC4-5D6E-409C-BE32-E72D297353CC}">
                  <c16:uniqueId val="{0000000D-0BF6-4064-A4E8-2A77F8E3B80C}"/>
                </c:ext>
              </c:extLst>
            </c:dLbl>
            <c:dLbl>
              <c:idx val="7"/>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manualLayout>
                      <c:w val="0.10420791717843007"/>
                      <c:h val="0.17491857935861585"/>
                    </c:manualLayout>
                  </c15:layout>
                </c:ext>
                <c:ext xmlns:c16="http://schemas.microsoft.com/office/drawing/2014/chart" uri="{C3380CC4-5D6E-409C-BE32-E72D297353CC}">
                  <c16:uniqueId val="{0000000F-0BF6-4064-A4E8-2A77F8E3B80C}"/>
                </c:ext>
              </c:extLst>
            </c:dLbl>
            <c:dLbl>
              <c:idx val="8"/>
              <c:tx>
                <c:rich>
                  <a:bodyPr rot="0" spcFirstLastPara="1" vertOverflow="ellipsis" vert="horz" wrap="square" lIns="38100" tIns="19050" rIns="38100" bIns="19050" anchor="ctr" anchorCtr="1">
                    <a:noAutofit/>
                  </a:bodyPr>
                  <a:lstStyle/>
                  <a:p>
                    <a:pPr>
                      <a:defRPr sz="1000" b="1" i="0" u="none" strike="noStrike" kern="1200" baseline="0">
                        <a:solidFill>
                          <a:schemeClr val="tx1">
                            <a:lumMod val="65000"/>
                            <a:lumOff val="35000"/>
                          </a:schemeClr>
                        </a:solidFill>
                        <a:latin typeface="+mn-lt"/>
                        <a:ea typeface="+mn-ea"/>
                        <a:cs typeface="+mn-cs"/>
                      </a:defRPr>
                    </a:pPr>
                    <a:r>
                      <a:rPr lang="en-US" sz="1000" b="1" baseline="0"/>
                      <a:t>Faculty, </a:t>
                    </a:r>
                    <a:fld id="{3CC3E803-E490-48ED-B6AB-35506D2D4865}" type="VALUE">
                      <a:rPr lang="en-US" sz="1000" b="1" baseline="0"/>
                      <a:pPr>
                        <a:defRPr sz="1000" b="1"/>
                      </a:pPr>
                      <a:t>[VALUE]</a:t>
                    </a:fld>
                    <a:r>
                      <a:rPr lang="en-US" sz="1000" b="1" baseline="0"/>
                      <a:t>, </a:t>
                    </a:r>
                    <a:fld id="{9E710939-62D2-43E2-B58B-4D1FFC9A54A5}" type="PERCENTAGE">
                      <a:rPr lang="en-US" sz="1000" b="1" baseline="0"/>
                      <a:pPr>
                        <a:defRPr sz="1000" b="1"/>
                      </a:pPr>
                      <a:t>[PERCENTAGE]</a:t>
                    </a:fld>
                    <a:endParaRPr lang="en-US" sz="1000" b="1" baseline="0"/>
                  </a:p>
                </c:rich>
              </c:tx>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extLst>
                <c:ext xmlns:c15="http://schemas.microsoft.com/office/drawing/2012/chart" uri="{CE6537A1-D6FC-4f65-9D91-7224C49458BB}">
                  <c15:layout>
                    <c:manualLayout>
                      <c:w val="7.7275292220878672E-2"/>
                      <c:h val="0.12343771311079277"/>
                    </c:manualLayout>
                  </c15:layout>
                  <c15:dlblFieldTable/>
                  <c15:showDataLabelsRange val="0"/>
                </c:ext>
                <c:ext xmlns:c16="http://schemas.microsoft.com/office/drawing/2014/chart" uri="{C3380CC4-5D6E-409C-BE32-E72D297353CC}">
                  <c16:uniqueId val="{00000011-0BF6-4064-A4E8-2A77F8E3B80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'CAT Pivots'!$K$6:$K$13</c:f>
              <c:strCache>
                <c:ptCount val="8"/>
                <c:pt idx="0">
                  <c:v>Academic Staff</c:v>
                </c:pt>
                <c:pt idx="1">
                  <c:v>Limited Staff</c:v>
                </c:pt>
                <c:pt idx="2">
                  <c:v>University Staff</c:v>
                </c:pt>
                <c:pt idx="3">
                  <c:v>Other</c:v>
                </c:pt>
                <c:pt idx="4">
                  <c:v>Instructional Academic Staff</c:v>
                </c:pt>
                <c:pt idx="5">
                  <c:v>Professor</c:v>
                </c:pt>
                <c:pt idx="6">
                  <c:v>Associate Professor</c:v>
                </c:pt>
                <c:pt idx="7">
                  <c:v>Assistant Professor</c:v>
                </c:pt>
              </c:strCache>
            </c:strRef>
          </c:cat>
          <c:val>
            <c:numRef>
              <c:f>'CAT Pivots'!$L$6:$L$13</c:f>
              <c:numCache>
                <c:formatCode>General</c:formatCode>
                <c:ptCount val="8"/>
                <c:pt idx="0">
                  <c:v>298.83999999999997</c:v>
                </c:pt>
                <c:pt idx="1">
                  <c:v>60.35</c:v>
                </c:pt>
                <c:pt idx="2">
                  <c:v>175.73</c:v>
                </c:pt>
                <c:pt idx="3">
                  <c:v>7.830000000000001</c:v>
                </c:pt>
                <c:pt idx="4">
                  <c:v>69.02</c:v>
                </c:pt>
                <c:pt idx="5">
                  <c:v>41</c:v>
                </c:pt>
                <c:pt idx="6">
                  <c:v>90.5</c:v>
                </c:pt>
                <c:pt idx="7">
                  <c:v>62.5</c:v>
                </c:pt>
              </c:numCache>
            </c:numRef>
          </c:val>
          <c:extLst>
            <c:ext xmlns:c16="http://schemas.microsoft.com/office/drawing/2014/chart" uri="{C3380CC4-5D6E-409C-BE32-E72D297353CC}">
              <c16:uniqueId val="{00000012-0BF6-4064-A4E8-2A77F8E3B80C}"/>
            </c:ext>
          </c:extLst>
        </c:ser>
        <c:dLbls>
          <c:dLblPos val="outEnd"/>
          <c:showLegendKey val="0"/>
          <c:showVal val="1"/>
          <c:showCatName val="0"/>
          <c:showSerName val="0"/>
          <c:showPercent val="0"/>
          <c:showBubbleSize val="0"/>
          <c:showLeaderLines val="1"/>
        </c:dLbls>
        <c:gapWidth val="100"/>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FY22 Expenditures - All Funds</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13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9CB-4697-80A3-705B85CE4F1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9CB-4697-80A3-705B85CE4F1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9CB-4697-80A3-705B85CE4F1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9CB-4697-80A3-705B85CE4F1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9CB-4697-80A3-705B85CE4F12}"/>
              </c:ext>
            </c:extLst>
          </c:dPt>
          <c:dLbls>
            <c:dLbl>
              <c:idx val="1"/>
              <c:layout>
                <c:manualLayout>
                  <c:x val="1.8406204770978148E-2"/>
                  <c:y val="-0.14351782381555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8348929059551242"/>
                      <c:h val="0.14708233816478727"/>
                    </c:manualLayout>
                  </c15:layout>
                </c:ext>
                <c:ext xmlns:c16="http://schemas.microsoft.com/office/drawing/2014/chart" uri="{C3380CC4-5D6E-409C-BE32-E72D297353CC}">
                  <c16:uniqueId val="{00000003-19CB-4697-80A3-705B85CE4F12}"/>
                </c:ext>
              </c:extLst>
            </c:dLbl>
            <c:dLbl>
              <c:idx val="2"/>
              <c:layout>
                <c:manualLayout>
                  <c:x val="0"/>
                  <c:y val="1.9925277594156087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9CB-4697-80A3-705B85CE4F12}"/>
                </c:ext>
              </c:extLst>
            </c:dLbl>
            <c:dLbl>
              <c:idx val="3"/>
              <c:layout>
                <c:manualLayout>
                  <c:x val="-3.8180656277164791E-2"/>
                  <c:y val="-8.1855327644093839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20368114773980764"/>
                      <c:h val="0.18253738064632921"/>
                    </c:manualLayout>
                  </c15:layout>
                </c:ext>
                <c:ext xmlns:c16="http://schemas.microsoft.com/office/drawing/2014/chart" uri="{C3380CC4-5D6E-409C-BE32-E72D297353CC}">
                  <c16:uniqueId val="{00000007-19CB-4697-80A3-705B85CE4F12}"/>
                </c:ext>
              </c:extLst>
            </c:dLbl>
            <c:dLbl>
              <c:idx val="4"/>
              <c:layout>
                <c:manualLayout>
                  <c:x val="-7.7070532368425041E-3"/>
                  <c:y val="6.973847157954631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4800585620439061"/>
                      <c:h val="0.16557905680743709"/>
                    </c:manualLayout>
                  </c15:layout>
                </c:ext>
                <c:ext xmlns:c16="http://schemas.microsoft.com/office/drawing/2014/chart" uri="{C3380CC4-5D6E-409C-BE32-E72D297353CC}">
                  <c16:uniqueId val="{00000009-19CB-4697-80A3-705B85CE4F12}"/>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'FY22 Actual Expenditures'!$F$36:$F$40</c:f>
              <c:strCache>
                <c:ptCount val="5"/>
                <c:pt idx="0">
                  <c:v>Academic Units</c:v>
                </c:pt>
                <c:pt idx="1">
                  <c:v>Support Units</c:v>
                </c:pt>
                <c:pt idx="2">
                  <c:v>Auxiliaries</c:v>
                </c:pt>
                <c:pt idx="3">
                  <c:v>Student Financial Aid &amp; Scholarships</c:v>
                </c:pt>
                <c:pt idx="4">
                  <c:v>Debt Service</c:v>
                </c:pt>
              </c:strCache>
            </c:strRef>
          </c:cat>
          <c:val>
            <c:numRef>
              <c:f>'FY22 Actual Expenditures'!$G$36:$G$40</c:f>
              <c:numCache>
                <c:formatCode>"$"##0.0,,"M"</c:formatCode>
                <c:ptCount val="5"/>
                <c:pt idx="0">
                  <c:v>39078709.420000002</c:v>
                </c:pt>
                <c:pt idx="1">
                  <c:v>50121335.400000006</c:v>
                </c:pt>
                <c:pt idx="2">
                  <c:v>17899288.610000003</c:v>
                </c:pt>
                <c:pt idx="3">
                  <c:v>47412927.429999992</c:v>
                </c:pt>
                <c:pt idx="4">
                  <c:v>5869223.0999999996</c:v>
                </c:pt>
              </c:numCache>
            </c:numRef>
          </c:val>
          <c:extLst>
            <c:ext xmlns:c16="http://schemas.microsoft.com/office/drawing/2014/chart" uri="{C3380CC4-5D6E-409C-BE32-E72D297353CC}">
              <c16:uniqueId val="{0000000A-19CB-4697-80A3-705B85CE4F12}"/>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C-19CB-4697-80A3-705B85CE4F1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E-19CB-4697-80A3-705B85CE4F1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0-19CB-4697-80A3-705B85CE4F1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2-19CB-4697-80A3-705B85CE4F12}"/>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4-19CB-4697-80A3-705B85CE4F1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'FY22 Actual Expenditures'!$F$36:$F$40</c:f>
              <c:strCache>
                <c:ptCount val="5"/>
                <c:pt idx="0">
                  <c:v>Academic Units</c:v>
                </c:pt>
                <c:pt idx="1">
                  <c:v>Support Units</c:v>
                </c:pt>
                <c:pt idx="2">
                  <c:v>Auxiliaries</c:v>
                </c:pt>
                <c:pt idx="3">
                  <c:v>Student Financial Aid &amp; Scholarships</c:v>
                </c:pt>
                <c:pt idx="4">
                  <c:v>Debt Service</c:v>
                </c:pt>
              </c:strCache>
            </c:strRef>
          </c:cat>
          <c:val>
            <c:numRef>
              <c:f>'FY22 Actual Expenditures'!$H$36:$H$40</c:f>
              <c:numCache>
                <c:formatCode>General</c:formatCode>
                <c:ptCount val="5"/>
              </c:numCache>
            </c:numRef>
          </c:val>
          <c:extLst>
            <c:ext xmlns:c16="http://schemas.microsoft.com/office/drawing/2014/chart" uri="{C3380CC4-5D6E-409C-BE32-E72D297353CC}">
              <c16:uniqueId val="{00000015-19CB-4697-80A3-705B85CE4F12}"/>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3365823403529951E-2"/>
          <c:y val="0.18084571845440414"/>
          <c:w val="0.82909516592116128"/>
          <c:h val="0.72538406270514488"/>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3FF-475E-8580-F78FC038228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3FF-475E-8580-F78FC038228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3FF-475E-8580-F78FC038228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3FF-475E-8580-F78FC038228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13FF-475E-8580-F78FC038228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13FF-475E-8580-F78FC0382284}"/>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13FF-475E-8580-F78FC0382284}"/>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F-13FF-475E-8580-F78FC0382284}"/>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11-13FF-475E-8580-F78FC0382284}"/>
              </c:ext>
            </c:extLst>
          </c:dPt>
          <c:dLbls>
            <c:dLbl>
              <c:idx val="0"/>
              <c:layout>
                <c:manualLayout>
                  <c:x val="-5.8621454400323236E-2"/>
                  <c:y val="-7.852987301529766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3FF-475E-8580-F78FC0382284}"/>
                </c:ext>
              </c:extLst>
            </c:dLbl>
            <c:dLbl>
              <c:idx val="2"/>
              <c:layout>
                <c:manualLayout>
                  <c:x val="0"/>
                  <c:y val="2.6700038210487755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3FF-475E-8580-F78FC0382284}"/>
                </c:ext>
              </c:extLst>
            </c:dLbl>
            <c:dLbl>
              <c:idx val="3"/>
              <c:layout>
                <c:manualLayout>
                  <c:x val="0.11476264997391758"/>
                  <c:y val="-3.3375047763109693E-3"/>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3FF-475E-8580-F78FC0382284}"/>
                </c:ext>
              </c:extLst>
            </c:dLbl>
            <c:dLbl>
              <c:idx val="4"/>
              <c:layout>
                <c:manualLayout>
                  <c:x val="-8.0653825122357928E-2"/>
                  <c:y val="3.2495119868399029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3FF-475E-8580-F78FC0382284}"/>
                </c:ext>
              </c:extLst>
            </c:dLbl>
            <c:dLbl>
              <c:idx val="6"/>
              <c:layout>
                <c:manualLayout>
                  <c:x val="-3.600222506044097E-2"/>
                  <c:y val="3.2745443167122683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3FF-475E-8580-F78FC0382284}"/>
                </c:ext>
              </c:extLst>
            </c:dLbl>
            <c:dLbl>
              <c:idx val="7"/>
              <c:layout>
                <c:manualLayout>
                  <c:x val="-2.7265739071516026E-2"/>
                  <c:y val="-9.8805313932922315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manualLayout>
                      <c:w val="0.13991645410520867"/>
                      <c:h val="0.15342509456701525"/>
                    </c:manualLayout>
                  </c15:layout>
                </c:ext>
                <c:ext xmlns:c16="http://schemas.microsoft.com/office/drawing/2014/chart" uri="{C3380CC4-5D6E-409C-BE32-E72D297353CC}">
                  <c16:uniqueId val="{0000000F-13FF-475E-8580-F78FC0382284}"/>
                </c:ext>
              </c:extLst>
            </c:dLbl>
            <c:dLbl>
              <c:idx val="8"/>
              <c:layout>
                <c:manualLayout>
                  <c:x val="-2.999237201877003E-2"/>
                  <c:y val="-6.4990239736798086E-2"/>
                </c:manualLayout>
              </c:layout>
              <c:dLblPos val="bestFi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3FF-475E-8580-F78FC0382284}"/>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'FY22 Exp by Program'!$B$5:$B$13</c:f>
              <c:strCache>
                <c:ptCount val="9"/>
                <c:pt idx="0">
                  <c:v>Student Services</c:v>
                </c:pt>
                <c:pt idx="1">
                  <c:v>Intitutional Support</c:v>
                </c:pt>
                <c:pt idx="2">
                  <c:v>Instruction</c:v>
                </c:pt>
                <c:pt idx="3">
                  <c:v>Research</c:v>
                </c:pt>
                <c:pt idx="4">
                  <c:v>Public Service</c:v>
                </c:pt>
                <c:pt idx="5">
                  <c:v>Academic Support</c:v>
                </c:pt>
                <c:pt idx="6">
                  <c:v>Physical Plant</c:v>
                </c:pt>
                <c:pt idx="7">
                  <c:v>Auxiliary Enterprises</c:v>
                </c:pt>
                <c:pt idx="8">
                  <c:v>Financial Aid</c:v>
                </c:pt>
              </c:strCache>
            </c:strRef>
          </c:cat>
          <c:val>
            <c:numRef>
              <c:f>'FY22 Exp by Program'!$C$5:$C$13</c:f>
              <c:numCache>
                <c:formatCode>"$"##0.0,,"M"</c:formatCode>
                <c:ptCount val="9"/>
                <c:pt idx="0">
                  <c:v>22540048.170000002</c:v>
                </c:pt>
                <c:pt idx="1">
                  <c:v>11738100.130000001</c:v>
                </c:pt>
                <c:pt idx="2">
                  <c:v>36750645.909999996</c:v>
                </c:pt>
                <c:pt idx="3">
                  <c:v>2468490.67</c:v>
                </c:pt>
                <c:pt idx="4">
                  <c:v>3496062.39</c:v>
                </c:pt>
                <c:pt idx="5">
                  <c:v>16789723.84</c:v>
                </c:pt>
                <c:pt idx="6">
                  <c:v>12944577.720000001</c:v>
                </c:pt>
                <c:pt idx="7">
                  <c:v>6235570.3899999997</c:v>
                </c:pt>
                <c:pt idx="8">
                  <c:v>47418264.740000002</c:v>
                </c:pt>
              </c:numCache>
            </c:numRef>
          </c:val>
          <c:extLst>
            <c:ext xmlns:c16="http://schemas.microsoft.com/office/drawing/2014/chart" uri="{C3380CC4-5D6E-409C-BE32-E72D297353CC}">
              <c16:uniqueId val="{00000012-13FF-475E-8580-F78FC0382284}"/>
            </c:ext>
          </c:extLst>
        </c:ser>
        <c:ser>
          <c:idx val="1"/>
          <c:order val="1"/>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14-13FF-475E-8580-F78FC0382284}"/>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16-13FF-475E-8580-F78FC0382284}"/>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18-13FF-475E-8580-F78FC038228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1A-13FF-475E-8580-F78FC0382284}"/>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1C-13FF-475E-8580-F78FC0382284}"/>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1E-13FF-475E-8580-F78FC0382284}"/>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0-13FF-475E-8580-F78FC0382284}"/>
              </c:ext>
            </c:extLst>
          </c:dPt>
          <c:dPt>
            <c:idx val="7"/>
            <c:bubble3D val="0"/>
            <c:spPr>
              <a:solidFill>
                <a:schemeClr val="accent2">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2-13FF-475E-8580-F78FC0382284}"/>
              </c:ext>
            </c:extLst>
          </c:dPt>
          <c:dPt>
            <c:idx val="8"/>
            <c:bubble3D val="0"/>
            <c:spPr>
              <a:solidFill>
                <a:schemeClr val="accent3">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24-13FF-475E-8580-F78FC038228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'FY22 Exp by Program'!$B$5:$B$13</c:f>
              <c:strCache>
                <c:ptCount val="9"/>
                <c:pt idx="0">
                  <c:v>Student Services</c:v>
                </c:pt>
                <c:pt idx="1">
                  <c:v>Intitutional Support</c:v>
                </c:pt>
                <c:pt idx="2">
                  <c:v>Instruction</c:v>
                </c:pt>
                <c:pt idx="3">
                  <c:v>Research</c:v>
                </c:pt>
                <c:pt idx="4">
                  <c:v>Public Service</c:v>
                </c:pt>
                <c:pt idx="5">
                  <c:v>Academic Support</c:v>
                </c:pt>
                <c:pt idx="6">
                  <c:v>Physical Plant</c:v>
                </c:pt>
                <c:pt idx="7">
                  <c:v>Auxiliary Enterprises</c:v>
                </c:pt>
                <c:pt idx="8">
                  <c:v>Financial Aid</c:v>
                </c:pt>
              </c:strCache>
            </c:strRef>
          </c:cat>
          <c:val>
            <c:numRef>
              <c:f>'FY22 Exp by Program'!$D$5:$D$13</c:f>
              <c:numCache>
                <c:formatCode>0%</c:formatCode>
                <c:ptCount val="9"/>
                <c:pt idx="0">
                  <c:v>0.14054021457752322</c:v>
                </c:pt>
                <c:pt idx="1">
                  <c:v>7.3188624024251733E-2</c:v>
                </c:pt>
                <c:pt idx="2">
                  <c:v>0.22914519184250598</c:v>
                </c:pt>
                <c:pt idx="3">
                  <c:v>1.5391369433990613E-2</c:v>
                </c:pt>
                <c:pt idx="4">
                  <c:v>2.1798416523393292E-2</c:v>
                </c:pt>
                <c:pt idx="5">
                  <c:v>0.10468617340008804</c:v>
                </c:pt>
                <c:pt idx="6">
                  <c:v>8.0711173137844552E-2</c:v>
                </c:pt>
                <c:pt idx="7">
                  <c:v>3.8879615252563594E-2</c:v>
                </c:pt>
                <c:pt idx="8">
                  <c:v>0.29565922180783893</c:v>
                </c:pt>
              </c:numCache>
            </c:numRef>
          </c:val>
          <c:extLst>
            <c:ext xmlns:c16="http://schemas.microsoft.com/office/drawing/2014/chart" uri="{C3380CC4-5D6E-409C-BE32-E72D297353CC}">
              <c16:uniqueId val="{00000025-13FF-475E-8580-F78FC0382284}"/>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Year-over-Year Actual Expense Comparison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1"/>
          <c:tx>
            <c:strRef>
              <c:f>Sheet1!$C$1</c:f>
              <c:strCache>
                <c:ptCount val="1"/>
                <c:pt idx="0">
                  <c:v>FY21</c:v>
                </c:pt>
              </c:strCache>
            </c:strRef>
          </c:tx>
          <c:spPr>
            <a:solidFill>
              <a:schemeClr val="bg1">
                <a:lumMod val="50000"/>
              </a:schemeClr>
            </a:solidFill>
            <a:ln>
              <a:solidFill>
                <a:sysClr val="windowText" lastClr="000000"/>
              </a:solidFill>
            </a:ln>
            <a:effectLst/>
          </c:spPr>
          <c:invertIfNegative val="0"/>
          <c:cat>
            <c:strRef>
              <c:f>Sheet1!$A$2:$A$25</c:f>
              <c:strCache>
                <c:ptCount val="24"/>
                <c:pt idx="0">
                  <c:v>Chancellor's Area</c:v>
                </c:pt>
                <c:pt idx="1">
                  <c:v>Athletics + Clinics</c:v>
                </c:pt>
                <c:pt idx="2">
                  <c:v>U Rec</c:v>
                </c:pt>
                <c:pt idx="3">
                  <c:v>Academic Affairs</c:v>
                </c:pt>
                <c:pt idx="4">
                  <c:v>CECE</c:v>
                </c:pt>
                <c:pt idx="5">
                  <c:v>Enrollment Services</c:v>
                </c:pt>
                <c:pt idx="6">
                  <c:v>Enroll Svcs w/o Aid</c:v>
                </c:pt>
                <c:pt idx="7">
                  <c:v>University Inclusivity</c:v>
                </c:pt>
                <c:pt idx="8">
                  <c:v>CSET</c:v>
                </c:pt>
                <c:pt idx="9">
                  <c:v>CAHSS</c:v>
                </c:pt>
                <c:pt idx="10">
                  <c:v>CHESW</c:v>
                </c:pt>
                <c:pt idx="11">
                  <c:v>AECSB</c:v>
                </c:pt>
                <c:pt idx="12">
                  <c:v>IT</c:v>
                </c:pt>
                <c:pt idx="13">
                  <c:v>Library</c:v>
                </c:pt>
                <c:pt idx="14">
                  <c:v>Business &amp; Finance</c:v>
                </c:pt>
                <c:pt idx="15">
                  <c:v>Facilities</c:v>
                </c:pt>
                <c:pt idx="16">
                  <c:v>University Union</c:v>
                </c:pt>
                <c:pt idx="17">
                  <c:v>Weidner Center</c:v>
                </c:pt>
                <c:pt idx="18">
                  <c:v>Advancement</c:v>
                </c:pt>
                <c:pt idx="19">
                  <c:v>Marketing</c:v>
                </c:pt>
                <c:pt idx="20">
                  <c:v>Manitowoc</c:v>
                </c:pt>
                <c:pt idx="21">
                  <c:v>Marinette</c:v>
                </c:pt>
                <c:pt idx="22">
                  <c:v>Sheboygan</c:v>
                </c:pt>
                <c:pt idx="23">
                  <c:v>Unit Wide</c:v>
                </c:pt>
              </c:strCache>
            </c:strRef>
          </c:cat>
          <c:val>
            <c:numRef>
              <c:f>Sheet1!$C$2:$C$25</c:f>
              <c:numCache>
                <c:formatCode>_(* #,##0_);_(* \(#,##0\);_(* "-"??_);_(@_)</c:formatCode>
                <c:ptCount val="24"/>
                <c:pt idx="0">
                  <c:v>904634.28</c:v>
                </c:pt>
                <c:pt idx="1">
                  <c:v>5518844.1500000004</c:v>
                </c:pt>
                <c:pt idx="2">
                  <c:v>1440122.7</c:v>
                </c:pt>
                <c:pt idx="3">
                  <c:v>4276660.2300000004</c:v>
                </c:pt>
                <c:pt idx="4">
                  <c:v>2647015.33</c:v>
                </c:pt>
                <c:pt idx="5">
                  <c:v>41522043.619999997</c:v>
                </c:pt>
                <c:pt idx="6">
                  <c:v>6106975.1499999985</c:v>
                </c:pt>
                <c:pt idx="7">
                  <c:v>6362212.1900000004</c:v>
                </c:pt>
                <c:pt idx="8">
                  <c:v>10263297.119999999</c:v>
                </c:pt>
                <c:pt idx="9">
                  <c:v>11674148.51</c:v>
                </c:pt>
                <c:pt idx="10">
                  <c:v>5787346.29</c:v>
                </c:pt>
                <c:pt idx="11">
                  <c:v>6287060.9299999997</c:v>
                </c:pt>
                <c:pt idx="12">
                  <c:v>4997777.7300000004</c:v>
                </c:pt>
                <c:pt idx="13">
                  <c:v>1881364.2</c:v>
                </c:pt>
                <c:pt idx="14">
                  <c:v>5301921.38</c:v>
                </c:pt>
                <c:pt idx="15">
                  <c:v>6013282.3099999996</c:v>
                </c:pt>
                <c:pt idx="16">
                  <c:v>2992753.12</c:v>
                </c:pt>
                <c:pt idx="17">
                  <c:v>692673.29</c:v>
                </c:pt>
                <c:pt idx="18">
                  <c:v>847931.38</c:v>
                </c:pt>
                <c:pt idx="19">
                  <c:v>1889985.54</c:v>
                </c:pt>
                <c:pt idx="20">
                  <c:v>2586247.08</c:v>
                </c:pt>
                <c:pt idx="21">
                  <c:v>2159534.81</c:v>
                </c:pt>
                <c:pt idx="22">
                  <c:v>2755168.64</c:v>
                </c:pt>
                <c:pt idx="23">
                  <c:v>17380102.809999999</c:v>
                </c:pt>
              </c:numCache>
            </c:numRef>
          </c:val>
          <c:extLst>
            <c:ext xmlns:c16="http://schemas.microsoft.com/office/drawing/2014/chart" uri="{C3380CC4-5D6E-409C-BE32-E72D297353CC}">
              <c16:uniqueId val="{00000000-B158-405F-B815-709C5DC7752F}"/>
            </c:ext>
          </c:extLst>
        </c:ser>
        <c:dLbls>
          <c:showLegendKey val="0"/>
          <c:showVal val="0"/>
          <c:showCatName val="0"/>
          <c:showSerName val="0"/>
          <c:showPercent val="0"/>
          <c:showBubbleSize val="0"/>
        </c:dLbls>
        <c:gapWidth val="20"/>
        <c:overlap val="100"/>
        <c:axId val="2146081776"/>
        <c:axId val="290152208"/>
      </c:barChart>
      <c:barChart>
        <c:barDir val="col"/>
        <c:grouping val="clustered"/>
        <c:varyColors val="0"/>
        <c:ser>
          <c:idx val="2"/>
          <c:order val="2"/>
          <c:tx>
            <c:strRef>
              <c:f>Sheet1!$D$1</c:f>
              <c:strCache>
                <c:ptCount val="1"/>
                <c:pt idx="0">
                  <c:v>FY22</c:v>
                </c:pt>
              </c:strCache>
            </c:strRef>
          </c:tx>
          <c:spPr>
            <a:solidFill>
              <a:schemeClr val="accent6"/>
            </a:solidFill>
            <a:ln>
              <a:solidFill>
                <a:sysClr val="windowText" lastClr="000000"/>
              </a:solidFill>
            </a:ln>
            <a:effectLst/>
          </c:spPr>
          <c:invertIfNegative val="0"/>
          <c:cat>
            <c:strRef>
              <c:f>Sheet1!$A$2:$A$25</c:f>
              <c:strCache>
                <c:ptCount val="24"/>
                <c:pt idx="0">
                  <c:v>Chancellor's Area</c:v>
                </c:pt>
                <c:pt idx="1">
                  <c:v>Athletics + Clinics</c:v>
                </c:pt>
                <c:pt idx="2">
                  <c:v>U Rec</c:v>
                </c:pt>
                <c:pt idx="3">
                  <c:v>Academic Affairs</c:v>
                </c:pt>
                <c:pt idx="4">
                  <c:v>CECE</c:v>
                </c:pt>
                <c:pt idx="5">
                  <c:v>Enrollment Services</c:v>
                </c:pt>
                <c:pt idx="6">
                  <c:v>Enroll Svcs w/o Aid</c:v>
                </c:pt>
                <c:pt idx="7">
                  <c:v>University Inclusivity</c:v>
                </c:pt>
                <c:pt idx="8">
                  <c:v>CSET</c:v>
                </c:pt>
                <c:pt idx="9">
                  <c:v>CAHSS</c:v>
                </c:pt>
                <c:pt idx="10">
                  <c:v>CHESW</c:v>
                </c:pt>
                <c:pt idx="11">
                  <c:v>AECSB</c:v>
                </c:pt>
                <c:pt idx="12">
                  <c:v>IT</c:v>
                </c:pt>
                <c:pt idx="13">
                  <c:v>Library</c:v>
                </c:pt>
                <c:pt idx="14">
                  <c:v>Business &amp; Finance</c:v>
                </c:pt>
                <c:pt idx="15">
                  <c:v>Facilities</c:v>
                </c:pt>
                <c:pt idx="16">
                  <c:v>University Union</c:v>
                </c:pt>
                <c:pt idx="17">
                  <c:v>Weidner Center</c:v>
                </c:pt>
                <c:pt idx="18">
                  <c:v>Advancement</c:v>
                </c:pt>
                <c:pt idx="19">
                  <c:v>Marketing</c:v>
                </c:pt>
                <c:pt idx="20">
                  <c:v>Manitowoc</c:v>
                </c:pt>
                <c:pt idx="21">
                  <c:v>Marinette</c:v>
                </c:pt>
                <c:pt idx="22">
                  <c:v>Sheboygan</c:v>
                </c:pt>
                <c:pt idx="23">
                  <c:v>Unit Wide</c:v>
                </c:pt>
              </c:strCache>
            </c:strRef>
          </c:cat>
          <c:val>
            <c:numRef>
              <c:f>Sheet1!$D$2:$D$25</c:f>
              <c:numCache>
                <c:formatCode>_(* #,##0_);_(* \(#,##0\);_(* "-"??_);_(@_)</c:formatCode>
                <c:ptCount val="24"/>
                <c:pt idx="0">
                  <c:v>882934.6</c:v>
                </c:pt>
                <c:pt idx="1">
                  <c:v>5473318.2300000004</c:v>
                </c:pt>
                <c:pt idx="2">
                  <c:v>1723041.72</c:v>
                </c:pt>
                <c:pt idx="3">
                  <c:v>4436196.42</c:v>
                </c:pt>
                <c:pt idx="4">
                  <c:v>3050096.74</c:v>
                </c:pt>
                <c:pt idx="5">
                  <c:v>40779241.799999997</c:v>
                </c:pt>
                <c:pt idx="6">
                  <c:v>5946715.799999997</c:v>
                </c:pt>
                <c:pt idx="7">
                  <c:v>7770200.96</c:v>
                </c:pt>
                <c:pt idx="8">
                  <c:v>10901920.789999999</c:v>
                </c:pt>
                <c:pt idx="9">
                  <c:v>12196129.34</c:v>
                </c:pt>
                <c:pt idx="10">
                  <c:v>6452084.3700000001</c:v>
                </c:pt>
                <c:pt idx="11">
                  <c:v>6654833.9199999999</c:v>
                </c:pt>
                <c:pt idx="12">
                  <c:v>4021900</c:v>
                </c:pt>
                <c:pt idx="13">
                  <c:v>2134642.0699999998</c:v>
                </c:pt>
                <c:pt idx="14">
                  <c:v>5939730.0599999996</c:v>
                </c:pt>
                <c:pt idx="15">
                  <c:v>6399281.9800000004</c:v>
                </c:pt>
                <c:pt idx="16">
                  <c:v>3844752.55</c:v>
                </c:pt>
                <c:pt idx="17">
                  <c:v>872739.42</c:v>
                </c:pt>
                <c:pt idx="18">
                  <c:v>908171.09</c:v>
                </c:pt>
                <c:pt idx="19">
                  <c:v>2527022.61</c:v>
                </c:pt>
                <c:pt idx="20">
                  <c:v>2421002.4900000002</c:v>
                </c:pt>
                <c:pt idx="21">
                  <c:v>1777663.37</c:v>
                </c:pt>
                <c:pt idx="22">
                  <c:v>3097113.91</c:v>
                </c:pt>
                <c:pt idx="23">
                  <c:v>26117465.519999996</c:v>
                </c:pt>
              </c:numCache>
            </c:numRef>
          </c:val>
          <c:extLst>
            <c:ext xmlns:c16="http://schemas.microsoft.com/office/drawing/2014/chart" uri="{C3380CC4-5D6E-409C-BE32-E72D297353CC}">
              <c16:uniqueId val="{00000001-B158-405F-B815-709C5DC7752F}"/>
            </c:ext>
          </c:extLst>
        </c:ser>
        <c:dLbls>
          <c:showLegendKey val="0"/>
          <c:showVal val="0"/>
          <c:showCatName val="0"/>
          <c:showSerName val="0"/>
          <c:showPercent val="0"/>
          <c:showBubbleSize val="0"/>
        </c:dLbls>
        <c:gapWidth val="150"/>
        <c:overlap val="100"/>
        <c:axId val="1964717104"/>
        <c:axId val="2137919760"/>
        <c:extLst>
          <c:ext xmlns:c15="http://schemas.microsoft.com/office/drawing/2012/chart" uri="{02D57815-91ED-43cb-92C2-25804820EDAC}">
            <c15:filteredBarSeries>
              <c15:ser>
                <c:idx val="1"/>
                <c:order val="0"/>
                <c:tx>
                  <c:strRef>
                    <c:extLst>
                      <c:ext uri="{02D57815-91ED-43cb-92C2-25804820EDAC}">
                        <c15:formulaRef>
                          <c15:sqref>Sheet1!$B$1</c15:sqref>
                        </c15:formulaRef>
                      </c:ext>
                    </c:extLst>
                    <c:strCache>
                      <c:ptCount val="1"/>
                      <c:pt idx="0">
                        <c:v>FY20</c:v>
                      </c:pt>
                    </c:strCache>
                  </c:strRef>
                </c:tx>
                <c:spPr>
                  <a:solidFill>
                    <a:srgbClr val="002060"/>
                  </a:solidFill>
                  <a:ln>
                    <a:noFill/>
                  </a:ln>
                  <a:effectLst/>
                </c:spPr>
                <c:invertIfNegative val="0"/>
                <c:cat>
                  <c:strRef>
                    <c:extLst>
                      <c:ext uri="{02D57815-91ED-43cb-92C2-25804820EDAC}">
                        <c15:formulaRef>
                          <c15:sqref>Sheet1!$A$2:$A$25</c15:sqref>
                        </c15:formulaRef>
                      </c:ext>
                    </c:extLst>
                    <c:strCache>
                      <c:ptCount val="24"/>
                      <c:pt idx="0">
                        <c:v>Chancellor's Area</c:v>
                      </c:pt>
                      <c:pt idx="1">
                        <c:v>Athletics + Clinics</c:v>
                      </c:pt>
                      <c:pt idx="2">
                        <c:v>U Rec</c:v>
                      </c:pt>
                      <c:pt idx="3">
                        <c:v>Academic Affairs</c:v>
                      </c:pt>
                      <c:pt idx="4">
                        <c:v>CECE</c:v>
                      </c:pt>
                      <c:pt idx="5">
                        <c:v>Enrollment Services</c:v>
                      </c:pt>
                      <c:pt idx="6">
                        <c:v>Enroll Svcs w/o Aid</c:v>
                      </c:pt>
                      <c:pt idx="7">
                        <c:v>University Inclusivity</c:v>
                      </c:pt>
                      <c:pt idx="8">
                        <c:v>CSET</c:v>
                      </c:pt>
                      <c:pt idx="9">
                        <c:v>CAHSS</c:v>
                      </c:pt>
                      <c:pt idx="10">
                        <c:v>CHESW</c:v>
                      </c:pt>
                      <c:pt idx="11">
                        <c:v>AECSB</c:v>
                      </c:pt>
                      <c:pt idx="12">
                        <c:v>IT</c:v>
                      </c:pt>
                      <c:pt idx="13">
                        <c:v>Library</c:v>
                      </c:pt>
                      <c:pt idx="14">
                        <c:v>Business &amp; Finance</c:v>
                      </c:pt>
                      <c:pt idx="15">
                        <c:v>Facilities</c:v>
                      </c:pt>
                      <c:pt idx="16">
                        <c:v>University Union</c:v>
                      </c:pt>
                      <c:pt idx="17">
                        <c:v>Weidner Center</c:v>
                      </c:pt>
                      <c:pt idx="18">
                        <c:v>Advancement</c:v>
                      </c:pt>
                      <c:pt idx="19">
                        <c:v>Marketing</c:v>
                      </c:pt>
                      <c:pt idx="20">
                        <c:v>Manitowoc</c:v>
                      </c:pt>
                      <c:pt idx="21">
                        <c:v>Marinette</c:v>
                      </c:pt>
                      <c:pt idx="22">
                        <c:v>Sheboygan</c:v>
                      </c:pt>
                      <c:pt idx="23">
                        <c:v>Unit Wide</c:v>
                      </c:pt>
                    </c:strCache>
                  </c:strRef>
                </c:cat>
                <c:val>
                  <c:numRef>
                    <c:extLst>
                      <c:ext uri="{02D57815-91ED-43cb-92C2-25804820EDAC}">
                        <c15:formulaRef>
                          <c15:sqref>Sheet1!$B$2:$B$25</c15:sqref>
                        </c15:formulaRef>
                      </c:ext>
                    </c:extLst>
                    <c:numCache>
                      <c:formatCode>_(* #,##0_);_(* \(#,##0\);_(* "-"??_);_(@_)</c:formatCode>
                      <c:ptCount val="24"/>
                      <c:pt idx="0">
                        <c:v>900155.62</c:v>
                      </c:pt>
                      <c:pt idx="1">
                        <c:v>6243243.3200000003</c:v>
                      </c:pt>
                      <c:pt idx="2">
                        <c:v>1832276.21</c:v>
                      </c:pt>
                      <c:pt idx="3">
                        <c:v>3950492.99</c:v>
                      </c:pt>
                      <c:pt idx="4">
                        <c:v>2681081.23</c:v>
                      </c:pt>
                      <c:pt idx="5">
                        <c:v>42280308.280000001</c:v>
                      </c:pt>
                      <c:pt idx="6">
                        <c:v>5612778.2400000021</c:v>
                      </c:pt>
                      <c:pt idx="7">
                        <c:v>9673655.3599999994</c:v>
                      </c:pt>
                      <c:pt idx="8">
                        <c:v>10218638.77</c:v>
                      </c:pt>
                      <c:pt idx="9">
                        <c:v>11651766.49</c:v>
                      </c:pt>
                      <c:pt idx="10">
                        <c:v>5355024.22</c:v>
                      </c:pt>
                      <c:pt idx="11">
                        <c:v>4715904.57</c:v>
                      </c:pt>
                      <c:pt idx="12">
                        <c:v>4449354.72</c:v>
                      </c:pt>
                      <c:pt idx="13">
                        <c:v>1862395.45</c:v>
                      </c:pt>
                      <c:pt idx="14">
                        <c:v>5248662.8600000003</c:v>
                      </c:pt>
                      <c:pt idx="15">
                        <c:v>4065425.39</c:v>
                      </c:pt>
                      <c:pt idx="16">
                        <c:v>4276766.78</c:v>
                      </c:pt>
                      <c:pt idx="17">
                        <c:v>1131862.22</c:v>
                      </c:pt>
                      <c:pt idx="18">
                        <c:v>949540.38</c:v>
                      </c:pt>
                      <c:pt idx="19">
                        <c:v>1726423.57</c:v>
                      </c:pt>
                      <c:pt idx="20">
                        <c:v>2464927.41</c:v>
                      </c:pt>
                      <c:pt idx="21">
                        <c:v>2714308.12</c:v>
                      </c:pt>
                      <c:pt idx="22">
                        <c:v>3095575.37</c:v>
                      </c:pt>
                      <c:pt idx="23">
                        <c:v>10081543.050000001</c:v>
                      </c:pt>
                    </c:numCache>
                  </c:numRef>
                </c:val>
                <c:extLst>
                  <c:ext xmlns:c16="http://schemas.microsoft.com/office/drawing/2014/chart" uri="{C3380CC4-5D6E-409C-BE32-E72D297353CC}">
                    <c16:uniqueId val="{00000002-B158-405F-B815-709C5DC7752F}"/>
                  </c:ext>
                </c:extLst>
              </c15:ser>
            </c15:filteredBarSeries>
          </c:ext>
        </c:extLst>
      </c:barChart>
      <c:catAx>
        <c:axId val="214608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90152208"/>
        <c:crosses val="autoZero"/>
        <c:auto val="1"/>
        <c:lblAlgn val="ctr"/>
        <c:lblOffset val="100"/>
        <c:noMultiLvlLbl val="0"/>
      </c:catAx>
      <c:valAx>
        <c:axId val="29015220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2146081776"/>
        <c:crosses val="autoZero"/>
        <c:crossBetween val="between"/>
      </c:valAx>
      <c:valAx>
        <c:axId val="2137919760"/>
        <c:scaling>
          <c:orientation val="minMax"/>
        </c:scaling>
        <c:delete val="1"/>
        <c:axPos val="r"/>
        <c:numFmt formatCode="_(* #,##0_);_(* \(#,##0\);_(* &quot;-&quot;??_);_(@_)" sourceLinked="1"/>
        <c:majorTickMark val="out"/>
        <c:minorTickMark val="none"/>
        <c:tickLblPos val="nextTo"/>
        <c:crossAx val="1964717104"/>
        <c:crosses val="max"/>
        <c:crossBetween val="between"/>
      </c:valAx>
      <c:catAx>
        <c:axId val="1964717104"/>
        <c:scaling>
          <c:orientation val="minMax"/>
        </c:scaling>
        <c:delete val="1"/>
        <c:axPos val="b"/>
        <c:numFmt formatCode="General" sourceLinked="1"/>
        <c:majorTickMark val="out"/>
        <c:minorTickMark val="none"/>
        <c:tickLblPos val="nextTo"/>
        <c:crossAx val="2137919760"/>
        <c:crosses val="autoZero"/>
        <c:auto val="1"/>
        <c:lblAlgn val="ctr"/>
        <c:lblOffset val="100"/>
        <c:noMultiLvlLbl val="0"/>
      </c:catAx>
      <c:spPr>
        <a:noFill/>
        <a:ln>
          <a:noFill/>
        </a:ln>
        <a:effectLst/>
      </c:spPr>
    </c:plotArea>
    <c:legend>
      <c:legendPos val="b"/>
      <c:layout>
        <c:manualLayout>
          <c:xMode val="edge"/>
          <c:yMode val="edge"/>
          <c:x val="0.45084528496437948"/>
          <c:y val="0.92299968503937013"/>
          <c:w val="0.12143607049118861"/>
          <c:h val="5.1455118110236217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'FY22 B2A'!$B$32</c:f>
              <c:strCache>
                <c:ptCount val="1"/>
                <c:pt idx="0">
                  <c:v>Budget</c:v>
                </c:pt>
              </c:strCache>
            </c:strRef>
          </c:tx>
          <c:spPr>
            <a:solidFill>
              <a:schemeClr val="accent3">
                <a:lumMod val="75000"/>
              </a:schemeClr>
            </a:solidFill>
            <a:ln>
              <a:noFill/>
            </a:ln>
            <a:effectLst/>
          </c:spPr>
          <c:invertIfNegative val="0"/>
          <c:cat>
            <c:strRef>
              <c:f>'FY22 B2A'!$A$33:$A$40</c:f>
              <c:strCache>
                <c:ptCount val="8"/>
                <c:pt idx="0">
                  <c:v>Permanent Salaries</c:v>
                </c:pt>
                <c:pt idx="1">
                  <c:v>LTE and Student Salaries</c:v>
                </c:pt>
                <c:pt idx="2">
                  <c:v>Fringe Benefits</c:v>
                </c:pt>
                <c:pt idx="3">
                  <c:v>Supplies</c:v>
                </c:pt>
                <c:pt idx="4">
                  <c:v>Capital</c:v>
                </c:pt>
                <c:pt idx="5">
                  <c:v>Special Purpose</c:v>
                </c:pt>
                <c:pt idx="6">
                  <c:v>Aid to Individuals</c:v>
                </c:pt>
                <c:pt idx="7">
                  <c:v>Sales Credits</c:v>
                </c:pt>
              </c:strCache>
            </c:strRef>
          </c:cat>
          <c:val>
            <c:numRef>
              <c:f>'FY22 B2A'!$B$33:$B$40</c:f>
              <c:numCache>
                <c:formatCode>_(* #,##0_);_(* \(#,##0\);_(* "-"??_);_(@_)</c:formatCode>
                <c:ptCount val="8"/>
                <c:pt idx="0">
                  <c:v>48489196</c:v>
                </c:pt>
                <c:pt idx="1">
                  <c:v>2965624</c:v>
                </c:pt>
                <c:pt idx="2">
                  <c:v>21718821</c:v>
                </c:pt>
                <c:pt idx="3">
                  <c:v>34509298</c:v>
                </c:pt>
                <c:pt idx="4">
                  <c:v>2937944</c:v>
                </c:pt>
                <c:pt idx="5">
                  <c:v>7264154</c:v>
                </c:pt>
                <c:pt idx="6">
                  <c:v>42810289</c:v>
                </c:pt>
                <c:pt idx="7">
                  <c:v>1852588</c:v>
                </c:pt>
              </c:numCache>
            </c:numRef>
          </c:val>
          <c:extLst>
            <c:ext xmlns:c16="http://schemas.microsoft.com/office/drawing/2014/chart" uri="{C3380CC4-5D6E-409C-BE32-E72D297353CC}">
              <c16:uniqueId val="{00000000-4B2D-45C8-8FB7-EBA1B08C59BB}"/>
            </c:ext>
          </c:extLst>
        </c:ser>
        <c:dLbls>
          <c:showLegendKey val="0"/>
          <c:showVal val="0"/>
          <c:showCatName val="0"/>
          <c:showSerName val="0"/>
          <c:showPercent val="0"/>
          <c:showBubbleSize val="0"/>
        </c:dLbls>
        <c:gapWidth val="25"/>
        <c:overlap val="100"/>
        <c:axId val="1387015135"/>
        <c:axId val="1387019295"/>
      </c:barChart>
      <c:barChart>
        <c:barDir val="col"/>
        <c:grouping val="clustered"/>
        <c:varyColors val="0"/>
        <c:ser>
          <c:idx val="1"/>
          <c:order val="1"/>
          <c:tx>
            <c:strRef>
              <c:f>'FY22 B2A'!$C$32</c:f>
              <c:strCache>
                <c:ptCount val="1"/>
                <c:pt idx="0">
                  <c:v>Actuals</c:v>
                </c:pt>
              </c:strCache>
            </c:strRef>
          </c:tx>
          <c:spPr>
            <a:solidFill>
              <a:schemeClr val="accent6"/>
            </a:solidFill>
            <a:ln>
              <a:solidFill>
                <a:sysClr val="windowText" lastClr="000000"/>
              </a:solidFill>
            </a:ln>
            <a:effectLst/>
          </c:spPr>
          <c:invertIfNegative val="0"/>
          <c:cat>
            <c:strRef>
              <c:f>'FY22 B2A'!$A$33:$A$40</c:f>
              <c:strCache>
                <c:ptCount val="8"/>
                <c:pt idx="0">
                  <c:v>Permanent Salaries</c:v>
                </c:pt>
                <c:pt idx="1">
                  <c:v>LTE and Student Salaries</c:v>
                </c:pt>
                <c:pt idx="2">
                  <c:v>Fringe Benefits</c:v>
                </c:pt>
                <c:pt idx="3">
                  <c:v>Supplies</c:v>
                </c:pt>
                <c:pt idx="4">
                  <c:v>Capital</c:v>
                </c:pt>
                <c:pt idx="5">
                  <c:v>Special Purpose</c:v>
                </c:pt>
                <c:pt idx="6">
                  <c:v>Aid to Individuals</c:v>
                </c:pt>
                <c:pt idx="7">
                  <c:v>Sales Credits</c:v>
                </c:pt>
              </c:strCache>
            </c:strRef>
          </c:cat>
          <c:val>
            <c:numRef>
              <c:f>'FY22 B2A'!$C$33:$C$40</c:f>
              <c:numCache>
                <c:formatCode>_(* #,##0_);_(* \(#,##0\);_(* "-"??_);_(@_)</c:formatCode>
                <c:ptCount val="8"/>
                <c:pt idx="0">
                  <c:v>51213296</c:v>
                </c:pt>
                <c:pt idx="1">
                  <c:v>2728331</c:v>
                </c:pt>
                <c:pt idx="2">
                  <c:v>22497954</c:v>
                </c:pt>
                <c:pt idx="3">
                  <c:v>35084115</c:v>
                </c:pt>
                <c:pt idx="4">
                  <c:v>2045536</c:v>
                </c:pt>
                <c:pt idx="5">
                  <c:v>8924607</c:v>
                </c:pt>
                <c:pt idx="6">
                  <c:v>47414402</c:v>
                </c:pt>
                <c:pt idx="7">
                  <c:v>9526758</c:v>
                </c:pt>
              </c:numCache>
            </c:numRef>
          </c:val>
          <c:extLst>
            <c:ext xmlns:c16="http://schemas.microsoft.com/office/drawing/2014/chart" uri="{C3380CC4-5D6E-409C-BE32-E72D297353CC}">
              <c16:uniqueId val="{00000001-4B2D-45C8-8FB7-EBA1B08C59BB}"/>
            </c:ext>
          </c:extLst>
        </c:ser>
        <c:dLbls>
          <c:showLegendKey val="0"/>
          <c:showVal val="0"/>
          <c:showCatName val="0"/>
          <c:showSerName val="0"/>
          <c:showPercent val="0"/>
          <c:showBubbleSize val="0"/>
        </c:dLbls>
        <c:gapWidth val="150"/>
        <c:overlap val="100"/>
        <c:axId val="1387018879"/>
        <c:axId val="1387013887"/>
      </c:barChart>
      <c:catAx>
        <c:axId val="1387015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87019295"/>
        <c:crosses val="autoZero"/>
        <c:auto val="1"/>
        <c:lblAlgn val="ctr"/>
        <c:lblOffset val="100"/>
        <c:noMultiLvlLbl val="0"/>
      </c:catAx>
      <c:valAx>
        <c:axId val="13870192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387015135"/>
        <c:crosses val="autoZero"/>
        <c:crossBetween val="between"/>
      </c:valAx>
      <c:valAx>
        <c:axId val="1387013887"/>
        <c:scaling>
          <c:orientation val="minMax"/>
        </c:scaling>
        <c:delete val="1"/>
        <c:axPos val="r"/>
        <c:numFmt formatCode="_(* #,##0_);_(* \(#,##0\);_(* &quot;-&quot;??_);_(@_)" sourceLinked="1"/>
        <c:majorTickMark val="out"/>
        <c:minorTickMark val="none"/>
        <c:tickLblPos val="nextTo"/>
        <c:crossAx val="1387018879"/>
        <c:crosses val="max"/>
        <c:crossBetween val="between"/>
      </c:valAx>
      <c:catAx>
        <c:axId val="1387018879"/>
        <c:scaling>
          <c:orientation val="minMax"/>
        </c:scaling>
        <c:delete val="1"/>
        <c:axPos val="b"/>
        <c:numFmt formatCode="General" sourceLinked="1"/>
        <c:majorTickMark val="out"/>
        <c:minorTickMark val="none"/>
        <c:tickLblPos val="nextTo"/>
        <c:crossAx val="138701388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'FY22 B2A'!$B$1</c:f>
              <c:strCache>
                <c:ptCount val="1"/>
                <c:pt idx="0">
                  <c:v>Budget</c:v>
                </c:pt>
              </c:strCache>
            </c:strRef>
          </c:tx>
          <c:spPr>
            <a:solidFill>
              <a:schemeClr val="tx1"/>
            </a:solidFill>
            <a:ln>
              <a:noFill/>
            </a:ln>
            <a:effectLst/>
          </c:spPr>
          <c:invertIfNegative val="0"/>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1-C4B5-43E6-B9E5-13E37895AA12}"/>
              </c:ext>
            </c:extLst>
          </c:dPt>
          <c:dPt>
            <c:idx val="5"/>
            <c:invertIfNegative val="0"/>
            <c:bubble3D val="0"/>
            <c:spPr>
              <a:solidFill>
                <a:schemeClr val="accent3">
                  <a:lumMod val="75000"/>
                </a:schemeClr>
              </a:solidFill>
              <a:ln>
                <a:noFill/>
              </a:ln>
              <a:effectLst/>
            </c:spPr>
            <c:extLst>
              <c:ext xmlns:c16="http://schemas.microsoft.com/office/drawing/2014/chart" uri="{C3380CC4-5D6E-409C-BE32-E72D297353CC}">
                <c16:uniqueId val="{00000003-C4B5-43E6-B9E5-13E37895AA12}"/>
              </c:ext>
            </c:extLst>
          </c:dPt>
          <c:dPt>
            <c:idx val="8"/>
            <c:invertIfNegative val="0"/>
            <c:bubble3D val="0"/>
            <c:spPr>
              <a:solidFill>
                <a:schemeClr val="accent3">
                  <a:lumMod val="75000"/>
                </a:schemeClr>
              </a:solidFill>
              <a:ln>
                <a:noFill/>
              </a:ln>
              <a:effectLst/>
            </c:spPr>
            <c:extLst>
              <c:ext xmlns:c16="http://schemas.microsoft.com/office/drawing/2014/chart" uri="{C3380CC4-5D6E-409C-BE32-E72D297353CC}">
                <c16:uniqueId val="{00000005-C4B5-43E6-B9E5-13E37895AA12}"/>
              </c:ext>
            </c:extLst>
          </c:dPt>
          <c:dPt>
            <c:idx val="11"/>
            <c:invertIfNegative val="0"/>
            <c:bubble3D val="0"/>
            <c:spPr>
              <a:solidFill>
                <a:schemeClr val="accent3">
                  <a:lumMod val="75000"/>
                </a:schemeClr>
              </a:solidFill>
              <a:ln>
                <a:noFill/>
              </a:ln>
              <a:effectLst/>
            </c:spPr>
            <c:extLst>
              <c:ext xmlns:c16="http://schemas.microsoft.com/office/drawing/2014/chart" uri="{C3380CC4-5D6E-409C-BE32-E72D297353CC}">
                <c16:uniqueId val="{00000007-C4B5-43E6-B9E5-13E37895AA12}"/>
              </c:ext>
            </c:extLst>
          </c:dPt>
          <c:dPt>
            <c:idx val="14"/>
            <c:invertIfNegative val="0"/>
            <c:bubble3D val="0"/>
            <c:spPr>
              <a:solidFill>
                <a:schemeClr val="accent3">
                  <a:lumMod val="75000"/>
                </a:schemeClr>
              </a:solidFill>
              <a:ln>
                <a:noFill/>
              </a:ln>
              <a:effectLst/>
            </c:spPr>
            <c:extLst>
              <c:ext xmlns:c16="http://schemas.microsoft.com/office/drawing/2014/chart" uri="{C3380CC4-5D6E-409C-BE32-E72D297353CC}">
                <c16:uniqueId val="{00000009-C4B5-43E6-B9E5-13E37895AA12}"/>
              </c:ext>
            </c:extLst>
          </c:dPt>
          <c:dPt>
            <c:idx val="17"/>
            <c:invertIfNegative val="0"/>
            <c:bubble3D val="0"/>
            <c:spPr>
              <a:solidFill>
                <a:schemeClr val="accent3">
                  <a:lumMod val="75000"/>
                </a:schemeClr>
              </a:solidFill>
              <a:ln>
                <a:noFill/>
              </a:ln>
              <a:effectLst/>
            </c:spPr>
            <c:extLst>
              <c:ext xmlns:c16="http://schemas.microsoft.com/office/drawing/2014/chart" uri="{C3380CC4-5D6E-409C-BE32-E72D297353CC}">
                <c16:uniqueId val="{0000000B-C4B5-43E6-B9E5-13E37895AA12}"/>
              </c:ext>
            </c:extLst>
          </c:dPt>
          <c:dPt>
            <c:idx val="20"/>
            <c:invertIfNegative val="0"/>
            <c:bubble3D val="0"/>
            <c:spPr>
              <a:solidFill>
                <a:schemeClr val="accent3">
                  <a:lumMod val="75000"/>
                </a:schemeClr>
              </a:solidFill>
              <a:ln>
                <a:noFill/>
              </a:ln>
              <a:effectLst/>
            </c:spPr>
            <c:extLst>
              <c:ext xmlns:c16="http://schemas.microsoft.com/office/drawing/2014/chart" uri="{C3380CC4-5D6E-409C-BE32-E72D297353CC}">
                <c16:uniqueId val="{0000000D-C4B5-43E6-B9E5-13E37895AA12}"/>
              </c:ext>
            </c:extLst>
          </c:dPt>
          <c:dPt>
            <c:idx val="23"/>
            <c:invertIfNegative val="0"/>
            <c:bubble3D val="0"/>
            <c:spPr>
              <a:solidFill>
                <a:schemeClr val="accent3">
                  <a:lumMod val="75000"/>
                </a:schemeClr>
              </a:solidFill>
              <a:ln>
                <a:noFill/>
              </a:ln>
              <a:effectLst/>
            </c:spPr>
            <c:extLst>
              <c:ext xmlns:c16="http://schemas.microsoft.com/office/drawing/2014/chart" uri="{C3380CC4-5D6E-409C-BE32-E72D297353CC}">
                <c16:uniqueId val="{0000000F-C4B5-43E6-B9E5-13E37895AA12}"/>
              </c:ext>
            </c:extLst>
          </c:dPt>
          <c:cat>
            <c:strRef>
              <c:f>'FY22 B2A'!$A$2:$A$25</c:f>
              <c:strCache>
                <c:ptCount val="23"/>
                <c:pt idx="1">
                  <c:v>Permanent Salaries</c:v>
                </c:pt>
                <c:pt idx="4">
                  <c:v>LTE and Student Salaries</c:v>
                </c:pt>
                <c:pt idx="7">
                  <c:v>Fringe Benefits</c:v>
                </c:pt>
                <c:pt idx="10">
                  <c:v>Supplies</c:v>
                </c:pt>
                <c:pt idx="13">
                  <c:v>Capital</c:v>
                </c:pt>
                <c:pt idx="16">
                  <c:v>Special Purpose</c:v>
                </c:pt>
                <c:pt idx="19">
                  <c:v>Aid to Individuals</c:v>
                </c:pt>
                <c:pt idx="22">
                  <c:v>Sales Credits</c:v>
                </c:pt>
              </c:strCache>
            </c:strRef>
          </c:cat>
          <c:val>
            <c:numRef>
              <c:f>'FY22 B2A'!$B$2:$B$25</c:f>
              <c:numCache>
                <c:formatCode>_("$"* #,##0_);_("$"* \(#,##0\);_("$"* "-"??_);_(@_)</c:formatCode>
                <c:ptCount val="24"/>
                <c:pt idx="0">
                  <c:v>50208377.189999998</c:v>
                </c:pt>
                <c:pt idx="1">
                  <c:v>0</c:v>
                </c:pt>
                <c:pt idx="2">
                  <c:v>48489196</c:v>
                </c:pt>
                <c:pt idx="3" formatCode="_(* #,##0_);_(* \(#,##0\);_(* &quot;-&quot;??_);_(@_)">
                  <c:v>3060943.72</c:v>
                </c:pt>
                <c:pt idx="4" formatCode="_(* #,##0_);_(* \(#,##0\);_(* &quot;-&quot;??_);_(@_)">
                  <c:v>0</c:v>
                </c:pt>
                <c:pt idx="5" formatCode="_(* #,##0_);_(* \(#,##0\);_(* &quot;-&quot;??_);_(@_)">
                  <c:v>2965624</c:v>
                </c:pt>
                <c:pt idx="6" formatCode="_(* #,##0_);_(* \(#,##0\);_(* &quot;-&quot;??_);_(@_)">
                  <c:v>20955008.07</c:v>
                </c:pt>
                <c:pt idx="7" formatCode="_(* #,##0_);_(* \(#,##0\);_(* &quot;-&quot;??_);_(@_)">
                  <c:v>0</c:v>
                </c:pt>
                <c:pt idx="8" formatCode="_(* #,##0_);_(* \(#,##0\);_(* &quot;-&quot;??_);_(@_)">
                  <c:v>21718820.879999999</c:v>
                </c:pt>
                <c:pt idx="9" formatCode="_(* #,##0_);_(* \(#,##0\);_(* &quot;-&quot;??_);_(@_)">
                  <c:v>33842476.369999997</c:v>
                </c:pt>
                <c:pt idx="10" formatCode="_(* #,##0_);_(* \(#,##0\);_(* &quot;-&quot;??_);_(@_)">
                  <c:v>0</c:v>
                </c:pt>
                <c:pt idx="11" formatCode="_(* #,##0_);_(* \(#,##0\);_(* &quot;-&quot;??_);_(@_)">
                  <c:v>34509298.079999998</c:v>
                </c:pt>
                <c:pt idx="12" formatCode="_(* #,##0_);_(* \(#,##0\);_(* &quot;-&quot;??_);_(@_)">
                  <c:v>3287898.78</c:v>
                </c:pt>
                <c:pt idx="13" formatCode="_(* #,##0_);_(* \(#,##0\);_(* &quot;-&quot;??_);_(@_)">
                  <c:v>0</c:v>
                </c:pt>
                <c:pt idx="14" formatCode="_(* #,##0_);_(* \(#,##0\);_(* &quot;-&quot;??_);_(@_)">
                  <c:v>2937944.41</c:v>
                </c:pt>
                <c:pt idx="15" formatCode="_(* #,##0_);_(* \(#,##0\);_(* &quot;-&quot;??_);_(@_)">
                  <c:v>7433286.71</c:v>
                </c:pt>
                <c:pt idx="16" formatCode="_(* #,##0_);_(* \(#,##0\);_(* &quot;-&quot;??_);_(@_)">
                  <c:v>0</c:v>
                </c:pt>
                <c:pt idx="17" formatCode="_(* #,##0_);_(* \(#,##0\);_(* &quot;-&quot;??_);_(@_)">
                  <c:v>7264153.7400000002</c:v>
                </c:pt>
                <c:pt idx="18" formatCode="_(* #,##0_);_(* \(#,##0\);_(* &quot;-&quot;??_);_(@_)">
                  <c:v>42223560</c:v>
                </c:pt>
                <c:pt idx="19" formatCode="_(* #,##0_);_(* \(#,##0\);_(* &quot;-&quot;??_);_(@_)">
                  <c:v>0</c:v>
                </c:pt>
                <c:pt idx="20" formatCode="_(* #,##0_);_(* \(#,##0\);_(* &quot;-&quot;??_);_(@_)">
                  <c:v>42810289.479999997</c:v>
                </c:pt>
                <c:pt idx="21" formatCode="_(* #,##0_);_(* \(#,##0\);_(* &quot;-&quot;??_);_(@_)">
                  <c:v>1871504</c:v>
                </c:pt>
                <c:pt idx="22" formatCode="_(* #,##0_);_(* \(#,##0\);_(* &quot;-&quot;??_);_(@_)">
                  <c:v>0</c:v>
                </c:pt>
                <c:pt idx="23" formatCode="_(* #,##0_);_(* \(#,##0\);_(* &quot;-&quot;??_);_(@_)">
                  <c:v>1852588</c:v>
                </c:pt>
              </c:numCache>
            </c:numRef>
          </c:val>
          <c:extLst>
            <c:ext xmlns:c16="http://schemas.microsoft.com/office/drawing/2014/chart" uri="{C3380CC4-5D6E-409C-BE32-E72D297353CC}">
              <c16:uniqueId val="{00000010-C4B5-43E6-B9E5-13E37895AA12}"/>
            </c:ext>
          </c:extLst>
        </c:ser>
        <c:dLbls>
          <c:showLegendKey val="0"/>
          <c:showVal val="0"/>
          <c:showCatName val="0"/>
          <c:showSerName val="0"/>
          <c:showPercent val="0"/>
          <c:showBubbleSize val="0"/>
        </c:dLbls>
        <c:gapWidth val="20"/>
        <c:overlap val="100"/>
        <c:axId val="1043622111"/>
        <c:axId val="1043620863"/>
      </c:barChart>
      <c:barChart>
        <c:barDir val="col"/>
        <c:grouping val="clustered"/>
        <c:varyColors val="0"/>
        <c:ser>
          <c:idx val="1"/>
          <c:order val="1"/>
          <c:tx>
            <c:strRef>
              <c:f>'FY22 B2A'!$C$1</c:f>
              <c:strCache>
                <c:ptCount val="1"/>
                <c:pt idx="0">
                  <c:v>Actuals</c:v>
                </c:pt>
              </c:strCache>
            </c:strRef>
          </c:tx>
          <c:spPr>
            <a:solidFill>
              <a:schemeClr val="accent2"/>
            </a:solidFill>
            <a:ln>
              <a:solidFill>
                <a:sysClr val="windowText" lastClr="000000"/>
              </a:solidFill>
            </a:ln>
            <a:effectLst/>
          </c:spPr>
          <c:invertIfNegative val="0"/>
          <c:dPt>
            <c:idx val="2"/>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2-C4B5-43E6-B9E5-13E37895AA12}"/>
              </c:ext>
            </c:extLst>
          </c:dPt>
          <c:dPt>
            <c:idx val="5"/>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4-C4B5-43E6-B9E5-13E37895AA12}"/>
              </c:ext>
            </c:extLst>
          </c:dPt>
          <c:dPt>
            <c:idx val="8"/>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6-C4B5-43E6-B9E5-13E37895AA12}"/>
              </c:ext>
            </c:extLst>
          </c:dPt>
          <c:dPt>
            <c:idx val="11"/>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8-C4B5-43E6-B9E5-13E37895AA12}"/>
              </c:ext>
            </c:extLst>
          </c:dPt>
          <c:dPt>
            <c:idx val="14"/>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A-C4B5-43E6-B9E5-13E37895AA12}"/>
              </c:ext>
            </c:extLst>
          </c:dPt>
          <c:dPt>
            <c:idx val="17"/>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C-C4B5-43E6-B9E5-13E37895AA12}"/>
              </c:ext>
            </c:extLst>
          </c:dPt>
          <c:dPt>
            <c:idx val="20"/>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1E-C4B5-43E6-B9E5-13E37895AA12}"/>
              </c:ext>
            </c:extLst>
          </c:dPt>
          <c:dPt>
            <c:idx val="23"/>
            <c:invertIfNegative val="0"/>
            <c:bubble3D val="0"/>
            <c:spPr>
              <a:solidFill>
                <a:schemeClr val="accent6"/>
              </a:solidFill>
              <a:ln>
                <a:solidFill>
                  <a:sysClr val="windowText" lastClr="000000"/>
                </a:solidFill>
              </a:ln>
              <a:effectLst/>
            </c:spPr>
            <c:extLst>
              <c:ext xmlns:c16="http://schemas.microsoft.com/office/drawing/2014/chart" uri="{C3380CC4-5D6E-409C-BE32-E72D297353CC}">
                <c16:uniqueId val="{00000020-C4B5-43E6-B9E5-13E37895AA12}"/>
              </c:ext>
            </c:extLst>
          </c:dPt>
          <c:cat>
            <c:strRef>
              <c:f>'FY22 B2A'!$A$2:$A$25</c:f>
              <c:strCache>
                <c:ptCount val="23"/>
                <c:pt idx="1">
                  <c:v>Permanent Salaries</c:v>
                </c:pt>
                <c:pt idx="4">
                  <c:v>LTE and Student Salaries</c:v>
                </c:pt>
                <c:pt idx="7">
                  <c:v>Fringe Benefits</c:v>
                </c:pt>
                <c:pt idx="10">
                  <c:v>Supplies</c:v>
                </c:pt>
                <c:pt idx="13">
                  <c:v>Capital</c:v>
                </c:pt>
                <c:pt idx="16">
                  <c:v>Special Purpose</c:v>
                </c:pt>
                <c:pt idx="19">
                  <c:v>Aid to Individuals</c:v>
                </c:pt>
                <c:pt idx="22">
                  <c:v>Sales Credits</c:v>
                </c:pt>
              </c:strCache>
            </c:strRef>
          </c:cat>
          <c:val>
            <c:numRef>
              <c:f>'FY22 B2A'!$C$2:$C$25</c:f>
              <c:numCache>
                <c:formatCode>_("$"* #,##0_);_("$"* \(#,##0\);_("$"* "-"??_);_(@_)</c:formatCode>
                <c:ptCount val="24"/>
                <c:pt idx="0">
                  <c:v>47498923.030000001</c:v>
                </c:pt>
                <c:pt idx="1">
                  <c:v>0</c:v>
                </c:pt>
                <c:pt idx="2">
                  <c:v>51213296.219999999</c:v>
                </c:pt>
                <c:pt idx="3" formatCode="_(* #,##0_);_(* \(#,##0\);_(* &quot;-&quot;??_);_(@_)">
                  <c:v>1918914.44</c:v>
                </c:pt>
                <c:pt idx="4" formatCode="_(* #,##0_);_(* \(#,##0\);_(* &quot;-&quot;??_);_(@_)">
                  <c:v>0</c:v>
                </c:pt>
                <c:pt idx="5" formatCode="_(* #,##0_);_(* \(#,##0\);_(* &quot;-&quot;??_);_(@_)">
                  <c:v>2728331.08</c:v>
                </c:pt>
                <c:pt idx="6" formatCode="_(* #,##0_);_(* \(#,##0\);_(* &quot;-&quot;??_);_(@_)">
                  <c:v>21298064.760000002</c:v>
                </c:pt>
                <c:pt idx="7" formatCode="_(* #,##0_);_(* \(#,##0\);_(* &quot;-&quot;??_);_(@_)">
                  <c:v>0</c:v>
                </c:pt>
                <c:pt idx="8" formatCode="_(* #,##0_);_(* \(#,##0\);_(* &quot;-&quot;??_);_(@_)">
                  <c:v>22497954.239999998</c:v>
                </c:pt>
                <c:pt idx="9" formatCode="_(* #,##0_);_(* \(#,##0\);_(* &quot;-&quot;??_);_(@_)">
                  <c:v>24948695.82</c:v>
                </c:pt>
                <c:pt idx="10" formatCode="_(* #,##0_);_(* \(#,##0\);_(* &quot;-&quot;??_);_(@_)">
                  <c:v>0</c:v>
                </c:pt>
                <c:pt idx="11" formatCode="_(* #,##0_);_(* \(#,##0\);_(* &quot;-&quot;??_);_(@_)">
                  <c:v>35084115.170000002</c:v>
                </c:pt>
                <c:pt idx="12" formatCode="_(* #,##0_);_(* \(#,##0\);_(* &quot;-&quot;??_);_(@_)">
                  <c:v>1320515.08</c:v>
                </c:pt>
                <c:pt idx="13" formatCode="_(* #,##0_);_(* \(#,##0\);_(* &quot;-&quot;??_);_(@_)">
                  <c:v>0</c:v>
                </c:pt>
                <c:pt idx="14" formatCode="_(* #,##0_);_(* \(#,##0\);_(* &quot;-&quot;??_);_(@_)">
                  <c:v>2045535.56</c:v>
                </c:pt>
                <c:pt idx="15" formatCode="_(* #,##0_);_(* \(#,##0\);_(* &quot;-&quot;??_);_(@_)">
                  <c:v>8687662.4199999999</c:v>
                </c:pt>
                <c:pt idx="16" formatCode="_(* #,##0_);_(* \(#,##0\);_(* &quot;-&quot;??_);_(@_)">
                  <c:v>0</c:v>
                </c:pt>
                <c:pt idx="17" formatCode="_(* #,##0_);_(* \(#,##0\);_(* &quot;-&quot;??_);_(@_)">
                  <c:v>8924606.8499999996</c:v>
                </c:pt>
                <c:pt idx="18" formatCode="_(* #,##0_);_(* \(#,##0\);_(* &quot;-&quot;??_);_(@_)">
                  <c:v>43020879.939999998</c:v>
                </c:pt>
                <c:pt idx="19" formatCode="_(* #,##0_);_(* \(#,##0\);_(* &quot;-&quot;??_);_(@_)">
                  <c:v>0</c:v>
                </c:pt>
                <c:pt idx="20" formatCode="_(* #,##0_);_(* \(#,##0\);_(* &quot;-&quot;??_);_(@_)">
                  <c:v>47414402.43</c:v>
                </c:pt>
                <c:pt idx="21" formatCode="_(* #,##0_);_(* \(#,##0\);_(* &quot;-&quot;??_);_(@_)">
                  <c:v>2504066.6100000003</c:v>
                </c:pt>
                <c:pt idx="22" formatCode="_(* #,##0_);_(* \(#,##0\);_(* &quot;-&quot;??_);_(@_)">
                  <c:v>0</c:v>
                </c:pt>
                <c:pt idx="23" formatCode="_(* #,##0_);_(* \(#,##0\);_(* &quot;-&quot;??_);_(@_)">
                  <c:v>9526757.5899999999</c:v>
                </c:pt>
              </c:numCache>
            </c:numRef>
          </c:val>
          <c:extLst>
            <c:ext xmlns:c16="http://schemas.microsoft.com/office/drawing/2014/chart" uri="{C3380CC4-5D6E-409C-BE32-E72D297353CC}">
              <c16:uniqueId val="{00000021-C4B5-43E6-B9E5-13E37895AA12}"/>
            </c:ext>
          </c:extLst>
        </c:ser>
        <c:dLbls>
          <c:showLegendKey val="0"/>
          <c:showVal val="0"/>
          <c:showCatName val="0"/>
          <c:showSerName val="0"/>
          <c:showPercent val="0"/>
          <c:showBubbleSize val="0"/>
        </c:dLbls>
        <c:gapWidth val="100"/>
        <c:overlap val="100"/>
        <c:axId val="1535652783"/>
        <c:axId val="1535654447"/>
      </c:barChart>
      <c:catAx>
        <c:axId val="1043622111"/>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400" b="1">
                    <a:solidFill>
                      <a:sysClr val="windowText" lastClr="000000"/>
                    </a:solidFill>
                  </a:rPr>
                  <a:t>2020-21 Budget     </a:t>
                </a:r>
                <a:r>
                  <a:rPr lang="en-US" sz="1400" b="1">
                    <a:solidFill>
                      <a:schemeClr val="accent2"/>
                    </a:solidFill>
                  </a:rPr>
                  <a:t>2020-21 Actuals     </a:t>
                </a:r>
                <a:r>
                  <a:rPr lang="en-US" sz="1400" b="1">
                    <a:solidFill>
                      <a:schemeClr val="accent3">
                        <a:lumMod val="75000"/>
                      </a:schemeClr>
                    </a:solidFill>
                  </a:rPr>
                  <a:t>2021-22 Budget     </a:t>
                </a:r>
                <a:r>
                  <a:rPr lang="en-US" sz="1400" b="1">
                    <a:solidFill>
                      <a:schemeClr val="accent6"/>
                    </a:solidFill>
                  </a:rPr>
                  <a:t>2021-22</a:t>
                </a:r>
                <a:r>
                  <a:rPr lang="en-US" sz="1400" b="1" baseline="0">
                    <a:solidFill>
                      <a:schemeClr val="accent6"/>
                    </a:solidFill>
                  </a:rPr>
                  <a:t> Actuals</a:t>
                </a:r>
                <a:endParaRPr lang="en-US" sz="1400" b="1">
                  <a:solidFill>
                    <a:sysClr val="windowText" lastClr="000000"/>
                  </a:solidFill>
                </a:endParaRPr>
              </a:p>
            </c:rich>
          </c:tx>
          <c:layout>
            <c:manualLayout>
              <c:xMode val="edge"/>
              <c:yMode val="edge"/>
              <c:x val="0.16314165657177468"/>
              <c:y val="0.9123253484928964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043620863"/>
        <c:crosses val="autoZero"/>
        <c:auto val="1"/>
        <c:lblAlgn val="ctr"/>
        <c:lblOffset val="100"/>
        <c:noMultiLvlLbl val="0"/>
      </c:catAx>
      <c:valAx>
        <c:axId val="10436208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n-US"/>
          </a:p>
        </c:txPr>
        <c:crossAx val="1043622111"/>
        <c:crosses val="autoZero"/>
        <c:crossBetween val="between"/>
      </c:valAx>
      <c:valAx>
        <c:axId val="1535654447"/>
        <c:scaling>
          <c:orientation val="minMax"/>
        </c:scaling>
        <c:delete val="1"/>
        <c:axPos val="r"/>
        <c:numFmt formatCode="_(&quot;$&quot;* #,##0_);_(&quot;$&quot;* \(#,##0\);_(&quot;$&quot;* &quot;-&quot;??_);_(@_)" sourceLinked="1"/>
        <c:majorTickMark val="out"/>
        <c:minorTickMark val="none"/>
        <c:tickLblPos val="nextTo"/>
        <c:crossAx val="1535652783"/>
        <c:crosses val="max"/>
        <c:crossBetween val="between"/>
      </c:valAx>
      <c:catAx>
        <c:axId val="1535652783"/>
        <c:scaling>
          <c:orientation val="minMax"/>
        </c:scaling>
        <c:delete val="1"/>
        <c:axPos val="b"/>
        <c:numFmt formatCode="General" sourceLinked="1"/>
        <c:majorTickMark val="out"/>
        <c:minorTickMark val="none"/>
        <c:tickLblPos val="nextTo"/>
        <c:crossAx val="1535654447"/>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FY21</cx:pt>
          <cx:pt idx="1">YOY Change</cx:pt>
          <cx:pt idx="2">FY22</cx:pt>
        </cx:lvl>
      </cx:strDim>
      <cx:numDim type="val">
        <cx:f>'Salary Change'!$B$13:$B$15</cx:f>
        <cx:lvl ptCount="3" formatCode="_(* #,##0_);_(* \(#,##0\);_(* &quot;-&quot;??_);_(@_)">
          <cx:pt idx="0">6080917</cx:pt>
          <cx:pt idx="1">281457</cx:pt>
          <cx:pt idx="2">6362374</cx:pt>
        </cx:lvl>
      </cx:numDim>
    </cx:data>
  </cx:chartData>
  <cx:chart>
    <cx:title pos="t" align="ctr" overlay="0">
      <cx:tx>
        <cx:txData>
          <cx:v>CSET</cx:v>
        </cx:txData>
      </cx:tx>
      <cx:txPr>
        <a:bodyPr spcFirstLastPara="1" vertOverflow="ellipsis" horzOverflow="overflow" wrap="square" lIns="0" tIns="0" rIns="0" bIns="0" anchor="ctr" anchorCtr="1"/>
        <a:lstStyle/>
        <a:p>
          <a:pPr algn="ctr" rtl="0">
            <a:defRPr/>
          </a:pPr>
          <a:r>
            <a:rPr lang="en-US" sz="1400" b="1" i="0" u="none" strike="noStrike" baseline="0" dirty="0">
              <a:solidFill>
                <a:sysClr val="windowText" lastClr="000000">
                  <a:lumMod val="65000"/>
                  <a:lumOff val="35000"/>
                </a:sysClr>
              </a:solidFill>
              <a:latin typeface="Calibri"/>
            </a:rPr>
            <a:t>CSET</a:t>
          </a:r>
        </a:p>
      </cx:txPr>
    </cx:title>
    <cx:plotArea>
      <cx:plotAreaRegion>
        <cx:series layoutId="waterfall" uniqueId="{04089ECA-F595-45C9-B07A-2B7EFABD2DCA}">
          <cx:spPr>
            <a:solidFill>
              <a:schemeClr val="accent6"/>
            </a:solidFill>
          </cx:spPr>
          <cx:dataPt idx="1">
            <cx:spPr>
              <a:solidFill>
                <a:srgbClr val="00B050"/>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max="7000000"/>
        <cx:tickLabels/>
        <cx:numFmt formatCode="$##0.0,,&quot;M&quot;" sourceLinked="0"/>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tx1"/>
      </a:solidFill>
    </a:ln>
  </cx:spPr>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FY21</cx:pt>
          <cx:pt idx="1">YOY Change</cx:pt>
          <cx:pt idx="2">FY22</cx:pt>
        </cx:lvl>
      </cx:strDim>
      <cx:numDim type="val">
        <cx:f>'Salary Change'!$C$13:$C$15</cx:f>
        <cx:lvl ptCount="3" formatCode="_(* #,##0_);_(* \(#,##0\);_(* &quot;-&quot;??_);_(@_)">
          <cx:pt idx="0">7706503</cx:pt>
          <cx:pt idx="1">181483</cx:pt>
          <cx:pt idx="2">7887986</cx:pt>
        </cx:lvl>
      </cx:numDim>
    </cx:data>
  </cx:chartData>
  <cx:chart>
    <cx:title pos="t" align="ctr" overlay="0">
      <cx:tx>
        <cx:txData>
          <cx:v>CAHSS</cx:v>
        </cx:txData>
      </cx:tx>
      <cx:txPr>
        <a:bodyPr spcFirstLastPara="1" vertOverflow="ellipsis" horzOverflow="overflow" wrap="square" lIns="0" tIns="0" rIns="0" bIns="0" anchor="ctr" anchorCtr="1"/>
        <a:lstStyle/>
        <a:p>
          <a:pPr algn="ctr" rtl="0">
            <a:defRPr/>
          </a:pPr>
          <a:r>
            <a:rPr lang="en-US" sz="1400" b="1" i="0" u="none" strike="noStrike" baseline="0" dirty="0">
              <a:solidFill>
                <a:sysClr val="windowText" lastClr="000000">
                  <a:lumMod val="65000"/>
                  <a:lumOff val="35000"/>
                </a:sysClr>
              </a:solidFill>
              <a:latin typeface="Calibri"/>
            </a:rPr>
            <a:t>CAHSS</a:t>
          </a:r>
        </a:p>
      </cx:txPr>
    </cx:title>
    <cx:plotArea>
      <cx:plotAreaRegion>
        <cx:series layoutId="waterfall" uniqueId="{E5632BD3-4B50-4756-8BCE-9AC9672D2119}">
          <cx:dataPt idx="0">
            <cx:spPr>
              <a:solidFill>
                <a:srgbClr val="70AD47"/>
              </a:solidFill>
            </cx:spPr>
          </cx:dataPt>
          <cx:dataPt idx="1">
            <cx:spPr>
              <a:solidFill>
                <a:srgbClr val="00B050"/>
              </a:solidFill>
            </cx:spPr>
          </cx:dataPt>
          <cx:dataPt idx="2">
            <cx:spPr>
              <a:solidFill>
                <a:srgbClr val="70AD47"/>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visibility connectorLines="1"/>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max="9000000"/>
        <cx:tickLabels/>
        <cx:numFmt formatCode="$##0.0,,&quot;M&quot;" sourceLinked="0"/>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tx1"/>
      </a:solidFill>
    </a:ln>
  </cx:spPr>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FY21</cx:pt>
          <cx:pt idx="1">YOY Change</cx:pt>
          <cx:pt idx="2">FY22</cx:pt>
        </cx:lvl>
      </cx:strDim>
      <cx:numDim type="val">
        <cx:f>'Salary Change'!$D$13:$D$15</cx:f>
        <cx:lvl ptCount="3" formatCode="_(* #,##0_);_(* \(#,##0\);_(* &quot;-&quot;??_);_(@_)">
          <cx:pt idx="0">3348859</cx:pt>
          <cx:pt idx="1">352511</cx:pt>
          <cx:pt idx="2">3701370</cx:pt>
        </cx:lvl>
      </cx:numDim>
    </cx:data>
  </cx:chartData>
  <cx:chart>
    <cx:title pos="t" align="ctr" overlay="0">
      <cx:tx>
        <cx:txData>
          <cx:v>CHESW</cx:v>
        </cx:txData>
      </cx:tx>
      <cx:txPr>
        <a:bodyPr spcFirstLastPara="1" vertOverflow="ellipsis" horzOverflow="overflow" wrap="square" lIns="0" tIns="0" rIns="0" bIns="0" anchor="ctr" anchorCtr="1"/>
        <a:lstStyle/>
        <a:p>
          <a:pPr algn="ctr" rtl="0">
            <a:defRPr/>
          </a:pPr>
          <a:r>
            <a:rPr lang="en-US" sz="1400" b="1" i="0" u="none" strike="noStrike" baseline="0" dirty="0">
              <a:solidFill>
                <a:sysClr val="windowText" lastClr="000000">
                  <a:lumMod val="65000"/>
                  <a:lumOff val="35000"/>
                </a:sysClr>
              </a:solidFill>
              <a:latin typeface="Calibri"/>
            </a:rPr>
            <a:t>CHESW</a:t>
          </a:r>
        </a:p>
      </cx:txPr>
    </cx:title>
    <cx:plotArea>
      <cx:plotAreaRegion>
        <cx:series layoutId="waterfall" uniqueId="{22813F67-36A7-4027-9D77-CD231BA799E0}">
          <cx:spPr>
            <a:solidFill>
              <a:schemeClr val="accent6"/>
            </a:solidFill>
          </cx:spPr>
          <cx:dataPt idx="1">
            <cx:spPr>
              <a:solidFill>
                <a:srgbClr val="00B050"/>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max="4000000"/>
        <cx:tickLabels/>
        <cx:numFmt formatCode="$##0.0,,&quot;M&quot;" sourceLinked="0"/>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tx1"/>
      </a:solid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FY21</cx:pt>
          <cx:pt idx="1">YOY Change</cx:pt>
          <cx:pt idx="2">FY22</cx:pt>
        </cx:lvl>
      </cx:strDim>
      <cx:numDim type="val">
        <cx:f>'Salary Change'!$E$13:$E$15</cx:f>
        <cx:lvl ptCount="3" formatCode="_(* #,##0_);_(* \(#,##0\);_(* &quot;-&quot;??_);_(@_)">
          <cx:pt idx="0">3948896</cx:pt>
          <cx:pt idx="1">496335</cx:pt>
          <cx:pt idx="2">4445231</cx:pt>
        </cx:lvl>
      </cx:numDim>
    </cx:data>
  </cx:chartData>
  <cx:chart>
    <cx:title pos="t" align="ctr" overlay="0">
      <cx:tx>
        <cx:txData>
          <cx:v>AECSB</cx:v>
        </cx:txData>
      </cx:tx>
      <cx:txPr>
        <a:bodyPr spcFirstLastPara="1" vertOverflow="ellipsis" horzOverflow="overflow" wrap="square" lIns="0" tIns="0" rIns="0" bIns="0" anchor="ctr" anchorCtr="1"/>
        <a:lstStyle/>
        <a:p>
          <a:pPr algn="ctr" rtl="0">
            <a:defRPr/>
          </a:pPr>
          <a:r>
            <a:rPr lang="en-US" sz="1400" b="1" i="0" u="none" strike="noStrike" baseline="0" dirty="0">
              <a:solidFill>
                <a:sysClr val="windowText" lastClr="000000">
                  <a:lumMod val="65000"/>
                  <a:lumOff val="35000"/>
                </a:sysClr>
              </a:solidFill>
              <a:latin typeface="Calibri"/>
            </a:rPr>
            <a:t>AECSB</a:t>
          </a:r>
        </a:p>
      </cx:txPr>
    </cx:title>
    <cx:plotArea>
      <cx:plotAreaRegion>
        <cx:series layoutId="waterfall" uniqueId="{08B51B8E-C753-4085-98E3-0884E34CF89D}">
          <cx:spPr>
            <a:solidFill>
              <a:schemeClr val="accent6"/>
            </a:solidFill>
          </cx:spPr>
          <cx:dataPt idx="1">
            <cx:spPr>
              <a:solidFill>
                <a:srgbClr val="00B050"/>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cx:tickLabels/>
        <cx:numFmt formatCode="$##0.0,,&quot;M&quot;" sourceLinked="0"/>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tx1"/>
      </a:solid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FY21</cx:pt>
          <cx:pt idx="1">YOY Change</cx:pt>
          <cx:pt idx="2">FY22</cx:pt>
        </cx:lvl>
      </cx:strDim>
      <cx:numDim type="val">
        <cx:f>'Salary Change'!$F$13:$F$15</cx:f>
        <cx:lvl ptCount="3" formatCode="_(* #,##0_);_(* \(#,##0\);_(* &quot;-&quot;??_);_(@_)">
          <cx:pt idx="0">2501855</cx:pt>
          <cx:pt idx="1">278473</cx:pt>
          <cx:pt idx="2">2780328</cx:pt>
        </cx:lvl>
      </cx:numDim>
    </cx:data>
  </cx:chartData>
  <cx:chart>
    <cx:title pos="t" align="ctr" overlay="0">
      <cx:tx>
        <cx:txData>
          <cx:v>Academic Affairs</cx:v>
        </cx:txData>
      </cx:tx>
      <cx:txPr>
        <a:bodyPr spcFirstLastPara="1" vertOverflow="ellipsis" horzOverflow="overflow" wrap="square" lIns="0" tIns="0" rIns="0" bIns="0" anchor="ctr" anchorCtr="1"/>
        <a:lstStyle/>
        <a:p>
          <a:pPr algn="ctr" rtl="0">
            <a:defRPr b="1"/>
          </a:pPr>
          <a:r>
            <a:rPr lang="en-US" sz="1400" b="1" i="0" u="none" strike="noStrike" baseline="0">
              <a:solidFill>
                <a:sysClr val="windowText" lastClr="000000">
                  <a:lumMod val="65000"/>
                  <a:lumOff val="35000"/>
                </a:sysClr>
              </a:solidFill>
              <a:latin typeface="Calibri"/>
            </a:rPr>
            <a:t>Academic Affairs</a:t>
          </a:r>
        </a:p>
      </cx:txPr>
    </cx:title>
    <cx:plotArea>
      <cx:plotAreaRegion>
        <cx:series layoutId="waterfall" uniqueId="{EE8D5318-0B96-4F1A-890B-4C4D64B0F326}">
          <cx:spPr>
            <a:solidFill>
              <a:schemeClr val="accent6"/>
            </a:solidFill>
          </cx:spPr>
          <cx:dataPt idx="1">
            <cx:spPr>
              <a:solidFill>
                <a:srgbClr val="00B050"/>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cx:tickLabels/>
        <cx:numFmt formatCode="$##0.0,,&quot;M&quot;" sourceLinked="0"/>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tx1"/>
      </a:solidFill>
    </a:ln>
  </cx:spPr>
</cx:chartSpace>
</file>

<file path=ppt/charts/chartEx6.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FY21</cx:pt>
          <cx:pt idx="1">YOY Change</cx:pt>
          <cx:pt idx="2">FY22</cx:pt>
        </cx:lvl>
      </cx:strDim>
      <cx:numDim type="val">
        <cx:f>'Salary Change'!$G$13:$G$15</cx:f>
        <cx:lvl ptCount="3" formatCode="_(* #,##0_);_(* \(#,##0\);_(* &quot;-&quot;??_);_(@_)">
          <cx:pt idx="0">1500935</cx:pt>
          <cx:pt idx="1">390969</cx:pt>
          <cx:pt idx="2">1891904</cx:pt>
        </cx:lvl>
      </cx:numDim>
    </cx:data>
  </cx:chartData>
  <cx:chart>
    <cx:title pos="t" align="ctr" overlay="0">
      <cx:tx>
        <cx:txData>
          <cx:v>CECE</cx:v>
        </cx:txData>
      </cx:tx>
      <cx:txPr>
        <a:bodyPr spcFirstLastPara="1" vertOverflow="ellipsis" horzOverflow="overflow" wrap="square" lIns="0" tIns="0" rIns="0" bIns="0" anchor="ctr" anchorCtr="1"/>
        <a:lstStyle/>
        <a:p>
          <a:pPr algn="ctr" rtl="0">
            <a:defRPr/>
          </a:pPr>
          <a:r>
            <a:rPr lang="en-US" sz="1400" b="1" i="0" u="none" strike="noStrike" baseline="0" dirty="0">
              <a:solidFill>
                <a:sysClr val="windowText" lastClr="000000">
                  <a:lumMod val="65000"/>
                  <a:lumOff val="35000"/>
                </a:sysClr>
              </a:solidFill>
              <a:latin typeface="Calibri"/>
            </a:rPr>
            <a:t>CECE</a:t>
          </a:r>
        </a:p>
      </cx:txPr>
    </cx:title>
    <cx:plotArea>
      <cx:plotAreaRegion>
        <cx:series layoutId="waterfall" uniqueId="{D5ED15D2-58F6-4081-AB86-D8954C5FB628}">
          <cx:spPr>
            <a:solidFill>
              <a:schemeClr val="accent6"/>
            </a:solidFill>
          </cx:spPr>
          <cx:dataPt idx="1">
            <cx:spPr>
              <a:solidFill>
                <a:srgbClr val="00B050"/>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max="2500000"/>
        <cx:tickLabels/>
        <cx:numFmt formatCode="$##0.0,,&quot;M&quot;" sourceLinked="0"/>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tx1"/>
      </a:solidFill>
    </a:ln>
  </cx:spPr>
</cx:chartSpace>
</file>

<file path=ppt/charts/chartEx7.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FY21</cx:pt>
          <cx:pt idx="1">YOY Change</cx:pt>
          <cx:pt idx="2">FY22</cx:pt>
        </cx:lvl>
      </cx:strDim>
      <cx:numDim type="val">
        <cx:f>'Salary Change'!$H$13:$H$15</cx:f>
        <cx:lvl ptCount="3" formatCode="_(* #,##0_);_(* \(#,##0\);_(* &quot;-&quot;??_);_(@_)">
          <cx:pt idx="0">3347366</cx:pt>
          <cx:pt idx="1">96628</cx:pt>
          <cx:pt idx="2">3443994</cx:pt>
        </cx:lvl>
      </cx:numDim>
    </cx:data>
  </cx:chartData>
  <cx:chart>
    <cx:title pos="t" align="ctr" overlay="0">
      <cx:tx>
        <cx:rich>
          <a:bodyPr spcFirstLastPara="1" vertOverflow="ellipsis" horzOverflow="overflow" wrap="square" lIns="0" tIns="0" rIns="0" bIns="0" anchor="ctr" anchorCtr="1"/>
          <a:lstStyle/>
          <a:p>
            <a:pPr algn="ctr" rtl="0">
              <a:defRPr/>
            </a:pPr>
            <a:r>
              <a:rPr lang="en-US" sz="1400" b="1" i="0" u="none" strike="noStrike" baseline="0" dirty="0">
                <a:solidFill>
                  <a:sysClr val="windowText" lastClr="000000">
                    <a:lumMod val="65000"/>
                    <a:lumOff val="35000"/>
                  </a:sysClr>
                </a:solidFill>
                <a:latin typeface="Calibri"/>
              </a:rPr>
              <a:t>Enrollment</a:t>
            </a:r>
            <a:r>
              <a:rPr lang="en-US" sz="1400" b="0" i="0" u="none" strike="noStrike" baseline="0" dirty="0">
                <a:solidFill>
                  <a:sysClr val="windowText" lastClr="000000">
                    <a:lumMod val="65000"/>
                    <a:lumOff val="35000"/>
                  </a:sysClr>
                </a:solidFill>
                <a:latin typeface="Calibri"/>
              </a:rPr>
              <a:t> </a:t>
            </a:r>
            <a:r>
              <a:rPr lang="en-US" sz="1400" b="1" i="0" u="none" strike="noStrike" baseline="0" dirty="0">
                <a:solidFill>
                  <a:sysClr val="windowText" lastClr="000000">
                    <a:lumMod val="65000"/>
                    <a:lumOff val="35000"/>
                  </a:sysClr>
                </a:solidFill>
                <a:latin typeface="Calibri"/>
              </a:rPr>
              <a:t>Services</a:t>
            </a:r>
          </a:p>
        </cx:rich>
      </cx:tx>
    </cx:title>
    <cx:plotArea>
      <cx:plotAreaRegion>
        <cx:series layoutId="waterfall" uniqueId="{EF3B869D-376A-4B01-A5DD-4B6E365313F6}">
          <cx:spPr>
            <a:solidFill>
              <a:schemeClr val="accent6"/>
            </a:solidFill>
          </cx:spPr>
          <cx:dataPt idx="1">
            <cx:spPr>
              <a:solidFill>
                <a:srgbClr val="00B050"/>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cx:tickLabels/>
        <cx:numFmt formatCode="$##0.0,,&quot;M&quot;" sourceLinked="0"/>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tx1"/>
      </a:solidFill>
    </a:ln>
  </cx:spPr>
</cx:chartSpace>
</file>

<file path=ppt/charts/chartEx8.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'Salary Change'!$A$13:$A$15</cx:f>
        <cx:lvl ptCount="3">
          <cx:pt idx="0">FY21</cx:pt>
          <cx:pt idx="1">YOY Change</cx:pt>
          <cx:pt idx="2">FY22</cx:pt>
        </cx:lvl>
      </cx:strDim>
      <cx:numDim type="val">
        <cx:f>'Salary Change'!$I$13:$I$15</cx:f>
        <cx:lvl ptCount="3" formatCode="_(* #,##0_);_(* \(#,##0\);_(* &quot;-&quot;??_);_(@_)">
          <cx:pt idx="0">19063592</cx:pt>
          <cx:pt idx="1">1636516</cx:pt>
          <cx:pt idx="2">20700108</cx:pt>
        </cx:lvl>
      </cx:numDim>
    </cx:data>
  </cx:chartData>
  <cx:chart>
    <cx:title pos="t" align="ctr" overlay="0">
      <cx:tx>
        <cx:txData>
          <cx:v>Other Divisions</cx:v>
        </cx:txData>
      </cx:tx>
      <cx:txPr>
        <a:bodyPr spcFirstLastPara="1" vertOverflow="ellipsis" horzOverflow="overflow" wrap="square" lIns="0" tIns="0" rIns="0" bIns="0" anchor="ctr" anchorCtr="1"/>
        <a:lstStyle/>
        <a:p>
          <a:pPr algn="ctr" rtl="0">
            <a:defRPr/>
          </a:pPr>
          <a:r>
            <a:rPr lang="en-US" sz="1400" b="1" i="0" u="none" strike="noStrike" baseline="0" dirty="0">
              <a:solidFill>
                <a:sysClr val="windowText" lastClr="000000">
                  <a:lumMod val="65000"/>
                  <a:lumOff val="35000"/>
                </a:sysClr>
              </a:solidFill>
              <a:latin typeface="Calibri"/>
            </a:rPr>
            <a:t>Other Divisions</a:t>
          </a:r>
        </a:p>
      </cx:txPr>
    </cx:title>
    <cx:plotArea>
      <cx:plotAreaRegion>
        <cx:series layoutId="waterfall" uniqueId="{410BACA5-0DD5-4255-B7DE-559D36F71B38}">
          <cx:spPr>
            <a:solidFill>
              <a:schemeClr val="accent6"/>
            </a:solidFill>
          </cx:spPr>
          <cx:dataPt idx="1">
            <cx:spPr>
              <a:solidFill>
                <a:srgbClr val="00B050"/>
              </a:solidFill>
            </cx:spPr>
          </cx:dataPt>
          <cx:data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visibility seriesName="0" categoryName="0" value="1"/>
          </cx:dataLabels>
          <cx:dataId val="0"/>
          <cx:layoutPr>
            <cx:subtotals>
              <cx:idx val="2"/>
            </cx:subtotals>
          </cx:layoutPr>
        </cx:series>
      </cx:plotAreaRegion>
      <cx:axis id="0">
        <cx:catScaling gapWidth="0.5"/>
        <cx:tickLabels/>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axis id="1">
        <cx:valScaling/>
        <cx:tickLabels/>
        <cx:numFmt formatCode="$##0.0,,&quot;M&quot;" sourceLinked="0"/>
        <cx:txPr>
          <a:bodyPr spcFirstLastPara="1" vertOverflow="ellipsis" horzOverflow="overflow" wrap="square" lIns="0" tIns="0" rIns="0" bIns="0" anchor="ctr" anchorCtr="1"/>
          <a:lstStyle/>
          <a:p>
            <a:pPr algn="ctr" rtl="0">
              <a:defRPr b="1"/>
            </a:pPr>
            <a:endParaRPr lang="en-US" sz="900" b="1" i="0" u="none" strike="noStrike" baseline="0">
              <a:solidFill>
                <a:prstClr val="black">
                  <a:lumMod val="65000"/>
                  <a:lumOff val="35000"/>
                </a:prstClr>
              </a:solidFill>
              <a:latin typeface="Calibri" panose="020F0502020204030204"/>
            </a:endParaRPr>
          </a:p>
        </cx:txPr>
      </cx:axis>
    </cx:plotArea>
  </cx:chart>
  <cx:spPr>
    <a:ln>
      <a:solidFill>
        <a:schemeClr val="tx1"/>
      </a:solid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3">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50000"/>
            <a:lumOff val="50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4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DC159A4-FEB9-4942-AFCD-53069B8007A9}" type="datetimeFigureOut">
              <a:rPr lang="en-US" smtClean="0"/>
              <a:t>11/28/2022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792EEC33-B8AE-4B4E-9DFD-110E3D639280}" type="slidenum">
              <a:rPr lang="en-US" smtClean="0"/>
              <a:t>‹#›</a:t>
            </a:fld>
            <a:endParaRPr lang="en-US"/>
          </a:p>
        </p:txBody>
      </p:sp>
    </p:spTree>
    <p:extLst>
      <p:ext uri="{BB962C8B-B14F-4D97-AF65-F5344CB8AC3E}">
        <p14:creationId xmlns:p14="http://schemas.microsoft.com/office/powerpoint/2010/main" val="3093109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0B0FE-544A-4CD4-829D-BF46627709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A6C5A5-14CF-4837-8E3F-9D6F1A9F67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00D1AC8-C509-4F8C-95F3-B6D8C26343FC}"/>
              </a:ext>
            </a:extLst>
          </p:cNvPr>
          <p:cNvSpPr>
            <a:spLocks noGrp="1"/>
          </p:cNvSpPr>
          <p:nvPr>
            <p:ph type="dt" sz="half" idx="10"/>
          </p:nvPr>
        </p:nvSpPr>
        <p:spPr/>
        <p:txBody>
          <a:bodyPr/>
          <a:lstStyle/>
          <a:p>
            <a:fld id="{31350A79-ABF7-4A0C-89A0-59BAD938E53D}" type="datetime1">
              <a:rPr lang="en-US" smtClean="0"/>
              <a:t>11/28/2022</a:t>
            </a:fld>
            <a:endParaRPr lang="en-US"/>
          </a:p>
        </p:txBody>
      </p:sp>
      <p:sp>
        <p:nvSpPr>
          <p:cNvPr id="5" name="Footer Placeholder 4">
            <a:extLst>
              <a:ext uri="{FF2B5EF4-FFF2-40B4-BE49-F238E27FC236}">
                <a16:creationId xmlns:a16="http://schemas.microsoft.com/office/drawing/2014/main" id="{B064C346-2170-4681-A199-495CA64D85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E98F9D-C2F3-4A34-860A-03C8A49671AF}"/>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1953899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A0F4-9D19-47E2-9F2B-635DCCBDE2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BCFD1F-01E7-4FF8-8CBE-E38EED1BC7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B07E9B-6AA0-4F9F-8876-46D405A8E652}"/>
              </a:ext>
            </a:extLst>
          </p:cNvPr>
          <p:cNvSpPr>
            <a:spLocks noGrp="1"/>
          </p:cNvSpPr>
          <p:nvPr>
            <p:ph type="dt" sz="half" idx="10"/>
          </p:nvPr>
        </p:nvSpPr>
        <p:spPr/>
        <p:txBody>
          <a:bodyPr/>
          <a:lstStyle/>
          <a:p>
            <a:fld id="{AEBAB84B-9378-41A9-A90A-02297F090784}" type="datetime1">
              <a:rPr lang="en-US" smtClean="0"/>
              <a:t>11/28/2022</a:t>
            </a:fld>
            <a:endParaRPr lang="en-US"/>
          </a:p>
        </p:txBody>
      </p:sp>
      <p:sp>
        <p:nvSpPr>
          <p:cNvPr id="5" name="Footer Placeholder 4">
            <a:extLst>
              <a:ext uri="{FF2B5EF4-FFF2-40B4-BE49-F238E27FC236}">
                <a16:creationId xmlns:a16="http://schemas.microsoft.com/office/drawing/2014/main" id="{8D49C536-0EAE-443C-BCD3-20464DB802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F782C1-602E-4EEA-ACFB-9789A78B796B}"/>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2392080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ABBE8B-C3F7-4857-A995-1A791E8292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310C0E-AAD6-41C0-A742-2E293E5F04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E6386A-FBE0-4D29-B21C-70D26C6ECD68}"/>
              </a:ext>
            </a:extLst>
          </p:cNvPr>
          <p:cNvSpPr>
            <a:spLocks noGrp="1"/>
          </p:cNvSpPr>
          <p:nvPr>
            <p:ph type="dt" sz="half" idx="10"/>
          </p:nvPr>
        </p:nvSpPr>
        <p:spPr/>
        <p:txBody>
          <a:bodyPr/>
          <a:lstStyle/>
          <a:p>
            <a:fld id="{4AAE5BB7-2DB9-4886-B868-F8A08264B232}" type="datetime1">
              <a:rPr lang="en-US" smtClean="0"/>
              <a:t>11/28/2022</a:t>
            </a:fld>
            <a:endParaRPr lang="en-US"/>
          </a:p>
        </p:txBody>
      </p:sp>
      <p:sp>
        <p:nvSpPr>
          <p:cNvPr id="5" name="Footer Placeholder 4">
            <a:extLst>
              <a:ext uri="{FF2B5EF4-FFF2-40B4-BE49-F238E27FC236}">
                <a16:creationId xmlns:a16="http://schemas.microsoft.com/office/drawing/2014/main" id="{E5DBD2C1-A342-4AFE-A9CA-BA6420CD62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68F2AF-13B5-4714-9DAA-DC6CB22EFDB4}"/>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1354412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0152" cy="1470025"/>
          </a:xfrm>
        </p:spPr>
        <p:txBody>
          <a:bodyPr/>
          <a:lstStyle/>
          <a:p>
            <a:r>
              <a:rPr lang="en-US"/>
              <a:t>Click to edit Master title style</a:t>
            </a:r>
          </a:p>
        </p:txBody>
      </p:sp>
      <p:sp>
        <p:nvSpPr>
          <p:cNvPr id="3" name="Subtitle 2"/>
          <p:cNvSpPr>
            <a:spLocks noGrp="1"/>
          </p:cNvSpPr>
          <p:nvPr>
            <p:ph type="subTitle" idx="1"/>
          </p:nvPr>
        </p:nvSpPr>
        <p:spPr>
          <a:xfrm>
            <a:off x="915924" y="3886200"/>
            <a:ext cx="10360152"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935745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914400" y="1600200"/>
            <a:ext cx="10360152" cy="4495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009168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Tree>
    <p:extLst>
      <p:ext uri="{BB962C8B-B14F-4D97-AF65-F5344CB8AC3E}">
        <p14:creationId xmlns:p14="http://schemas.microsoft.com/office/powerpoint/2010/main" val="37486792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00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4" y="0"/>
            <a:ext cx="12188952" cy="121615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4284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885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5953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81698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C88CA-97BC-4F4F-B3C2-48A4FE55B4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D77517-2027-493B-B594-34ED709FA9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7576C-108B-464F-86B0-2FCDD54224CA}"/>
              </a:ext>
            </a:extLst>
          </p:cNvPr>
          <p:cNvSpPr>
            <a:spLocks noGrp="1"/>
          </p:cNvSpPr>
          <p:nvPr>
            <p:ph type="dt" sz="half" idx="10"/>
          </p:nvPr>
        </p:nvSpPr>
        <p:spPr/>
        <p:txBody>
          <a:bodyPr/>
          <a:lstStyle/>
          <a:p>
            <a:fld id="{ABFBA446-ACEB-4B78-A7E3-FE0B2BEC9A97}" type="datetime1">
              <a:rPr lang="en-US" smtClean="0"/>
              <a:t>11/28/2022</a:t>
            </a:fld>
            <a:endParaRPr lang="en-US"/>
          </a:p>
        </p:txBody>
      </p:sp>
      <p:sp>
        <p:nvSpPr>
          <p:cNvPr id="5" name="Footer Placeholder 4">
            <a:extLst>
              <a:ext uri="{FF2B5EF4-FFF2-40B4-BE49-F238E27FC236}">
                <a16:creationId xmlns:a16="http://schemas.microsoft.com/office/drawing/2014/main" id="{4FE8BEBE-6307-4C42-973E-383CA3888E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5A829-741E-4DFD-8108-34E7C684E807}"/>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3800788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222338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5599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0"/>
            <a:ext cx="3048000" cy="609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8940800" cy="60960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9559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E68A8-C944-41F2-B0F3-DD2365B1F5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F13679-E0EE-479A-84A4-F4B06A25610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CF2922-1EE7-4FC8-B3F9-C68EFC706189}"/>
              </a:ext>
            </a:extLst>
          </p:cNvPr>
          <p:cNvSpPr>
            <a:spLocks noGrp="1"/>
          </p:cNvSpPr>
          <p:nvPr>
            <p:ph type="dt" sz="half" idx="10"/>
          </p:nvPr>
        </p:nvSpPr>
        <p:spPr/>
        <p:txBody>
          <a:bodyPr/>
          <a:lstStyle/>
          <a:p>
            <a:fld id="{212B05E2-3048-4440-B526-4E3D9C3A73E9}" type="datetime1">
              <a:rPr lang="en-US" smtClean="0"/>
              <a:t>11/28/2022</a:t>
            </a:fld>
            <a:endParaRPr lang="en-US"/>
          </a:p>
        </p:txBody>
      </p:sp>
      <p:sp>
        <p:nvSpPr>
          <p:cNvPr id="5" name="Footer Placeholder 4">
            <a:extLst>
              <a:ext uri="{FF2B5EF4-FFF2-40B4-BE49-F238E27FC236}">
                <a16:creationId xmlns:a16="http://schemas.microsoft.com/office/drawing/2014/main" id="{ABEEEC8E-A209-4CFB-9C66-306FCE0F7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47E544-1411-43BC-8373-CDB536223AC0}"/>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125754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43CB4-2F89-4CAF-AF54-D1D76B5D61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210D2C-1CB1-4933-B397-C3238B402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CB5A97-26FC-4AEE-91EB-F708501853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BED245-8C99-47B7-A00F-27FAB38E5890}"/>
              </a:ext>
            </a:extLst>
          </p:cNvPr>
          <p:cNvSpPr>
            <a:spLocks noGrp="1"/>
          </p:cNvSpPr>
          <p:nvPr>
            <p:ph type="dt" sz="half" idx="10"/>
          </p:nvPr>
        </p:nvSpPr>
        <p:spPr/>
        <p:txBody>
          <a:bodyPr/>
          <a:lstStyle/>
          <a:p>
            <a:fld id="{C0EC6DA6-10D9-4C70-A436-787B894DC9AB}" type="datetime1">
              <a:rPr lang="en-US" smtClean="0"/>
              <a:t>11/28/2022</a:t>
            </a:fld>
            <a:endParaRPr lang="en-US"/>
          </a:p>
        </p:txBody>
      </p:sp>
      <p:sp>
        <p:nvSpPr>
          <p:cNvPr id="6" name="Footer Placeholder 5">
            <a:extLst>
              <a:ext uri="{FF2B5EF4-FFF2-40B4-BE49-F238E27FC236}">
                <a16:creationId xmlns:a16="http://schemas.microsoft.com/office/drawing/2014/main" id="{4BC28C31-0592-4CD4-B39B-593574E92E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25B0A7-C1CF-4150-BFD6-128CDB56F445}"/>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168756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0429-FFD6-4290-A973-9F51978884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C552BD-302C-42AC-8BE4-135E835E7E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23BF42-1DBC-4300-A2F1-320B2EEF73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2AFA93-68D8-4FC5-80D1-5C4D997D8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B68B1A-A8AB-4B35-8C20-2B4FC386377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58D853-257D-499B-8C42-8320B7E16E6D}"/>
              </a:ext>
            </a:extLst>
          </p:cNvPr>
          <p:cNvSpPr>
            <a:spLocks noGrp="1"/>
          </p:cNvSpPr>
          <p:nvPr>
            <p:ph type="dt" sz="half" idx="10"/>
          </p:nvPr>
        </p:nvSpPr>
        <p:spPr/>
        <p:txBody>
          <a:bodyPr/>
          <a:lstStyle/>
          <a:p>
            <a:fld id="{7D8E4D8D-4BFD-4D39-9E6F-76F11868FC96}" type="datetime1">
              <a:rPr lang="en-US" smtClean="0"/>
              <a:t>11/28/2022</a:t>
            </a:fld>
            <a:endParaRPr lang="en-US"/>
          </a:p>
        </p:txBody>
      </p:sp>
      <p:sp>
        <p:nvSpPr>
          <p:cNvPr id="8" name="Footer Placeholder 7">
            <a:extLst>
              <a:ext uri="{FF2B5EF4-FFF2-40B4-BE49-F238E27FC236}">
                <a16:creationId xmlns:a16="http://schemas.microsoft.com/office/drawing/2014/main" id="{B53A6310-2FA4-4E88-A748-D2C340F93D5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0E4870-37CD-43E0-998F-7543F5A1CBE0}"/>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2562882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6B4E-6160-483A-91FC-74A3DD1DDD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6AED4C-D237-40CF-AA26-015A7B2BBECA}"/>
              </a:ext>
            </a:extLst>
          </p:cNvPr>
          <p:cNvSpPr>
            <a:spLocks noGrp="1"/>
          </p:cNvSpPr>
          <p:nvPr>
            <p:ph type="dt" sz="half" idx="10"/>
          </p:nvPr>
        </p:nvSpPr>
        <p:spPr/>
        <p:txBody>
          <a:bodyPr/>
          <a:lstStyle/>
          <a:p>
            <a:fld id="{83F78A24-81F8-413F-B2E4-91E40A0A3C48}" type="datetime1">
              <a:rPr lang="en-US" smtClean="0"/>
              <a:t>11/28/2022</a:t>
            </a:fld>
            <a:endParaRPr lang="en-US"/>
          </a:p>
        </p:txBody>
      </p:sp>
      <p:sp>
        <p:nvSpPr>
          <p:cNvPr id="4" name="Footer Placeholder 3">
            <a:extLst>
              <a:ext uri="{FF2B5EF4-FFF2-40B4-BE49-F238E27FC236}">
                <a16:creationId xmlns:a16="http://schemas.microsoft.com/office/drawing/2014/main" id="{F2ED9066-DB57-44A2-A65A-4400BD614D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62C63C-6752-42B2-A27F-33BD196FE40A}"/>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3402794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F2B9B3-70F7-4D33-98B3-C4BA56BA6372}"/>
              </a:ext>
            </a:extLst>
          </p:cNvPr>
          <p:cNvSpPr>
            <a:spLocks noGrp="1"/>
          </p:cNvSpPr>
          <p:nvPr>
            <p:ph type="dt" sz="half" idx="10"/>
          </p:nvPr>
        </p:nvSpPr>
        <p:spPr/>
        <p:txBody>
          <a:bodyPr/>
          <a:lstStyle/>
          <a:p>
            <a:fld id="{67078086-9B30-48B4-8104-FDF9578357DD}" type="datetime1">
              <a:rPr lang="en-US" smtClean="0"/>
              <a:t>11/28/2022</a:t>
            </a:fld>
            <a:endParaRPr lang="en-US"/>
          </a:p>
        </p:txBody>
      </p:sp>
      <p:sp>
        <p:nvSpPr>
          <p:cNvPr id="3" name="Footer Placeholder 2">
            <a:extLst>
              <a:ext uri="{FF2B5EF4-FFF2-40B4-BE49-F238E27FC236}">
                <a16:creationId xmlns:a16="http://schemas.microsoft.com/office/drawing/2014/main" id="{5BB81EEE-CE96-49F5-80F5-2E238D5465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597467-B1D5-45DD-AF41-2BC49F790CF0}"/>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57833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92AA6-8AC5-47A4-B2F4-2C818096DC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85D002-698E-425A-A8E6-469E0AADAA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C3B9A4-97D6-4F94-A8C3-0330419F14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966B2C-F514-4656-AA99-FDBEBEE8596F}"/>
              </a:ext>
            </a:extLst>
          </p:cNvPr>
          <p:cNvSpPr>
            <a:spLocks noGrp="1"/>
          </p:cNvSpPr>
          <p:nvPr>
            <p:ph type="dt" sz="half" idx="10"/>
          </p:nvPr>
        </p:nvSpPr>
        <p:spPr/>
        <p:txBody>
          <a:bodyPr/>
          <a:lstStyle/>
          <a:p>
            <a:fld id="{195FB11D-AA0D-4F90-8AD4-108757FF5535}" type="datetime1">
              <a:rPr lang="en-US" smtClean="0"/>
              <a:t>11/28/2022</a:t>
            </a:fld>
            <a:endParaRPr lang="en-US"/>
          </a:p>
        </p:txBody>
      </p:sp>
      <p:sp>
        <p:nvSpPr>
          <p:cNvPr id="6" name="Footer Placeholder 5">
            <a:extLst>
              <a:ext uri="{FF2B5EF4-FFF2-40B4-BE49-F238E27FC236}">
                <a16:creationId xmlns:a16="http://schemas.microsoft.com/office/drawing/2014/main" id="{D26E0EF2-3A27-4493-A165-C9ED90816D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35B8E1-8ABE-461D-A0B3-2245768A8AA9}"/>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2841517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C806A-B416-4FE9-B559-D44EF7A930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D10A88F-B88A-4613-AEC0-F394DC7DFF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3A4C22-20A3-41BD-94C1-33E05FF365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843D6-94C1-437F-94E3-F9C423706444}"/>
              </a:ext>
            </a:extLst>
          </p:cNvPr>
          <p:cNvSpPr>
            <a:spLocks noGrp="1"/>
          </p:cNvSpPr>
          <p:nvPr>
            <p:ph type="dt" sz="half" idx="10"/>
          </p:nvPr>
        </p:nvSpPr>
        <p:spPr/>
        <p:txBody>
          <a:bodyPr/>
          <a:lstStyle/>
          <a:p>
            <a:fld id="{477623CD-C476-4FA0-999E-8385A6AFCE35}" type="datetime1">
              <a:rPr lang="en-US" smtClean="0"/>
              <a:t>11/28/2022</a:t>
            </a:fld>
            <a:endParaRPr lang="en-US"/>
          </a:p>
        </p:txBody>
      </p:sp>
      <p:sp>
        <p:nvSpPr>
          <p:cNvPr id="6" name="Footer Placeholder 5">
            <a:extLst>
              <a:ext uri="{FF2B5EF4-FFF2-40B4-BE49-F238E27FC236}">
                <a16:creationId xmlns:a16="http://schemas.microsoft.com/office/drawing/2014/main" id="{E7D799BD-F6D0-4910-AF41-C4A8E295D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272F6D-5AEF-4C30-9283-3A8B222DAB13}"/>
              </a:ext>
            </a:extLst>
          </p:cNvPr>
          <p:cNvSpPr>
            <a:spLocks noGrp="1"/>
          </p:cNvSpPr>
          <p:nvPr>
            <p:ph type="sldNum" sz="quarter" idx="12"/>
          </p:nvPr>
        </p:nvSpPr>
        <p:spPr/>
        <p:txBody>
          <a:bodyPr/>
          <a:lstStyle/>
          <a:p>
            <a:fld id="{68C3E0CA-B782-4593-8461-5AB4FD8BED4B}" type="slidenum">
              <a:rPr lang="en-US" smtClean="0"/>
              <a:t>‹#›</a:t>
            </a:fld>
            <a:endParaRPr lang="en-US"/>
          </a:p>
        </p:txBody>
      </p:sp>
    </p:spTree>
    <p:extLst>
      <p:ext uri="{BB962C8B-B14F-4D97-AF65-F5344CB8AC3E}">
        <p14:creationId xmlns:p14="http://schemas.microsoft.com/office/powerpoint/2010/main" val="4231706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E403A0-CDFE-4835-A953-D6505B15DC7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47813C4-6AF7-448F-ACDA-7C075AAD8C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9F1FE5-92E9-4DF4-A293-BC08C4926D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5C9F6A-B6B8-41A5-8B4A-EB0207590A3C}" type="datetime1">
              <a:rPr lang="en-US" smtClean="0"/>
              <a:t>11/28/2022</a:t>
            </a:fld>
            <a:endParaRPr lang="en-US"/>
          </a:p>
        </p:txBody>
      </p:sp>
      <p:sp>
        <p:nvSpPr>
          <p:cNvPr id="5" name="Footer Placeholder 4">
            <a:extLst>
              <a:ext uri="{FF2B5EF4-FFF2-40B4-BE49-F238E27FC236}">
                <a16:creationId xmlns:a16="http://schemas.microsoft.com/office/drawing/2014/main" id="{3FB7FA2C-DBEC-421B-A9F2-857677ED9B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1559D86-D4F1-4CD8-B5F4-59285BD3E8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3E0CA-B782-4593-8461-5AB4FD8BED4B}" type="slidenum">
              <a:rPr lang="en-US" smtClean="0"/>
              <a:t>‹#›</a:t>
            </a:fld>
            <a:endParaRPr lang="en-US"/>
          </a:p>
        </p:txBody>
      </p:sp>
    </p:spTree>
    <p:extLst>
      <p:ext uri="{BB962C8B-B14F-4D97-AF65-F5344CB8AC3E}">
        <p14:creationId xmlns:p14="http://schemas.microsoft.com/office/powerpoint/2010/main" val="40291024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FDDF25D-73A2-5142-8FC5-6D6B4314408E}"/>
              </a:ext>
            </a:extLst>
          </p:cNvPr>
          <p:cNvSpPr>
            <a:spLocks noGrp="1" noChangeArrowheads="1"/>
          </p:cNvSpPr>
          <p:nvPr>
            <p:ph type="title"/>
          </p:nvPr>
        </p:nvSpPr>
        <p:spPr bwMode="auto">
          <a:xfrm>
            <a:off x="0" y="0"/>
            <a:ext cx="12192000" cy="1219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7493A5F-18E5-3746-8A16-0272153F9DB8}"/>
              </a:ext>
            </a:extLst>
          </p:cNvPr>
          <p:cNvSpPr>
            <a:spLocks noGrp="1" noChangeArrowheads="1"/>
          </p:cNvSpPr>
          <p:nvPr>
            <p:ph type="body" idx="1"/>
          </p:nvPr>
        </p:nvSpPr>
        <p:spPr bwMode="auto">
          <a:xfrm>
            <a:off x="914400" y="1600200"/>
            <a:ext cx="10363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9">
            <a:extLst>
              <a:ext uri="{FF2B5EF4-FFF2-40B4-BE49-F238E27FC236}">
                <a16:creationId xmlns:a16="http://schemas.microsoft.com/office/drawing/2014/main" id="{E26C717A-56EC-704A-9359-31BD7889CE19}"/>
              </a:ext>
            </a:extLst>
          </p:cNvPr>
          <p:cNvPicPr>
            <a:picLocks noChangeAspect="1" noChangeArrowheads="1"/>
          </p:cNvPicPr>
          <p:nvPr userDrawn="1"/>
        </p:nvPicPr>
        <p:blipFill>
          <a:blip r:embed="rId13"/>
          <a:stretch>
            <a:fillRect/>
          </a:stretch>
        </p:blipFill>
        <p:spPr bwMode="auto">
          <a:xfrm>
            <a:off x="4838829" y="6172200"/>
            <a:ext cx="251434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054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p:titleStyle>
    <p:bodyStyle>
      <a:lvl1pPr marL="342900" indent="-342900" algn="l" rtl="0" eaLnBrk="1" fontAlgn="base" hangingPunct="1">
        <a:spcBef>
          <a:spcPct val="20000"/>
        </a:spcBef>
        <a:spcAft>
          <a:spcPct val="0"/>
        </a:spcAft>
        <a:buChar char="•"/>
        <a:defRPr sz="23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300" b="1">
          <a:solidFill>
            <a:schemeClr val="tx1"/>
          </a:solidFill>
          <a:latin typeface="+mn-lt"/>
          <a:ea typeface="+mn-ea"/>
        </a:defRPr>
      </a:lvl2pPr>
      <a:lvl3pPr marL="1143000" indent="-228600" algn="l" rtl="0" eaLnBrk="1" fontAlgn="base" hangingPunct="1">
        <a:spcBef>
          <a:spcPct val="20000"/>
        </a:spcBef>
        <a:spcAft>
          <a:spcPct val="0"/>
        </a:spcAft>
        <a:buChar char="•"/>
        <a:defRPr sz="2300" b="1">
          <a:solidFill>
            <a:schemeClr val="tx1"/>
          </a:solidFill>
          <a:latin typeface="+mn-lt"/>
          <a:ea typeface="+mn-ea"/>
        </a:defRPr>
      </a:lvl3pPr>
      <a:lvl4pPr marL="1600200" indent="-228600" algn="l" rtl="0" eaLnBrk="1" fontAlgn="base" hangingPunct="1">
        <a:spcBef>
          <a:spcPct val="20000"/>
        </a:spcBef>
        <a:spcAft>
          <a:spcPct val="0"/>
        </a:spcAft>
        <a:buChar char="–"/>
        <a:defRPr sz="2300" b="1">
          <a:solidFill>
            <a:schemeClr val="tx1"/>
          </a:solidFill>
          <a:latin typeface="+mn-lt"/>
          <a:ea typeface="+mn-ea"/>
        </a:defRPr>
      </a:lvl4pPr>
      <a:lvl5pPr marL="2057400" indent="-228600" algn="l" rtl="0" eaLnBrk="1" fontAlgn="base" hangingPunct="1">
        <a:spcBef>
          <a:spcPct val="20000"/>
        </a:spcBef>
        <a:spcAft>
          <a:spcPct val="0"/>
        </a:spcAft>
        <a:buChar char="»"/>
        <a:defRPr sz="2300" b="1">
          <a:solidFill>
            <a:schemeClr val="tx1"/>
          </a:solidFill>
          <a:latin typeface="+mn-lt"/>
          <a:ea typeface="+mn-ea"/>
        </a:defRPr>
      </a:lvl5pPr>
      <a:lvl6pPr marL="2514600" indent="-228600" algn="l" rtl="0" eaLnBrk="1" fontAlgn="base" hangingPunct="1">
        <a:spcBef>
          <a:spcPct val="20000"/>
        </a:spcBef>
        <a:spcAft>
          <a:spcPct val="0"/>
        </a:spcAft>
        <a:buChar char="»"/>
        <a:defRPr sz="2300" b="1">
          <a:solidFill>
            <a:schemeClr val="tx1"/>
          </a:solidFill>
          <a:latin typeface="+mn-lt"/>
          <a:ea typeface="+mn-ea"/>
        </a:defRPr>
      </a:lvl6pPr>
      <a:lvl7pPr marL="2971800" indent="-228600" algn="l" rtl="0" eaLnBrk="1" fontAlgn="base" hangingPunct="1">
        <a:spcBef>
          <a:spcPct val="20000"/>
        </a:spcBef>
        <a:spcAft>
          <a:spcPct val="0"/>
        </a:spcAft>
        <a:buChar char="»"/>
        <a:defRPr sz="2300" b="1">
          <a:solidFill>
            <a:schemeClr val="tx1"/>
          </a:solidFill>
          <a:latin typeface="+mn-lt"/>
          <a:ea typeface="+mn-ea"/>
        </a:defRPr>
      </a:lvl7pPr>
      <a:lvl8pPr marL="3429000" indent="-228600" algn="l" rtl="0" eaLnBrk="1" fontAlgn="base" hangingPunct="1">
        <a:spcBef>
          <a:spcPct val="20000"/>
        </a:spcBef>
        <a:spcAft>
          <a:spcPct val="0"/>
        </a:spcAft>
        <a:buChar char="»"/>
        <a:defRPr sz="2300" b="1">
          <a:solidFill>
            <a:schemeClr val="tx1"/>
          </a:solidFill>
          <a:latin typeface="+mn-lt"/>
          <a:ea typeface="+mn-ea"/>
        </a:defRPr>
      </a:lvl8pPr>
      <a:lvl9pPr marL="3886200" indent="-228600" algn="l" rtl="0" eaLnBrk="1" fontAlgn="base" hangingPunct="1">
        <a:spcBef>
          <a:spcPct val="20000"/>
        </a:spcBef>
        <a:spcAft>
          <a:spcPct val="0"/>
        </a:spcAft>
        <a:buChar char="»"/>
        <a:defRPr sz="2300" b="1">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chart" Target="../charts/chart5.x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microsoft.com/office/2014/relationships/chartEx" Target="../charts/chartEx4.xml"/><Relationship Id="rId13"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5.png"/><Relationship Id="rId12" Type="http://schemas.microsoft.com/office/2014/relationships/chartEx" Target="../charts/chartEx6.xml"/><Relationship Id="rId17" Type="http://schemas.openxmlformats.org/officeDocument/2006/relationships/image" Target="../media/image10.png"/><Relationship Id="rId2" Type="http://schemas.microsoft.com/office/2014/relationships/chartEx" Target="../charts/chartEx1.xml"/><Relationship Id="rId16" Type="http://schemas.microsoft.com/office/2014/relationships/chartEx" Target="../charts/chartEx8.xml"/><Relationship Id="rId1" Type="http://schemas.openxmlformats.org/officeDocument/2006/relationships/slideLayout" Target="../slideLayouts/slideLayout7.xml"/><Relationship Id="rId6" Type="http://schemas.microsoft.com/office/2014/relationships/chartEx" Target="../charts/chartEx3.xml"/><Relationship Id="rId11" Type="http://schemas.openxmlformats.org/officeDocument/2006/relationships/image" Target="../media/image7.png"/><Relationship Id="rId5" Type="http://schemas.openxmlformats.org/officeDocument/2006/relationships/image" Target="../media/image40.png"/><Relationship Id="rId15" Type="http://schemas.openxmlformats.org/officeDocument/2006/relationships/image" Target="../media/image9.png"/><Relationship Id="rId10" Type="http://schemas.microsoft.com/office/2014/relationships/chartEx" Target="../charts/chartEx5.xml"/><Relationship Id="rId4" Type="http://schemas.microsoft.com/office/2014/relationships/chartEx" Target="../charts/chartEx2.xml"/><Relationship Id="rId9" Type="http://schemas.openxmlformats.org/officeDocument/2006/relationships/image" Target="../media/image6.png"/><Relationship Id="rId14" Type="http://schemas.microsoft.com/office/2014/relationships/chartEx" Target="../charts/chartEx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981D1D8-316F-4400-80AA-3E2E4DD9ABFC}"/>
              </a:ext>
            </a:extLst>
          </p:cNvPr>
          <p:cNvPicPr>
            <a:picLocks noChangeAspect="1"/>
          </p:cNvPicPr>
          <p:nvPr/>
        </p:nvPicPr>
        <p:blipFill rotWithShape="1">
          <a:blip r:embed="rId2"/>
          <a:srcRect t="11992" b="7971"/>
          <a:stretch/>
        </p:blipFill>
        <p:spPr>
          <a:xfrm>
            <a:off x="0" y="1002633"/>
            <a:ext cx="12192000" cy="5109410"/>
          </a:xfrm>
          <a:prstGeom prst="rect">
            <a:avLst/>
          </a:prstGeom>
        </p:spPr>
      </p:pic>
      <p:cxnSp>
        <p:nvCxnSpPr>
          <p:cNvPr id="6" name="Straight Connector 5">
            <a:extLst>
              <a:ext uri="{FF2B5EF4-FFF2-40B4-BE49-F238E27FC236}">
                <a16:creationId xmlns:a16="http://schemas.microsoft.com/office/drawing/2014/main" id="{7F065E7E-E3EE-4CAB-812C-2C2B33D4B2D4}"/>
              </a:ext>
            </a:extLst>
          </p:cNvPr>
          <p:cNvCxnSpPr/>
          <p:nvPr/>
        </p:nvCxnSpPr>
        <p:spPr>
          <a:xfrm>
            <a:off x="0" y="1002633"/>
            <a:ext cx="12192000" cy="0"/>
          </a:xfrm>
          <a:prstGeom prst="line">
            <a:avLst/>
          </a:prstGeom>
          <a:ln w="76200">
            <a:solidFill>
              <a:srgbClr val="11574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A5E01358-095C-45DE-B167-187BEB7C5C1E}"/>
              </a:ext>
            </a:extLst>
          </p:cNvPr>
          <p:cNvCxnSpPr/>
          <p:nvPr/>
        </p:nvCxnSpPr>
        <p:spPr>
          <a:xfrm>
            <a:off x="0" y="6120065"/>
            <a:ext cx="12192000" cy="0"/>
          </a:xfrm>
          <a:prstGeom prst="line">
            <a:avLst/>
          </a:prstGeom>
          <a:ln w="76200">
            <a:solidFill>
              <a:srgbClr val="11574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404950B-5B56-474A-87AC-0260723C2678}"/>
              </a:ext>
            </a:extLst>
          </p:cNvPr>
          <p:cNvSpPr txBox="1"/>
          <p:nvPr/>
        </p:nvSpPr>
        <p:spPr>
          <a:xfrm>
            <a:off x="2867526" y="0"/>
            <a:ext cx="6456947" cy="842211"/>
          </a:xfrm>
          <a:prstGeom prst="rect">
            <a:avLst/>
          </a:prstGeom>
          <a:noFill/>
        </p:spPr>
        <p:txBody>
          <a:bodyPr wrap="square" rtlCol="0">
            <a:spAutoFit/>
          </a:bodyPr>
          <a:lstStyle/>
          <a:p>
            <a:r>
              <a:rPr lang="en-US" sz="4800" b="1" dirty="0">
                <a:solidFill>
                  <a:srgbClr val="115740"/>
                </a:solidFill>
                <a:latin typeface="Arial Black" panose="020B0A04020102020204" pitchFamily="34" charset="0"/>
              </a:rPr>
              <a:t>BUDGET IN BRIEF</a:t>
            </a:r>
          </a:p>
        </p:txBody>
      </p:sp>
      <p:sp>
        <p:nvSpPr>
          <p:cNvPr id="10" name="TextBox 9">
            <a:extLst>
              <a:ext uri="{FF2B5EF4-FFF2-40B4-BE49-F238E27FC236}">
                <a16:creationId xmlns:a16="http://schemas.microsoft.com/office/drawing/2014/main" id="{DFE2F4F3-5CF1-48E1-8548-61C8ECF910C6}"/>
              </a:ext>
            </a:extLst>
          </p:cNvPr>
          <p:cNvSpPr txBox="1"/>
          <p:nvPr/>
        </p:nvSpPr>
        <p:spPr>
          <a:xfrm>
            <a:off x="4896851" y="686834"/>
            <a:ext cx="2398296"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2022 – 2023 Budget Report</a:t>
            </a:r>
          </a:p>
        </p:txBody>
      </p:sp>
    </p:spTree>
    <p:extLst>
      <p:ext uri="{BB962C8B-B14F-4D97-AF65-F5344CB8AC3E}">
        <p14:creationId xmlns:p14="http://schemas.microsoft.com/office/powerpoint/2010/main" val="2105267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9B33D290-38FA-47CD-B745-655F16986F9E}"/>
              </a:ext>
            </a:extLst>
          </p:cNvPr>
          <p:cNvGraphicFramePr>
            <a:graphicFrameLocks noGrp="1"/>
          </p:cNvGraphicFramePr>
          <p:nvPr>
            <p:extLst>
              <p:ext uri="{D42A27DB-BD31-4B8C-83A1-F6EECF244321}">
                <p14:modId xmlns:p14="http://schemas.microsoft.com/office/powerpoint/2010/main" val="2815913675"/>
              </p:ext>
            </p:extLst>
          </p:nvPr>
        </p:nvGraphicFramePr>
        <p:xfrm>
          <a:off x="1086851" y="792591"/>
          <a:ext cx="9889959" cy="5819238"/>
        </p:xfrm>
        <a:graphic>
          <a:graphicData uri="http://schemas.openxmlformats.org/drawingml/2006/table">
            <a:tbl>
              <a:tblPr/>
              <a:tblGrid>
                <a:gridCol w="2843942">
                  <a:extLst>
                    <a:ext uri="{9D8B030D-6E8A-4147-A177-3AD203B41FA5}">
                      <a16:colId xmlns:a16="http://schemas.microsoft.com/office/drawing/2014/main" val="513435988"/>
                    </a:ext>
                  </a:extLst>
                </a:gridCol>
                <a:gridCol w="1481826">
                  <a:extLst>
                    <a:ext uri="{9D8B030D-6E8A-4147-A177-3AD203B41FA5}">
                      <a16:colId xmlns:a16="http://schemas.microsoft.com/office/drawing/2014/main" val="1553872841"/>
                    </a:ext>
                  </a:extLst>
                </a:gridCol>
                <a:gridCol w="1282032">
                  <a:extLst>
                    <a:ext uri="{9D8B030D-6E8A-4147-A177-3AD203B41FA5}">
                      <a16:colId xmlns:a16="http://schemas.microsoft.com/office/drawing/2014/main" val="841914662"/>
                    </a:ext>
                  </a:extLst>
                </a:gridCol>
                <a:gridCol w="1107605">
                  <a:extLst>
                    <a:ext uri="{9D8B030D-6E8A-4147-A177-3AD203B41FA5}">
                      <a16:colId xmlns:a16="http://schemas.microsoft.com/office/drawing/2014/main" val="2652009614"/>
                    </a:ext>
                  </a:extLst>
                </a:gridCol>
                <a:gridCol w="139541">
                  <a:extLst>
                    <a:ext uri="{9D8B030D-6E8A-4147-A177-3AD203B41FA5}">
                      <a16:colId xmlns:a16="http://schemas.microsoft.com/office/drawing/2014/main" val="321439607"/>
                    </a:ext>
                  </a:extLst>
                </a:gridCol>
                <a:gridCol w="1502992">
                  <a:extLst>
                    <a:ext uri="{9D8B030D-6E8A-4147-A177-3AD203B41FA5}">
                      <a16:colId xmlns:a16="http://schemas.microsoft.com/office/drawing/2014/main" val="3972058854"/>
                    </a:ext>
                  </a:extLst>
                </a:gridCol>
                <a:gridCol w="1532021">
                  <a:extLst>
                    <a:ext uri="{9D8B030D-6E8A-4147-A177-3AD203B41FA5}">
                      <a16:colId xmlns:a16="http://schemas.microsoft.com/office/drawing/2014/main" val="517688835"/>
                    </a:ext>
                  </a:extLst>
                </a:gridCol>
              </a:tblGrid>
              <a:tr h="164230">
                <a:tc>
                  <a:txBody>
                    <a:bodyPr/>
                    <a:lstStyle/>
                    <a:p>
                      <a:pPr algn="l" fontAlgn="b"/>
                      <a:r>
                        <a:rPr lang="en-US" sz="1000" b="0" i="0" u="none" strike="noStrike" dirty="0">
                          <a:solidFill>
                            <a:srgbClr val="000000"/>
                          </a:solidFill>
                          <a:effectLst/>
                          <a:latin typeface="Calibri" panose="020F0502020204030204" pitchFamily="34" charset="0"/>
                        </a:rPr>
                        <a:t> </a:t>
                      </a:r>
                    </a:p>
                  </a:txBody>
                  <a:tcPr marL="4313" marR="4313" marT="4313"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r>
                        <a:rPr lang="en-US" sz="1000" b="0" i="0" u="none" strike="noStrike" dirty="0">
                          <a:solidFill>
                            <a:srgbClr val="000000"/>
                          </a:solidFill>
                          <a:effectLst/>
                          <a:latin typeface="Calibri" panose="020F0502020204030204" pitchFamily="34" charset="0"/>
                        </a:rPr>
                        <a:t> </a:t>
                      </a:r>
                    </a:p>
                  </a:txBody>
                  <a:tcPr marL="4313" marR="4313" marT="4313"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4313" marR="4313" marT="4313"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r>
                        <a:rPr lang="en-US" sz="1000" b="0" i="0" u="none" strike="noStrike">
                          <a:solidFill>
                            <a:srgbClr val="000000"/>
                          </a:solidFill>
                          <a:effectLst/>
                          <a:latin typeface="Calibri" panose="020F0502020204030204" pitchFamily="34" charset="0"/>
                        </a:rPr>
                        <a:t> </a:t>
                      </a:r>
                    </a:p>
                  </a:txBody>
                  <a:tcPr marL="4313" marR="4313" marT="4313" marB="0" anchor="b">
                    <a:lnL>
                      <a:noFill/>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gridSpan="2">
                  <a:txBody>
                    <a:bodyPr/>
                    <a:lstStyle/>
                    <a:p>
                      <a:pPr algn="ctr" fontAlgn="b"/>
                      <a:r>
                        <a:rPr lang="en-US" sz="1000" b="1" i="0" u="none" strike="noStrike">
                          <a:solidFill>
                            <a:srgbClr val="000000"/>
                          </a:solidFill>
                          <a:effectLst/>
                          <a:latin typeface="Calibri" panose="020F0502020204030204" pitchFamily="34" charset="0"/>
                        </a:rPr>
                        <a:t>Summary of Change</a:t>
                      </a:r>
                    </a:p>
                  </a:txBody>
                  <a:tcPr marL="4313" marR="4313" marT="4313" marB="0" anchor="b">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6E0B4"/>
                    </a:solidFill>
                  </a:tcPr>
                </a:tc>
                <a:tc hMerge="1">
                  <a:txBody>
                    <a:bodyPr/>
                    <a:lstStyle/>
                    <a:p>
                      <a:endParaRPr lang="en-US"/>
                    </a:p>
                  </a:txBody>
                  <a:tcPr/>
                </a:tc>
                <a:extLst>
                  <a:ext uri="{0D108BD9-81ED-4DB2-BD59-A6C34878D82A}">
                    <a16:rowId xmlns:a16="http://schemas.microsoft.com/office/drawing/2014/main" val="4102954904"/>
                  </a:ext>
                </a:extLst>
              </a:tr>
              <a:tr h="324149">
                <a:tc>
                  <a:txBody>
                    <a:bodyPr/>
                    <a:lstStyle/>
                    <a:p>
                      <a:pPr algn="ctr" fontAlgn="ctr"/>
                      <a:r>
                        <a:rPr lang="en-US" sz="1000" b="1" i="0" u="none" strike="noStrike" dirty="0">
                          <a:solidFill>
                            <a:srgbClr val="000000"/>
                          </a:solidFill>
                          <a:effectLst/>
                          <a:latin typeface="Calibri" panose="020F0502020204030204" pitchFamily="34" charset="0"/>
                        </a:rPr>
                        <a:t>Division</a:t>
                      </a:r>
                    </a:p>
                  </a:txBody>
                  <a:tcPr marL="4313" marR="4313" marT="4313" marB="0" anchor="ctr">
                    <a:lnL w="12700" cap="flat" cmpd="sng" algn="ctr">
                      <a:solidFill>
                        <a:schemeClr val="tx1"/>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Calibri" panose="020F0502020204030204" pitchFamily="34" charset="0"/>
                        </a:rPr>
                        <a:t>2019-20</a:t>
                      </a:r>
                    </a:p>
                  </a:txBody>
                  <a:tcPr marL="4313" marR="4313" marT="4313" marB="0" anchor="ctr">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ctr"/>
                      <a:r>
                        <a:rPr lang="en-US" sz="1000" b="1" i="0" u="none" strike="noStrike">
                          <a:solidFill>
                            <a:srgbClr val="000000"/>
                          </a:solidFill>
                          <a:effectLst/>
                          <a:latin typeface="Calibri" panose="020F0502020204030204" pitchFamily="34" charset="0"/>
                        </a:rPr>
                        <a:t>2020-21</a:t>
                      </a:r>
                    </a:p>
                  </a:txBody>
                  <a:tcPr marL="4313" marR="4313" marT="4313" marB="0" anchor="ctr">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ctr"/>
                      <a:r>
                        <a:rPr lang="en-US" sz="1000" b="1" i="0" u="none" strike="noStrike" dirty="0">
                          <a:solidFill>
                            <a:srgbClr val="000000"/>
                          </a:solidFill>
                          <a:effectLst/>
                          <a:latin typeface="Calibri" panose="020F0502020204030204" pitchFamily="34" charset="0"/>
                        </a:rPr>
                        <a:t>2021-22</a:t>
                      </a:r>
                    </a:p>
                  </a:txBody>
                  <a:tcPr marL="4313" marR="4313" marT="4313" marB="0" anchor="ctr">
                    <a:lnL>
                      <a:noFill/>
                    </a:lnL>
                    <a:lnR w="12700" cap="flat" cmpd="sng" algn="ctr">
                      <a:solidFill>
                        <a:srgbClr val="808080"/>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l" fontAlgn="b"/>
                      <a:endParaRPr lang="en-US" sz="1000" b="1" i="0" u="none" strike="noStrike">
                        <a:solidFill>
                          <a:srgbClr val="000000"/>
                        </a:solidFill>
                        <a:effectLst/>
                        <a:latin typeface="Calibri" panose="020F0502020204030204" pitchFamily="34" charset="0"/>
                      </a:endParaRPr>
                    </a:p>
                  </a:txBody>
                  <a:tcPr marL="4313" marR="4313" marT="4313" marB="0" anchor="b">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a:noFill/>
                    </a:lnT>
                    <a:lnB>
                      <a:noFill/>
                    </a:lnB>
                  </a:tcPr>
                </a:tc>
                <a:tc>
                  <a:txBody>
                    <a:bodyPr/>
                    <a:lstStyle/>
                    <a:p>
                      <a:pPr algn="ctr" fontAlgn="b"/>
                      <a:r>
                        <a:rPr lang="en-US" sz="1000" b="1" i="0" u="none" strike="noStrike">
                          <a:solidFill>
                            <a:srgbClr val="000000"/>
                          </a:solidFill>
                          <a:effectLst/>
                          <a:latin typeface="Calibri" panose="020F0502020204030204" pitchFamily="34" charset="0"/>
                        </a:rPr>
                        <a:t>Incr (Decr) 2019-20 to 2020-21</a:t>
                      </a:r>
                    </a:p>
                  </a:txBody>
                  <a:tcPr marL="4313" marR="4313" marT="4313" marB="0" anchor="b">
                    <a:lnL w="12700" cap="flat" cmpd="sng" algn="ctr">
                      <a:solidFill>
                        <a:srgbClr val="808080"/>
                      </a:solidFill>
                      <a:prstDash val="solid"/>
                      <a:round/>
                      <a:headEnd type="none" w="med" len="med"/>
                      <a:tailEnd type="none" w="med" len="med"/>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Incr (Decr) 2020-21 to 2021-22</a:t>
                      </a:r>
                    </a:p>
                  </a:txBody>
                  <a:tcPr marL="4313" marR="4313" marT="4313"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6E0B4"/>
                    </a:solidFill>
                  </a:tcPr>
                </a:tc>
                <a:extLst>
                  <a:ext uri="{0D108BD9-81ED-4DB2-BD59-A6C34878D82A}">
                    <a16:rowId xmlns:a16="http://schemas.microsoft.com/office/drawing/2014/main" val="407531237"/>
                  </a:ext>
                </a:extLst>
              </a:tr>
              <a:tr h="212132">
                <a:tc>
                  <a:txBody>
                    <a:bodyPr/>
                    <a:lstStyle/>
                    <a:p>
                      <a:pPr algn="l" fontAlgn="b"/>
                      <a:r>
                        <a:rPr lang="en-US" sz="1000" b="1" i="0" u="none" strike="noStrike" dirty="0">
                          <a:solidFill>
                            <a:srgbClr val="000000"/>
                          </a:solidFill>
                          <a:effectLst/>
                          <a:latin typeface="Calibri" panose="020F0502020204030204" pitchFamily="34" charset="0"/>
                        </a:rPr>
                        <a:t>01 - Chancellor</a:t>
                      </a:r>
                    </a:p>
                  </a:txBody>
                  <a:tcPr marL="4313" marR="4313" marT="4313" marB="0" anchor="b">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408,823 </a:t>
                      </a:r>
                    </a:p>
                  </a:txBody>
                  <a:tcPr marL="4313" marR="4313" marT="4313"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457,464 </a:t>
                      </a:r>
                    </a:p>
                  </a:txBody>
                  <a:tcPr marL="4313" marR="4313" marT="4313"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551,634 </a:t>
                      </a:r>
                    </a:p>
                  </a:txBody>
                  <a:tcPr marL="4313" marR="4313" marT="4313"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48,641 </a:t>
                      </a:r>
                    </a:p>
                  </a:txBody>
                  <a:tcPr marL="4313" marR="4313" marT="4313"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                               94,170 </a:t>
                      </a:r>
                    </a:p>
                  </a:txBody>
                  <a:tcPr marL="4313" marR="4313" marT="4313"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291307379"/>
                  </a:ext>
                </a:extLst>
              </a:tr>
              <a:tr h="184484">
                <a:tc>
                  <a:txBody>
                    <a:bodyPr/>
                    <a:lstStyle/>
                    <a:p>
                      <a:pPr algn="l" fontAlgn="b"/>
                      <a:r>
                        <a:rPr lang="en-US" sz="1000" b="1" i="0" u="none" strike="noStrike" dirty="0">
                          <a:solidFill>
                            <a:srgbClr val="000000"/>
                          </a:solidFill>
                          <a:effectLst/>
                          <a:latin typeface="Calibri" panose="020F0502020204030204" pitchFamily="34" charset="0"/>
                        </a:rPr>
                        <a:t>03 - Athletics</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2,069,846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2,033,377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2,024,334 </a:t>
                      </a:r>
                    </a:p>
                  </a:txBody>
                  <a:tcPr marL="4313" marR="4313" marT="4313"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(36,469)</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(9,143)</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314726531"/>
                  </a:ext>
                </a:extLst>
              </a:tr>
              <a:tr h="184484">
                <a:tc>
                  <a:txBody>
                    <a:bodyPr/>
                    <a:lstStyle/>
                    <a:p>
                      <a:pPr algn="l" fontAlgn="b"/>
                      <a:r>
                        <a:rPr lang="en-US" sz="1000" b="1" i="0" u="none" strike="noStrike" dirty="0">
                          <a:solidFill>
                            <a:srgbClr val="000000"/>
                          </a:solidFill>
                          <a:effectLst/>
                          <a:latin typeface="Calibri" panose="020F0502020204030204" pitchFamily="34" charset="0"/>
                        </a:rPr>
                        <a:t>09 - </a:t>
                      </a:r>
                      <a:r>
                        <a:rPr lang="en-US" sz="1000" b="1" i="0" u="none" strike="noStrike" dirty="0" err="1">
                          <a:solidFill>
                            <a:srgbClr val="000000"/>
                          </a:solidFill>
                          <a:effectLst/>
                          <a:latin typeface="Calibri" panose="020F0502020204030204" pitchFamily="34" charset="0"/>
                        </a:rPr>
                        <a:t>Urec</a:t>
                      </a:r>
                      <a:r>
                        <a:rPr lang="en-US" sz="1000" b="1" i="0" u="none" strike="noStrike" dirty="0">
                          <a:solidFill>
                            <a:srgbClr val="000000"/>
                          </a:solidFill>
                          <a:effectLst/>
                          <a:latin typeface="Calibri" panose="020F0502020204030204" pitchFamily="34" charset="0"/>
                        </a:rPr>
                        <a:t> &amp; Kress Events Center</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263,943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286,690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315,813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22,748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29,123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17079922"/>
                  </a:ext>
                </a:extLst>
              </a:tr>
              <a:tr h="184484">
                <a:tc>
                  <a:txBody>
                    <a:bodyPr/>
                    <a:lstStyle/>
                    <a:p>
                      <a:pPr algn="l" fontAlgn="b"/>
                      <a:r>
                        <a:rPr lang="en-US" sz="1000" b="1" i="0" u="none" strike="noStrike" dirty="0">
                          <a:solidFill>
                            <a:srgbClr val="000000"/>
                          </a:solidFill>
                          <a:effectLst/>
                          <a:latin typeface="Calibri" panose="020F0502020204030204" pitchFamily="34" charset="0"/>
                        </a:rPr>
                        <a:t>12 - Academic Affairs</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2,073,803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2,501,855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2,780,328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428,051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278,474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88799926"/>
                  </a:ext>
                </a:extLst>
              </a:tr>
              <a:tr h="192506">
                <a:tc>
                  <a:txBody>
                    <a:bodyPr/>
                    <a:lstStyle/>
                    <a:p>
                      <a:pPr algn="l" fontAlgn="b"/>
                      <a:r>
                        <a:rPr lang="en-US" sz="1000" b="1" i="0" u="none" strike="noStrike" dirty="0">
                          <a:solidFill>
                            <a:srgbClr val="000000"/>
                          </a:solidFill>
                          <a:effectLst/>
                          <a:latin typeface="Calibri" panose="020F0502020204030204" pitchFamily="34" charset="0"/>
                        </a:rPr>
                        <a:t>13 - CECE</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1,268,117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1,500,935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1,891,904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232,818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390,969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21398564"/>
                  </a:ext>
                </a:extLst>
              </a:tr>
              <a:tr h="200526">
                <a:tc>
                  <a:txBody>
                    <a:bodyPr/>
                    <a:lstStyle/>
                    <a:p>
                      <a:pPr algn="l" fontAlgn="b"/>
                      <a:r>
                        <a:rPr lang="en-US" sz="1000" b="1" i="0" u="none" strike="noStrike" dirty="0">
                          <a:solidFill>
                            <a:srgbClr val="000000"/>
                          </a:solidFill>
                          <a:effectLst/>
                          <a:latin typeface="Calibri" panose="020F0502020204030204" pitchFamily="34" charset="0"/>
                        </a:rPr>
                        <a:t>14 - Enrollment Services</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2,808,253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3,347,366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3,443,994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539,114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96,628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69133300"/>
                  </a:ext>
                </a:extLst>
              </a:tr>
              <a:tr h="200526">
                <a:tc>
                  <a:txBody>
                    <a:bodyPr/>
                    <a:lstStyle/>
                    <a:p>
                      <a:pPr algn="l" fontAlgn="b"/>
                      <a:r>
                        <a:rPr lang="en-US" sz="1000" b="1" i="0" u="none" strike="noStrike" dirty="0">
                          <a:solidFill>
                            <a:srgbClr val="000000"/>
                          </a:solidFill>
                          <a:effectLst/>
                          <a:latin typeface="Calibri" panose="020F0502020204030204" pitchFamily="34" charset="0"/>
                        </a:rPr>
                        <a:t>18 - Univ Inclusivity &amp; Student Affairs</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2,582,111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2,191,451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2,627,974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(390,660)</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436,523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144238696"/>
                  </a:ext>
                </a:extLst>
              </a:tr>
              <a:tr h="200526">
                <a:tc>
                  <a:txBody>
                    <a:bodyPr/>
                    <a:lstStyle/>
                    <a:p>
                      <a:pPr algn="l" fontAlgn="b"/>
                      <a:r>
                        <a:rPr lang="en-US" sz="1000" b="1" i="0" u="none" strike="noStrike" dirty="0">
                          <a:solidFill>
                            <a:srgbClr val="000000"/>
                          </a:solidFill>
                          <a:effectLst/>
                          <a:latin typeface="Calibri" panose="020F0502020204030204" pitchFamily="34" charset="0"/>
                        </a:rPr>
                        <a:t>24 - CSET</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5,404,856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6,080,917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6,362,374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676,061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281,458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53278270"/>
                  </a:ext>
                </a:extLst>
              </a:tr>
              <a:tr h="202020">
                <a:tc>
                  <a:txBody>
                    <a:bodyPr/>
                    <a:lstStyle/>
                    <a:p>
                      <a:pPr algn="l" fontAlgn="b"/>
                      <a:r>
                        <a:rPr lang="en-US" sz="1000" b="1" i="0" u="none" strike="noStrike" dirty="0">
                          <a:solidFill>
                            <a:srgbClr val="000000"/>
                          </a:solidFill>
                          <a:effectLst/>
                          <a:latin typeface="Calibri" panose="020F0502020204030204" pitchFamily="34" charset="0"/>
                        </a:rPr>
                        <a:t>26 - CAHSS</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7,616,137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7,706,503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7,887,986 </a:t>
                      </a:r>
                    </a:p>
                  </a:txBody>
                  <a:tcPr marL="4313" marR="4313" marT="4313"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90,366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181,483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932882238"/>
                  </a:ext>
                </a:extLst>
              </a:tr>
              <a:tr h="200526">
                <a:tc>
                  <a:txBody>
                    <a:bodyPr/>
                    <a:lstStyle/>
                    <a:p>
                      <a:pPr algn="l" fontAlgn="b"/>
                      <a:r>
                        <a:rPr lang="en-US" sz="1000" b="1" i="0" u="none" strike="noStrike">
                          <a:solidFill>
                            <a:srgbClr val="000000"/>
                          </a:solidFill>
                          <a:effectLst/>
                          <a:latin typeface="Calibri" panose="020F0502020204030204" pitchFamily="34" charset="0"/>
                        </a:rPr>
                        <a:t>30 - CHESW</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3,169,678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3,348,859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3,701,370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179,181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352,511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366332977"/>
                  </a:ext>
                </a:extLst>
              </a:tr>
              <a:tr h="192505">
                <a:tc>
                  <a:txBody>
                    <a:bodyPr/>
                    <a:lstStyle/>
                    <a:p>
                      <a:pPr algn="l" fontAlgn="b"/>
                      <a:r>
                        <a:rPr lang="en-US" sz="1000" b="1" i="0" u="none" strike="noStrike">
                          <a:solidFill>
                            <a:srgbClr val="000000"/>
                          </a:solidFill>
                          <a:effectLst/>
                          <a:latin typeface="Calibri" panose="020F0502020204030204" pitchFamily="34" charset="0"/>
                        </a:rPr>
                        <a:t>32 - Business School</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3,254,571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3,948,896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4,445,231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694,325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496,336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97789305"/>
                  </a:ext>
                </a:extLst>
              </a:tr>
              <a:tr h="200527">
                <a:tc>
                  <a:txBody>
                    <a:bodyPr/>
                    <a:lstStyle/>
                    <a:p>
                      <a:pPr algn="l" fontAlgn="b"/>
                      <a:r>
                        <a:rPr lang="en-US" sz="1000" b="1" i="0" u="none" strike="noStrike">
                          <a:solidFill>
                            <a:srgbClr val="000000"/>
                          </a:solidFill>
                          <a:effectLst/>
                          <a:latin typeface="Calibri" panose="020F0502020204030204" pitchFamily="34" charset="0"/>
                        </a:rPr>
                        <a:t>33 - Information Technology</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2,090,672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2,085,385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1,975,159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(5,287)</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(110,226)</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56813571"/>
                  </a:ext>
                </a:extLst>
              </a:tr>
              <a:tr h="200526">
                <a:tc>
                  <a:txBody>
                    <a:bodyPr/>
                    <a:lstStyle/>
                    <a:p>
                      <a:pPr algn="l" fontAlgn="b"/>
                      <a:r>
                        <a:rPr lang="en-US" sz="1000" b="1" i="0" u="none" strike="noStrike">
                          <a:solidFill>
                            <a:srgbClr val="000000"/>
                          </a:solidFill>
                          <a:effectLst/>
                          <a:latin typeface="Calibri" panose="020F0502020204030204" pitchFamily="34" charset="0"/>
                        </a:rPr>
                        <a:t>36 - Library</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721,515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722,335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795,645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820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73,311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96201466"/>
                  </a:ext>
                </a:extLst>
              </a:tr>
              <a:tr h="192505">
                <a:tc>
                  <a:txBody>
                    <a:bodyPr/>
                    <a:lstStyle/>
                    <a:p>
                      <a:pPr algn="l" fontAlgn="b"/>
                      <a:r>
                        <a:rPr lang="en-US" sz="1000" b="1" i="0" u="none" strike="noStrike" dirty="0">
                          <a:solidFill>
                            <a:srgbClr val="000000"/>
                          </a:solidFill>
                          <a:effectLst/>
                          <a:latin typeface="Calibri" panose="020F0502020204030204" pitchFamily="34" charset="0"/>
                        </a:rPr>
                        <a:t>40 - Business &amp; Finance</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2,305,326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2,426,390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2,452,747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121,064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26,358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55922595"/>
                  </a:ext>
                </a:extLst>
              </a:tr>
              <a:tr h="192506">
                <a:tc>
                  <a:txBody>
                    <a:bodyPr/>
                    <a:lstStyle/>
                    <a:p>
                      <a:pPr algn="l" fontAlgn="b"/>
                      <a:r>
                        <a:rPr lang="en-US" sz="1000" b="1" i="0" u="none" strike="noStrike">
                          <a:solidFill>
                            <a:srgbClr val="000000"/>
                          </a:solidFill>
                          <a:effectLst/>
                          <a:latin typeface="Calibri" panose="020F0502020204030204" pitchFamily="34" charset="0"/>
                        </a:rPr>
                        <a:t>45 - Facilities</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2,287,374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2,193,673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2,203,075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(93,701)</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9,402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11860747"/>
                  </a:ext>
                </a:extLst>
              </a:tr>
              <a:tr h="184484">
                <a:tc>
                  <a:txBody>
                    <a:bodyPr/>
                    <a:lstStyle/>
                    <a:p>
                      <a:pPr algn="l" fontAlgn="b"/>
                      <a:r>
                        <a:rPr lang="en-US" sz="1000" b="1" i="0" u="none" strike="noStrike">
                          <a:solidFill>
                            <a:srgbClr val="000000"/>
                          </a:solidFill>
                          <a:effectLst/>
                          <a:latin typeface="Calibri" panose="020F0502020204030204" pitchFamily="34" charset="0"/>
                        </a:rPr>
                        <a:t>50 - University Union</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465,470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474,750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526,064 </a:t>
                      </a:r>
                    </a:p>
                  </a:txBody>
                  <a:tcPr marL="4313" marR="4313" marT="4313"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9,280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51,314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38128290"/>
                  </a:ext>
                </a:extLst>
              </a:tr>
              <a:tr h="176463">
                <a:tc>
                  <a:txBody>
                    <a:bodyPr/>
                    <a:lstStyle/>
                    <a:p>
                      <a:pPr algn="l" fontAlgn="b"/>
                      <a:r>
                        <a:rPr lang="en-US" sz="1000" b="1" i="0" u="none" strike="noStrike">
                          <a:solidFill>
                            <a:srgbClr val="000000"/>
                          </a:solidFill>
                          <a:effectLst/>
                          <a:latin typeface="Calibri" panose="020F0502020204030204" pitchFamily="34" charset="0"/>
                        </a:rPr>
                        <a:t>55 - Weidner Center</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403,610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281,838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398,405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(121,772)</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116,567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35633616"/>
                  </a:ext>
                </a:extLst>
              </a:tr>
              <a:tr h="176463">
                <a:tc>
                  <a:txBody>
                    <a:bodyPr/>
                    <a:lstStyle/>
                    <a:p>
                      <a:pPr algn="l" fontAlgn="b"/>
                      <a:r>
                        <a:rPr lang="en-US" sz="1000" b="1" i="0" u="none" strike="noStrike">
                          <a:solidFill>
                            <a:srgbClr val="000000"/>
                          </a:solidFill>
                          <a:effectLst/>
                          <a:latin typeface="Calibri" panose="020F0502020204030204" pitchFamily="34" charset="0"/>
                        </a:rPr>
                        <a:t>65 - University Advancement</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624,549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587,815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616,191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(36,734)</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28,376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62240627"/>
                  </a:ext>
                </a:extLst>
              </a:tr>
              <a:tr h="208547">
                <a:tc>
                  <a:txBody>
                    <a:bodyPr/>
                    <a:lstStyle/>
                    <a:p>
                      <a:pPr algn="l" fontAlgn="b"/>
                      <a:r>
                        <a:rPr lang="en-US" sz="1000" b="1" i="0" u="none" strike="noStrike">
                          <a:solidFill>
                            <a:srgbClr val="000000"/>
                          </a:solidFill>
                          <a:effectLst/>
                          <a:latin typeface="Calibri" panose="020F0502020204030204" pitchFamily="34" charset="0"/>
                        </a:rPr>
                        <a:t>67 - Marketing</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628,244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725,172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768,503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96,928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43,331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996282350"/>
                  </a:ext>
                </a:extLst>
              </a:tr>
              <a:tr h="200527">
                <a:tc>
                  <a:txBody>
                    <a:bodyPr/>
                    <a:lstStyle/>
                    <a:p>
                      <a:pPr algn="l" fontAlgn="b"/>
                      <a:r>
                        <a:rPr lang="en-US" sz="1000" b="1" i="0" u="none" strike="noStrike">
                          <a:solidFill>
                            <a:srgbClr val="000000"/>
                          </a:solidFill>
                          <a:effectLst/>
                          <a:latin typeface="Calibri" panose="020F0502020204030204" pitchFamily="34" charset="0"/>
                        </a:rPr>
                        <a:t>71 - Manitowoc Campus</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1,520,701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1,480,071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1,322,860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(40,630)</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(157,211)</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080203332"/>
                  </a:ext>
                </a:extLst>
              </a:tr>
              <a:tr h="216568">
                <a:tc>
                  <a:txBody>
                    <a:bodyPr/>
                    <a:lstStyle/>
                    <a:p>
                      <a:pPr algn="l" fontAlgn="b"/>
                      <a:r>
                        <a:rPr lang="en-US" sz="1000" b="1" i="0" u="none" strike="noStrike">
                          <a:solidFill>
                            <a:srgbClr val="000000"/>
                          </a:solidFill>
                          <a:effectLst/>
                          <a:latin typeface="Calibri" panose="020F0502020204030204" pitchFamily="34" charset="0"/>
                        </a:rPr>
                        <a:t>72 - Marinette Campus</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1,392,448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1,124,593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1,162,107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(267,855)</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37,514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720607807"/>
                  </a:ext>
                </a:extLst>
              </a:tr>
              <a:tr h="192505">
                <a:tc>
                  <a:txBody>
                    <a:bodyPr/>
                    <a:lstStyle/>
                    <a:p>
                      <a:pPr algn="l" fontAlgn="b"/>
                      <a:r>
                        <a:rPr lang="en-US" sz="1000" b="1" i="0" u="none" strike="noStrike">
                          <a:solidFill>
                            <a:srgbClr val="000000"/>
                          </a:solidFill>
                          <a:effectLst/>
                          <a:latin typeface="Calibri" panose="020F0502020204030204" pitchFamily="34" charset="0"/>
                        </a:rPr>
                        <a:t>73 - Sheboygan Campus</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1,777,347 </a:t>
                      </a: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1,434,392 </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1,619,148 </a:t>
                      </a:r>
                    </a:p>
                  </a:txBody>
                  <a:tcPr marL="4313" marR="4313" marT="4313"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(342,954)</a:t>
                      </a:r>
                    </a:p>
                  </a:txBody>
                  <a:tcPr marL="4313" marR="4313" marT="4313"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184,755 </a:t>
                      </a:r>
                    </a:p>
                  </a:txBody>
                  <a:tcPr marL="4313" marR="4313" marT="4313"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40562346"/>
                  </a:ext>
                </a:extLst>
              </a:tr>
              <a:tr h="192506">
                <a:tc>
                  <a:txBody>
                    <a:bodyPr/>
                    <a:lstStyle/>
                    <a:p>
                      <a:pPr algn="l" fontAlgn="b"/>
                      <a:r>
                        <a:rPr lang="en-US" sz="1000" b="1" i="0" u="none" strike="noStrike">
                          <a:solidFill>
                            <a:srgbClr val="000000"/>
                          </a:solidFill>
                          <a:effectLst/>
                          <a:latin typeface="Calibri" panose="020F0502020204030204" pitchFamily="34" charset="0"/>
                        </a:rPr>
                        <a:t>98 - Unitwide/Central</a:t>
                      </a:r>
                    </a:p>
                  </a:txBody>
                  <a:tcPr marL="4313" marR="4313" marT="4313"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39,077 </a:t>
                      </a:r>
                    </a:p>
                  </a:txBody>
                  <a:tcPr marL="4313" marR="4313" marT="43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558,195 </a:t>
                      </a:r>
                    </a:p>
                  </a:txBody>
                  <a:tcPr marL="4313" marR="4313" marT="43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1,340,448 </a:t>
                      </a:r>
                    </a:p>
                  </a:txBody>
                  <a:tcPr marL="4313" marR="4313" marT="43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a:t>
                      </a:r>
                    </a:p>
                  </a:txBody>
                  <a:tcPr marL="4313" marR="4313" marT="43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519,118 </a:t>
                      </a:r>
                    </a:p>
                  </a:txBody>
                  <a:tcPr marL="4313" marR="4313" marT="4313"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782,253 </a:t>
                      </a:r>
                    </a:p>
                  </a:txBody>
                  <a:tcPr marL="4313" marR="4313" marT="4313"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261248705"/>
                  </a:ext>
                </a:extLst>
              </a:tr>
              <a:tr h="184484">
                <a:tc>
                  <a:txBody>
                    <a:bodyPr/>
                    <a:lstStyle/>
                    <a:p>
                      <a:pPr algn="l" fontAlgn="b"/>
                      <a:r>
                        <a:rPr lang="en-US" sz="1000" b="1" i="0" u="none" strike="noStrike">
                          <a:solidFill>
                            <a:srgbClr val="000000"/>
                          </a:solidFill>
                          <a:effectLst/>
                          <a:latin typeface="Calibri" panose="020F0502020204030204" pitchFamily="34" charset="0"/>
                        </a:rPr>
                        <a:t>Total</a:t>
                      </a:r>
                    </a:p>
                  </a:txBody>
                  <a:tcPr marL="4313" marR="4313" marT="4313"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45,176,468 </a:t>
                      </a:r>
                    </a:p>
                  </a:txBody>
                  <a:tcPr marL="4313" marR="4313" marT="4313" marB="0" anchor="b">
                    <a:lnL>
                      <a:noFill/>
                    </a:lnL>
                    <a:lnR>
                      <a:noFill/>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47,498,923 </a:t>
                      </a:r>
                    </a:p>
                  </a:txBody>
                  <a:tcPr marL="4313" marR="4313" marT="4313" marB="0" anchor="b">
                    <a:lnL>
                      <a:noFill/>
                    </a:lnL>
                    <a:lnR>
                      <a:noFill/>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         51,213,296 </a:t>
                      </a:r>
                    </a:p>
                  </a:txBody>
                  <a:tcPr marL="4313" marR="4313" marT="4313" marB="0" anchor="b">
                    <a:lnL>
                      <a:noFill/>
                    </a:lnL>
                    <a:lnR>
                      <a:noFill/>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4313" marR="4313" marT="4313" marB="0" anchor="b">
                    <a:lnL>
                      <a:noFill/>
                    </a:lnL>
                    <a:lnR>
                      <a:noFill/>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                         2,322,455 </a:t>
                      </a:r>
                    </a:p>
                  </a:txBody>
                  <a:tcPr marL="4313" marR="4313" marT="4313" marB="0" anchor="b">
                    <a:lnL>
                      <a:noFill/>
                    </a:lnL>
                    <a:lnR>
                      <a:noFill/>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                         3,714,273 </a:t>
                      </a:r>
                    </a:p>
                  </a:txBody>
                  <a:tcPr marL="4313" marR="4313" marT="4313"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17365771"/>
                  </a:ext>
                </a:extLst>
              </a:tr>
              <a:tr h="112192">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313" marR="4313" marT="431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313" marR="4313" marT="431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313" marR="4313" marT="4313" marB="0" anchor="b">
                    <a:lnL>
                      <a:noFill/>
                    </a:lnL>
                    <a:lnR>
                      <a:noFill/>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3990667530"/>
                  </a:ext>
                </a:extLst>
              </a:tr>
              <a:tr h="164530">
                <a:tc>
                  <a:txBody>
                    <a:bodyPr/>
                    <a:lstStyle/>
                    <a:p>
                      <a:pPr algn="l" fontAlgn="b"/>
                      <a:r>
                        <a:rPr lang="en-US" sz="1050" b="0" i="0" u="none" strike="noStrike" dirty="0" err="1">
                          <a:solidFill>
                            <a:srgbClr val="000000"/>
                          </a:solidFill>
                          <a:effectLst/>
                          <a:latin typeface="Calibri" panose="020F0502020204030204" pitchFamily="34" charset="0"/>
                        </a:rPr>
                        <a:t>Payplan</a:t>
                      </a:r>
                      <a:r>
                        <a:rPr lang="en-US" sz="1050" b="0" i="0" u="none" strike="noStrike" dirty="0">
                          <a:solidFill>
                            <a:srgbClr val="000000"/>
                          </a:solidFill>
                          <a:effectLst/>
                          <a:latin typeface="Calibri" panose="020F0502020204030204" pitchFamily="34" charset="0"/>
                        </a:rPr>
                        <a:t> in Fy22 of 2% in January 2021</a:t>
                      </a:r>
                    </a:p>
                  </a:txBody>
                  <a:tcPr marL="4313" marR="4313" marT="4313" marB="0" anchor="b">
                    <a:lnL>
                      <a:noFill/>
                    </a:lnL>
                    <a:lnR>
                      <a:noFill/>
                    </a:lnR>
                    <a:lnT>
                      <a:noFill/>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313" marR="4313" marT="4313" marB="0" anchor="b">
                    <a:lnL>
                      <a:noFill/>
                    </a:lnL>
                    <a:lnR>
                      <a:noFill/>
                    </a:lnR>
                    <a:lnT>
                      <a:noFill/>
                    </a:lnT>
                    <a:lnB>
                      <a:noFill/>
                    </a:lnB>
                  </a:tcPr>
                </a:tc>
                <a:extLst>
                  <a:ext uri="{0D108BD9-81ED-4DB2-BD59-A6C34878D82A}">
                    <a16:rowId xmlns:a16="http://schemas.microsoft.com/office/drawing/2014/main" val="1687133470"/>
                  </a:ext>
                </a:extLst>
              </a:tr>
              <a:tr h="164230">
                <a:tc gridSpan="2">
                  <a:txBody>
                    <a:bodyPr/>
                    <a:lstStyle/>
                    <a:p>
                      <a:pPr algn="l" fontAlgn="b"/>
                      <a:r>
                        <a:rPr lang="en-US" sz="1050" b="0" i="0" u="none" strike="noStrike">
                          <a:solidFill>
                            <a:srgbClr val="000000"/>
                          </a:solidFill>
                          <a:effectLst/>
                          <a:latin typeface="Calibri" panose="020F0502020204030204" pitchFamily="34" charset="0"/>
                        </a:rPr>
                        <a:t>FY22 - D98 - Includes staff 'bonuses' of $770,000</a:t>
                      </a:r>
                    </a:p>
                  </a:txBody>
                  <a:tcPr marL="4313" marR="4313" marT="4313" marB="0" anchor="b">
                    <a:lnL>
                      <a:noFill/>
                    </a:lnL>
                    <a:lnR>
                      <a:noFill/>
                    </a:lnR>
                    <a:lnT>
                      <a:noFill/>
                    </a:lnT>
                    <a:lnB>
                      <a:noFill/>
                    </a:lnB>
                  </a:tcPr>
                </a:tc>
                <a:tc hMerge="1">
                  <a:txBody>
                    <a:bodyPr/>
                    <a:lstStyle/>
                    <a:p>
                      <a:endParaRPr lang="en-US"/>
                    </a:p>
                  </a:txBody>
                  <a:tcPr/>
                </a:tc>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en-US" sz="1050" b="0" i="0" u="none" strike="noStrike">
                        <a:solidFill>
                          <a:srgbClr val="000000"/>
                        </a:solidFill>
                        <a:effectLst/>
                        <a:latin typeface="Calibri" panose="020F0502020204030204" pitchFamily="34" charset="0"/>
                      </a:endParaRPr>
                    </a:p>
                  </a:txBody>
                  <a:tcPr marL="4313" marR="4313" marT="4313"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313" marR="4313" marT="4313" marB="0" anchor="b">
                    <a:lnL>
                      <a:noFill/>
                    </a:lnL>
                    <a:lnR>
                      <a:noFill/>
                    </a:lnR>
                    <a:lnT>
                      <a:noFill/>
                    </a:lnT>
                    <a:lnB>
                      <a:noFill/>
                    </a:lnB>
                  </a:tcPr>
                </a:tc>
                <a:extLst>
                  <a:ext uri="{0D108BD9-81ED-4DB2-BD59-A6C34878D82A}">
                    <a16:rowId xmlns:a16="http://schemas.microsoft.com/office/drawing/2014/main" val="3121826276"/>
                  </a:ext>
                </a:extLst>
              </a:tr>
              <a:tr h="164230">
                <a:tc gridSpan="6">
                  <a:txBody>
                    <a:bodyPr/>
                    <a:lstStyle/>
                    <a:p>
                      <a:pPr algn="l" fontAlgn="b"/>
                      <a:r>
                        <a:rPr lang="en-US" sz="1050" b="0" i="0" u="none" strike="noStrike">
                          <a:solidFill>
                            <a:srgbClr val="000000"/>
                          </a:solidFill>
                          <a:effectLst/>
                          <a:latin typeface="Calibri" panose="020F0502020204030204" pitchFamily="34" charset="0"/>
                        </a:rPr>
                        <a:t>Full year of salaries for the 50 new positions approved in Fy2021 at a budgeted salary of $2,805,599</a:t>
                      </a:r>
                    </a:p>
                  </a:txBody>
                  <a:tcPr marL="4313" marR="4313" marT="4313"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50" b="0" i="0" u="none" strike="noStrike" dirty="0">
                        <a:solidFill>
                          <a:srgbClr val="000000"/>
                        </a:solidFill>
                        <a:effectLst/>
                        <a:latin typeface="Calibri" panose="020F0502020204030204" pitchFamily="34" charset="0"/>
                      </a:endParaRPr>
                    </a:p>
                  </a:txBody>
                  <a:tcPr marL="4313" marR="4313" marT="4313" marB="0" anchor="b">
                    <a:lnL>
                      <a:noFill/>
                    </a:lnL>
                    <a:lnR>
                      <a:noFill/>
                    </a:lnR>
                    <a:lnT>
                      <a:noFill/>
                    </a:lnT>
                    <a:lnB>
                      <a:noFill/>
                    </a:lnB>
                  </a:tcPr>
                </a:tc>
                <a:extLst>
                  <a:ext uri="{0D108BD9-81ED-4DB2-BD59-A6C34878D82A}">
                    <a16:rowId xmlns:a16="http://schemas.microsoft.com/office/drawing/2014/main" val="1147994325"/>
                  </a:ext>
                </a:extLst>
              </a:tr>
            </a:tbl>
          </a:graphicData>
        </a:graphic>
      </p:graphicFrame>
      <p:sp>
        <p:nvSpPr>
          <p:cNvPr id="5" name="Title 1">
            <a:extLst>
              <a:ext uri="{FF2B5EF4-FFF2-40B4-BE49-F238E27FC236}">
                <a16:creationId xmlns:a16="http://schemas.microsoft.com/office/drawing/2014/main" id="{E905655B-32CA-423F-AA82-47179C1FAF03}"/>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Salary Summary by Division</a:t>
            </a:r>
          </a:p>
        </p:txBody>
      </p:sp>
      <p:sp>
        <p:nvSpPr>
          <p:cNvPr id="2" name="Slide Number Placeholder 1">
            <a:extLst>
              <a:ext uri="{FF2B5EF4-FFF2-40B4-BE49-F238E27FC236}">
                <a16:creationId xmlns:a16="http://schemas.microsoft.com/office/drawing/2014/main" id="{DAAF4CAB-B448-4CFD-B7C2-C2BFAEB5D9DF}"/>
              </a:ext>
            </a:extLst>
          </p:cNvPr>
          <p:cNvSpPr>
            <a:spLocks noGrp="1"/>
          </p:cNvSpPr>
          <p:nvPr>
            <p:ph type="sldNum" sz="quarter" idx="12"/>
          </p:nvPr>
        </p:nvSpPr>
        <p:spPr/>
        <p:txBody>
          <a:bodyPr/>
          <a:lstStyle/>
          <a:p>
            <a:fld id="{68C3E0CA-B782-4593-8461-5AB4FD8BED4B}" type="slidenum">
              <a:rPr lang="en-US" smtClean="0"/>
              <a:t>10</a:t>
            </a:fld>
            <a:endParaRPr lang="en-US"/>
          </a:p>
        </p:txBody>
      </p:sp>
    </p:spTree>
    <p:extLst>
      <p:ext uri="{BB962C8B-B14F-4D97-AF65-F5344CB8AC3E}">
        <p14:creationId xmlns:p14="http://schemas.microsoft.com/office/powerpoint/2010/main" val="1030154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C2F4F271-3034-4E0D-A863-DAB843DC601D}"/>
              </a:ext>
            </a:extLst>
          </p:cNvPr>
          <p:cNvGraphicFramePr>
            <a:graphicFrameLocks noGrp="1"/>
          </p:cNvGraphicFramePr>
          <p:nvPr>
            <p:extLst>
              <p:ext uri="{D42A27DB-BD31-4B8C-83A1-F6EECF244321}">
                <p14:modId xmlns:p14="http://schemas.microsoft.com/office/powerpoint/2010/main" val="995213132"/>
              </p:ext>
            </p:extLst>
          </p:nvPr>
        </p:nvGraphicFramePr>
        <p:xfrm>
          <a:off x="1451811" y="815161"/>
          <a:ext cx="9284367" cy="5671987"/>
        </p:xfrm>
        <a:graphic>
          <a:graphicData uri="http://schemas.openxmlformats.org/drawingml/2006/table">
            <a:tbl>
              <a:tblPr/>
              <a:tblGrid>
                <a:gridCol w="398562">
                  <a:extLst>
                    <a:ext uri="{9D8B030D-6E8A-4147-A177-3AD203B41FA5}">
                      <a16:colId xmlns:a16="http://schemas.microsoft.com/office/drawing/2014/main" val="1857728344"/>
                    </a:ext>
                  </a:extLst>
                </a:gridCol>
                <a:gridCol w="2276250">
                  <a:extLst>
                    <a:ext uri="{9D8B030D-6E8A-4147-A177-3AD203B41FA5}">
                      <a16:colId xmlns:a16="http://schemas.microsoft.com/office/drawing/2014/main" val="2853168904"/>
                    </a:ext>
                  </a:extLst>
                </a:gridCol>
                <a:gridCol w="1321911">
                  <a:extLst>
                    <a:ext uri="{9D8B030D-6E8A-4147-A177-3AD203B41FA5}">
                      <a16:colId xmlns:a16="http://schemas.microsoft.com/office/drawing/2014/main" val="3770325602"/>
                    </a:ext>
                  </a:extLst>
                </a:gridCol>
                <a:gridCol w="1321911">
                  <a:extLst>
                    <a:ext uri="{9D8B030D-6E8A-4147-A177-3AD203B41FA5}">
                      <a16:colId xmlns:a16="http://schemas.microsoft.com/office/drawing/2014/main" val="4117383435"/>
                    </a:ext>
                  </a:extLst>
                </a:gridCol>
                <a:gridCol w="1321911">
                  <a:extLst>
                    <a:ext uri="{9D8B030D-6E8A-4147-A177-3AD203B41FA5}">
                      <a16:colId xmlns:a16="http://schemas.microsoft.com/office/drawing/2014/main" val="499886582"/>
                    </a:ext>
                  </a:extLst>
                </a:gridCol>
                <a:gridCol w="1321911">
                  <a:extLst>
                    <a:ext uri="{9D8B030D-6E8A-4147-A177-3AD203B41FA5}">
                      <a16:colId xmlns:a16="http://schemas.microsoft.com/office/drawing/2014/main" val="4131190747"/>
                    </a:ext>
                  </a:extLst>
                </a:gridCol>
                <a:gridCol w="1321911">
                  <a:extLst>
                    <a:ext uri="{9D8B030D-6E8A-4147-A177-3AD203B41FA5}">
                      <a16:colId xmlns:a16="http://schemas.microsoft.com/office/drawing/2014/main" val="181752483"/>
                    </a:ext>
                  </a:extLst>
                </a:gridCol>
              </a:tblGrid>
              <a:tr h="342733">
                <a:tc rowSpan="2" gridSpan="2">
                  <a:txBody>
                    <a:bodyPr/>
                    <a:lstStyle/>
                    <a:p>
                      <a:pPr algn="ctr" fontAlgn="ctr"/>
                      <a:r>
                        <a:rPr lang="en-US" sz="1000" b="1" i="0" u="none" strike="noStrike" dirty="0">
                          <a:solidFill>
                            <a:srgbClr val="000000"/>
                          </a:solidFill>
                          <a:effectLst/>
                          <a:latin typeface="Calibri" panose="020F0502020204030204" pitchFamily="34" charset="0"/>
                        </a:rPr>
                        <a:t>All Funds</a:t>
                      </a:r>
                    </a:p>
                  </a:txBody>
                  <a:tcPr marL="7355" marR="7355" marT="735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E0B4"/>
                    </a:solidFill>
                  </a:tcPr>
                </a:tc>
                <a:tc rowSpan="2" h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2021-22</a:t>
                      </a:r>
                    </a:p>
                  </a:txBody>
                  <a:tcPr marL="7355" marR="7355" marT="7355"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2021-22</a:t>
                      </a:r>
                    </a:p>
                  </a:txBody>
                  <a:tcPr marL="7355" marR="7355" marT="7355"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2020-21</a:t>
                      </a:r>
                    </a:p>
                  </a:txBody>
                  <a:tcPr marL="7355" marR="7355" marT="7355"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2019-20</a:t>
                      </a:r>
                    </a:p>
                  </a:txBody>
                  <a:tcPr marL="7355" marR="7355" marT="7355"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Increase (Decrease)</a:t>
                      </a:r>
                    </a:p>
                  </a:txBody>
                  <a:tcPr marL="7355" marR="7355" marT="735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3324924265"/>
                  </a:ext>
                </a:extLst>
              </a:tr>
              <a:tr h="174745">
                <a:tc gridSpan="2" vMerge="1">
                  <a:txBody>
                    <a:bodyPr/>
                    <a:lstStyle/>
                    <a:p>
                      <a:endParaRPr lang="en-US"/>
                    </a:p>
                  </a:txBody>
                  <a:tcPr/>
                </a:tc>
                <a:tc hMerge="1" v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Budget</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Actuals</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Actuals</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Actuals</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FY22 to FY21</a:t>
                      </a:r>
                    </a:p>
                  </a:txBody>
                  <a:tcPr marL="7355" marR="7355" marT="7355"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6E0B4"/>
                    </a:solidFill>
                  </a:tcPr>
                </a:tc>
                <a:extLst>
                  <a:ext uri="{0D108BD9-81ED-4DB2-BD59-A6C34878D82A}">
                    <a16:rowId xmlns:a16="http://schemas.microsoft.com/office/drawing/2014/main" val="1559913863"/>
                  </a:ext>
                </a:extLst>
              </a:tr>
              <a:tr h="174745">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4007102149"/>
                  </a:ext>
                </a:extLst>
              </a:tr>
              <a:tr h="342733">
                <a:tc gridSpan="2">
                  <a:txBody>
                    <a:bodyPr/>
                    <a:lstStyle/>
                    <a:p>
                      <a:pPr algn="l" fontAlgn="b"/>
                      <a:r>
                        <a:rPr lang="en-US" sz="1000" b="1" i="0" u="none" strike="noStrike" dirty="0">
                          <a:solidFill>
                            <a:srgbClr val="000000"/>
                          </a:solidFill>
                          <a:effectLst/>
                          <a:latin typeface="Calibri" panose="020F0502020204030204" pitchFamily="34" charset="0"/>
                        </a:rPr>
                        <a:t>Revenues</a:t>
                      </a: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110,899,261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131,488,673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118,924,490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113,980,928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12,564,182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10445913"/>
                  </a:ext>
                </a:extLst>
              </a:tr>
              <a:tr h="342733">
                <a:tc gridSpan="2">
                  <a:txBody>
                    <a:bodyPr/>
                    <a:lstStyle/>
                    <a:p>
                      <a:pPr algn="l" fontAlgn="b"/>
                      <a:r>
                        <a:rPr lang="en-US" sz="1000" b="1" i="0" u="none" strike="noStrike" dirty="0">
                          <a:solidFill>
                            <a:srgbClr val="000000"/>
                          </a:solidFill>
                          <a:effectLst/>
                          <a:latin typeface="Calibri" panose="020F0502020204030204" pitchFamily="34" charset="0"/>
                        </a:rPr>
                        <a:t>GPR Appropriations</a:t>
                      </a: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35,626,966 </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36,469,528 </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34,518,639 </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33,475,290 </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1,950,889 </a:t>
                      </a:r>
                    </a:p>
                  </a:txBody>
                  <a:tcPr marL="7355" marR="7355" marT="7355"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62428072"/>
                  </a:ext>
                </a:extLst>
              </a:tr>
              <a:tr h="342733">
                <a:tc gridSpan="2">
                  <a:txBody>
                    <a:bodyPr/>
                    <a:lstStyle/>
                    <a:p>
                      <a:pPr algn="l" fontAlgn="b"/>
                      <a:r>
                        <a:rPr lang="en-US" sz="1000" b="1" i="0" u="none" strike="noStrike">
                          <a:solidFill>
                            <a:srgbClr val="000000"/>
                          </a:solidFill>
                          <a:effectLst/>
                          <a:latin typeface="Calibri" panose="020F0502020204030204" pitchFamily="34" charset="0"/>
                        </a:rPr>
                        <a:t>Total Revenue</a:t>
                      </a: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146,526,227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167,958,201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153,443,129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147,456,218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14,515,071 </a:t>
                      </a:r>
                    </a:p>
                  </a:txBody>
                  <a:tcPr marL="7355" marR="7355" marT="7355"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2195893646"/>
                  </a:ext>
                </a:extLst>
              </a:tr>
              <a:tr h="174745">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679055"/>
                  </a:ext>
                </a:extLst>
              </a:tr>
              <a:tr h="174745">
                <a:tc gridSpan="2">
                  <a:txBody>
                    <a:bodyPr/>
                    <a:lstStyle/>
                    <a:p>
                      <a:pPr algn="l" fontAlgn="b"/>
                      <a:r>
                        <a:rPr lang="en-US" sz="1000" b="1" i="0" u="none" strike="noStrike">
                          <a:solidFill>
                            <a:srgbClr val="000000"/>
                          </a:solidFill>
                          <a:effectLst/>
                          <a:latin typeface="Calibri" panose="020F0502020204030204" pitchFamily="34" charset="0"/>
                        </a:rPr>
                        <a:t>Expenses</a:t>
                      </a: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11044822"/>
                  </a:ext>
                </a:extLst>
              </a:tr>
              <a:tr h="342733">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Permanent Salaries</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48,489,196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51,213,296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47,498,923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45,176,468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3,714,373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54867277"/>
                  </a:ext>
                </a:extLst>
              </a:tr>
              <a:tr h="342733">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LTE and Student Salaries</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2,965,624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2,728,331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1,918,914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2,696,299 </a:t>
                      </a:r>
                    </a:p>
                  </a:txBody>
                  <a:tcPr marL="7355" marR="7355" marT="7355"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809,417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00917147"/>
                  </a:ext>
                </a:extLst>
              </a:tr>
              <a:tr h="342733">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Fringe Benefits</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21,718,821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22,497,954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21,298,065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20,352,166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1,199,889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58988043"/>
                  </a:ext>
                </a:extLst>
              </a:tr>
              <a:tr h="342733">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Supplies</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34,506,298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35,084,115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24,948,696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26,194,343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10,135,419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23821327"/>
                  </a:ext>
                </a:extLst>
              </a:tr>
              <a:tr h="342733">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Capital</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2,937,944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2,045,536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1,320,515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2,040,771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725,021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85310870"/>
                  </a:ext>
                </a:extLst>
              </a:tr>
              <a:tr h="342733">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Special Purpose</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7,264,154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8,924,607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8,687,662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8,112,218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236,945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612735"/>
                  </a:ext>
                </a:extLst>
              </a:tr>
              <a:tr h="342733">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Aid to Individuals</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42,810,289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47,414,402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43,020,880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41,573,580 </a:t>
                      </a:r>
                    </a:p>
                  </a:txBody>
                  <a:tcPr marL="7355" marR="7355" marT="7355"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4,393,522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73405114"/>
                  </a:ext>
                </a:extLst>
              </a:tr>
              <a:tr h="342733">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Sales Credits</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(1,852,588)</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(9,526,758)</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(2,504,067)</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(2,581,070)</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(7,022,691)</a:t>
                      </a:r>
                    </a:p>
                  </a:txBody>
                  <a:tcPr marL="7355" marR="7355" marT="7355"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84066731"/>
                  </a:ext>
                </a:extLst>
              </a:tr>
              <a:tr h="342733">
                <a:tc gridSpan="2">
                  <a:txBody>
                    <a:bodyPr/>
                    <a:lstStyle/>
                    <a:p>
                      <a:pPr algn="l" fontAlgn="b"/>
                      <a:r>
                        <a:rPr lang="en-US" sz="1000" b="1" i="0" u="none" strike="noStrike">
                          <a:solidFill>
                            <a:srgbClr val="000000"/>
                          </a:solidFill>
                          <a:effectLst/>
                          <a:latin typeface="Calibri" panose="020F0502020204030204" pitchFamily="34" charset="0"/>
                        </a:rPr>
                        <a:t>Total Expenses</a:t>
                      </a: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158,839,739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160,381,483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146,189,589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143,564,775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14,191,894 </a:t>
                      </a:r>
                    </a:p>
                  </a:txBody>
                  <a:tcPr marL="7355" marR="7355" marT="7355"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2694516185"/>
                  </a:ext>
                </a:extLst>
              </a:tr>
              <a:tr h="174745">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65553932"/>
                  </a:ext>
                </a:extLst>
              </a:tr>
              <a:tr h="342733">
                <a:tc>
                  <a:txBody>
                    <a:bodyPr/>
                    <a:lstStyle/>
                    <a:p>
                      <a:pPr algn="l" fontAlgn="b"/>
                      <a:endParaRPr lang="en-US" sz="1000" b="1"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Net Increase (Decrease)</a:t>
                      </a:r>
                    </a:p>
                  </a:txBody>
                  <a:tcPr marL="7355" marR="7355" marT="735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7,576,718 </a:t>
                      </a:r>
                    </a:p>
                  </a:txBody>
                  <a:tcPr marL="7355" marR="7355" marT="735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7,253,540 </a:t>
                      </a:r>
                    </a:p>
                  </a:txBody>
                  <a:tcPr marL="7355" marR="7355" marT="735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3,891,443 </a:t>
                      </a:r>
                    </a:p>
                  </a:txBody>
                  <a:tcPr marL="7355" marR="7355" marT="735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323,177</a:t>
                      </a:r>
                    </a:p>
                  </a:txBody>
                  <a:tcPr marL="7355" marR="7355" marT="735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57657627"/>
                  </a:ext>
                </a:extLst>
              </a:tr>
            </a:tbl>
          </a:graphicData>
        </a:graphic>
      </p:graphicFrame>
      <p:sp>
        <p:nvSpPr>
          <p:cNvPr id="4" name="Title 1">
            <a:extLst>
              <a:ext uri="{FF2B5EF4-FFF2-40B4-BE49-F238E27FC236}">
                <a16:creationId xmlns:a16="http://schemas.microsoft.com/office/drawing/2014/main" id="{BF84B7B7-7047-4D15-AA85-B0ADC4F93482}"/>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Budget-to-Actual Comparison</a:t>
            </a:r>
          </a:p>
        </p:txBody>
      </p:sp>
      <p:sp>
        <p:nvSpPr>
          <p:cNvPr id="2" name="Slide Number Placeholder 1">
            <a:extLst>
              <a:ext uri="{FF2B5EF4-FFF2-40B4-BE49-F238E27FC236}">
                <a16:creationId xmlns:a16="http://schemas.microsoft.com/office/drawing/2014/main" id="{BD8E0455-DC78-4BA4-B635-396B296F1AE1}"/>
              </a:ext>
            </a:extLst>
          </p:cNvPr>
          <p:cNvSpPr>
            <a:spLocks noGrp="1"/>
          </p:cNvSpPr>
          <p:nvPr>
            <p:ph type="sldNum" sz="quarter" idx="12"/>
          </p:nvPr>
        </p:nvSpPr>
        <p:spPr/>
        <p:txBody>
          <a:bodyPr/>
          <a:lstStyle/>
          <a:p>
            <a:fld id="{68C3E0CA-B782-4593-8461-5AB4FD8BED4B}" type="slidenum">
              <a:rPr lang="en-US" smtClean="0"/>
              <a:t>11</a:t>
            </a:fld>
            <a:endParaRPr lang="en-US"/>
          </a:p>
        </p:txBody>
      </p:sp>
    </p:spTree>
    <p:extLst>
      <p:ext uri="{BB962C8B-B14F-4D97-AF65-F5344CB8AC3E}">
        <p14:creationId xmlns:p14="http://schemas.microsoft.com/office/powerpoint/2010/main" val="2537437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CE3001A-8945-43DC-AA07-A55C809F2FE0}"/>
              </a:ext>
            </a:extLst>
          </p:cNvPr>
          <p:cNvGraphicFramePr>
            <a:graphicFrameLocks noGrp="1"/>
          </p:cNvGraphicFramePr>
          <p:nvPr>
            <p:extLst>
              <p:ext uri="{D42A27DB-BD31-4B8C-83A1-F6EECF244321}">
                <p14:modId xmlns:p14="http://schemas.microsoft.com/office/powerpoint/2010/main" val="1828725943"/>
              </p:ext>
            </p:extLst>
          </p:nvPr>
        </p:nvGraphicFramePr>
        <p:xfrm>
          <a:off x="1418289" y="799120"/>
          <a:ext cx="9355421" cy="5664871"/>
        </p:xfrm>
        <a:graphic>
          <a:graphicData uri="http://schemas.openxmlformats.org/drawingml/2006/table">
            <a:tbl>
              <a:tblPr/>
              <a:tblGrid>
                <a:gridCol w="330993">
                  <a:extLst>
                    <a:ext uri="{9D8B030D-6E8A-4147-A177-3AD203B41FA5}">
                      <a16:colId xmlns:a16="http://schemas.microsoft.com/office/drawing/2014/main" val="2149983616"/>
                    </a:ext>
                  </a:extLst>
                </a:gridCol>
                <a:gridCol w="2832909">
                  <a:extLst>
                    <a:ext uri="{9D8B030D-6E8A-4147-A177-3AD203B41FA5}">
                      <a16:colId xmlns:a16="http://schemas.microsoft.com/office/drawing/2014/main" val="1227065276"/>
                    </a:ext>
                  </a:extLst>
                </a:gridCol>
                <a:gridCol w="1220132">
                  <a:extLst>
                    <a:ext uri="{9D8B030D-6E8A-4147-A177-3AD203B41FA5}">
                      <a16:colId xmlns:a16="http://schemas.microsoft.com/office/drawing/2014/main" val="883320762"/>
                    </a:ext>
                  </a:extLst>
                </a:gridCol>
                <a:gridCol w="1220132">
                  <a:extLst>
                    <a:ext uri="{9D8B030D-6E8A-4147-A177-3AD203B41FA5}">
                      <a16:colId xmlns:a16="http://schemas.microsoft.com/office/drawing/2014/main" val="929869178"/>
                    </a:ext>
                  </a:extLst>
                </a:gridCol>
                <a:gridCol w="1220132">
                  <a:extLst>
                    <a:ext uri="{9D8B030D-6E8A-4147-A177-3AD203B41FA5}">
                      <a16:colId xmlns:a16="http://schemas.microsoft.com/office/drawing/2014/main" val="2982400209"/>
                    </a:ext>
                  </a:extLst>
                </a:gridCol>
                <a:gridCol w="1220132">
                  <a:extLst>
                    <a:ext uri="{9D8B030D-6E8A-4147-A177-3AD203B41FA5}">
                      <a16:colId xmlns:a16="http://schemas.microsoft.com/office/drawing/2014/main" val="52932049"/>
                    </a:ext>
                  </a:extLst>
                </a:gridCol>
                <a:gridCol w="1310991">
                  <a:extLst>
                    <a:ext uri="{9D8B030D-6E8A-4147-A177-3AD203B41FA5}">
                      <a16:colId xmlns:a16="http://schemas.microsoft.com/office/drawing/2014/main" val="1535086809"/>
                    </a:ext>
                  </a:extLst>
                </a:gridCol>
              </a:tblGrid>
              <a:tr h="163651">
                <a:tc rowSpan="2" gridSpan="2">
                  <a:txBody>
                    <a:bodyPr/>
                    <a:lstStyle/>
                    <a:p>
                      <a:pPr algn="ctr" fontAlgn="ctr"/>
                      <a:r>
                        <a:rPr lang="en-US" sz="1000" b="1" i="0" u="none" strike="noStrike" dirty="0">
                          <a:solidFill>
                            <a:srgbClr val="000000"/>
                          </a:solidFill>
                          <a:effectLst/>
                          <a:latin typeface="Calibri" panose="020F0502020204030204" pitchFamily="34" charset="0"/>
                        </a:rPr>
                        <a:t>GPR Summary (102 and 103) - exclude fringes</a:t>
                      </a:r>
                    </a:p>
                  </a:txBody>
                  <a:tcPr marL="7204" marR="7204" marT="720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E0B4"/>
                    </a:solidFill>
                  </a:tcPr>
                </a:tc>
                <a:tc rowSpan="2" h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2021-22</a:t>
                      </a:r>
                    </a:p>
                  </a:txBody>
                  <a:tcPr marL="7204" marR="7204" marT="7204"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2021-22</a:t>
                      </a:r>
                    </a:p>
                  </a:txBody>
                  <a:tcPr marL="7204" marR="7204" marT="7204"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2020-21</a:t>
                      </a:r>
                    </a:p>
                  </a:txBody>
                  <a:tcPr marL="7204" marR="7204" marT="7204"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2019-20</a:t>
                      </a:r>
                    </a:p>
                  </a:txBody>
                  <a:tcPr marL="7204" marR="7204" marT="7204"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Increase (Decrease)</a:t>
                      </a:r>
                    </a:p>
                  </a:txBody>
                  <a:tcPr marL="7204" marR="7204" marT="7204"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4110518586"/>
                  </a:ext>
                </a:extLst>
              </a:tr>
              <a:tr h="360703">
                <a:tc gridSpan="2" vMerge="1">
                  <a:txBody>
                    <a:bodyPr/>
                    <a:lstStyle/>
                    <a:p>
                      <a:endParaRPr lang="en-US"/>
                    </a:p>
                  </a:txBody>
                  <a:tcPr/>
                </a:tc>
                <a:tc hMerge="1" vMerge="1">
                  <a:txBody>
                    <a:bodyPr/>
                    <a:lstStyle/>
                    <a:p>
                      <a:endParaRPr lang="en-US"/>
                    </a:p>
                  </a:txBody>
                  <a:tcPr/>
                </a:tc>
                <a:tc>
                  <a:txBody>
                    <a:bodyPr/>
                    <a:lstStyle/>
                    <a:p>
                      <a:pPr algn="ctr" fontAlgn="b"/>
                      <a:r>
                        <a:rPr lang="en-US" sz="1000" b="1" i="0" u="none" strike="noStrike" dirty="0">
                          <a:solidFill>
                            <a:srgbClr val="000000"/>
                          </a:solidFill>
                          <a:effectLst/>
                          <a:latin typeface="Calibri" panose="020F0502020204030204" pitchFamily="34" charset="0"/>
                        </a:rPr>
                        <a:t>Budget</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Actual</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Actual</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Actual</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FY22 to FY21 Actuals</a:t>
                      </a:r>
                    </a:p>
                  </a:txBody>
                  <a:tcPr marL="7204" marR="7204" marT="7204"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6E0B4"/>
                    </a:solidFill>
                  </a:tcPr>
                </a:tc>
                <a:extLst>
                  <a:ext uri="{0D108BD9-81ED-4DB2-BD59-A6C34878D82A}">
                    <a16:rowId xmlns:a16="http://schemas.microsoft.com/office/drawing/2014/main" val="1636309509"/>
                  </a:ext>
                </a:extLst>
              </a:tr>
              <a:tr h="182612">
                <a:tc gridSpan="2">
                  <a:txBody>
                    <a:bodyPr/>
                    <a:lstStyle/>
                    <a:p>
                      <a:pPr algn="l" fontAlgn="b"/>
                      <a:r>
                        <a:rPr lang="en-US" sz="1000" b="1" i="0" u="none" strike="noStrike" dirty="0">
                          <a:solidFill>
                            <a:srgbClr val="000000"/>
                          </a:solidFill>
                          <a:effectLst/>
                          <a:latin typeface="Calibri" panose="020F0502020204030204" pitchFamily="34" charset="0"/>
                        </a:rPr>
                        <a:t>Expenses</a:t>
                      </a:r>
                    </a:p>
                  </a:txBody>
                  <a:tcPr marL="7204" marR="7204" marT="7204" marB="0" anchor="b">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2538583570"/>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Permanent Salaries</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34,588,470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34,231,430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33,273,930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31,461,376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957,500 </a:t>
                      </a:r>
                    </a:p>
                  </a:txBody>
                  <a:tcPr marL="7204" marR="7204" marT="720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53288895"/>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LTE and Student Salaries</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419,147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457,765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310,546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561,133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147,218 </a:t>
                      </a:r>
                    </a:p>
                  </a:txBody>
                  <a:tcPr marL="7204" marR="7204" marT="720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22357222"/>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Supplies</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18,943,617 </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10,580,050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8,851,442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6,989,634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1,728,608 </a:t>
                      </a:r>
                    </a:p>
                  </a:txBody>
                  <a:tcPr marL="7204" marR="7204" marT="720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23382194"/>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Capital</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1,251,904 </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1,318,380 </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793,949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980,845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524,431 </a:t>
                      </a:r>
                    </a:p>
                  </a:txBody>
                  <a:tcPr marL="7204" marR="7204" marT="720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62092965"/>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Special Purpose</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1,583,405 </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183,667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500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1,399,739 </a:t>
                      </a:r>
                    </a:p>
                  </a:txBody>
                  <a:tcPr marL="7204" marR="7204" marT="720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65203715"/>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Aid to Individuals</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3,130,641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2,731,631 </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2,778,418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2,555,317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(46,787)</a:t>
                      </a:r>
                    </a:p>
                  </a:txBody>
                  <a:tcPr marL="7204" marR="7204" marT="720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708033826"/>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Sales Credits</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(1,852,588)</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(2,040,548)</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(1,694,228)</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(2,134,872)</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(346,320)</a:t>
                      </a:r>
                    </a:p>
                  </a:txBody>
                  <a:tcPr marL="7204" marR="7204" marT="7204"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24637683"/>
                  </a:ext>
                </a:extLst>
              </a:tr>
              <a:tr h="330527">
                <a:tc gridSpan="2">
                  <a:txBody>
                    <a:bodyPr/>
                    <a:lstStyle/>
                    <a:p>
                      <a:pPr algn="l" fontAlgn="b"/>
                      <a:r>
                        <a:rPr lang="en-US" sz="1000" b="1" i="0" u="none" strike="noStrike">
                          <a:solidFill>
                            <a:srgbClr val="000000"/>
                          </a:solidFill>
                          <a:effectLst/>
                          <a:latin typeface="Calibri" panose="020F0502020204030204" pitchFamily="34" charset="0"/>
                        </a:rPr>
                        <a:t>Total Expenses</a:t>
                      </a: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000" b="0" i="0" u="none" strike="noStrike">
                          <a:solidFill>
                            <a:srgbClr val="000000"/>
                          </a:solidFill>
                          <a:effectLst/>
                          <a:latin typeface="Calibri" panose="020F0502020204030204" pitchFamily="34" charset="0"/>
                        </a:rPr>
                        <a:t>                 56,481,192 </a:t>
                      </a: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panose="020F0502020204030204" pitchFamily="34" charset="0"/>
                        </a:rPr>
                        <a:t>                 48,862,113 </a:t>
                      </a: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panose="020F0502020204030204" pitchFamily="34" charset="0"/>
                        </a:rPr>
                        <a:t>                 44,497,725 </a:t>
                      </a: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panose="020F0502020204030204" pitchFamily="34" charset="0"/>
                        </a:rPr>
                        <a:t>                 40,413,934 </a:t>
                      </a: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panose="020F0502020204030204" pitchFamily="34" charset="0"/>
                        </a:rPr>
                        <a:t>                       4,364,388 </a:t>
                      </a:r>
                    </a:p>
                  </a:txBody>
                  <a:tcPr marL="7204" marR="7204" marT="7204"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4100690628"/>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00"/>
                          </a:solidFill>
                          <a:effectLst/>
                          <a:latin typeface="Calibri" panose="020F0502020204030204" pitchFamily="34" charset="0"/>
                        </a:rPr>
                        <a:t>Net Activity</a:t>
                      </a:r>
                    </a:p>
                  </a:txBody>
                  <a:tcPr marL="7204" marR="7204" marT="7204"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7,619,079 </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8,641,352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7,805,338 </a:t>
                      </a:r>
                    </a:p>
                  </a:txBody>
                  <a:tcPr marL="7204" marR="7204" marT="7204"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204" marR="7204" marT="720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43574790"/>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Fund 402 Balance</a:t>
                      </a:r>
                    </a:p>
                  </a:txBody>
                  <a:tcPr marL="7204" marR="7204" marT="7204"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18,558 </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8,891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17,954 </a:t>
                      </a:r>
                    </a:p>
                  </a:txBody>
                  <a:tcPr marL="7204" marR="7204" marT="7204"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204" marR="7204" marT="720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79120006"/>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Excess tuition collections - sweep to 102/103</a:t>
                      </a:r>
                    </a:p>
                  </a:txBody>
                  <a:tcPr marL="7204" marR="7204" marT="7204"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   </a:t>
                      </a: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2,163,612 </a:t>
                      </a:r>
                    </a:p>
                  </a:txBody>
                  <a:tcPr marL="7204" marR="7204" marT="720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   </a:t>
                      </a:r>
                    </a:p>
                  </a:txBody>
                  <a:tcPr marL="7204" marR="7204" marT="7204"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204" marR="7204" marT="720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73796200"/>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First 2 month health insurance</a:t>
                      </a:r>
                    </a:p>
                  </a:txBody>
                  <a:tcPr marL="7204" marR="7204" marT="7204"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(37,552)</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(98,759)</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(55,510)</a:t>
                      </a:r>
                    </a:p>
                  </a:txBody>
                  <a:tcPr marL="7204" marR="7204" marT="720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a:t>
                      </a:r>
                    </a:p>
                  </a:txBody>
                  <a:tcPr marL="7204" marR="7204" marT="7204"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402814279"/>
                  </a:ext>
                </a:extLst>
              </a:tr>
              <a:tr h="330527">
                <a:tc>
                  <a:txBody>
                    <a:bodyPr/>
                    <a:lstStyle/>
                    <a:p>
                      <a:pPr algn="l" fontAlgn="b"/>
                      <a:endParaRPr lang="en-US" sz="1000" b="0" i="0" u="none" strike="noStrike">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1" i="0" u="none" strike="noStrike">
                          <a:solidFill>
                            <a:srgbClr val="000000"/>
                          </a:solidFill>
                          <a:effectLst/>
                          <a:latin typeface="Calibri" panose="020F0502020204030204" pitchFamily="34" charset="0"/>
                        </a:rPr>
                        <a:t>GPR Balance</a:t>
                      </a:r>
                    </a:p>
                  </a:txBody>
                  <a:tcPr marL="7204" marR="7204" marT="7204"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a:noFill/>
                    </a:lnR>
                    <a:lnT>
                      <a:noFill/>
                    </a:lnT>
                    <a:lnB>
                      <a:noFill/>
                    </a:lnB>
                  </a:tcPr>
                </a:tc>
                <a:tc>
                  <a:txBody>
                    <a:bodyPr/>
                    <a:lstStyle/>
                    <a:p>
                      <a:pPr algn="r" fontAlgn="b"/>
                      <a:r>
                        <a:rPr lang="en-US" sz="1000" b="1" i="0" u="none" strike="noStrike">
                          <a:solidFill>
                            <a:srgbClr val="000000"/>
                          </a:solidFill>
                          <a:effectLst/>
                          <a:latin typeface="Calibri" panose="020F0502020204030204" pitchFamily="34" charset="0"/>
                        </a:rPr>
                        <a:t>                    7,600,085 </a:t>
                      </a: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1" i="0" u="none" strike="noStrike">
                          <a:solidFill>
                            <a:srgbClr val="000000"/>
                          </a:solidFill>
                          <a:effectLst/>
                          <a:latin typeface="Calibri" panose="020F0502020204030204" pitchFamily="34" charset="0"/>
                        </a:rPr>
                        <a:t>                 10,715,096 </a:t>
                      </a: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1" i="0" u="none" strike="noStrike" dirty="0">
                          <a:solidFill>
                            <a:srgbClr val="000000"/>
                          </a:solidFill>
                          <a:effectLst/>
                          <a:latin typeface="Calibri" panose="020F0502020204030204" pitchFamily="34" charset="0"/>
                        </a:rPr>
                        <a:t>                    7,767,782 </a:t>
                      </a:r>
                    </a:p>
                  </a:txBody>
                  <a:tcPr marL="7204" marR="7204" marT="720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1" i="0" u="none" strike="noStrike" dirty="0">
                          <a:solidFill>
                            <a:srgbClr val="000000"/>
                          </a:solidFill>
                          <a:effectLst/>
                          <a:latin typeface="Calibri" panose="020F0502020204030204" pitchFamily="34" charset="0"/>
                        </a:rPr>
                        <a:t>                    (3,115,011)</a:t>
                      </a:r>
                    </a:p>
                  </a:txBody>
                  <a:tcPr marL="7204" marR="7204" marT="7204"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918872011"/>
                  </a:ext>
                </a:extLst>
              </a:tr>
              <a:tr h="330527">
                <a:tc>
                  <a:txBody>
                    <a:bodyPr/>
                    <a:lstStyle/>
                    <a:p>
                      <a:pPr algn="l" fontAlgn="b"/>
                      <a:endParaRPr lang="en-US" sz="1000" b="0" i="0" u="none" strike="noStrike" dirty="0">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Less: Open Purchase Order encumbrances</a:t>
                      </a:r>
                    </a:p>
                  </a:txBody>
                  <a:tcPr marL="7204" marR="7204" marT="7204"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(1,263,521)</a:t>
                      </a:r>
                    </a:p>
                  </a:txBody>
                  <a:tcPr marL="7204" marR="7204" marT="7204"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(656,299)</a:t>
                      </a:r>
                    </a:p>
                  </a:txBody>
                  <a:tcPr marL="7204" marR="7204" marT="7204"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(91,450)</a:t>
                      </a:r>
                    </a:p>
                  </a:txBody>
                  <a:tcPr marL="7204" marR="7204" marT="7204" marB="0" anchor="b">
                    <a:lnL>
                      <a:noFill/>
                    </a:lnL>
                    <a:lnR>
                      <a:noFill/>
                    </a:lnR>
                    <a:lnT>
                      <a:noFill/>
                    </a:lnT>
                    <a:lnB w="6350" cap="flat" cmpd="sng" algn="ctr">
                      <a:solidFill>
                        <a:srgbClr val="808080"/>
                      </a:solidFill>
                      <a:prstDash val="solid"/>
                      <a:round/>
                      <a:headEnd type="none" w="med" len="med"/>
                      <a:tailEnd type="none" w="med" len="med"/>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204" marR="7204" marT="720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407423891"/>
                  </a:ext>
                </a:extLst>
              </a:tr>
              <a:tr h="330527">
                <a:tc>
                  <a:txBody>
                    <a:bodyPr/>
                    <a:lstStyle/>
                    <a:p>
                      <a:pPr algn="l" fontAlgn="b"/>
                      <a:endParaRPr lang="en-US" sz="1000" b="0" i="0" u="none" strike="noStrike" dirty="0">
                        <a:solidFill>
                          <a:srgbClr val="000000"/>
                        </a:solidFill>
                        <a:effectLst/>
                        <a:latin typeface="Calibri" panose="020F0502020204030204" pitchFamily="34" charset="0"/>
                      </a:endParaRPr>
                    </a:p>
                  </a:txBody>
                  <a:tcPr marL="7204" marR="7204" marT="7204"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GPR Carryover</a:t>
                      </a:r>
                    </a:p>
                  </a:txBody>
                  <a:tcPr marL="7204" marR="7204" marT="720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204" marR="7204" marT="720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                    6,336,564 </a:t>
                      </a:r>
                    </a:p>
                  </a:txBody>
                  <a:tcPr marL="7204" marR="7204" marT="7204" marB="0" anchor="b">
                    <a:lnL>
                      <a:noFill/>
                    </a:lnL>
                    <a:lnR>
                      <a:noFill/>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                 10,058,797 </a:t>
                      </a:r>
                    </a:p>
                  </a:txBody>
                  <a:tcPr marL="7204" marR="7204" marT="7204" marB="0" anchor="b">
                    <a:lnL>
                      <a:noFill/>
                    </a:lnL>
                    <a:lnR>
                      <a:noFill/>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                    7,676,332 </a:t>
                      </a:r>
                    </a:p>
                  </a:txBody>
                  <a:tcPr marL="7204" marR="7204" marT="7204" marB="0" anchor="b">
                    <a:lnL>
                      <a:noFill/>
                    </a:lnL>
                    <a:lnR>
                      <a:noFill/>
                    </a:lnR>
                    <a:lnT w="635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204" marR="7204" marT="7204"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67169021"/>
                  </a:ext>
                </a:extLst>
              </a:tr>
            </a:tbl>
          </a:graphicData>
        </a:graphic>
      </p:graphicFrame>
      <p:sp>
        <p:nvSpPr>
          <p:cNvPr id="5" name="Title 1">
            <a:extLst>
              <a:ext uri="{FF2B5EF4-FFF2-40B4-BE49-F238E27FC236}">
                <a16:creationId xmlns:a16="http://schemas.microsoft.com/office/drawing/2014/main" id="{32267C9E-6A05-459F-9971-F424568AD6C8}"/>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GPR Budget-to-Actual</a:t>
            </a:r>
          </a:p>
        </p:txBody>
      </p:sp>
      <p:sp>
        <p:nvSpPr>
          <p:cNvPr id="2" name="Slide Number Placeholder 1">
            <a:extLst>
              <a:ext uri="{FF2B5EF4-FFF2-40B4-BE49-F238E27FC236}">
                <a16:creationId xmlns:a16="http://schemas.microsoft.com/office/drawing/2014/main" id="{E6D67429-949A-48BC-A76E-6C3ED3F1073C}"/>
              </a:ext>
            </a:extLst>
          </p:cNvPr>
          <p:cNvSpPr>
            <a:spLocks noGrp="1"/>
          </p:cNvSpPr>
          <p:nvPr>
            <p:ph type="sldNum" sz="quarter" idx="12"/>
          </p:nvPr>
        </p:nvSpPr>
        <p:spPr/>
        <p:txBody>
          <a:bodyPr/>
          <a:lstStyle/>
          <a:p>
            <a:fld id="{68C3E0CA-B782-4593-8461-5AB4FD8BED4B}" type="slidenum">
              <a:rPr lang="en-US" smtClean="0"/>
              <a:t>12</a:t>
            </a:fld>
            <a:endParaRPr lang="en-US"/>
          </a:p>
        </p:txBody>
      </p:sp>
    </p:spTree>
    <p:extLst>
      <p:ext uri="{BB962C8B-B14F-4D97-AF65-F5344CB8AC3E}">
        <p14:creationId xmlns:p14="http://schemas.microsoft.com/office/powerpoint/2010/main" val="36682035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8523E02B-98CE-41D0-9DAC-AB09869EF900}"/>
              </a:ext>
            </a:extLst>
          </p:cNvPr>
          <p:cNvGraphicFramePr>
            <a:graphicFrameLocks noGrp="1"/>
          </p:cNvGraphicFramePr>
          <p:nvPr>
            <p:extLst>
              <p:ext uri="{D42A27DB-BD31-4B8C-83A1-F6EECF244321}">
                <p14:modId xmlns:p14="http://schemas.microsoft.com/office/powerpoint/2010/main" val="3669720840"/>
              </p:ext>
            </p:extLst>
          </p:nvPr>
        </p:nvGraphicFramePr>
        <p:xfrm>
          <a:off x="1273758" y="792591"/>
          <a:ext cx="9697305" cy="5896244"/>
        </p:xfrm>
        <a:graphic>
          <a:graphicData uri="http://schemas.openxmlformats.org/drawingml/2006/table">
            <a:tbl>
              <a:tblPr/>
              <a:tblGrid>
                <a:gridCol w="322879">
                  <a:extLst>
                    <a:ext uri="{9D8B030D-6E8A-4147-A177-3AD203B41FA5}">
                      <a16:colId xmlns:a16="http://schemas.microsoft.com/office/drawing/2014/main" val="3324669415"/>
                    </a:ext>
                  </a:extLst>
                </a:gridCol>
                <a:gridCol w="2565085">
                  <a:extLst>
                    <a:ext uri="{9D8B030D-6E8A-4147-A177-3AD203B41FA5}">
                      <a16:colId xmlns:a16="http://schemas.microsoft.com/office/drawing/2014/main" val="3312821555"/>
                    </a:ext>
                  </a:extLst>
                </a:gridCol>
                <a:gridCol w="1404125">
                  <a:extLst>
                    <a:ext uri="{9D8B030D-6E8A-4147-A177-3AD203B41FA5}">
                      <a16:colId xmlns:a16="http://schemas.microsoft.com/office/drawing/2014/main" val="941455386"/>
                    </a:ext>
                  </a:extLst>
                </a:gridCol>
                <a:gridCol w="1351304">
                  <a:extLst>
                    <a:ext uri="{9D8B030D-6E8A-4147-A177-3AD203B41FA5}">
                      <a16:colId xmlns:a16="http://schemas.microsoft.com/office/drawing/2014/main" val="1807314866"/>
                    </a:ext>
                  </a:extLst>
                </a:gridCol>
                <a:gridCol w="1351304">
                  <a:extLst>
                    <a:ext uri="{9D8B030D-6E8A-4147-A177-3AD203B41FA5}">
                      <a16:colId xmlns:a16="http://schemas.microsoft.com/office/drawing/2014/main" val="3568882921"/>
                    </a:ext>
                  </a:extLst>
                </a:gridCol>
                <a:gridCol w="1351304">
                  <a:extLst>
                    <a:ext uri="{9D8B030D-6E8A-4147-A177-3AD203B41FA5}">
                      <a16:colId xmlns:a16="http://schemas.microsoft.com/office/drawing/2014/main" val="2341946844"/>
                    </a:ext>
                  </a:extLst>
                </a:gridCol>
                <a:gridCol w="1351304">
                  <a:extLst>
                    <a:ext uri="{9D8B030D-6E8A-4147-A177-3AD203B41FA5}">
                      <a16:colId xmlns:a16="http://schemas.microsoft.com/office/drawing/2014/main" val="734615277"/>
                    </a:ext>
                  </a:extLst>
                </a:gridCol>
              </a:tblGrid>
              <a:tr h="127801">
                <a:tc rowSpan="2" gridSpan="2">
                  <a:txBody>
                    <a:bodyPr/>
                    <a:lstStyle/>
                    <a:p>
                      <a:pPr algn="ctr" fontAlgn="ctr"/>
                      <a:r>
                        <a:rPr lang="en-US" sz="1000" b="1" i="0" u="none" strike="noStrike" dirty="0">
                          <a:solidFill>
                            <a:srgbClr val="000000"/>
                          </a:solidFill>
                          <a:effectLst/>
                          <a:latin typeface="Calibri" panose="020F0502020204030204" pitchFamily="34" charset="0"/>
                        </a:rPr>
                        <a:t>Fund 131 - Tuition</a:t>
                      </a:r>
                    </a:p>
                  </a:txBody>
                  <a:tcPr marL="5150" marR="5150" marT="515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E0B4"/>
                    </a:solidFill>
                  </a:tcPr>
                </a:tc>
                <a:tc rowSpan="2" hMerge="1">
                  <a:txBody>
                    <a:bodyPr/>
                    <a:lstStyle/>
                    <a:p>
                      <a:endParaRPr lang="en-US"/>
                    </a:p>
                  </a:txBody>
                  <a:tcPr/>
                </a:tc>
                <a:tc>
                  <a:txBody>
                    <a:bodyPr/>
                    <a:lstStyle/>
                    <a:p>
                      <a:pPr algn="ctr" fontAlgn="b"/>
                      <a:r>
                        <a:rPr lang="en-US" sz="1000" b="1" i="0" u="none" strike="noStrike" dirty="0">
                          <a:solidFill>
                            <a:srgbClr val="000000"/>
                          </a:solidFill>
                          <a:effectLst/>
                          <a:latin typeface="Calibri" panose="020F0502020204030204" pitchFamily="34" charset="0"/>
                        </a:rPr>
                        <a:t>2021-22</a:t>
                      </a: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2021-22</a:t>
                      </a: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2020-21</a:t>
                      </a: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2019-20</a:t>
                      </a: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Increase (Decrease)</a:t>
                      </a:r>
                    </a:p>
                  </a:txBody>
                  <a:tcPr marL="5150" marR="5150" marT="51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915111728"/>
                  </a:ext>
                </a:extLst>
              </a:tr>
              <a:tr h="365312">
                <a:tc gridSpan="2" vMerge="1">
                  <a:txBody>
                    <a:bodyPr/>
                    <a:lstStyle/>
                    <a:p>
                      <a:endParaRPr lang="en-US"/>
                    </a:p>
                  </a:txBody>
                  <a:tcPr/>
                </a:tc>
                <a:tc hMerge="1" vMerge="1">
                  <a:txBody>
                    <a:bodyPr/>
                    <a:lstStyle/>
                    <a:p>
                      <a:endParaRPr lang="en-US"/>
                    </a:p>
                  </a:txBody>
                  <a:tcPr/>
                </a:tc>
                <a:tc>
                  <a:txBody>
                    <a:bodyPr/>
                    <a:lstStyle/>
                    <a:p>
                      <a:pPr algn="ctr" fontAlgn="b"/>
                      <a:r>
                        <a:rPr lang="en-US" sz="1000" b="1" i="0" u="none" strike="noStrike" dirty="0">
                          <a:solidFill>
                            <a:srgbClr val="000000"/>
                          </a:solidFill>
                          <a:effectLst/>
                          <a:latin typeface="Calibri" panose="020F0502020204030204" pitchFamily="34" charset="0"/>
                        </a:rPr>
                        <a:t>Budget</a:t>
                      </a:r>
                    </a:p>
                  </a:txBody>
                  <a:tcPr marL="5150" marR="5150" marT="5150"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Actuals</a:t>
                      </a:r>
                    </a:p>
                  </a:txBody>
                  <a:tcPr marL="5150" marR="5150" marT="5150"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Actuals</a:t>
                      </a:r>
                    </a:p>
                  </a:txBody>
                  <a:tcPr marL="5150" marR="5150" marT="5150"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Actuals</a:t>
                      </a:r>
                    </a:p>
                  </a:txBody>
                  <a:tcPr marL="5150" marR="5150" marT="5150"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FY22 to FY21 Actuals</a:t>
                      </a:r>
                    </a:p>
                  </a:txBody>
                  <a:tcPr marL="5150" marR="5150" marT="5150"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6E0B4"/>
                    </a:solidFill>
                  </a:tcPr>
                </a:tc>
                <a:extLst>
                  <a:ext uri="{0D108BD9-81ED-4DB2-BD59-A6C34878D82A}">
                    <a16:rowId xmlns:a16="http://schemas.microsoft.com/office/drawing/2014/main" val="1081317368"/>
                  </a:ext>
                </a:extLst>
              </a:tr>
              <a:tr h="127801">
                <a:tc gridSpan="2">
                  <a:txBody>
                    <a:bodyPr/>
                    <a:lstStyle/>
                    <a:p>
                      <a:pPr algn="l" fontAlgn="b"/>
                      <a:r>
                        <a:rPr lang="en-US" sz="1000" b="1" i="0" u="none" strike="noStrike">
                          <a:solidFill>
                            <a:srgbClr val="000000"/>
                          </a:solidFill>
                          <a:effectLst/>
                          <a:latin typeface="Calibri" panose="020F0502020204030204" pitchFamily="34" charset="0"/>
                        </a:rPr>
                        <a:t>Revenue</a:t>
                      </a:r>
                    </a:p>
                  </a:txBody>
                  <a:tcPr marL="5150" marR="5150" marT="5150" marB="0" anchor="b">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297711879"/>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Tuition Collected</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38,051,304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39,284,177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38,750,958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37,444,789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533,219 </a:t>
                      </a: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7325583"/>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Other Revenue</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1,438,291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515683235"/>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Transfer from CECE</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800,000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800,000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800,000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800,000 </a:t>
                      </a: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279437590"/>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Transfers from UWSA</a:t>
                      </a:r>
                    </a:p>
                  </a:txBody>
                  <a:tcPr marL="5150" marR="5150" marT="515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200,000 </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391,396 </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500,000 </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200,000 </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2956843"/>
                  </a:ext>
                </a:extLst>
              </a:tr>
              <a:tr h="233328">
                <a:tc gridSpan="2">
                  <a:txBody>
                    <a:bodyPr/>
                    <a:lstStyle/>
                    <a:p>
                      <a:pPr algn="l" fontAlgn="b"/>
                      <a:r>
                        <a:rPr lang="en-US" sz="1000" b="1" i="0" u="none" strike="noStrike">
                          <a:solidFill>
                            <a:srgbClr val="000000"/>
                          </a:solidFill>
                          <a:effectLst/>
                          <a:latin typeface="Calibri" panose="020F0502020204030204" pitchFamily="34" charset="0"/>
                        </a:rPr>
                        <a:t>Total Revenue</a:t>
                      </a: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000" b="0" i="0" u="none" strike="noStrike" dirty="0">
                          <a:solidFill>
                            <a:srgbClr val="000000"/>
                          </a:solidFill>
                          <a:effectLst/>
                          <a:latin typeface="Calibri" panose="020F0502020204030204" pitchFamily="34" charset="0"/>
                        </a:rPr>
                        <a:t>                          39,051,304 </a:t>
                      </a: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40,475,573 </a:t>
                      </a: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41,489,250 </a:t>
                      </a: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38,444,789 </a:t>
                      </a: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2765968907"/>
                  </a:ext>
                </a:extLst>
              </a:tr>
              <a:tr h="127801">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19498775"/>
                  </a:ext>
                </a:extLst>
              </a:tr>
              <a:tr h="127801">
                <a:tc gridSpan="2">
                  <a:txBody>
                    <a:bodyPr/>
                    <a:lstStyle/>
                    <a:p>
                      <a:pPr algn="l" fontAlgn="b"/>
                      <a:r>
                        <a:rPr lang="en-US" sz="1000" b="1" i="0" u="none" strike="noStrike">
                          <a:solidFill>
                            <a:srgbClr val="000000"/>
                          </a:solidFill>
                          <a:effectLst/>
                          <a:latin typeface="Calibri" panose="020F0502020204030204" pitchFamily="34" charset="0"/>
                        </a:rPr>
                        <a:t>Expenses</a:t>
                      </a: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08568886"/>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Permanent Salaries</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2,297,067 </a:t>
                      </a:r>
                    </a:p>
                  </a:txBody>
                  <a:tcPr marL="5150" marR="5150" marT="515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5,613,856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4,104,340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3,561,231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1,509,517 </a:t>
                      </a: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21572920"/>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LTE and Student Salaries</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46,440 </a:t>
                      </a:r>
                    </a:p>
                  </a:txBody>
                  <a:tcPr marL="5150" marR="5150" marT="515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32,608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9,973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22,968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22,635 </a:t>
                      </a: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211735265"/>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Fringe Benefits</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963,314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1,795,440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1,025,866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899,506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769,574 </a:t>
                      </a: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40706404"/>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Supplies</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211,986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1,136,062 </a:t>
                      </a:r>
                    </a:p>
                  </a:txBody>
                  <a:tcPr marL="5150" marR="5150" marT="515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1,013,548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963,079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122,514 </a:t>
                      </a: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12895862"/>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Capital</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24,200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46,961 </a:t>
                      </a:r>
                    </a:p>
                  </a:txBody>
                  <a:tcPr marL="5150" marR="5150" marT="515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72,673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33,550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(25,712)</a:t>
                      </a: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73971614"/>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Special Purpose</a:t>
                      </a: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12,477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9,697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11,585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2,780 </a:t>
                      </a: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835746124"/>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Aid to Individuals</a:t>
                      </a: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28,000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5150" marR="5150" marT="5150"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28,000 </a:t>
                      </a: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3949144"/>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Sales Credits</a:t>
                      </a:r>
                    </a:p>
                  </a:txBody>
                  <a:tcPr marL="5150" marR="5150" marT="515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(2,704,682)</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(132,602)</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(9,242)</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(2,572,079)</a:t>
                      </a:r>
                    </a:p>
                  </a:txBody>
                  <a:tcPr marL="5150" marR="5150" marT="51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9466213"/>
                  </a:ext>
                </a:extLst>
              </a:tr>
              <a:tr h="233328">
                <a:tc gridSpan="2">
                  <a:txBody>
                    <a:bodyPr/>
                    <a:lstStyle/>
                    <a:p>
                      <a:pPr algn="l" fontAlgn="b"/>
                      <a:r>
                        <a:rPr lang="en-US" sz="1000" b="1" i="0" u="none" strike="noStrike">
                          <a:solidFill>
                            <a:srgbClr val="000000"/>
                          </a:solidFill>
                          <a:effectLst/>
                          <a:latin typeface="Calibri" panose="020F0502020204030204" pitchFamily="34" charset="0"/>
                        </a:rPr>
                        <a:t>Total Expenses</a:t>
                      </a: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l" fontAlgn="b"/>
                      <a:r>
                        <a:rPr lang="en-US" sz="1000" b="0" i="0" u="none" strike="noStrike">
                          <a:solidFill>
                            <a:srgbClr val="000000"/>
                          </a:solidFill>
                          <a:effectLst/>
                          <a:latin typeface="Calibri" panose="020F0502020204030204" pitchFamily="34" charset="0"/>
                        </a:rPr>
                        <a:t>                            3,543,007 </a:t>
                      </a:r>
                    </a:p>
                  </a:txBody>
                  <a:tcPr marL="5150" marR="5150" marT="51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5,960,723 </a:t>
                      </a:r>
                    </a:p>
                  </a:txBody>
                  <a:tcPr marL="5150" marR="5150" marT="51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6,103,494 </a:t>
                      </a:r>
                    </a:p>
                  </a:txBody>
                  <a:tcPr marL="5150" marR="5150" marT="51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5,482,677 </a:t>
                      </a:r>
                    </a:p>
                  </a:txBody>
                  <a:tcPr marL="5150" marR="5150" marT="51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(142,771)</a:t>
                      </a:r>
                    </a:p>
                  </a:txBody>
                  <a:tcPr marL="5150" marR="5150" marT="51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6660701"/>
                  </a:ext>
                </a:extLst>
              </a:tr>
              <a:tr h="233328">
                <a:tc>
                  <a:txBody>
                    <a:bodyPr/>
                    <a:lstStyle/>
                    <a:p>
                      <a:pPr algn="l" fontAlgn="b"/>
                      <a:r>
                        <a:rPr lang="en-US" sz="1000" b="1" i="0" u="none" strike="noStrike">
                          <a:solidFill>
                            <a:srgbClr val="000000"/>
                          </a:solidFill>
                          <a:effectLst/>
                          <a:latin typeface="Calibri" panose="020F0502020204030204" pitchFamily="34" charset="0"/>
                        </a:rPr>
                        <a:t>Net</a:t>
                      </a: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34,514,851 </a:t>
                      </a:r>
                    </a:p>
                  </a:txBody>
                  <a:tcPr marL="5150" marR="5150" marT="51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35,385,756 </a:t>
                      </a:r>
                    </a:p>
                  </a:txBody>
                  <a:tcPr marL="5150" marR="5150" marT="51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32,962,112 </a:t>
                      </a:r>
                    </a:p>
                  </a:txBody>
                  <a:tcPr marL="5150" marR="5150" marT="515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68490497"/>
                  </a:ext>
                </a:extLst>
              </a:tr>
              <a:tr h="127801">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w="12700" cap="flat" cmpd="sng" algn="ctr">
                      <a:solidFill>
                        <a:schemeClr val="tx1"/>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562789228"/>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Beginning Fund Balance</a:t>
                      </a: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2,227,693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2,139,597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2,311,893 </a:t>
                      </a: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485278940"/>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Funds available</a:t>
                      </a: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36,742,544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37,525,353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35,274,005 </a:t>
                      </a:r>
                    </a:p>
                  </a:txBody>
                  <a:tcPr marL="5150" marR="5150" marT="515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96787053"/>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Tuition target - required</a:t>
                      </a: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(33,134,048)</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(33,134,048)</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(33,134,048)</a:t>
                      </a:r>
                    </a:p>
                  </a:txBody>
                  <a:tcPr marL="5150" marR="5150" marT="515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63055955"/>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Tuition sweep to Fund 102/103 GPR Carryover</a:t>
                      </a:r>
                    </a:p>
                  </a:txBody>
                  <a:tcPr marL="5150" marR="5150" marT="5150"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(2,163,612)</a:t>
                      </a:r>
                    </a:p>
                  </a:txBody>
                  <a:tcPr marL="5150" marR="5150" marT="5150"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   </a:t>
                      </a:r>
                    </a:p>
                  </a:txBody>
                  <a:tcPr marL="5150" marR="5150" marT="5150"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174930246"/>
                  </a:ext>
                </a:extLst>
              </a:tr>
              <a:tr h="233328">
                <a:tc>
                  <a:txBody>
                    <a:bodyPr/>
                    <a:lstStyle/>
                    <a:p>
                      <a:pPr algn="l" fontAlgn="b"/>
                      <a:endParaRPr lang="en-US" sz="1000" b="0" i="0" u="none" strike="noStrike">
                        <a:solidFill>
                          <a:srgbClr val="000000"/>
                        </a:solidFill>
                        <a:effectLst/>
                        <a:latin typeface="Calibri" panose="020F0502020204030204" pitchFamily="34" charset="0"/>
                      </a:endParaRPr>
                    </a:p>
                  </a:txBody>
                  <a:tcPr marL="5150" marR="5150" marT="5150"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Ending Fund Balance</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3,608,496 </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2,227,693 </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2,139,957 </a:t>
                      </a:r>
                    </a:p>
                  </a:txBody>
                  <a:tcPr marL="5150" marR="5150" marT="5150"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5150" marR="5150" marT="5150"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02737161"/>
                  </a:ext>
                </a:extLst>
              </a:tr>
            </a:tbl>
          </a:graphicData>
        </a:graphic>
      </p:graphicFrame>
      <p:sp>
        <p:nvSpPr>
          <p:cNvPr id="7" name="Title 1">
            <a:extLst>
              <a:ext uri="{FF2B5EF4-FFF2-40B4-BE49-F238E27FC236}">
                <a16:creationId xmlns:a16="http://schemas.microsoft.com/office/drawing/2014/main" id="{8588BDF7-F5C4-4644-8AC1-29CB7308211B}"/>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Tuition Budget-to-Actual</a:t>
            </a:r>
          </a:p>
        </p:txBody>
      </p:sp>
      <p:sp>
        <p:nvSpPr>
          <p:cNvPr id="2" name="Slide Number Placeholder 1">
            <a:extLst>
              <a:ext uri="{FF2B5EF4-FFF2-40B4-BE49-F238E27FC236}">
                <a16:creationId xmlns:a16="http://schemas.microsoft.com/office/drawing/2014/main" id="{1D7C38B3-F488-4708-9976-8562FA681183}"/>
              </a:ext>
            </a:extLst>
          </p:cNvPr>
          <p:cNvSpPr>
            <a:spLocks noGrp="1"/>
          </p:cNvSpPr>
          <p:nvPr>
            <p:ph type="sldNum" sz="quarter" idx="12"/>
          </p:nvPr>
        </p:nvSpPr>
        <p:spPr/>
        <p:txBody>
          <a:bodyPr/>
          <a:lstStyle/>
          <a:p>
            <a:fld id="{68C3E0CA-B782-4593-8461-5AB4FD8BED4B}" type="slidenum">
              <a:rPr lang="en-US" smtClean="0"/>
              <a:t>13</a:t>
            </a:fld>
            <a:endParaRPr lang="en-US"/>
          </a:p>
        </p:txBody>
      </p:sp>
    </p:spTree>
    <p:extLst>
      <p:ext uri="{BB962C8B-B14F-4D97-AF65-F5344CB8AC3E}">
        <p14:creationId xmlns:p14="http://schemas.microsoft.com/office/powerpoint/2010/main" val="1350643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0314AA5-A1B1-47DD-83D2-6B6B363E1BF3}"/>
              </a:ext>
            </a:extLst>
          </p:cNvPr>
          <p:cNvGraphicFramePr>
            <a:graphicFrameLocks noGrp="1"/>
          </p:cNvGraphicFramePr>
          <p:nvPr>
            <p:extLst>
              <p:ext uri="{D42A27DB-BD31-4B8C-83A1-F6EECF244321}">
                <p14:modId xmlns:p14="http://schemas.microsoft.com/office/powerpoint/2010/main" val="911246999"/>
              </p:ext>
            </p:extLst>
          </p:nvPr>
        </p:nvGraphicFramePr>
        <p:xfrm>
          <a:off x="1371600" y="792591"/>
          <a:ext cx="9648185" cy="5219095"/>
        </p:xfrm>
        <a:graphic>
          <a:graphicData uri="http://schemas.openxmlformats.org/drawingml/2006/table">
            <a:tbl>
              <a:tblPr/>
              <a:tblGrid>
                <a:gridCol w="314984">
                  <a:extLst>
                    <a:ext uri="{9D8B030D-6E8A-4147-A177-3AD203B41FA5}">
                      <a16:colId xmlns:a16="http://schemas.microsoft.com/office/drawing/2014/main" val="2823330493"/>
                    </a:ext>
                  </a:extLst>
                </a:gridCol>
                <a:gridCol w="2502373">
                  <a:extLst>
                    <a:ext uri="{9D8B030D-6E8A-4147-A177-3AD203B41FA5}">
                      <a16:colId xmlns:a16="http://schemas.microsoft.com/office/drawing/2014/main" val="3876338175"/>
                    </a:ext>
                  </a:extLst>
                </a:gridCol>
                <a:gridCol w="1318267">
                  <a:extLst>
                    <a:ext uri="{9D8B030D-6E8A-4147-A177-3AD203B41FA5}">
                      <a16:colId xmlns:a16="http://schemas.microsoft.com/office/drawing/2014/main" val="3985091656"/>
                    </a:ext>
                  </a:extLst>
                </a:gridCol>
                <a:gridCol w="1318267">
                  <a:extLst>
                    <a:ext uri="{9D8B030D-6E8A-4147-A177-3AD203B41FA5}">
                      <a16:colId xmlns:a16="http://schemas.microsoft.com/office/drawing/2014/main" val="2282984557"/>
                    </a:ext>
                  </a:extLst>
                </a:gridCol>
                <a:gridCol w="1557760">
                  <a:extLst>
                    <a:ext uri="{9D8B030D-6E8A-4147-A177-3AD203B41FA5}">
                      <a16:colId xmlns:a16="http://schemas.microsoft.com/office/drawing/2014/main" val="1600366621"/>
                    </a:ext>
                  </a:extLst>
                </a:gridCol>
                <a:gridCol w="1318267">
                  <a:extLst>
                    <a:ext uri="{9D8B030D-6E8A-4147-A177-3AD203B41FA5}">
                      <a16:colId xmlns:a16="http://schemas.microsoft.com/office/drawing/2014/main" val="1292115836"/>
                    </a:ext>
                  </a:extLst>
                </a:gridCol>
                <a:gridCol w="1318267">
                  <a:extLst>
                    <a:ext uri="{9D8B030D-6E8A-4147-A177-3AD203B41FA5}">
                      <a16:colId xmlns:a16="http://schemas.microsoft.com/office/drawing/2014/main" val="216127761"/>
                    </a:ext>
                  </a:extLst>
                </a:gridCol>
              </a:tblGrid>
              <a:tr h="147104">
                <a:tc rowSpan="2" gridSpan="2">
                  <a:txBody>
                    <a:bodyPr/>
                    <a:lstStyle/>
                    <a:p>
                      <a:pPr algn="ctr" fontAlgn="ctr"/>
                      <a:r>
                        <a:rPr lang="en-US" sz="1000" b="1" i="0" u="none" strike="noStrike" dirty="0">
                          <a:solidFill>
                            <a:srgbClr val="000000"/>
                          </a:solidFill>
                          <a:effectLst/>
                          <a:latin typeface="Calibri" panose="020F0502020204030204" pitchFamily="34" charset="0"/>
                        </a:rPr>
                        <a:t>Fund 189 - Tuition</a:t>
                      </a:r>
                    </a:p>
                  </a:txBody>
                  <a:tcPr marL="7355" marR="7355" marT="7355"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E0B4"/>
                    </a:solidFill>
                  </a:tcPr>
                </a:tc>
                <a:tc rowSpan="2" hMerge="1">
                  <a:txBody>
                    <a:bodyPr/>
                    <a:lstStyle/>
                    <a:p>
                      <a:endParaRPr lang="en-US"/>
                    </a:p>
                  </a:txBody>
                  <a:tcPr/>
                </a:tc>
                <a:tc>
                  <a:txBody>
                    <a:bodyPr/>
                    <a:lstStyle/>
                    <a:p>
                      <a:pPr algn="ctr" fontAlgn="b"/>
                      <a:r>
                        <a:rPr lang="en-US" sz="1000" b="1" i="0" u="none" strike="noStrike" dirty="0">
                          <a:solidFill>
                            <a:srgbClr val="000000"/>
                          </a:solidFill>
                          <a:effectLst/>
                          <a:latin typeface="Calibri" panose="020F0502020204030204" pitchFamily="34" charset="0"/>
                        </a:rPr>
                        <a:t>2021-22</a:t>
                      </a:r>
                    </a:p>
                  </a:txBody>
                  <a:tcPr marL="7355" marR="7355" marT="7355"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2021-22</a:t>
                      </a:r>
                    </a:p>
                  </a:txBody>
                  <a:tcPr marL="7355" marR="7355" marT="7355"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2020-21</a:t>
                      </a:r>
                    </a:p>
                  </a:txBody>
                  <a:tcPr marL="7355" marR="7355" marT="7355"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2019-20</a:t>
                      </a:r>
                    </a:p>
                  </a:txBody>
                  <a:tcPr marL="7355" marR="7355" marT="7355"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Increase (Decrease)</a:t>
                      </a:r>
                    </a:p>
                  </a:txBody>
                  <a:tcPr marL="7355" marR="7355" marT="735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934803699"/>
                  </a:ext>
                </a:extLst>
              </a:tr>
              <a:tr h="331825">
                <a:tc gridSpan="2" vMerge="1">
                  <a:txBody>
                    <a:bodyPr/>
                    <a:lstStyle/>
                    <a:p>
                      <a:endParaRPr lang="en-US"/>
                    </a:p>
                  </a:txBody>
                  <a:tcPr/>
                </a:tc>
                <a:tc hMerge="1" vMerge="1">
                  <a:txBody>
                    <a:bodyPr/>
                    <a:lstStyle/>
                    <a:p>
                      <a:endParaRPr lang="en-US"/>
                    </a:p>
                  </a:txBody>
                  <a:tcPr/>
                </a:tc>
                <a:tc>
                  <a:txBody>
                    <a:bodyPr/>
                    <a:lstStyle/>
                    <a:p>
                      <a:pPr algn="ctr" fontAlgn="b"/>
                      <a:r>
                        <a:rPr lang="en-US" sz="1000" b="1" i="0" u="none" strike="noStrike" dirty="0">
                          <a:solidFill>
                            <a:srgbClr val="000000"/>
                          </a:solidFill>
                          <a:effectLst/>
                          <a:latin typeface="Calibri" panose="020F0502020204030204" pitchFamily="34" charset="0"/>
                        </a:rPr>
                        <a:t>Budget</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Actuals</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Actuals</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Actuals</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dirty="0">
                          <a:solidFill>
                            <a:srgbClr val="000000"/>
                          </a:solidFill>
                          <a:effectLst/>
                          <a:latin typeface="Calibri" panose="020F0502020204030204" pitchFamily="34" charset="0"/>
                        </a:rPr>
                        <a:t>FY22 to FY21 Actuals</a:t>
                      </a:r>
                    </a:p>
                  </a:txBody>
                  <a:tcPr marL="7355" marR="7355" marT="7355"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6E0B4"/>
                    </a:solidFill>
                  </a:tcPr>
                </a:tc>
                <a:extLst>
                  <a:ext uri="{0D108BD9-81ED-4DB2-BD59-A6C34878D82A}">
                    <a16:rowId xmlns:a16="http://schemas.microsoft.com/office/drawing/2014/main" val="7524679"/>
                  </a:ext>
                </a:extLst>
              </a:tr>
              <a:tr h="147104">
                <a:tc gridSpan="2">
                  <a:txBody>
                    <a:bodyPr/>
                    <a:lstStyle/>
                    <a:p>
                      <a:pPr algn="l" fontAlgn="b"/>
                      <a:r>
                        <a:rPr lang="en-US" sz="1000" b="1" i="0" u="none" strike="noStrike" dirty="0">
                          <a:solidFill>
                            <a:srgbClr val="000000"/>
                          </a:solidFill>
                          <a:effectLst/>
                          <a:latin typeface="Calibri" panose="020F0502020204030204" pitchFamily="34" charset="0"/>
                        </a:rPr>
                        <a:t>Revenue</a:t>
                      </a:r>
                    </a:p>
                  </a:txBody>
                  <a:tcPr marL="7355" marR="7355" marT="7355" marB="0" anchor="b">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87947589"/>
                  </a:ext>
                </a:extLst>
              </a:tr>
              <a:tr h="266258">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Tuition &amp; Revenue Collected</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2,037,136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5,299,613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4,659,154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3,912,420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640,459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218247686"/>
                  </a:ext>
                </a:extLst>
              </a:tr>
              <a:tr h="266258">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Transfer to tuition pool</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(800,000)</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(800,000)</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(800,000)</a:t>
                      </a:r>
                    </a:p>
                  </a:txBody>
                  <a:tcPr marL="7355" marR="7355" marT="735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881041325"/>
                  </a:ext>
                </a:extLst>
              </a:tr>
              <a:tr h="266258">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Transfers</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26,862 </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(1,261,428)</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(1,048,894)</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(1,011,019)</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a:t>
                      </a:r>
                    </a:p>
                  </a:txBody>
                  <a:tcPr marL="7355" marR="7355" marT="7355"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872764519"/>
                  </a:ext>
                </a:extLst>
              </a:tr>
              <a:tr h="266258">
                <a:tc gridSpan="2">
                  <a:txBody>
                    <a:bodyPr/>
                    <a:lstStyle/>
                    <a:p>
                      <a:pPr algn="l" fontAlgn="b"/>
                      <a:r>
                        <a:rPr lang="en-US" sz="1000" b="1" i="0" u="none" strike="noStrike" dirty="0">
                          <a:solidFill>
                            <a:srgbClr val="000000"/>
                          </a:solidFill>
                          <a:effectLst/>
                          <a:latin typeface="Calibri" panose="020F0502020204030204" pitchFamily="34" charset="0"/>
                        </a:rPr>
                        <a:t>Total Revenue</a:t>
                      </a: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000" b="0" i="0" u="none" strike="noStrike">
                          <a:solidFill>
                            <a:srgbClr val="000000"/>
                          </a:solidFill>
                          <a:effectLst/>
                          <a:latin typeface="Calibri" panose="020F0502020204030204" pitchFamily="34" charset="0"/>
                        </a:rPr>
                        <a:t>                            2,063,998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panose="020F0502020204030204" pitchFamily="34" charset="0"/>
                        </a:rPr>
                        <a:t>                            3,238,185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panose="020F0502020204030204" pitchFamily="34" charset="0"/>
                        </a:rPr>
                        <a:t>                            2,810,260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panose="020F0502020204030204" pitchFamily="34" charset="0"/>
                        </a:rPr>
                        <a:t>                            2,101,401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783098613"/>
                  </a:ext>
                </a:extLst>
              </a:tr>
              <a:tr h="147104">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94017505"/>
                  </a:ext>
                </a:extLst>
              </a:tr>
              <a:tr h="147104">
                <a:tc gridSpan="2">
                  <a:txBody>
                    <a:bodyPr/>
                    <a:lstStyle/>
                    <a:p>
                      <a:pPr algn="l" fontAlgn="b"/>
                      <a:r>
                        <a:rPr lang="en-US" sz="1000" b="1" i="0" u="none" strike="noStrike">
                          <a:solidFill>
                            <a:srgbClr val="000000"/>
                          </a:solidFill>
                          <a:effectLst/>
                          <a:latin typeface="Calibri" panose="020F0502020204030204" pitchFamily="34" charset="0"/>
                        </a:rPr>
                        <a:t>Expenses</a:t>
                      </a: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157805872"/>
                  </a:ext>
                </a:extLst>
              </a:tr>
              <a:tr h="266258">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Permanent Salaries</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1,626,012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1,734,463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1,334,011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1,023,443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400,452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959612043"/>
                  </a:ext>
                </a:extLst>
              </a:tr>
              <a:tr h="266258">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LTE and Student Salaries</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15,000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2,548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8,175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2,548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73781939"/>
                  </a:ext>
                </a:extLst>
              </a:tr>
              <a:tr h="266258">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Fringe Benefits</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659,477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658,076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431,378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326,451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226,698 </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661900445"/>
                  </a:ext>
                </a:extLst>
              </a:tr>
              <a:tr h="266258">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Supplies</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289,886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291,832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303,687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206,200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(11,855)</a:t>
                      </a: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71935613"/>
                  </a:ext>
                </a:extLst>
              </a:tr>
              <a:tr h="266258">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Aid to Individuals</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9,375 </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14,400 </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   </a:t>
                      </a:r>
                    </a:p>
                  </a:txBody>
                  <a:tcPr marL="7355" marR="7355" marT="7355"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(5,025)</a:t>
                      </a:r>
                    </a:p>
                  </a:txBody>
                  <a:tcPr marL="7355" marR="7355" marT="7355"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2303144128"/>
                  </a:ext>
                </a:extLst>
              </a:tr>
              <a:tr h="266258">
                <a:tc gridSpan="2">
                  <a:txBody>
                    <a:bodyPr/>
                    <a:lstStyle/>
                    <a:p>
                      <a:pPr algn="l" fontAlgn="b"/>
                      <a:r>
                        <a:rPr lang="en-US" sz="1000" b="1" i="0" u="none" strike="noStrike">
                          <a:solidFill>
                            <a:srgbClr val="000000"/>
                          </a:solidFill>
                          <a:effectLst/>
                          <a:latin typeface="Calibri" panose="020F0502020204030204" pitchFamily="34" charset="0"/>
                        </a:rPr>
                        <a:t>Total Expenses</a:t>
                      </a: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000" b="0" i="0" u="none" strike="noStrike">
                          <a:solidFill>
                            <a:srgbClr val="000000"/>
                          </a:solidFill>
                          <a:effectLst/>
                          <a:latin typeface="Calibri" panose="020F0502020204030204" pitchFamily="34" charset="0"/>
                        </a:rPr>
                        <a:t>                            2,590,375 </a:t>
                      </a:r>
                    </a:p>
                  </a:txBody>
                  <a:tcPr marL="7355" marR="7355" marT="7355"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2,696,293 </a:t>
                      </a:r>
                    </a:p>
                  </a:txBody>
                  <a:tcPr marL="7355" marR="7355" marT="7355"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2,083,476 </a:t>
                      </a:r>
                    </a:p>
                  </a:txBody>
                  <a:tcPr marL="7355" marR="7355" marT="7355"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a:solidFill>
                            <a:srgbClr val="000000"/>
                          </a:solidFill>
                          <a:effectLst/>
                          <a:latin typeface="Calibri" panose="020F0502020204030204" pitchFamily="34" charset="0"/>
                        </a:rPr>
                        <a:t>                            1,564,268 </a:t>
                      </a:r>
                    </a:p>
                  </a:txBody>
                  <a:tcPr marL="7355" marR="7355" marT="7355"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r" fontAlgn="b"/>
                      <a:r>
                        <a:rPr lang="en-US" sz="1000" b="0" i="0" u="none" strike="noStrike" dirty="0">
                          <a:solidFill>
                            <a:srgbClr val="000000"/>
                          </a:solidFill>
                          <a:effectLst/>
                          <a:latin typeface="Calibri" panose="020F0502020204030204" pitchFamily="34" charset="0"/>
                        </a:rPr>
                        <a:t>                                612,818 </a:t>
                      </a:r>
                    </a:p>
                  </a:txBody>
                  <a:tcPr marL="7355" marR="7355" marT="7355"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844414022"/>
                  </a:ext>
                </a:extLst>
              </a:tr>
              <a:tr h="266258">
                <a:tc>
                  <a:txBody>
                    <a:bodyPr/>
                    <a:lstStyle/>
                    <a:p>
                      <a:pPr algn="l" fontAlgn="b"/>
                      <a:r>
                        <a:rPr lang="en-US" sz="1100" b="1" i="0" u="none" strike="noStrike">
                          <a:solidFill>
                            <a:srgbClr val="000000"/>
                          </a:solidFill>
                          <a:effectLst/>
                          <a:latin typeface="Calibri" panose="020F0502020204030204" pitchFamily="34" charset="0"/>
                        </a:rPr>
                        <a:t>Net</a:t>
                      </a: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0" i="0" u="none" strike="noStrike">
                          <a:solidFill>
                            <a:srgbClr val="000000"/>
                          </a:solidFill>
                          <a:effectLst/>
                          <a:latin typeface="Calibri" panose="020F0502020204030204" pitchFamily="34" charset="0"/>
                        </a:rPr>
                        <a:t>                                541,891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panose="020F0502020204030204" pitchFamily="34" charset="0"/>
                        </a:rPr>
                        <a:t>                                726,784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r>
                        <a:rPr lang="en-US" sz="1000" b="0" i="0" u="none" strike="noStrike" dirty="0">
                          <a:solidFill>
                            <a:srgbClr val="000000"/>
                          </a:solidFill>
                          <a:effectLst/>
                          <a:latin typeface="Calibri" panose="020F0502020204030204" pitchFamily="34" charset="0"/>
                        </a:rPr>
                        <a:t>                                537,133 </a:t>
                      </a:r>
                    </a:p>
                  </a:txBody>
                  <a:tcPr marL="7355" marR="7355" marT="7355"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564746792"/>
                  </a:ext>
                </a:extLst>
              </a:tr>
              <a:tr h="147104">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990929861"/>
                  </a:ext>
                </a:extLst>
              </a:tr>
              <a:tr h="266258">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Beginning Fund Balance</a:t>
                      </a:r>
                    </a:p>
                  </a:txBody>
                  <a:tcPr marL="7355" marR="7355" marT="7355"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3,150,311 </a:t>
                      </a:r>
                    </a:p>
                  </a:txBody>
                  <a:tcPr marL="7355" marR="7355" marT="7355" marB="0" anchor="b">
                    <a:lnL>
                      <a:noFill/>
                    </a:lnL>
                    <a:lnR>
                      <a:noFill/>
                    </a:lnR>
                    <a:lnT>
                      <a:noFill/>
                    </a:lnT>
                    <a:lnB>
                      <a:noFill/>
                    </a:lnB>
                  </a:tcPr>
                </a:tc>
                <a:tc>
                  <a:txBody>
                    <a:bodyPr/>
                    <a:lstStyle/>
                    <a:p>
                      <a:pPr algn="r" fontAlgn="b"/>
                      <a:r>
                        <a:rPr lang="en-US" sz="1000" b="0" i="0" u="none" strike="noStrike">
                          <a:solidFill>
                            <a:srgbClr val="000000"/>
                          </a:solidFill>
                          <a:effectLst/>
                          <a:latin typeface="Calibri" panose="020F0502020204030204" pitchFamily="34" charset="0"/>
                        </a:rPr>
                        <a:t>                            2,423,527 </a:t>
                      </a:r>
                    </a:p>
                  </a:txBody>
                  <a:tcPr marL="7355" marR="7355" marT="7355"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1,886,394 </a:t>
                      </a:r>
                    </a:p>
                  </a:txBody>
                  <a:tcPr marL="7355" marR="7355" marT="7355"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766529848"/>
                  </a:ext>
                </a:extLst>
              </a:tr>
              <a:tr h="266258">
                <a:tc>
                  <a:txBody>
                    <a:bodyPr/>
                    <a:lstStyle/>
                    <a:p>
                      <a:pPr algn="l" fontAlgn="b"/>
                      <a:endParaRPr lang="en-US" sz="1100" b="0" i="0" u="none" strike="noStrike">
                        <a:solidFill>
                          <a:srgbClr val="000000"/>
                        </a:solidFill>
                        <a:effectLst/>
                        <a:latin typeface="Calibri" panose="020F0502020204030204" pitchFamily="34" charset="0"/>
                      </a:endParaRPr>
                    </a:p>
                  </a:txBody>
                  <a:tcPr marL="7355" marR="7355" marT="735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Ending Fund Balance</a:t>
                      </a:r>
                    </a:p>
                  </a:txBody>
                  <a:tcPr marL="7355" marR="7355" marT="735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endParaRPr lang="en-US" sz="1000" b="1" i="0" u="none" strike="noStrike">
                        <a:solidFill>
                          <a:srgbClr val="000000"/>
                        </a:solidFill>
                        <a:effectLst/>
                        <a:latin typeface="Calibri" panose="020F0502020204030204" pitchFamily="34" charset="0"/>
                      </a:endParaRPr>
                    </a:p>
                  </a:txBody>
                  <a:tcPr marL="7355" marR="7355" marT="735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                            3,692,202 </a:t>
                      </a:r>
                    </a:p>
                  </a:txBody>
                  <a:tcPr marL="7355" marR="7355" marT="735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                            3,150,311 </a:t>
                      </a:r>
                    </a:p>
                  </a:txBody>
                  <a:tcPr marL="7355" marR="7355" marT="735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000" b="1" i="0" u="none" strike="noStrike">
                          <a:solidFill>
                            <a:srgbClr val="000000"/>
                          </a:solidFill>
                          <a:effectLst/>
                          <a:latin typeface="Calibri" panose="020F0502020204030204" pitchFamily="34" charset="0"/>
                        </a:rPr>
                        <a:t>                            2,423,527 </a:t>
                      </a:r>
                    </a:p>
                  </a:txBody>
                  <a:tcPr marL="7355" marR="7355" marT="735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endParaRPr lang="en-US" sz="1000" b="1" i="0" u="none" strike="noStrike" dirty="0">
                        <a:solidFill>
                          <a:srgbClr val="000000"/>
                        </a:solidFill>
                        <a:effectLst/>
                        <a:latin typeface="Calibri" panose="020F0502020204030204" pitchFamily="34" charset="0"/>
                      </a:endParaRPr>
                    </a:p>
                  </a:txBody>
                  <a:tcPr marL="7355" marR="7355" marT="735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1478003"/>
                  </a:ext>
                </a:extLst>
              </a:tr>
            </a:tbl>
          </a:graphicData>
        </a:graphic>
      </p:graphicFrame>
      <p:sp>
        <p:nvSpPr>
          <p:cNvPr id="4" name="Title 1">
            <a:extLst>
              <a:ext uri="{FF2B5EF4-FFF2-40B4-BE49-F238E27FC236}">
                <a16:creationId xmlns:a16="http://schemas.microsoft.com/office/drawing/2014/main" id="{304A44B1-E9AF-43D5-8A02-2D7320D0A873}"/>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Tuition Extension Budget-to-Actual</a:t>
            </a:r>
          </a:p>
        </p:txBody>
      </p:sp>
      <p:sp>
        <p:nvSpPr>
          <p:cNvPr id="2" name="Slide Number Placeholder 1">
            <a:extLst>
              <a:ext uri="{FF2B5EF4-FFF2-40B4-BE49-F238E27FC236}">
                <a16:creationId xmlns:a16="http://schemas.microsoft.com/office/drawing/2014/main" id="{CEB32D25-D257-48F3-AE4C-F803ED3D2C14}"/>
              </a:ext>
            </a:extLst>
          </p:cNvPr>
          <p:cNvSpPr>
            <a:spLocks noGrp="1"/>
          </p:cNvSpPr>
          <p:nvPr>
            <p:ph type="sldNum" sz="quarter" idx="12"/>
          </p:nvPr>
        </p:nvSpPr>
        <p:spPr/>
        <p:txBody>
          <a:bodyPr/>
          <a:lstStyle/>
          <a:p>
            <a:fld id="{68C3E0CA-B782-4593-8461-5AB4FD8BED4B}" type="slidenum">
              <a:rPr lang="en-US" smtClean="0"/>
              <a:t>14</a:t>
            </a:fld>
            <a:endParaRPr lang="en-US"/>
          </a:p>
        </p:txBody>
      </p:sp>
    </p:spTree>
    <p:extLst>
      <p:ext uri="{BB962C8B-B14F-4D97-AF65-F5344CB8AC3E}">
        <p14:creationId xmlns:p14="http://schemas.microsoft.com/office/powerpoint/2010/main" val="818576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E31E98A-7BB9-426C-8993-FFB796392FAC}"/>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Auxiliaries Budget-to-Actual</a:t>
            </a:r>
          </a:p>
        </p:txBody>
      </p:sp>
      <p:graphicFrame>
        <p:nvGraphicFramePr>
          <p:cNvPr id="2" name="Table 1">
            <a:extLst>
              <a:ext uri="{FF2B5EF4-FFF2-40B4-BE49-F238E27FC236}">
                <a16:creationId xmlns:a16="http://schemas.microsoft.com/office/drawing/2014/main" id="{71902E81-FB1B-4F6D-8C2A-398193EDF32A}"/>
              </a:ext>
            </a:extLst>
          </p:cNvPr>
          <p:cNvGraphicFramePr>
            <a:graphicFrameLocks noGrp="1"/>
          </p:cNvGraphicFramePr>
          <p:nvPr>
            <p:extLst>
              <p:ext uri="{D42A27DB-BD31-4B8C-83A1-F6EECF244321}">
                <p14:modId xmlns:p14="http://schemas.microsoft.com/office/powerpoint/2010/main" val="1505461358"/>
              </p:ext>
            </p:extLst>
          </p:nvPr>
        </p:nvGraphicFramePr>
        <p:xfrm>
          <a:off x="1339515" y="790577"/>
          <a:ext cx="9472862" cy="5938812"/>
        </p:xfrm>
        <a:graphic>
          <a:graphicData uri="http://schemas.openxmlformats.org/drawingml/2006/table">
            <a:tbl>
              <a:tblPr/>
              <a:tblGrid>
                <a:gridCol w="332597">
                  <a:extLst>
                    <a:ext uri="{9D8B030D-6E8A-4147-A177-3AD203B41FA5}">
                      <a16:colId xmlns:a16="http://schemas.microsoft.com/office/drawing/2014/main" val="532464107"/>
                    </a:ext>
                  </a:extLst>
                </a:gridCol>
                <a:gridCol w="2298309">
                  <a:extLst>
                    <a:ext uri="{9D8B030D-6E8A-4147-A177-3AD203B41FA5}">
                      <a16:colId xmlns:a16="http://schemas.microsoft.com/office/drawing/2014/main" val="2503453834"/>
                    </a:ext>
                  </a:extLst>
                </a:gridCol>
                <a:gridCol w="1274032">
                  <a:extLst>
                    <a:ext uri="{9D8B030D-6E8A-4147-A177-3AD203B41FA5}">
                      <a16:colId xmlns:a16="http://schemas.microsoft.com/office/drawing/2014/main" val="648025819"/>
                    </a:ext>
                  </a:extLst>
                </a:gridCol>
                <a:gridCol w="1391981">
                  <a:extLst>
                    <a:ext uri="{9D8B030D-6E8A-4147-A177-3AD203B41FA5}">
                      <a16:colId xmlns:a16="http://schemas.microsoft.com/office/drawing/2014/main" val="3654663313"/>
                    </a:ext>
                  </a:extLst>
                </a:gridCol>
                <a:gridCol w="1391981">
                  <a:extLst>
                    <a:ext uri="{9D8B030D-6E8A-4147-A177-3AD203B41FA5}">
                      <a16:colId xmlns:a16="http://schemas.microsoft.com/office/drawing/2014/main" val="37892837"/>
                    </a:ext>
                  </a:extLst>
                </a:gridCol>
                <a:gridCol w="1391981">
                  <a:extLst>
                    <a:ext uri="{9D8B030D-6E8A-4147-A177-3AD203B41FA5}">
                      <a16:colId xmlns:a16="http://schemas.microsoft.com/office/drawing/2014/main" val="3734055384"/>
                    </a:ext>
                  </a:extLst>
                </a:gridCol>
                <a:gridCol w="1391981">
                  <a:extLst>
                    <a:ext uri="{9D8B030D-6E8A-4147-A177-3AD203B41FA5}">
                      <a16:colId xmlns:a16="http://schemas.microsoft.com/office/drawing/2014/main" val="675898870"/>
                    </a:ext>
                  </a:extLst>
                </a:gridCol>
              </a:tblGrid>
              <a:tr h="140030">
                <a:tc rowSpan="2" gridSpan="2">
                  <a:txBody>
                    <a:bodyPr/>
                    <a:lstStyle/>
                    <a:p>
                      <a:pPr algn="ctr" fontAlgn="ctr"/>
                      <a:r>
                        <a:rPr lang="en-US" sz="1000" b="1" i="0" u="none" strike="noStrike" dirty="0">
                          <a:solidFill>
                            <a:srgbClr val="000000"/>
                          </a:solidFill>
                          <a:effectLst/>
                          <a:latin typeface="Calibri" panose="020F0502020204030204" pitchFamily="34" charset="0"/>
                        </a:rPr>
                        <a:t>Fund 128 - Auxiliaries</a:t>
                      </a:r>
                    </a:p>
                  </a:txBody>
                  <a:tcPr marL="6214" marR="6214" marT="6214"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E0B4"/>
                    </a:solidFill>
                  </a:tcPr>
                </a:tc>
                <a:tc rowSpan="2" hMerge="1">
                  <a:txBody>
                    <a:bodyPr/>
                    <a:lstStyle/>
                    <a:p>
                      <a:endParaRPr lang="en-US"/>
                    </a:p>
                  </a:txBody>
                  <a:tcPr/>
                </a:tc>
                <a:tc>
                  <a:txBody>
                    <a:bodyPr/>
                    <a:lstStyle/>
                    <a:p>
                      <a:pPr algn="ctr" fontAlgn="b"/>
                      <a:r>
                        <a:rPr lang="en-US" sz="1000" b="1" i="0" u="none" strike="noStrike">
                          <a:solidFill>
                            <a:srgbClr val="000000"/>
                          </a:solidFill>
                          <a:effectLst/>
                          <a:latin typeface="Calibri" panose="020F0502020204030204" pitchFamily="34" charset="0"/>
                        </a:rPr>
                        <a:t>2021-22</a:t>
                      </a:r>
                    </a:p>
                  </a:txBody>
                  <a:tcPr marL="6214" marR="6214" marT="6214"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2021-22</a:t>
                      </a:r>
                    </a:p>
                  </a:txBody>
                  <a:tcPr marL="6214" marR="6214" marT="6214"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2020-21</a:t>
                      </a:r>
                    </a:p>
                  </a:txBody>
                  <a:tcPr marL="6214" marR="6214" marT="6214"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2019-20</a:t>
                      </a:r>
                    </a:p>
                  </a:txBody>
                  <a:tcPr marL="6214" marR="6214" marT="6214" marB="0" anchor="b">
                    <a:lnL>
                      <a:noFill/>
                    </a:lnL>
                    <a:lnR>
                      <a:noFill/>
                    </a:lnR>
                    <a:lnT w="12700" cap="flat" cmpd="sng" algn="ctr">
                      <a:solidFill>
                        <a:schemeClr val="tx1"/>
                      </a:solidFill>
                      <a:prstDash val="solid"/>
                      <a:round/>
                      <a:headEnd type="none" w="med" len="med"/>
                      <a:tailEnd type="none" w="med" len="med"/>
                    </a:lnT>
                    <a:lnB>
                      <a:noFill/>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Increase (Decrease)</a:t>
                      </a:r>
                    </a:p>
                  </a:txBody>
                  <a:tcPr marL="6214" marR="6214" marT="6214"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C6E0B4"/>
                    </a:solidFill>
                  </a:tcPr>
                </a:tc>
                <a:extLst>
                  <a:ext uri="{0D108BD9-81ED-4DB2-BD59-A6C34878D82A}">
                    <a16:rowId xmlns:a16="http://schemas.microsoft.com/office/drawing/2014/main" val="1368957825"/>
                  </a:ext>
                </a:extLst>
              </a:tr>
              <a:tr h="342198">
                <a:tc gridSpan="2" vMerge="1">
                  <a:txBody>
                    <a:bodyPr/>
                    <a:lstStyle/>
                    <a:p>
                      <a:endParaRPr lang="en-US"/>
                    </a:p>
                  </a:txBody>
                  <a:tcPr/>
                </a:tc>
                <a:tc hMerge="1" vMerge="1">
                  <a:txBody>
                    <a:bodyPr/>
                    <a:lstStyle/>
                    <a:p>
                      <a:endParaRPr lang="en-US"/>
                    </a:p>
                  </a:txBody>
                  <a:tcPr/>
                </a:tc>
                <a:tc>
                  <a:txBody>
                    <a:bodyPr/>
                    <a:lstStyle/>
                    <a:p>
                      <a:pPr algn="ctr" fontAlgn="b"/>
                      <a:r>
                        <a:rPr lang="en-US" sz="1000" b="1" i="0" u="none" strike="noStrike" dirty="0">
                          <a:solidFill>
                            <a:srgbClr val="000000"/>
                          </a:solidFill>
                          <a:effectLst/>
                          <a:latin typeface="Calibri" panose="020F0502020204030204" pitchFamily="34" charset="0"/>
                        </a:rPr>
                        <a:t>Budget</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Actuals</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Actuals</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Actuals</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solidFill>
                      <a:srgbClr val="C6E0B4"/>
                    </a:solidFill>
                  </a:tcPr>
                </a:tc>
                <a:tc>
                  <a:txBody>
                    <a:bodyPr/>
                    <a:lstStyle/>
                    <a:p>
                      <a:pPr algn="ctr" fontAlgn="b"/>
                      <a:r>
                        <a:rPr lang="en-US" sz="1000" b="1" i="0" u="none" strike="noStrike">
                          <a:solidFill>
                            <a:srgbClr val="000000"/>
                          </a:solidFill>
                          <a:effectLst/>
                          <a:latin typeface="Calibri" panose="020F0502020204030204" pitchFamily="34" charset="0"/>
                        </a:rPr>
                        <a:t>FY22 to FY21 Actuals</a:t>
                      </a:r>
                    </a:p>
                  </a:txBody>
                  <a:tcPr marL="6214" marR="6214" marT="6214"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solidFill>
                      <a:srgbClr val="C6E0B4"/>
                    </a:solidFill>
                  </a:tcPr>
                </a:tc>
                <a:extLst>
                  <a:ext uri="{0D108BD9-81ED-4DB2-BD59-A6C34878D82A}">
                    <a16:rowId xmlns:a16="http://schemas.microsoft.com/office/drawing/2014/main" val="2071509331"/>
                  </a:ext>
                </a:extLst>
              </a:tr>
              <a:tr h="140030">
                <a:tc gridSpan="2">
                  <a:txBody>
                    <a:bodyPr/>
                    <a:lstStyle/>
                    <a:p>
                      <a:pPr algn="l" fontAlgn="b"/>
                      <a:r>
                        <a:rPr lang="en-US" sz="1000" b="1" i="0" u="none" strike="noStrike" dirty="0">
                          <a:solidFill>
                            <a:srgbClr val="000000"/>
                          </a:solidFill>
                          <a:effectLst/>
                          <a:latin typeface="Calibri" panose="020F0502020204030204" pitchFamily="34" charset="0"/>
                        </a:rPr>
                        <a:t>Revenue</a:t>
                      </a:r>
                    </a:p>
                  </a:txBody>
                  <a:tcPr marL="6214" marR="6214" marT="6214" marB="0" anchor="b">
                    <a:lnL w="12700" cap="flat" cmpd="sng" algn="ctr">
                      <a:solidFill>
                        <a:schemeClr val="tx1"/>
                      </a:solidFill>
                      <a:prstDash val="solid"/>
                      <a:round/>
                      <a:headEnd type="none" w="med" len="med"/>
                      <a:tailEnd type="none" w="med" len="med"/>
                    </a:lnL>
                    <a:lnR>
                      <a:noFill/>
                    </a:lnR>
                    <a:lnT w="12700" cap="flat" cmpd="sng" algn="ctr">
                      <a:solidFill>
                        <a:srgbClr val="80808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1750483088"/>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Other Revenue</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21,550,617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21,462,349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18,818,317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20,035,351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2,644,032 </a:t>
                      </a: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620385151"/>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Gift, Grant &amp; Trust</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13,200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20,336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12,975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217,773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7,361 </a:t>
                      </a: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875190985"/>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Transfers</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(825,271)</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(810,313)</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(763,316)</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(790,032)</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(46,997)</a:t>
                      </a:r>
                    </a:p>
                  </a:txBody>
                  <a:tcPr marL="6214" marR="6214" marT="6214"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1647404050"/>
                  </a:ext>
                </a:extLst>
              </a:tr>
              <a:tr h="253454">
                <a:tc gridSpan="2">
                  <a:txBody>
                    <a:bodyPr/>
                    <a:lstStyle/>
                    <a:p>
                      <a:pPr algn="l" fontAlgn="b"/>
                      <a:r>
                        <a:rPr lang="en-US" sz="1000" b="1" i="0" u="none" strike="noStrike" dirty="0">
                          <a:solidFill>
                            <a:srgbClr val="000000"/>
                          </a:solidFill>
                          <a:effectLst/>
                          <a:latin typeface="Calibri" panose="020F0502020204030204" pitchFamily="34" charset="0"/>
                        </a:rPr>
                        <a:t>Total Revenue</a:t>
                      </a: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000" b="0" i="0" u="none" strike="noStrike">
                          <a:solidFill>
                            <a:srgbClr val="000000"/>
                          </a:solidFill>
                          <a:effectLst/>
                          <a:latin typeface="Calibri" panose="020F0502020204030204" pitchFamily="34" charset="0"/>
                        </a:rPr>
                        <a:t>                          20,738,546 </a:t>
                      </a: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20,672,373 </a:t>
                      </a: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18,067,976 </a:t>
                      </a: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19,463,092 </a:t>
                      </a: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2,604,397 </a:t>
                      </a:r>
                    </a:p>
                  </a:txBody>
                  <a:tcPr marL="6214" marR="6214" marT="6214"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2748380828"/>
                  </a:ext>
                </a:extLst>
              </a:tr>
              <a:tr h="140030">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r"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07385748"/>
                  </a:ext>
                </a:extLst>
              </a:tr>
              <a:tr h="140030">
                <a:tc gridSpan="2">
                  <a:txBody>
                    <a:bodyPr/>
                    <a:lstStyle/>
                    <a:p>
                      <a:pPr algn="l" fontAlgn="b"/>
                      <a:r>
                        <a:rPr lang="en-US" sz="1000" b="1" i="0" u="none" strike="noStrike">
                          <a:solidFill>
                            <a:srgbClr val="000000"/>
                          </a:solidFill>
                          <a:effectLst/>
                          <a:latin typeface="Calibri" panose="020F0502020204030204" pitchFamily="34" charset="0"/>
                        </a:rPr>
                        <a:t>Expenses</a:t>
                      </a: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347423294"/>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Permanent Salaries</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4,878,435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4,463,357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3,721,127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4,833,650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742,230 </a:t>
                      </a: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488855628"/>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LTE and Student Salaries</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1,817,846 </a:t>
                      </a:r>
                    </a:p>
                  </a:txBody>
                  <a:tcPr marL="6214" marR="6214" marT="621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1,243,514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781,725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1,124,158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461,790 </a:t>
                      </a: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617932081"/>
                  </a:ext>
                </a:extLst>
              </a:tr>
              <a:tr h="253454">
                <a:tc>
                  <a:txBody>
                    <a:bodyPr/>
                    <a:lstStyle/>
                    <a:p>
                      <a:pPr algn="l" fontAlgn="b"/>
                      <a:endParaRPr lang="en-US" sz="1000" b="0" i="0" u="none" strike="noStrike" dirty="0">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Fringe Benefits</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2,455,571 </a:t>
                      </a:r>
                    </a:p>
                  </a:txBody>
                  <a:tcPr marL="6214" marR="6214" marT="621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2,244,677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2,085,689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2,436,806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158,987 </a:t>
                      </a: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430042213"/>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Supplies</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11,294,841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9,770,058 </a:t>
                      </a:r>
                    </a:p>
                  </a:txBody>
                  <a:tcPr marL="6214" marR="6214" marT="621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7,830,486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10,528,836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1,939,572 </a:t>
                      </a: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222335017"/>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Capital</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321,358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150,868 </a:t>
                      </a:r>
                    </a:p>
                  </a:txBody>
                  <a:tcPr marL="6214" marR="6214" marT="621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131,738 </a:t>
                      </a:r>
                    </a:p>
                  </a:txBody>
                  <a:tcPr marL="6214" marR="6214" marT="621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281,173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19,130 </a:t>
                      </a: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670991616"/>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Special Purpose</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507,965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1,299,869 </a:t>
                      </a:r>
                    </a:p>
                  </a:txBody>
                  <a:tcPr marL="6214" marR="6214" marT="621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1,416,048 </a:t>
                      </a:r>
                    </a:p>
                  </a:txBody>
                  <a:tcPr marL="6214" marR="6214" marT="621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1,480,136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(116,178)</a:t>
                      </a: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1024806560"/>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Aid to Individuals</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404,415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106,966 </a:t>
                      </a:r>
                    </a:p>
                  </a:txBody>
                  <a:tcPr marL="6214" marR="6214" marT="6214" marB="0" anchor="b">
                    <a:lnL>
                      <a:noFill/>
                    </a:lnL>
                    <a:lnR>
                      <a:noFill/>
                    </a:lnR>
                    <a:lnT>
                      <a:noFill/>
                    </a:lnT>
                    <a:lnB>
                      <a:noFill/>
                    </a:lnB>
                  </a:tcPr>
                </a:tc>
                <a:tc>
                  <a:txBody>
                    <a:bodyPr/>
                    <a:lstStyle/>
                    <a:p>
                      <a:pPr algn="l" fontAlgn="b"/>
                      <a:r>
                        <a:rPr lang="en-US" sz="1000" b="0" i="0" u="none" strike="noStrike" dirty="0">
                          <a:solidFill>
                            <a:srgbClr val="000000"/>
                          </a:solidFill>
                          <a:effectLst/>
                          <a:latin typeface="Calibri" panose="020F0502020204030204" pitchFamily="34" charset="0"/>
                        </a:rPr>
                        <a:t>                                387,691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297,449 </a:t>
                      </a: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3591061396"/>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Sales Credits</a:t>
                      </a:r>
                    </a:p>
                  </a:txBody>
                  <a:tcPr marL="6214" marR="6214" marT="6214" marB="0" anchor="b">
                    <a:lnL>
                      <a:noFill/>
                    </a:lnL>
                    <a:lnR>
                      <a:noFill/>
                    </a:lnR>
                    <a:lnT>
                      <a:noFill/>
                    </a:lnT>
                    <a:lnB>
                      <a:noFill/>
                    </a:lnB>
                  </a:tcPr>
                </a:tc>
                <a:tc>
                  <a:txBody>
                    <a:bodyPr/>
                    <a:lstStyle/>
                    <a:p>
                      <a:pPr algn="r" fontAlgn="b"/>
                      <a:r>
                        <a:rPr lang="en-US" sz="1000" b="0" i="0" u="none" strike="noStrike" dirty="0">
                          <a:solidFill>
                            <a:srgbClr val="000000"/>
                          </a:solidFill>
                          <a:effectLst/>
                          <a:latin typeface="Calibri" panose="020F0502020204030204" pitchFamily="34" charset="0"/>
                        </a:rPr>
                        <a:t>                                           -   </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(4,194,478)</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(667,860)</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(400,000)</a:t>
                      </a:r>
                    </a:p>
                  </a:txBody>
                  <a:tcPr marL="6214" marR="6214" marT="6214" marB="0" anchor="b">
                    <a:lnL>
                      <a:noFill/>
                    </a:lnL>
                    <a:lnR>
                      <a:noFill/>
                    </a:lnR>
                    <a:lnT>
                      <a:noFill/>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(3,526,619)</a:t>
                      </a:r>
                    </a:p>
                  </a:txBody>
                  <a:tcPr marL="6214" marR="6214" marT="6214" marB="0" anchor="b">
                    <a:lnL>
                      <a:noFill/>
                    </a:lnL>
                    <a:lnR w="12700" cap="flat" cmpd="sng" algn="ctr">
                      <a:solidFill>
                        <a:schemeClr val="tx1"/>
                      </a:solidFill>
                      <a:prstDash val="solid"/>
                      <a:round/>
                      <a:headEnd type="none" w="med" len="med"/>
                      <a:tailEnd type="none" w="med" len="med"/>
                    </a:lnR>
                    <a:lnT>
                      <a:noFill/>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27845872"/>
                  </a:ext>
                </a:extLst>
              </a:tr>
              <a:tr h="253454">
                <a:tc gridSpan="2">
                  <a:txBody>
                    <a:bodyPr/>
                    <a:lstStyle/>
                    <a:p>
                      <a:pPr algn="l" fontAlgn="b"/>
                      <a:r>
                        <a:rPr lang="en-US" sz="1000" b="1" i="0" u="none" strike="noStrike">
                          <a:solidFill>
                            <a:srgbClr val="000000"/>
                          </a:solidFill>
                          <a:effectLst/>
                          <a:latin typeface="Calibri" panose="020F0502020204030204" pitchFamily="34" charset="0"/>
                        </a:rPr>
                        <a:t>Total Expenses</a:t>
                      </a: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hMerge="1">
                  <a:txBody>
                    <a:bodyPr/>
                    <a:lstStyle/>
                    <a:p>
                      <a:endParaRPr lang="en-US"/>
                    </a:p>
                  </a:txBody>
                  <a:tcPr/>
                </a:tc>
                <a:tc>
                  <a:txBody>
                    <a:bodyPr/>
                    <a:lstStyle/>
                    <a:p>
                      <a:pPr algn="r" fontAlgn="b"/>
                      <a:r>
                        <a:rPr lang="en-US" sz="1000" b="0" i="0" u="none" strike="noStrike" dirty="0">
                          <a:solidFill>
                            <a:srgbClr val="000000"/>
                          </a:solidFill>
                          <a:effectLst/>
                          <a:latin typeface="Calibri" panose="020F0502020204030204" pitchFamily="34" charset="0"/>
                        </a:rPr>
                        <a:t>                          21,276,017 </a:t>
                      </a:r>
                    </a:p>
                  </a:txBody>
                  <a:tcPr marL="6214" marR="6214" marT="6214"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15,382,280 </a:t>
                      </a:r>
                    </a:p>
                  </a:txBody>
                  <a:tcPr marL="6214" marR="6214" marT="6214"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a:solidFill>
                            <a:srgbClr val="000000"/>
                          </a:solidFill>
                          <a:effectLst/>
                          <a:latin typeface="Calibri" panose="020F0502020204030204" pitchFamily="34" charset="0"/>
                        </a:rPr>
                        <a:t>                          15,405,919 </a:t>
                      </a:r>
                    </a:p>
                  </a:txBody>
                  <a:tcPr marL="6214" marR="6214" marT="6214"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20,672,449 </a:t>
                      </a:r>
                    </a:p>
                  </a:txBody>
                  <a:tcPr marL="6214" marR="6214" marT="6214" marB="0" anchor="b">
                    <a:lnL>
                      <a:noFill/>
                    </a:lnL>
                    <a:lnR>
                      <a:noFill/>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l" fontAlgn="b"/>
                      <a:r>
                        <a:rPr lang="en-US" sz="1000" b="0" i="0" u="none" strike="noStrike" dirty="0">
                          <a:solidFill>
                            <a:srgbClr val="000000"/>
                          </a:solidFill>
                          <a:effectLst/>
                          <a:latin typeface="Calibri" panose="020F0502020204030204" pitchFamily="34" charset="0"/>
                        </a:rPr>
                        <a:t>                                (23,639)</a:t>
                      </a:r>
                    </a:p>
                  </a:txBody>
                  <a:tcPr marL="6214" marR="6214" marT="6214"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val="3252835682"/>
                  </a:ext>
                </a:extLst>
              </a:tr>
              <a:tr h="253454">
                <a:tc>
                  <a:txBody>
                    <a:bodyPr/>
                    <a:lstStyle/>
                    <a:p>
                      <a:pPr algn="l" fontAlgn="b"/>
                      <a:r>
                        <a:rPr lang="en-US" sz="1000" b="1" i="0" u="none" strike="noStrike">
                          <a:solidFill>
                            <a:srgbClr val="000000"/>
                          </a:solidFill>
                          <a:effectLst/>
                          <a:latin typeface="Calibri" panose="020F0502020204030204" pitchFamily="34" charset="0"/>
                        </a:rPr>
                        <a:t>Net</a:t>
                      </a: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5,290,093 </a:t>
                      </a: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2,662,057 </a:t>
                      </a: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r>
                        <a:rPr lang="en-US" sz="1000" b="0" i="0" u="none" strike="noStrike">
                          <a:solidFill>
                            <a:srgbClr val="000000"/>
                          </a:solidFill>
                          <a:effectLst/>
                          <a:latin typeface="Calibri" panose="020F0502020204030204" pitchFamily="34" charset="0"/>
                        </a:rPr>
                        <a:t>                          (1,209,358)</a:t>
                      </a:r>
                    </a:p>
                  </a:txBody>
                  <a:tcPr marL="6214" marR="6214" marT="6214" marB="0" anchor="b">
                    <a:lnL>
                      <a:noFill/>
                    </a:lnL>
                    <a:lnR>
                      <a:noFill/>
                    </a:lnR>
                    <a:lnT w="12700" cap="flat" cmpd="sng" algn="ctr">
                      <a:solidFill>
                        <a:srgbClr val="808080"/>
                      </a:solidFill>
                      <a:prstDash val="solid"/>
                      <a:round/>
                      <a:headEnd type="none" w="med" len="med"/>
                      <a:tailEnd type="none" w="med" len="med"/>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214" marR="6214" marT="6214" marB="0" anchor="b">
                    <a:lnL>
                      <a:noFill/>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a:noFill/>
                    </a:lnB>
                  </a:tcPr>
                </a:tc>
                <a:extLst>
                  <a:ext uri="{0D108BD9-81ED-4DB2-BD59-A6C34878D82A}">
                    <a16:rowId xmlns:a16="http://schemas.microsoft.com/office/drawing/2014/main" val="4155522888"/>
                  </a:ext>
                </a:extLst>
              </a:tr>
              <a:tr h="140030">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712687361"/>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Beginning Fund Balance</a:t>
                      </a:r>
                    </a:p>
                  </a:txBody>
                  <a:tcPr marL="6214" marR="6214" marT="6214" marB="0" anchor="b">
                    <a:lnL>
                      <a:noFill/>
                    </a:lnL>
                    <a:lnR>
                      <a:noFill/>
                    </a:lnR>
                    <a:lnT>
                      <a:noFill/>
                    </a:lnT>
                    <a:lnB>
                      <a:noFill/>
                    </a:lnB>
                  </a:tcPr>
                </a:tc>
                <a:tc>
                  <a:txBody>
                    <a:bodyPr/>
                    <a:lstStyle/>
                    <a:p>
                      <a:pPr algn="r" fontAlgn="b"/>
                      <a:endParaRPr lang="en-US" sz="1000" b="0" i="0" u="none" strike="noStrike" dirty="0">
                        <a:solidFill>
                          <a:srgbClr val="000000"/>
                        </a:solidFill>
                        <a:effectLst/>
                        <a:latin typeface="Calibri" panose="020F0502020204030204" pitchFamily="34" charset="0"/>
                      </a:endParaRP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13,913,965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11,251,909 </a:t>
                      </a:r>
                    </a:p>
                  </a:txBody>
                  <a:tcPr marL="6214" marR="6214" marT="6214" marB="0" anchor="b">
                    <a:lnL>
                      <a:noFill/>
                    </a:lnL>
                    <a:lnR>
                      <a:noFill/>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                          12,461,267 </a:t>
                      </a:r>
                    </a:p>
                  </a:txBody>
                  <a:tcPr marL="6214" marR="6214" marT="6214" marB="0" anchor="b">
                    <a:lnL>
                      <a:noFill/>
                    </a:lnL>
                    <a:lnR>
                      <a:noFill/>
                    </a:lnR>
                    <a:lnT>
                      <a:noFill/>
                    </a:lnT>
                    <a:lnB>
                      <a:noFill/>
                    </a:lnB>
                  </a:tcPr>
                </a:tc>
                <a:tc>
                  <a:txBody>
                    <a:bodyPr/>
                    <a:lstStyle/>
                    <a:p>
                      <a:pPr algn="l" fontAlgn="b"/>
                      <a:endParaRPr lang="en-US" sz="1000" b="0" i="0" u="none" strike="noStrike" dirty="0">
                        <a:solidFill>
                          <a:srgbClr val="000000"/>
                        </a:solidFill>
                        <a:effectLst/>
                        <a:latin typeface="Calibri" panose="020F0502020204030204" pitchFamily="34" charset="0"/>
                      </a:endParaRPr>
                    </a:p>
                  </a:txBody>
                  <a:tcPr marL="6214" marR="6214" marT="6214" marB="0" anchor="b">
                    <a:lnL>
                      <a:noFill/>
                    </a:lnL>
                    <a:lnR w="12700" cap="flat" cmpd="sng" algn="ctr">
                      <a:solidFill>
                        <a:schemeClr val="tx1"/>
                      </a:solidFill>
                      <a:prstDash val="solid"/>
                      <a:round/>
                      <a:headEnd type="none" w="med" len="med"/>
                      <a:tailEnd type="none" w="med" len="med"/>
                    </a:lnR>
                    <a:lnT>
                      <a:noFill/>
                    </a:lnT>
                    <a:lnB>
                      <a:noFill/>
                    </a:lnB>
                  </a:tcPr>
                </a:tc>
                <a:extLst>
                  <a:ext uri="{0D108BD9-81ED-4DB2-BD59-A6C34878D82A}">
                    <a16:rowId xmlns:a16="http://schemas.microsoft.com/office/drawing/2014/main" val="2567570012"/>
                  </a:ext>
                </a:extLst>
              </a:tr>
              <a:tr h="253454">
                <a:tc>
                  <a:txBody>
                    <a:bodyPr/>
                    <a:lstStyle/>
                    <a:p>
                      <a:pPr algn="l" fontAlgn="b"/>
                      <a:endParaRPr lang="en-US" sz="1000" b="0" i="0" u="none" strike="noStrike">
                        <a:solidFill>
                          <a:srgbClr val="000000"/>
                        </a:solidFill>
                        <a:effectLst/>
                        <a:latin typeface="Calibri" panose="020F0502020204030204" pitchFamily="34" charset="0"/>
                      </a:endParaRPr>
                    </a:p>
                  </a:txBody>
                  <a:tcPr marL="6214" marR="6214" marT="6214"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Ending Fund Balance</a:t>
                      </a:r>
                    </a:p>
                  </a:txBody>
                  <a:tcPr marL="6214" marR="6214" marT="62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endParaRPr lang="en-US" sz="1000" b="1" i="0" u="none" strike="noStrike" dirty="0">
                        <a:solidFill>
                          <a:srgbClr val="000000"/>
                        </a:solidFill>
                        <a:effectLst/>
                        <a:latin typeface="Calibri" panose="020F0502020204030204" pitchFamily="34" charset="0"/>
                      </a:endParaRPr>
                    </a:p>
                  </a:txBody>
                  <a:tcPr marL="6214" marR="6214" marT="62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19,204,058 </a:t>
                      </a:r>
                    </a:p>
                  </a:txBody>
                  <a:tcPr marL="6214" marR="6214" marT="62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dirty="0">
                          <a:solidFill>
                            <a:srgbClr val="000000"/>
                          </a:solidFill>
                          <a:effectLst/>
                          <a:latin typeface="Calibri" panose="020F0502020204030204" pitchFamily="34" charset="0"/>
                        </a:rPr>
                        <a:t>                          13,913,965 </a:t>
                      </a:r>
                    </a:p>
                  </a:txBody>
                  <a:tcPr marL="6214" marR="6214" marT="62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r>
                        <a:rPr lang="en-US" sz="1000" b="1" i="0" u="none" strike="noStrike">
                          <a:solidFill>
                            <a:srgbClr val="000000"/>
                          </a:solidFill>
                          <a:effectLst/>
                          <a:latin typeface="Calibri" panose="020F0502020204030204" pitchFamily="34" charset="0"/>
                        </a:rPr>
                        <a:t>                          11,251,909 </a:t>
                      </a:r>
                    </a:p>
                  </a:txBody>
                  <a:tcPr marL="6214" marR="6214" marT="6214"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l" fontAlgn="b"/>
                      <a:endParaRPr lang="en-US" sz="1000" b="1" i="0" u="none" strike="noStrike" dirty="0">
                        <a:solidFill>
                          <a:srgbClr val="000000"/>
                        </a:solidFill>
                        <a:effectLst/>
                        <a:latin typeface="Calibri" panose="020F0502020204030204" pitchFamily="34" charset="0"/>
                      </a:endParaRPr>
                    </a:p>
                  </a:txBody>
                  <a:tcPr marL="6214" marR="6214" marT="6214"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2638637"/>
                  </a:ext>
                </a:extLst>
              </a:tr>
            </a:tbl>
          </a:graphicData>
        </a:graphic>
      </p:graphicFrame>
      <p:sp>
        <p:nvSpPr>
          <p:cNvPr id="3" name="Slide Number Placeholder 2">
            <a:extLst>
              <a:ext uri="{FF2B5EF4-FFF2-40B4-BE49-F238E27FC236}">
                <a16:creationId xmlns:a16="http://schemas.microsoft.com/office/drawing/2014/main" id="{314B23FB-DCDC-48DA-B8C4-8C62A084B29C}"/>
              </a:ext>
            </a:extLst>
          </p:cNvPr>
          <p:cNvSpPr>
            <a:spLocks noGrp="1"/>
          </p:cNvSpPr>
          <p:nvPr>
            <p:ph type="sldNum" sz="quarter" idx="12"/>
          </p:nvPr>
        </p:nvSpPr>
        <p:spPr/>
        <p:txBody>
          <a:bodyPr/>
          <a:lstStyle/>
          <a:p>
            <a:fld id="{68C3E0CA-B782-4593-8461-5AB4FD8BED4B}" type="slidenum">
              <a:rPr lang="en-US" smtClean="0"/>
              <a:t>15</a:t>
            </a:fld>
            <a:endParaRPr lang="en-US"/>
          </a:p>
        </p:txBody>
      </p:sp>
    </p:spTree>
    <p:extLst>
      <p:ext uri="{BB962C8B-B14F-4D97-AF65-F5344CB8AC3E}">
        <p14:creationId xmlns:p14="http://schemas.microsoft.com/office/powerpoint/2010/main" val="871032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4CE8AD-33DC-41DB-A96C-1A02463999D0}"/>
              </a:ext>
            </a:extLst>
          </p:cNvPr>
          <p:cNvSpPr txBox="1"/>
          <p:nvPr/>
        </p:nvSpPr>
        <p:spPr>
          <a:xfrm>
            <a:off x="1824037" y="6000750"/>
            <a:ext cx="2724109" cy="230832"/>
          </a:xfrm>
          <a:prstGeom prst="rect">
            <a:avLst/>
          </a:prstGeom>
          <a:noFill/>
        </p:spPr>
        <p:txBody>
          <a:bodyPr wrap="square" rtlCol="0">
            <a:spAutoFit/>
          </a:bodyPr>
          <a:lstStyle/>
          <a:p>
            <a:r>
              <a:rPr lang="en-US" sz="900" dirty="0"/>
              <a:t>Source: WISER</a:t>
            </a:r>
          </a:p>
        </p:txBody>
      </p:sp>
      <p:sp>
        <p:nvSpPr>
          <p:cNvPr id="5" name="Title 1">
            <a:extLst>
              <a:ext uri="{FF2B5EF4-FFF2-40B4-BE49-F238E27FC236}">
                <a16:creationId xmlns:a16="http://schemas.microsoft.com/office/drawing/2014/main" id="{5DD3C9B8-C77B-47DD-84B6-B4F04F95FF42}"/>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Year-Over-Year Change in Actual Expenses – All Funds</a:t>
            </a:r>
          </a:p>
        </p:txBody>
      </p:sp>
      <p:graphicFrame>
        <p:nvGraphicFramePr>
          <p:cNvPr id="6" name="Chart 5">
            <a:extLst>
              <a:ext uri="{FF2B5EF4-FFF2-40B4-BE49-F238E27FC236}">
                <a16:creationId xmlns:a16="http://schemas.microsoft.com/office/drawing/2014/main" id="{CAC70EC4-C3D9-4D08-ADBA-786A5421E7F5}"/>
              </a:ext>
            </a:extLst>
          </p:cNvPr>
          <p:cNvGraphicFramePr>
            <a:graphicFrameLocks/>
          </p:cNvGraphicFramePr>
          <p:nvPr>
            <p:extLst>
              <p:ext uri="{D42A27DB-BD31-4B8C-83A1-F6EECF244321}">
                <p14:modId xmlns:p14="http://schemas.microsoft.com/office/powerpoint/2010/main" val="223997878"/>
              </p:ext>
            </p:extLst>
          </p:nvPr>
        </p:nvGraphicFramePr>
        <p:xfrm>
          <a:off x="1319463" y="815139"/>
          <a:ext cx="9553074" cy="5185611"/>
        </p:xfrm>
        <a:graphic>
          <a:graphicData uri="http://schemas.openxmlformats.org/drawingml/2006/chart">
            <c:chart xmlns:c="http://schemas.openxmlformats.org/drawingml/2006/chart" xmlns:r="http://schemas.openxmlformats.org/officeDocument/2006/relationships" r:id="rId2"/>
          </a:graphicData>
        </a:graphic>
      </p:graphicFrame>
      <p:sp>
        <p:nvSpPr>
          <p:cNvPr id="2" name="Slide Number Placeholder 1">
            <a:extLst>
              <a:ext uri="{FF2B5EF4-FFF2-40B4-BE49-F238E27FC236}">
                <a16:creationId xmlns:a16="http://schemas.microsoft.com/office/drawing/2014/main" id="{A30A90D4-6586-4A39-85DD-5A528CDB700E}"/>
              </a:ext>
            </a:extLst>
          </p:cNvPr>
          <p:cNvSpPr>
            <a:spLocks noGrp="1"/>
          </p:cNvSpPr>
          <p:nvPr>
            <p:ph type="sldNum" sz="quarter" idx="12"/>
          </p:nvPr>
        </p:nvSpPr>
        <p:spPr/>
        <p:txBody>
          <a:bodyPr/>
          <a:lstStyle/>
          <a:p>
            <a:fld id="{68C3E0CA-B782-4593-8461-5AB4FD8BED4B}" type="slidenum">
              <a:rPr lang="en-US" smtClean="0"/>
              <a:t>16</a:t>
            </a:fld>
            <a:endParaRPr lang="en-US"/>
          </a:p>
        </p:txBody>
      </p:sp>
    </p:spTree>
    <p:extLst>
      <p:ext uri="{BB962C8B-B14F-4D97-AF65-F5344CB8AC3E}">
        <p14:creationId xmlns:p14="http://schemas.microsoft.com/office/powerpoint/2010/main" val="6184599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C6E798A-901D-4FDF-B7BA-E36416464380}"/>
              </a:ext>
            </a:extLst>
          </p:cNvPr>
          <p:cNvGraphicFramePr>
            <a:graphicFrameLocks/>
          </p:cNvGraphicFramePr>
          <p:nvPr>
            <p:extLst>
              <p:ext uri="{D42A27DB-BD31-4B8C-83A1-F6EECF244321}">
                <p14:modId xmlns:p14="http://schemas.microsoft.com/office/powerpoint/2010/main" val="1371781489"/>
              </p:ext>
            </p:extLst>
          </p:nvPr>
        </p:nvGraphicFramePr>
        <p:xfrm>
          <a:off x="1684421" y="873107"/>
          <a:ext cx="8823158" cy="498345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A70B93E3-A09F-4473-90D2-922917AFAE68}"/>
              </a:ext>
            </a:extLst>
          </p:cNvPr>
          <p:cNvSpPr txBox="1"/>
          <p:nvPr/>
        </p:nvSpPr>
        <p:spPr>
          <a:xfrm>
            <a:off x="1534669" y="5920725"/>
            <a:ext cx="2711395" cy="230832"/>
          </a:xfrm>
          <a:prstGeom prst="rect">
            <a:avLst/>
          </a:prstGeom>
          <a:noFill/>
        </p:spPr>
        <p:txBody>
          <a:bodyPr wrap="square" rtlCol="0">
            <a:spAutoFit/>
          </a:bodyPr>
          <a:lstStyle/>
          <a:p>
            <a:r>
              <a:rPr lang="en-US" sz="900" dirty="0"/>
              <a:t>Source: WISER</a:t>
            </a:r>
          </a:p>
        </p:txBody>
      </p:sp>
      <p:sp>
        <p:nvSpPr>
          <p:cNvPr id="5" name="Title 1">
            <a:extLst>
              <a:ext uri="{FF2B5EF4-FFF2-40B4-BE49-F238E27FC236}">
                <a16:creationId xmlns:a16="http://schemas.microsoft.com/office/drawing/2014/main" id="{DB8639F2-178B-48E8-8712-645382B466F4}"/>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2021-22 Budget-to-Actual Expenditure Comparison</a:t>
            </a:r>
          </a:p>
        </p:txBody>
      </p:sp>
      <p:sp>
        <p:nvSpPr>
          <p:cNvPr id="2" name="Slide Number Placeholder 1">
            <a:extLst>
              <a:ext uri="{FF2B5EF4-FFF2-40B4-BE49-F238E27FC236}">
                <a16:creationId xmlns:a16="http://schemas.microsoft.com/office/drawing/2014/main" id="{48080406-2663-4DAD-9F62-CBAE10BE2814}"/>
              </a:ext>
            </a:extLst>
          </p:cNvPr>
          <p:cNvSpPr>
            <a:spLocks noGrp="1"/>
          </p:cNvSpPr>
          <p:nvPr>
            <p:ph type="sldNum" sz="quarter" idx="12"/>
          </p:nvPr>
        </p:nvSpPr>
        <p:spPr/>
        <p:txBody>
          <a:bodyPr/>
          <a:lstStyle/>
          <a:p>
            <a:fld id="{68C3E0CA-B782-4593-8461-5AB4FD8BED4B}" type="slidenum">
              <a:rPr lang="en-US" smtClean="0"/>
              <a:t>17</a:t>
            </a:fld>
            <a:endParaRPr lang="en-US"/>
          </a:p>
        </p:txBody>
      </p:sp>
    </p:spTree>
    <p:extLst>
      <p:ext uri="{BB962C8B-B14F-4D97-AF65-F5344CB8AC3E}">
        <p14:creationId xmlns:p14="http://schemas.microsoft.com/office/powerpoint/2010/main" val="2025710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E477B8A-CED5-4794-9F9D-B7DAA795B899}"/>
              </a:ext>
            </a:extLst>
          </p:cNvPr>
          <p:cNvGraphicFramePr>
            <a:graphicFrameLocks/>
          </p:cNvGraphicFramePr>
          <p:nvPr>
            <p:extLst>
              <p:ext uri="{D42A27DB-BD31-4B8C-83A1-F6EECF244321}">
                <p14:modId xmlns:p14="http://schemas.microsoft.com/office/powerpoint/2010/main" val="71811572"/>
              </p:ext>
            </p:extLst>
          </p:nvPr>
        </p:nvGraphicFramePr>
        <p:xfrm>
          <a:off x="1779767" y="887288"/>
          <a:ext cx="8632466" cy="508342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509A78F7-2212-462B-A32F-CEC94970091B}"/>
              </a:ext>
            </a:extLst>
          </p:cNvPr>
          <p:cNvSpPr txBox="1"/>
          <p:nvPr/>
        </p:nvSpPr>
        <p:spPr>
          <a:xfrm>
            <a:off x="1779767" y="5970711"/>
            <a:ext cx="3474720" cy="230832"/>
          </a:xfrm>
          <a:prstGeom prst="rect">
            <a:avLst/>
          </a:prstGeom>
          <a:noFill/>
        </p:spPr>
        <p:txBody>
          <a:bodyPr wrap="square" rtlCol="0">
            <a:spAutoFit/>
          </a:bodyPr>
          <a:lstStyle/>
          <a:p>
            <a:r>
              <a:rPr lang="en-US" sz="900" dirty="0"/>
              <a:t>Source: WISER</a:t>
            </a:r>
          </a:p>
        </p:txBody>
      </p:sp>
      <p:sp>
        <p:nvSpPr>
          <p:cNvPr id="5" name="Title 1">
            <a:extLst>
              <a:ext uri="{FF2B5EF4-FFF2-40B4-BE49-F238E27FC236}">
                <a16:creationId xmlns:a16="http://schemas.microsoft.com/office/drawing/2014/main" id="{ED01360A-6AC5-473A-BFC8-891F4E3FD1F5}"/>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Budget-to-Actual Comparison</a:t>
            </a:r>
          </a:p>
        </p:txBody>
      </p:sp>
      <p:sp>
        <p:nvSpPr>
          <p:cNvPr id="2" name="Slide Number Placeholder 1">
            <a:extLst>
              <a:ext uri="{FF2B5EF4-FFF2-40B4-BE49-F238E27FC236}">
                <a16:creationId xmlns:a16="http://schemas.microsoft.com/office/drawing/2014/main" id="{F21BBCFA-B623-425A-AF0F-B0FE3E64784A}"/>
              </a:ext>
            </a:extLst>
          </p:cNvPr>
          <p:cNvSpPr>
            <a:spLocks noGrp="1"/>
          </p:cNvSpPr>
          <p:nvPr>
            <p:ph type="sldNum" sz="quarter" idx="12"/>
          </p:nvPr>
        </p:nvSpPr>
        <p:spPr/>
        <p:txBody>
          <a:bodyPr/>
          <a:lstStyle/>
          <a:p>
            <a:fld id="{68C3E0CA-B782-4593-8461-5AB4FD8BED4B}" type="slidenum">
              <a:rPr lang="en-US" smtClean="0"/>
              <a:t>18</a:t>
            </a:fld>
            <a:endParaRPr lang="en-US"/>
          </a:p>
        </p:txBody>
      </p:sp>
    </p:spTree>
    <p:extLst>
      <p:ext uri="{BB962C8B-B14F-4D97-AF65-F5344CB8AC3E}">
        <p14:creationId xmlns:p14="http://schemas.microsoft.com/office/powerpoint/2010/main" val="241310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13DA3D-E719-4B3B-ACFE-9E6CA2F705F3}"/>
              </a:ext>
            </a:extLst>
          </p:cNvPr>
          <p:cNvSpPr txBox="1"/>
          <p:nvPr/>
        </p:nvSpPr>
        <p:spPr>
          <a:xfrm>
            <a:off x="659958" y="731520"/>
            <a:ext cx="10633358" cy="1200329"/>
          </a:xfrm>
          <a:prstGeom prst="rect">
            <a:avLst/>
          </a:prstGeom>
          <a:noFill/>
        </p:spPr>
        <p:txBody>
          <a:bodyPr wrap="square" rtlCol="0">
            <a:spAutoFit/>
          </a:bodyPr>
          <a:lstStyle/>
          <a:p>
            <a:r>
              <a:rPr lang="en-US" dirty="0"/>
              <a:t>Fund balances are a necessary component of a well-functioning university.  Each year, UW-Green Bay provides information on program revenue balances by level of commitment.  Committed balances may be held to save for future large purchases, investing in new initiatives and programs, for unexpected budget changes, emergency reserves, or are designated for a certain purpose.</a:t>
            </a:r>
          </a:p>
        </p:txBody>
      </p:sp>
      <p:sp>
        <p:nvSpPr>
          <p:cNvPr id="5" name="TextBox 4">
            <a:extLst>
              <a:ext uri="{FF2B5EF4-FFF2-40B4-BE49-F238E27FC236}">
                <a16:creationId xmlns:a16="http://schemas.microsoft.com/office/drawing/2014/main" id="{378E7DD2-AC8F-4832-B99A-5DE41A6581AA}"/>
              </a:ext>
            </a:extLst>
          </p:cNvPr>
          <p:cNvSpPr txBox="1"/>
          <p:nvPr/>
        </p:nvSpPr>
        <p:spPr>
          <a:xfrm>
            <a:off x="659957" y="2170706"/>
            <a:ext cx="3355451" cy="3416320"/>
          </a:xfrm>
          <a:prstGeom prst="rect">
            <a:avLst/>
          </a:prstGeom>
          <a:noFill/>
        </p:spPr>
        <p:txBody>
          <a:bodyPr wrap="square" rtlCol="0">
            <a:spAutoFit/>
          </a:bodyPr>
          <a:lstStyle/>
          <a:p>
            <a:r>
              <a:rPr lang="en-US" dirty="0"/>
              <a:t>At the end of Fiscal ‘22, over 96% of UW-Green Bay’s PR balances are committed.</a:t>
            </a:r>
          </a:p>
          <a:p>
            <a:r>
              <a:rPr lang="en-US" dirty="0"/>
              <a:t>Of the total committed balances, $14.5M is designated for a specific program or purpose (ex. Seg Fees, parking fees) and $7.1M is obligated to enumerated projects and open purchase orders.  There is $5.7 million held for reserve, as required by UW System policy.</a:t>
            </a:r>
          </a:p>
        </p:txBody>
      </p:sp>
      <p:graphicFrame>
        <p:nvGraphicFramePr>
          <p:cNvPr id="6" name="Chart 5">
            <a:extLst>
              <a:ext uri="{FF2B5EF4-FFF2-40B4-BE49-F238E27FC236}">
                <a16:creationId xmlns:a16="http://schemas.microsoft.com/office/drawing/2014/main" id="{0F6CAAC9-A79E-48AE-BC36-B69824B72EF1}"/>
              </a:ext>
            </a:extLst>
          </p:cNvPr>
          <p:cNvGraphicFramePr>
            <a:graphicFrameLocks/>
          </p:cNvGraphicFramePr>
          <p:nvPr>
            <p:extLst>
              <p:ext uri="{D42A27DB-BD31-4B8C-83A1-F6EECF244321}">
                <p14:modId xmlns:p14="http://schemas.microsoft.com/office/powerpoint/2010/main" val="1425685222"/>
              </p:ext>
            </p:extLst>
          </p:nvPr>
        </p:nvGraphicFramePr>
        <p:xfrm>
          <a:off x="4497210" y="2170706"/>
          <a:ext cx="7034833" cy="391065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78C5FBE7-C6C0-4972-99AD-30E427ACDFAC}"/>
              </a:ext>
            </a:extLst>
          </p:cNvPr>
          <p:cNvSpPr txBox="1"/>
          <p:nvPr/>
        </p:nvSpPr>
        <p:spPr>
          <a:xfrm>
            <a:off x="4497210" y="6089386"/>
            <a:ext cx="2280579" cy="230832"/>
          </a:xfrm>
          <a:prstGeom prst="rect">
            <a:avLst/>
          </a:prstGeom>
          <a:noFill/>
        </p:spPr>
        <p:txBody>
          <a:bodyPr wrap="square" rtlCol="0">
            <a:spAutoFit/>
          </a:bodyPr>
          <a:lstStyle/>
          <a:p>
            <a:r>
              <a:rPr lang="en-US" sz="900" dirty="0"/>
              <a:t>Source: PR Balance Report FY22</a:t>
            </a:r>
          </a:p>
        </p:txBody>
      </p:sp>
      <p:sp>
        <p:nvSpPr>
          <p:cNvPr id="8" name="Title 1">
            <a:extLst>
              <a:ext uri="{FF2B5EF4-FFF2-40B4-BE49-F238E27FC236}">
                <a16:creationId xmlns:a16="http://schemas.microsoft.com/office/drawing/2014/main" id="{D47D6D06-DCD3-4AC5-9786-021C50247E10}"/>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Program Revenue FY22 Year-End Fund Balances</a:t>
            </a:r>
          </a:p>
        </p:txBody>
      </p:sp>
      <p:sp>
        <p:nvSpPr>
          <p:cNvPr id="2" name="Slide Number Placeholder 1">
            <a:extLst>
              <a:ext uri="{FF2B5EF4-FFF2-40B4-BE49-F238E27FC236}">
                <a16:creationId xmlns:a16="http://schemas.microsoft.com/office/drawing/2014/main" id="{DDD6BAA4-36A2-4E90-8011-8997A1D0BB86}"/>
              </a:ext>
            </a:extLst>
          </p:cNvPr>
          <p:cNvSpPr>
            <a:spLocks noGrp="1"/>
          </p:cNvSpPr>
          <p:nvPr>
            <p:ph type="sldNum" sz="quarter" idx="12"/>
          </p:nvPr>
        </p:nvSpPr>
        <p:spPr/>
        <p:txBody>
          <a:bodyPr/>
          <a:lstStyle/>
          <a:p>
            <a:fld id="{68C3E0CA-B782-4593-8461-5AB4FD8BED4B}" type="slidenum">
              <a:rPr lang="en-US" smtClean="0"/>
              <a:t>19</a:t>
            </a:fld>
            <a:endParaRPr lang="en-US"/>
          </a:p>
        </p:txBody>
      </p:sp>
    </p:spTree>
    <p:extLst>
      <p:ext uri="{BB962C8B-B14F-4D97-AF65-F5344CB8AC3E}">
        <p14:creationId xmlns:p14="http://schemas.microsoft.com/office/powerpoint/2010/main" val="379364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161CF-4A17-468C-BF71-5D7107620FEF}"/>
              </a:ext>
            </a:extLst>
          </p:cNvPr>
          <p:cNvSpPr>
            <a:spLocks noGrp="1"/>
          </p:cNvSpPr>
          <p:nvPr>
            <p:ph type="title"/>
          </p:nvPr>
        </p:nvSpPr>
        <p:spPr>
          <a:xfrm>
            <a:off x="0" y="0"/>
            <a:ext cx="12192000" cy="762000"/>
          </a:xfrm>
        </p:spPr>
        <p:txBody>
          <a:bodyPr/>
          <a:lstStyle/>
          <a:p>
            <a:r>
              <a:rPr lang="en-US" dirty="0"/>
              <a:t>UW-Green Bay Budget in Brief</a:t>
            </a:r>
          </a:p>
        </p:txBody>
      </p:sp>
      <p:sp>
        <p:nvSpPr>
          <p:cNvPr id="3" name="TextBox 2">
            <a:extLst>
              <a:ext uri="{FF2B5EF4-FFF2-40B4-BE49-F238E27FC236}">
                <a16:creationId xmlns:a16="http://schemas.microsoft.com/office/drawing/2014/main" id="{F3300578-40BF-4CCE-9BAC-BCE6CEEE35B9}"/>
              </a:ext>
            </a:extLst>
          </p:cNvPr>
          <p:cNvSpPr txBox="1"/>
          <p:nvPr/>
        </p:nvSpPr>
        <p:spPr>
          <a:xfrm>
            <a:off x="838200" y="1171576"/>
            <a:ext cx="9829801" cy="3646960"/>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the Budget in Brief, a look into the budget for the 2022-23 school year, as well as a review of the 2021-22 school year.</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budget is presented from a place of fiscal health.  The 2021-22 school year was another strong year for UWGB.  We now have 6 consecutive years of enrollment growth, a significant accomplishment.  We are making investments in our team and investments to improve spaces across the university.  Fund balances are at healthy levels.  We are in position to continue to rise to meet our mission.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Budget in Brief provides summaries of the 2022-23 revenue and expense budgets, and staffing.  There is also a look back at the 2021-22 fiscal year, with a review of actual expenses, as well as budget-to-actual comparisons across the major fund sources: general program revenue, tuition, and auxiliaries.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Completing the Budget in Brief are reports on Program Revenue balances, financial metrics trends, and a cost to attend comparison of UW System institutions.</a:t>
            </a:r>
          </a:p>
        </p:txBody>
      </p:sp>
    </p:spTree>
    <p:extLst>
      <p:ext uri="{BB962C8B-B14F-4D97-AF65-F5344CB8AC3E}">
        <p14:creationId xmlns:p14="http://schemas.microsoft.com/office/powerpoint/2010/main" val="1824429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37422F9-54C3-4837-81DA-5DC16400A587}"/>
              </a:ext>
            </a:extLst>
          </p:cNvPr>
          <p:cNvGraphicFramePr>
            <a:graphicFrameLocks/>
          </p:cNvGraphicFramePr>
          <p:nvPr>
            <p:extLst>
              <p:ext uri="{D42A27DB-BD31-4B8C-83A1-F6EECF244321}">
                <p14:modId xmlns:p14="http://schemas.microsoft.com/office/powerpoint/2010/main" val="3010236670"/>
              </p:ext>
            </p:extLst>
          </p:nvPr>
        </p:nvGraphicFramePr>
        <p:xfrm>
          <a:off x="747672" y="1007972"/>
          <a:ext cx="5828058" cy="342885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77AB0FA-1FFE-40CE-927D-157A7A50F22D}"/>
              </a:ext>
            </a:extLst>
          </p:cNvPr>
          <p:cNvSpPr txBox="1"/>
          <p:nvPr/>
        </p:nvSpPr>
        <p:spPr>
          <a:xfrm>
            <a:off x="7084612" y="1007972"/>
            <a:ext cx="4359717" cy="3970318"/>
          </a:xfrm>
          <a:prstGeom prst="rect">
            <a:avLst/>
          </a:prstGeom>
          <a:noFill/>
        </p:spPr>
        <p:txBody>
          <a:bodyPr wrap="square" rtlCol="0">
            <a:spAutoFit/>
          </a:bodyPr>
          <a:lstStyle/>
          <a:p>
            <a:r>
              <a:rPr lang="en-US" dirty="0"/>
              <a:t>The CFI is a measure of overall financial performance based on four core financial ratios, each representing a particular domain of financial operations: (1) the primary reserve ratio, indicating resource sufficiency; (2) the viability ratio as a gauge of debt management; (3) the return on net assets ratio to track financial asset performance; and (4) the net operating revenues ratio measuring operating results.  These ratios are then standardized, weighted, and combined into a single index score, the CFI, to indicate the financial health of the institution.</a:t>
            </a:r>
          </a:p>
        </p:txBody>
      </p:sp>
      <p:sp>
        <p:nvSpPr>
          <p:cNvPr id="5" name="TextBox 4">
            <a:extLst>
              <a:ext uri="{FF2B5EF4-FFF2-40B4-BE49-F238E27FC236}">
                <a16:creationId xmlns:a16="http://schemas.microsoft.com/office/drawing/2014/main" id="{314AEA35-AB6A-40B6-B236-54E0DC4BBC0E}"/>
              </a:ext>
            </a:extLst>
          </p:cNvPr>
          <p:cNvSpPr txBox="1"/>
          <p:nvPr/>
        </p:nvSpPr>
        <p:spPr>
          <a:xfrm>
            <a:off x="747671" y="4540195"/>
            <a:ext cx="4794387" cy="400110"/>
          </a:xfrm>
          <a:prstGeom prst="rect">
            <a:avLst/>
          </a:prstGeom>
          <a:noFill/>
        </p:spPr>
        <p:txBody>
          <a:bodyPr wrap="square" rtlCol="0">
            <a:spAutoFit/>
          </a:bodyPr>
          <a:lstStyle/>
          <a:p>
            <a:r>
              <a:rPr lang="en-US" sz="1000" dirty="0"/>
              <a:t>The Higher Learning Commission considers a total CFI of 1.1 or higher as indicative of good financial health.  UW-Green Bay has a CFI score of 6.3.</a:t>
            </a:r>
          </a:p>
        </p:txBody>
      </p:sp>
      <p:sp>
        <p:nvSpPr>
          <p:cNvPr id="6" name="TextBox 5">
            <a:extLst>
              <a:ext uri="{FF2B5EF4-FFF2-40B4-BE49-F238E27FC236}">
                <a16:creationId xmlns:a16="http://schemas.microsoft.com/office/drawing/2014/main" id="{DE7D8903-940C-489F-AC45-D997AE098F78}"/>
              </a:ext>
            </a:extLst>
          </p:cNvPr>
          <p:cNvSpPr txBox="1"/>
          <p:nvPr/>
        </p:nvSpPr>
        <p:spPr>
          <a:xfrm>
            <a:off x="747671" y="5192202"/>
            <a:ext cx="2886074" cy="230832"/>
          </a:xfrm>
          <a:prstGeom prst="rect">
            <a:avLst/>
          </a:prstGeom>
          <a:noFill/>
        </p:spPr>
        <p:txBody>
          <a:bodyPr wrap="square" rtlCol="0">
            <a:spAutoFit/>
          </a:bodyPr>
          <a:lstStyle/>
          <a:p>
            <a:r>
              <a:rPr lang="en-US" sz="900" dirty="0"/>
              <a:t>Source: UW System Accountability Dashboard</a:t>
            </a:r>
          </a:p>
        </p:txBody>
      </p:sp>
      <p:sp>
        <p:nvSpPr>
          <p:cNvPr id="7" name="Title 1">
            <a:extLst>
              <a:ext uri="{FF2B5EF4-FFF2-40B4-BE49-F238E27FC236}">
                <a16:creationId xmlns:a16="http://schemas.microsoft.com/office/drawing/2014/main" id="{9A278F8A-C43C-4A9E-96B8-EC1FA1C2DB01}"/>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Composite Financial Index (CFI) and Components</a:t>
            </a:r>
          </a:p>
        </p:txBody>
      </p:sp>
      <p:sp>
        <p:nvSpPr>
          <p:cNvPr id="2" name="Slide Number Placeholder 1">
            <a:extLst>
              <a:ext uri="{FF2B5EF4-FFF2-40B4-BE49-F238E27FC236}">
                <a16:creationId xmlns:a16="http://schemas.microsoft.com/office/drawing/2014/main" id="{84CDB022-011E-41A3-A8FC-030845636A7B}"/>
              </a:ext>
            </a:extLst>
          </p:cNvPr>
          <p:cNvSpPr>
            <a:spLocks noGrp="1"/>
          </p:cNvSpPr>
          <p:nvPr>
            <p:ph type="sldNum" sz="quarter" idx="12"/>
          </p:nvPr>
        </p:nvSpPr>
        <p:spPr/>
        <p:txBody>
          <a:bodyPr/>
          <a:lstStyle/>
          <a:p>
            <a:fld id="{68C3E0CA-B782-4593-8461-5AB4FD8BED4B}" type="slidenum">
              <a:rPr lang="en-US" smtClean="0"/>
              <a:t>20</a:t>
            </a:fld>
            <a:endParaRPr lang="en-US"/>
          </a:p>
        </p:txBody>
      </p:sp>
    </p:spTree>
    <p:extLst>
      <p:ext uri="{BB962C8B-B14F-4D97-AF65-F5344CB8AC3E}">
        <p14:creationId xmlns:p14="http://schemas.microsoft.com/office/powerpoint/2010/main" val="2224486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2F78546A-75E0-4668-B2E1-0D6C532673D2}"/>
              </a:ext>
            </a:extLst>
          </p:cNvPr>
          <p:cNvGraphicFramePr>
            <a:graphicFrameLocks/>
          </p:cNvGraphicFramePr>
          <p:nvPr>
            <p:extLst>
              <p:ext uri="{D42A27DB-BD31-4B8C-83A1-F6EECF244321}">
                <p14:modId xmlns:p14="http://schemas.microsoft.com/office/powerpoint/2010/main" val="708889401"/>
              </p:ext>
            </p:extLst>
          </p:nvPr>
        </p:nvGraphicFramePr>
        <p:xfrm>
          <a:off x="536671" y="1147576"/>
          <a:ext cx="6508185" cy="4179798"/>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468A5D07-37A6-459B-883B-FADF8D811F90}"/>
              </a:ext>
            </a:extLst>
          </p:cNvPr>
          <p:cNvSpPr txBox="1"/>
          <p:nvPr/>
        </p:nvSpPr>
        <p:spPr>
          <a:xfrm>
            <a:off x="7482177" y="1147576"/>
            <a:ext cx="4173152" cy="2862322"/>
          </a:xfrm>
          <a:prstGeom prst="rect">
            <a:avLst/>
          </a:prstGeom>
          <a:noFill/>
        </p:spPr>
        <p:txBody>
          <a:bodyPr wrap="square" rtlCol="0">
            <a:spAutoFit/>
          </a:bodyPr>
          <a:lstStyle/>
          <a:p>
            <a:r>
              <a:rPr lang="en-US" dirty="0"/>
              <a:t>Instructional margin ratio is a measure of financial health related to an institution’s instructional mission.  It compares the instructional revenue of an institution to its instruction-related expenses.  A ratio above 1 indicates that revenues exceed expenses, while a ratio below 1 indicates deficit spending.  Higher revenue amounts indicate additional resources available to invest.</a:t>
            </a:r>
          </a:p>
        </p:txBody>
      </p:sp>
      <p:sp>
        <p:nvSpPr>
          <p:cNvPr id="5" name="TextBox 4">
            <a:extLst>
              <a:ext uri="{FF2B5EF4-FFF2-40B4-BE49-F238E27FC236}">
                <a16:creationId xmlns:a16="http://schemas.microsoft.com/office/drawing/2014/main" id="{BC38775C-3799-4701-ABB8-912FC3B4F5DB}"/>
              </a:ext>
            </a:extLst>
          </p:cNvPr>
          <p:cNvSpPr txBox="1"/>
          <p:nvPr/>
        </p:nvSpPr>
        <p:spPr>
          <a:xfrm>
            <a:off x="536671" y="5327374"/>
            <a:ext cx="2715412" cy="230832"/>
          </a:xfrm>
          <a:prstGeom prst="rect">
            <a:avLst/>
          </a:prstGeom>
          <a:noFill/>
        </p:spPr>
        <p:txBody>
          <a:bodyPr wrap="square" rtlCol="0">
            <a:spAutoFit/>
          </a:bodyPr>
          <a:lstStyle/>
          <a:p>
            <a:r>
              <a:rPr lang="en-US" sz="900" dirty="0"/>
              <a:t>Source: UW System Accountability Dashboard</a:t>
            </a:r>
          </a:p>
        </p:txBody>
      </p:sp>
      <p:sp>
        <p:nvSpPr>
          <p:cNvPr id="6" name="Title 1">
            <a:extLst>
              <a:ext uri="{FF2B5EF4-FFF2-40B4-BE49-F238E27FC236}">
                <a16:creationId xmlns:a16="http://schemas.microsoft.com/office/drawing/2014/main" id="{75B2F10E-127F-427A-A0A5-E807885DB871}"/>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Instructional Margin Ratio</a:t>
            </a:r>
          </a:p>
        </p:txBody>
      </p:sp>
      <p:sp>
        <p:nvSpPr>
          <p:cNvPr id="2" name="Slide Number Placeholder 1">
            <a:extLst>
              <a:ext uri="{FF2B5EF4-FFF2-40B4-BE49-F238E27FC236}">
                <a16:creationId xmlns:a16="http://schemas.microsoft.com/office/drawing/2014/main" id="{B783C6E4-F2A3-4EC1-92A4-9DCD45F783BB}"/>
              </a:ext>
            </a:extLst>
          </p:cNvPr>
          <p:cNvSpPr>
            <a:spLocks noGrp="1"/>
          </p:cNvSpPr>
          <p:nvPr>
            <p:ph type="sldNum" sz="quarter" idx="12"/>
          </p:nvPr>
        </p:nvSpPr>
        <p:spPr/>
        <p:txBody>
          <a:bodyPr/>
          <a:lstStyle/>
          <a:p>
            <a:fld id="{68C3E0CA-B782-4593-8461-5AB4FD8BED4B}" type="slidenum">
              <a:rPr lang="en-US" smtClean="0"/>
              <a:t>21</a:t>
            </a:fld>
            <a:endParaRPr lang="en-US"/>
          </a:p>
        </p:txBody>
      </p:sp>
    </p:spTree>
    <p:extLst>
      <p:ext uri="{BB962C8B-B14F-4D97-AF65-F5344CB8AC3E}">
        <p14:creationId xmlns:p14="http://schemas.microsoft.com/office/powerpoint/2010/main" val="24145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4EAEDBD0-DE37-47D6-A286-824C3471429F}"/>
              </a:ext>
            </a:extLst>
          </p:cNvPr>
          <p:cNvGraphicFramePr>
            <a:graphicFrameLocks/>
          </p:cNvGraphicFramePr>
          <p:nvPr>
            <p:extLst>
              <p:ext uri="{D42A27DB-BD31-4B8C-83A1-F6EECF244321}">
                <p14:modId xmlns:p14="http://schemas.microsoft.com/office/powerpoint/2010/main" val="660404692"/>
              </p:ext>
            </p:extLst>
          </p:nvPr>
        </p:nvGraphicFramePr>
        <p:xfrm>
          <a:off x="4673543" y="978989"/>
          <a:ext cx="7157997" cy="495268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308E05E7-05BB-4E49-A1D8-2D0C1C8A754B}"/>
              </a:ext>
            </a:extLst>
          </p:cNvPr>
          <p:cNvSpPr txBox="1"/>
          <p:nvPr/>
        </p:nvSpPr>
        <p:spPr>
          <a:xfrm>
            <a:off x="326003" y="1987826"/>
            <a:ext cx="3951799" cy="2031325"/>
          </a:xfrm>
          <a:prstGeom prst="rect">
            <a:avLst/>
          </a:prstGeom>
          <a:noFill/>
        </p:spPr>
        <p:txBody>
          <a:bodyPr wrap="square" rtlCol="0">
            <a:spAutoFit/>
          </a:bodyPr>
          <a:lstStyle/>
          <a:p>
            <a:r>
              <a:rPr lang="en-US" dirty="0"/>
              <a:t>Tuition and fees are part of the overall cost to attend UW-Green Bay.  Tuition for in-state undergraduate students has been frozen across UW System since 2013.  UW-Green Bay is among the least expensive of all UW System schools for on-campus and commuter students.</a:t>
            </a:r>
          </a:p>
        </p:txBody>
      </p:sp>
      <p:sp>
        <p:nvSpPr>
          <p:cNvPr id="5" name="Title 1">
            <a:extLst>
              <a:ext uri="{FF2B5EF4-FFF2-40B4-BE49-F238E27FC236}">
                <a16:creationId xmlns:a16="http://schemas.microsoft.com/office/drawing/2014/main" id="{CF6244AC-ABE0-4742-BDA6-B5D3648B7734}"/>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UW System Cost to Attend</a:t>
            </a:r>
          </a:p>
        </p:txBody>
      </p:sp>
      <p:sp>
        <p:nvSpPr>
          <p:cNvPr id="2" name="Slide Number Placeholder 1">
            <a:extLst>
              <a:ext uri="{FF2B5EF4-FFF2-40B4-BE49-F238E27FC236}">
                <a16:creationId xmlns:a16="http://schemas.microsoft.com/office/drawing/2014/main" id="{72A8CAB2-3DD3-44CF-B894-D5D0E1D767D6}"/>
              </a:ext>
            </a:extLst>
          </p:cNvPr>
          <p:cNvSpPr>
            <a:spLocks noGrp="1"/>
          </p:cNvSpPr>
          <p:nvPr>
            <p:ph type="sldNum" sz="quarter" idx="12"/>
          </p:nvPr>
        </p:nvSpPr>
        <p:spPr/>
        <p:txBody>
          <a:bodyPr/>
          <a:lstStyle/>
          <a:p>
            <a:fld id="{68C3E0CA-B782-4593-8461-5AB4FD8BED4B}" type="slidenum">
              <a:rPr lang="en-US" smtClean="0"/>
              <a:t>22</a:t>
            </a:fld>
            <a:endParaRPr lang="en-US"/>
          </a:p>
        </p:txBody>
      </p:sp>
    </p:spTree>
    <p:extLst>
      <p:ext uri="{BB962C8B-B14F-4D97-AF65-F5344CB8AC3E}">
        <p14:creationId xmlns:p14="http://schemas.microsoft.com/office/powerpoint/2010/main" val="4179016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17CDCC6-B5A8-41F6-A601-181101FCB56A}"/>
              </a:ext>
            </a:extLst>
          </p:cNvPr>
          <p:cNvGraphicFramePr>
            <a:graphicFrameLocks/>
          </p:cNvGraphicFramePr>
          <p:nvPr>
            <p:extLst>
              <p:ext uri="{D42A27DB-BD31-4B8C-83A1-F6EECF244321}">
                <p14:modId xmlns:p14="http://schemas.microsoft.com/office/powerpoint/2010/main" val="890568994"/>
              </p:ext>
            </p:extLst>
          </p:nvPr>
        </p:nvGraphicFramePr>
        <p:xfrm>
          <a:off x="4876799" y="1079285"/>
          <a:ext cx="6745705" cy="4358989"/>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BE4E5AB6-FD27-43C0-B36D-3FA07D68A93D}"/>
              </a:ext>
            </a:extLst>
          </p:cNvPr>
          <p:cNvSpPr txBox="1"/>
          <p:nvPr/>
        </p:nvSpPr>
        <p:spPr>
          <a:xfrm>
            <a:off x="569496" y="1079285"/>
            <a:ext cx="4307303" cy="4801314"/>
          </a:xfrm>
          <a:prstGeom prst="rect">
            <a:avLst/>
          </a:prstGeom>
          <a:noFill/>
        </p:spPr>
        <p:txBody>
          <a:bodyPr wrap="square" rtlCol="0">
            <a:spAutoFit/>
          </a:bodyPr>
          <a:lstStyle/>
          <a:p>
            <a:r>
              <a:rPr lang="en-US" dirty="0"/>
              <a:t>The total UW-Green Bay budget in 2022-23 is $149.7M.  The largest revenue source, $43.8M, is from Tuition and Fees.  The second largest amount is Federal Aid.  State support of $33.5M is the third largest contribution to the budget.</a:t>
            </a:r>
          </a:p>
          <a:p>
            <a:endParaRPr lang="en-US" dirty="0"/>
          </a:p>
          <a:p>
            <a:r>
              <a:rPr lang="en-US" dirty="0"/>
              <a:t>Of the state support, UW-Green Bay has discretion of $26.4M, while the remaining $7.1M is for predetermined, specific programs and services, and debt service.</a:t>
            </a:r>
          </a:p>
          <a:p>
            <a:endParaRPr lang="en-US" dirty="0"/>
          </a:p>
          <a:p>
            <a:r>
              <a:rPr lang="en-US" dirty="0"/>
              <a:t>Auxiliary operations, such as University Housing, University Dining, Student Segregated Fees, and Parking, contribute approximately 14% of the budget, at $21.2M.</a:t>
            </a:r>
          </a:p>
        </p:txBody>
      </p:sp>
      <p:sp>
        <p:nvSpPr>
          <p:cNvPr id="5" name="TextBox 4">
            <a:extLst>
              <a:ext uri="{FF2B5EF4-FFF2-40B4-BE49-F238E27FC236}">
                <a16:creationId xmlns:a16="http://schemas.microsoft.com/office/drawing/2014/main" id="{C54274B1-6A6E-4262-8771-DC2DEB4224CE}"/>
              </a:ext>
            </a:extLst>
          </p:cNvPr>
          <p:cNvSpPr txBox="1"/>
          <p:nvPr/>
        </p:nvSpPr>
        <p:spPr>
          <a:xfrm>
            <a:off x="4884820" y="5446295"/>
            <a:ext cx="962527" cy="246221"/>
          </a:xfrm>
          <a:prstGeom prst="rect">
            <a:avLst/>
          </a:prstGeom>
          <a:noFill/>
        </p:spPr>
        <p:txBody>
          <a:bodyPr wrap="square" rtlCol="0">
            <a:spAutoFit/>
          </a:bodyPr>
          <a:lstStyle/>
          <a:p>
            <a:r>
              <a:rPr lang="en-US" sz="1000" dirty="0"/>
              <a:t>Source: WISER</a:t>
            </a:r>
          </a:p>
        </p:txBody>
      </p:sp>
      <p:sp>
        <p:nvSpPr>
          <p:cNvPr id="9" name="Title 1">
            <a:extLst>
              <a:ext uri="{FF2B5EF4-FFF2-40B4-BE49-F238E27FC236}">
                <a16:creationId xmlns:a16="http://schemas.microsoft.com/office/drawing/2014/main" id="{45C2E3CC-5969-41F4-9E45-A2EE97BE9880}"/>
              </a:ext>
            </a:extLst>
          </p:cNvPr>
          <p:cNvSpPr txBox="1">
            <a:spLocks/>
          </p:cNvSpPr>
          <p:nvPr/>
        </p:nvSpPr>
        <p:spPr bwMode="auto">
          <a:xfrm>
            <a:off x="0" y="0"/>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2022-23 Budgeted Source of Revenue</a:t>
            </a:r>
          </a:p>
        </p:txBody>
      </p:sp>
      <p:sp>
        <p:nvSpPr>
          <p:cNvPr id="3" name="Slide Number Placeholder 2">
            <a:extLst>
              <a:ext uri="{FF2B5EF4-FFF2-40B4-BE49-F238E27FC236}">
                <a16:creationId xmlns:a16="http://schemas.microsoft.com/office/drawing/2014/main" id="{21375530-CA5D-4B2E-BE71-A059E1A74159}"/>
              </a:ext>
            </a:extLst>
          </p:cNvPr>
          <p:cNvSpPr>
            <a:spLocks noGrp="1"/>
          </p:cNvSpPr>
          <p:nvPr>
            <p:ph type="sldNum" sz="quarter" idx="12"/>
          </p:nvPr>
        </p:nvSpPr>
        <p:spPr/>
        <p:txBody>
          <a:bodyPr/>
          <a:lstStyle/>
          <a:p>
            <a:fld id="{68C3E0CA-B782-4593-8461-5AB4FD8BED4B}" type="slidenum">
              <a:rPr lang="en-US" smtClean="0"/>
              <a:t>3</a:t>
            </a:fld>
            <a:endParaRPr lang="en-US"/>
          </a:p>
        </p:txBody>
      </p:sp>
    </p:spTree>
    <p:extLst>
      <p:ext uri="{BB962C8B-B14F-4D97-AF65-F5344CB8AC3E}">
        <p14:creationId xmlns:p14="http://schemas.microsoft.com/office/powerpoint/2010/main" val="3098022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6CD5973-A725-4C57-A5F2-B5A235536ABA}"/>
              </a:ext>
            </a:extLst>
          </p:cNvPr>
          <p:cNvGraphicFramePr>
            <a:graphicFrameLocks/>
          </p:cNvGraphicFramePr>
          <p:nvPr>
            <p:extLst>
              <p:ext uri="{D42A27DB-BD31-4B8C-83A1-F6EECF244321}">
                <p14:modId xmlns:p14="http://schemas.microsoft.com/office/powerpoint/2010/main" val="3970661910"/>
              </p:ext>
            </p:extLst>
          </p:nvPr>
        </p:nvGraphicFramePr>
        <p:xfrm>
          <a:off x="3858127" y="1104085"/>
          <a:ext cx="7836568" cy="464983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75BB91C-F7FF-4FAE-8E0A-CDA2B4F3007D}"/>
              </a:ext>
            </a:extLst>
          </p:cNvPr>
          <p:cNvSpPr txBox="1"/>
          <p:nvPr/>
        </p:nvSpPr>
        <p:spPr>
          <a:xfrm>
            <a:off x="280737" y="1387642"/>
            <a:ext cx="3280610" cy="3416320"/>
          </a:xfrm>
          <a:prstGeom prst="rect">
            <a:avLst/>
          </a:prstGeom>
          <a:noFill/>
        </p:spPr>
        <p:txBody>
          <a:bodyPr wrap="square" rtlCol="0">
            <a:spAutoFit/>
          </a:bodyPr>
          <a:lstStyle/>
          <a:p>
            <a:r>
              <a:rPr lang="en-US" dirty="0"/>
              <a:t>Employee compensation makes up a significant portion of the UW-Green Bay budget.  Payroll and fringe benefits make up over 50% of the expense budget.  Financial aid makes up another 25% of the budget.</a:t>
            </a:r>
          </a:p>
          <a:p>
            <a:r>
              <a:rPr lang="en-US" dirty="0"/>
              <a:t>Supplies is a broad category that includes Utilities, Travel, Training, and Consumable Supplies, among other things, and makes up 16% of the budget.</a:t>
            </a:r>
          </a:p>
        </p:txBody>
      </p:sp>
      <p:sp>
        <p:nvSpPr>
          <p:cNvPr id="6" name="Title 1">
            <a:extLst>
              <a:ext uri="{FF2B5EF4-FFF2-40B4-BE49-F238E27FC236}">
                <a16:creationId xmlns:a16="http://schemas.microsoft.com/office/drawing/2014/main" id="{7ECB36ED-CB8F-46B0-86B5-3E6099D9C47D}"/>
              </a:ext>
            </a:extLst>
          </p:cNvPr>
          <p:cNvSpPr txBox="1">
            <a:spLocks/>
          </p:cNvSpPr>
          <p:nvPr/>
        </p:nvSpPr>
        <p:spPr bwMode="auto">
          <a:xfrm>
            <a:off x="0" y="0"/>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2022-23 Expense Budget</a:t>
            </a:r>
          </a:p>
        </p:txBody>
      </p:sp>
      <p:sp>
        <p:nvSpPr>
          <p:cNvPr id="3" name="Slide Number Placeholder 2">
            <a:extLst>
              <a:ext uri="{FF2B5EF4-FFF2-40B4-BE49-F238E27FC236}">
                <a16:creationId xmlns:a16="http://schemas.microsoft.com/office/drawing/2014/main" id="{18A487EF-F20D-4F5A-935B-FCF9FB703B66}"/>
              </a:ext>
            </a:extLst>
          </p:cNvPr>
          <p:cNvSpPr>
            <a:spLocks noGrp="1"/>
          </p:cNvSpPr>
          <p:nvPr>
            <p:ph type="sldNum" sz="quarter" idx="12"/>
          </p:nvPr>
        </p:nvSpPr>
        <p:spPr/>
        <p:txBody>
          <a:bodyPr/>
          <a:lstStyle/>
          <a:p>
            <a:fld id="{68C3E0CA-B782-4593-8461-5AB4FD8BED4B}" type="slidenum">
              <a:rPr lang="en-US" smtClean="0"/>
              <a:t>4</a:t>
            </a:fld>
            <a:endParaRPr lang="en-US"/>
          </a:p>
        </p:txBody>
      </p:sp>
    </p:spTree>
    <p:extLst>
      <p:ext uri="{BB962C8B-B14F-4D97-AF65-F5344CB8AC3E}">
        <p14:creationId xmlns:p14="http://schemas.microsoft.com/office/powerpoint/2010/main" val="4233479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CB07D1-D98C-427C-86D1-F4402D451386}"/>
              </a:ext>
            </a:extLst>
          </p:cNvPr>
          <p:cNvSpPr txBox="1"/>
          <p:nvPr/>
        </p:nvSpPr>
        <p:spPr>
          <a:xfrm>
            <a:off x="5297654" y="5109411"/>
            <a:ext cx="2691313" cy="400110"/>
          </a:xfrm>
          <a:prstGeom prst="rect">
            <a:avLst/>
          </a:prstGeom>
          <a:noFill/>
        </p:spPr>
        <p:txBody>
          <a:bodyPr wrap="square" rtlCol="0">
            <a:spAutoFit/>
          </a:bodyPr>
          <a:lstStyle/>
          <a:p>
            <a:r>
              <a:rPr lang="en-US" sz="1000" dirty="0"/>
              <a:t>Sources:FY18-19 – Redbook, FY20-23 – WISER</a:t>
            </a:r>
          </a:p>
          <a:p>
            <a:r>
              <a:rPr lang="en-US" sz="1000" dirty="0"/>
              <a:t> *Excludes Financial Aid received by students</a:t>
            </a:r>
          </a:p>
        </p:txBody>
      </p:sp>
      <p:graphicFrame>
        <p:nvGraphicFramePr>
          <p:cNvPr id="5" name="Chart 4">
            <a:extLst>
              <a:ext uri="{FF2B5EF4-FFF2-40B4-BE49-F238E27FC236}">
                <a16:creationId xmlns:a16="http://schemas.microsoft.com/office/drawing/2014/main" id="{4FBE0D47-C375-410C-83ED-E717C9FC0E4D}"/>
              </a:ext>
            </a:extLst>
          </p:cNvPr>
          <p:cNvGraphicFramePr>
            <a:graphicFrameLocks/>
          </p:cNvGraphicFramePr>
          <p:nvPr>
            <p:extLst>
              <p:ext uri="{D42A27DB-BD31-4B8C-83A1-F6EECF244321}">
                <p14:modId xmlns:p14="http://schemas.microsoft.com/office/powerpoint/2010/main" val="1340524337"/>
              </p:ext>
            </p:extLst>
          </p:nvPr>
        </p:nvGraphicFramePr>
        <p:xfrm>
          <a:off x="5420101" y="1313697"/>
          <a:ext cx="6200774" cy="379571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9D386BF8-2DA4-4181-92A1-4BEF2B83FFE3}"/>
              </a:ext>
            </a:extLst>
          </p:cNvPr>
          <p:cNvSpPr txBox="1"/>
          <p:nvPr/>
        </p:nvSpPr>
        <p:spPr>
          <a:xfrm>
            <a:off x="352926" y="1764632"/>
            <a:ext cx="4555958" cy="3416320"/>
          </a:xfrm>
          <a:prstGeom prst="rect">
            <a:avLst/>
          </a:prstGeom>
          <a:noFill/>
        </p:spPr>
        <p:txBody>
          <a:bodyPr wrap="square" rtlCol="0">
            <a:spAutoFit/>
          </a:bodyPr>
          <a:lstStyle/>
          <a:p>
            <a:r>
              <a:rPr lang="en-US" dirty="0"/>
              <a:t>Tuition, state appropriations, and auxiliaries combine to fund 92% of expenses at UW-Green Bay.  State support increased from the FY22 budget to the FY23 budget by $1.7M, but dropped slightly as a percentage of our total budget due to a $4.9M increase in spending on tuition funds.  Since FY20, when the budgets of the three additional locations became part of UW-Green Bay’s budget, all five budget categories have stabilized as a portion of the total budget, varying only by a percentage point from their averages.</a:t>
            </a:r>
          </a:p>
        </p:txBody>
      </p:sp>
      <p:sp>
        <p:nvSpPr>
          <p:cNvPr id="7" name="Title 1">
            <a:extLst>
              <a:ext uri="{FF2B5EF4-FFF2-40B4-BE49-F238E27FC236}">
                <a16:creationId xmlns:a16="http://schemas.microsoft.com/office/drawing/2014/main" id="{4FAAE1E7-D2DE-49D1-A257-6467A454B09D}"/>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Trend of Budgeted Expenses by Fund Group</a:t>
            </a:r>
          </a:p>
        </p:txBody>
      </p:sp>
      <p:sp>
        <p:nvSpPr>
          <p:cNvPr id="2" name="Slide Number Placeholder 1">
            <a:extLst>
              <a:ext uri="{FF2B5EF4-FFF2-40B4-BE49-F238E27FC236}">
                <a16:creationId xmlns:a16="http://schemas.microsoft.com/office/drawing/2014/main" id="{44BB060D-5739-4237-B987-0E58A86CB230}"/>
              </a:ext>
            </a:extLst>
          </p:cNvPr>
          <p:cNvSpPr>
            <a:spLocks noGrp="1"/>
          </p:cNvSpPr>
          <p:nvPr>
            <p:ph type="sldNum" sz="quarter" idx="12"/>
          </p:nvPr>
        </p:nvSpPr>
        <p:spPr/>
        <p:txBody>
          <a:bodyPr/>
          <a:lstStyle/>
          <a:p>
            <a:fld id="{68C3E0CA-B782-4593-8461-5AB4FD8BED4B}" type="slidenum">
              <a:rPr lang="en-US" smtClean="0"/>
              <a:t>5</a:t>
            </a:fld>
            <a:endParaRPr lang="en-US"/>
          </a:p>
        </p:txBody>
      </p:sp>
    </p:spTree>
    <p:extLst>
      <p:ext uri="{BB962C8B-B14F-4D97-AF65-F5344CB8AC3E}">
        <p14:creationId xmlns:p14="http://schemas.microsoft.com/office/powerpoint/2010/main" val="4264339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DB208DD-9D94-4FE9-ADED-4020CD066DB1}"/>
              </a:ext>
            </a:extLst>
          </p:cNvPr>
          <p:cNvGraphicFramePr>
            <a:graphicFrameLocks/>
          </p:cNvGraphicFramePr>
          <p:nvPr>
            <p:extLst>
              <p:ext uri="{D42A27DB-BD31-4B8C-83A1-F6EECF244321}">
                <p14:modId xmlns:p14="http://schemas.microsoft.com/office/powerpoint/2010/main" val="2189795312"/>
              </p:ext>
            </p:extLst>
          </p:nvPr>
        </p:nvGraphicFramePr>
        <p:xfrm>
          <a:off x="505074" y="1060659"/>
          <a:ext cx="8558715" cy="45460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4AD3DFE7-704F-4E7A-8FA0-3F61AA85B1EC}"/>
              </a:ext>
            </a:extLst>
          </p:cNvPr>
          <p:cNvGraphicFramePr>
            <a:graphicFrameLocks noGrp="1"/>
          </p:cNvGraphicFramePr>
          <p:nvPr>
            <p:extLst>
              <p:ext uri="{D42A27DB-BD31-4B8C-83A1-F6EECF244321}">
                <p14:modId xmlns:p14="http://schemas.microsoft.com/office/powerpoint/2010/main" val="2175384659"/>
              </p:ext>
            </p:extLst>
          </p:nvPr>
        </p:nvGraphicFramePr>
        <p:xfrm>
          <a:off x="9320907" y="1066799"/>
          <a:ext cx="2253471" cy="5061275"/>
        </p:xfrm>
        <a:graphic>
          <a:graphicData uri="http://schemas.openxmlformats.org/drawingml/2006/table">
            <a:tbl>
              <a:tblPr>
                <a:tableStyleId>{5C22544A-7EE6-4342-B048-85BDC9FD1C3A}</a:tableStyleId>
              </a:tblPr>
              <a:tblGrid>
                <a:gridCol w="1536361">
                  <a:extLst>
                    <a:ext uri="{9D8B030D-6E8A-4147-A177-3AD203B41FA5}">
                      <a16:colId xmlns:a16="http://schemas.microsoft.com/office/drawing/2014/main" val="3827783210"/>
                    </a:ext>
                  </a:extLst>
                </a:gridCol>
                <a:gridCol w="717110">
                  <a:extLst>
                    <a:ext uri="{9D8B030D-6E8A-4147-A177-3AD203B41FA5}">
                      <a16:colId xmlns:a16="http://schemas.microsoft.com/office/drawing/2014/main" val="3889252521"/>
                    </a:ext>
                  </a:extLst>
                </a:gridCol>
              </a:tblGrid>
              <a:tr h="202451">
                <a:tc>
                  <a:txBody>
                    <a:bodyPr/>
                    <a:lstStyle/>
                    <a:p>
                      <a:pPr algn="l" fontAlgn="b"/>
                      <a:r>
                        <a:rPr lang="en-US" sz="1100" b="1" u="none" strike="noStrike" dirty="0">
                          <a:effectLst/>
                        </a:rPr>
                        <a:t>Division</a:t>
                      </a:r>
                      <a:endParaRPr lang="en-US" sz="1100" b="1"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b="1" u="none" strike="noStrike" dirty="0">
                          <a:effectLst/>
                        </a:rPr>
                        <a:t>FTE's</a:t>
                      </a:r>
                      <a:endParaRPr lang="en-US" sz="1100" b="1" i="0" u="none" strike="noStrike" dirty="0">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9537739"/>
                  </a:ext>
                </a:extLst>
              </a:tr>
              <a:tr h="202451">
                <a:tc>
                  <a:txBody>
                    <a:bodyPr/>
                    <a:lstStyle/>
                    <a:p>
                      <a:pPr algn="l" fontAlgn="b"/>
                      <a:r>
                        <a:rPr lang="en-US" sz="1100" u="none" strike="noStrike" dirty="0">
                          <a:effectLst/>
                        </a:rPr>
                        <a:t>Chancellor's Office</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213740251"/>
                  </a:ext>
                </a:extLst>
              </a:tr>
              <a:tr h="202451">
                <a:tc>
                  <a:txBody>
                    <a:bodyPr/>
                    <a:lstStyle/>
                    <a:p>
                      <a:pPr algn="l" fontAlgn="b"/>
                      <a:r>
                        <a:rPr lang="en-US" sz="1100" u="none" strike="noStrike" dirty="0">
                          <a:effectLst/>
                        </a:rPr>
                        <a:t>Athletics</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32.79</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952792227"/>
                  </a:ext>
                </a:extLst>
              </a:tr>
              <a:tr h="202451">
                <a:tc>
                  <a:txBody>
                    <a:bodyPr/>
                    <a:lstStyle/>
                    <a:p>
                      <a:pPr algn="l" fontAlgn="b"/>
                      <a:r>
                        <a:rPr lang="en-US" sz="1100" u="none" strike="noStrike" dirty="0">
                          <a:effectLst/>
                        </a:rPr>
                        <a:t>U Rec</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736686900"/>
                  </a:ext>
                </a:extLst>
              </a:tr>
              <a:tr h="202451">
                <a:tc>
                  <a:txBody>
                    <a:bodyPr/>
                    <a:lstStyle/>
                    <a:p>
                      <a:pPr algn="l" fontAlgn="b"/>
                      <a:r>
                        <a:rPr lang="en-US" sz="1100" u="none" strike="noStrike" dirty="0">
                          <a:effectLst/>
                        </a:rPr>
                        <a:t>Academic Affairs</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41.84</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862179388"/>
                  </a:ext>
                </a:extLst>
              </a:tr>
              <a:tr h="202451">
                <a:tc>
                  <a:txBody>
                    <a:bodyPr/>
                    <a:lstStyle/>
                    <a:p>
                      <a:pPr algn="l" fontAlgn="b"/>
                      <a:r>
                        <a:rPr lang="en-US" sz="1100" u="none" strike="noStrike" dirty="0">
                          <a:effectLst/>
                        </a:rPr>
                        <a:t>CECE</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43.26</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265039578"/>
                  </a:ext>
                </a:extLst>
              </a:tr>
              <a:tr h="202451">
                <a:tc>
                  <a:txBody>
                    <a:bodyPr/>
                    <a:lstStyle/>
                    <a:p>
                      <a:pPr algn="l" fontAlgn="b"/>
                      <a:r>
                        <a:rPr lang="en-US" sz="1100" u="none" strike="noStrike" dirty="0">
                          <a:effectLst/>
                        </a:rPr>
                        <a:t>Enrollment Services</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70.4</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605930"/>
                  </a:ext>
                </a:extLst>
              </a:tr>
              <a:tr h="202451">
                <a:tc>
                  <a:txBody>
                    <a:bodyPr/>
                    <a:lstStyle/>
                    <a:p>
                      <a:pPr algn="l" fontAlgn="b"/>
                      <a:r>
                        <a:rPr lang="en-US" sz="1100" u="none" strike="noStrike" dirty="0">
                          <a:effectLst/>
                        </a:rPr>
                        <a:t>University Inclusivity</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60.53</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091187032"/>
                  </a:ext>
                </a:extLst>
              </a:tr>
              <a:tr h="202451">
                <a:tc>
                  <a:txBody>
                    <a:bodyPr/>
                    <a:lstStyle/>
                    <a:p>
                      <a:pPr algn="l" fontAlgn="b"/>
                      <a:r>
                        <a:rPr lang="en-US" sz="1100" u="none" strike="noStrike" dirty="0">
                          <a:effectLst/>
                        </a:rPr>
                        <a:t>CSET</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102.38</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69146825"/>
                  </a:ext>
                </a:extLst>
              </a:tr>
              <a:tr h="202451">
                <a:tc>
                  <a:txBody>
                    <a:bodyPr/>
                    <a:lstStyle/>
                    <a:p>
                      <a:pPr algn="l" fontAlgn="b"/>
                      <a:r>
                        <a:rPr lang="en-US" sz="1100" u="none" strike="noStrike" dirty="0">
                          <a:effectLst/>
                        </a:rPr>
                        <a:t>CAHSS</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118.99</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640840012"/>
                  </a:ext>
                </a:extLst>
              </a:tr>
              <a:tr h="202451">
                <a:tc>
                  <a:txBody>
                    <a:bodyPr/>
                    <a:lstStyle/>
                    <a:p>
                      <a:pPr algn="l" fontAlgn="b"/>
                      <a:r>
                        <a:rPr lang="en-US" sz="1100" u="none" strike="noStrike" dirty="0">
                          <a:effectLst/>
                        </a:rPr>
                        <a:t>CHESW</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55.39</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82874196"/>
                  </a:ext>
                </a:extLst>
              </a:tr>
              <a:tr h="202451">
                <a:tc>
                  <a:txBody>
                    <a:bodyPr/>
                    <a:lstStyle/>
                    <a:p>
                      <a:pPr algn="l" fontAlgn="b"/>
                      <a:r>
                        <a:rPr lang="en-US" sz="1100" u="none" strike="noStrike">
                          <a:effectLst/>
                        </a:rPr>
                        <a:t>AECSB</a:t>
                      </a:r>
                      <a:endParaRPr lang="en-US" sz="1100" b="0" i="0" u="none" strike="noStrike">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43.21</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14751195"/>
                  </a:ext>
                </a:extLst>
              </a:tr>
              <a:tr h="202451">
                <a:tc>
                  <a:txBody>
                    <a:bodyPr/>
                    <a:lstStyle/>
                    <a:p>
                      <a:pPr algn="l" fontAlgn="b"/>
                      <a:r>
                        <a:rPr lang="en-US" sz="1100" u="none" strike="noStrike" dirty="0">
                          <a:effectLst/>
                        </a:rPr>
                        <a:t>IT</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dirty="0">
                          <a:effectLst/>
                        </a:rPr>
                        <a:t>35</a:t>
                      </a:r>
                      <a:endParaRPr lang="en-US" sz="1100" b="0" i="0" u="none" strike="noStrike" dirty="0">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768292508"/>
                  </a:ext>
                </a:extLst>
              </a:tr>
              <a:tr h="202451">
                <a:tc>
                  <a:txBody>
                    <a:bodyPr/>
                    <a:lstStyle/>
                    <a:p>
                      <a:pPr algn="l" fontAlgn="b"/>
                      <a:r>
                        <a:rPr lang="en-US" sz="1100" u="none" strike="noStrike">
                          <a:effectLst/>
                        </a:rPr>
                        <a:t>Library</a:t>
                      </a:r>
                      <a:endParaRPr lang="en-US" sz="1100" b="0" i="0" u="none" strike="noStrike">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18.38</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064630340"/>
                  </a:ext>
                </a:extLst>
              </a:tr>
              <a:tr h="202451">
                <a:tc>
                  <a:txBody>
                    <a:bodyPr/>
                    <a:lstStyle/>
                    <a:p>
                      <a:pPr algn="l" fontAlgn="b"/>
                      <a:r>
                        <a:rPr lang="en-US" sz="1100" u="none" strike="noStrike" dirty="0">
                          <a:effectLst/>
                        </a:rPr>
                        <a:t>Business &amp; Finance</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43.35</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290443226"/>
                  </a:ext>
                </a:extLst>
              </a:tr>
              <a:tr h="202451">
                <a:tc>
                  <a:txBody>
                    <a:bodyPr/>
                    <a:lstStyle/>
                    <a:p>
                      <a:pPr algn="l" fontAlgn="b"/>
                      <a:r>
                        <a:rPr lang="en-US" sz="1100" u="none" strike="noStrike" dirty="0">
                          <a:effectLst/>
                        </a:rPr>
                        <a:t>Facilities</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65.3</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562950317"/>
                  </a:ext>
                </a:extLst>
              </a:tr>
              <a:tr h="202451">
                <a:tc>
                  <a:txBody>
                    <a:bodyPr/>
                    <a:lstStyle/>
                    <a:p>
                      <a:pPr algn="l" fontAlgn="b"/>
                      <a:r>
                        <a:rPr lang="en-US" sz="1100" u="none" strike="noStrike">
                          <a:effectLst/>
                        </a:rPr>
                        <a:t>University Union</a:t>
                      </a:r>
                      <a:endParaRPr lang="en-US" sz="1100" b="0" i="0" u="none" strike="noStrike">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9.75</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9792492"/>
                  </a:ext>
                </a:extLst>
              </a:tr>
              <a:tr h="202451">
                <a:tc>
                  <a:txBody>
                    <a:bodyPr/>
                    <a:lstStyle/>
                    <a:p>
                      <a:pPr algn="l" fontAlgn="b"/>
                      <a:r>
                        <a:rPr lang="en-US" sz="1100" u="none" strike="noStrike" dirty="0">
                          <a:effectLst/>
                        </a:rPr>
                        <a:t>Weidner Center</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600180248"/>
                  </a:ext>
                </a:extLst>
              </a:tr>
              <a:tr h="202451">
                <a:tc>
                  <a:txBody>
                    <a:bodyPr/>
                    <a:lstStyle/>
                    <a:p>
                      <a:pPr algn="l" fontAlgn="b"/>
                      <a:r>
                        <a:rPr lang="en-US" sz="1100" u="none" strike="noStrike" dirty="0">
                          <a:effectLst/>
                        </a:rPr>
                        <a:t>Advancement</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253243868"/>
                  </a:ext>
                </a:extLst>
              </a:tr>
              <a:tr h="202451">
                <a:tc>
                  <a:txBody>
                    <a:bodyPr/>
                    <a:lstStyle/>
                    <a:p>
                      <a:pPr algn="l" fontAlgn="b"/>
                      <a:r>
                        <a:rPr lang="en-US" sz="1100" u="none" strike="noStrike" dirty="0">
                          <a:effectLst/>
                        </a:rPr>
                        <a:t>Marketing</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95775175"/>
                  </a:ext>
                </a:extLst>
              </a:tr>
              <a:tr h="202451">
                <a:tc>
                  <a:txBody>
                    <a:bodyPr/>
                    <a:lstStyle/>
                    <a:p>
                      <a:pPr algn="l" fontAlgn="b"/>
                      <a:r>
                        <a:rPr lang="en-US" sz="1100" u="none" strike="noStrike" dirty="0">
                          <a:effectLst/>
                        </a:rPr>
                        <a:t>Manitowoc</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a:effectLst/>
                        </a:rPr>
                        <a:t>5.65</a:t>
                      </a:r>
                      <a:endParaRPr lang="en-US" sz="1100" b="0" i="0" u="none" strike="noStrike">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19222355"/>
                  </a:ext>
                </a:extLst>
              </a:tr>
              <a:tr h="202451">
                <a:tc>
                  <a:txBody>
                    <a:bodyPr/>
                    <a:lstStyle/>
                    <a:p>
                      <a:pPr algn="l" fontAlgn="b"/>
                      <a:r>
                        <a:rPr lang="en-US" sz="1100" u="none" strike="noStrike" dirty="0">
                          <a:effectLst/>
                        </a:rPr>
                        <a:t>Marinette</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dirty="0">
                          <a:effectLst/>
                        </a:rPr>
                        <a:t>3.89</a:t>
                      </a:r>
                      <a:endParaRPr lang="en-US" sz="1100" b="0" i="0" u="none" strike="noStrike" dirty="0">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2815506730"/>
                  </a:ext>
                </a:extLst>
              </a:tr>
              <a:tr h="202451">
                <a:tc>
                  <a:txBody>
                    <a:bodyPr/>
                    <a:lstStyle/>
                    <a:p>
                      <a:pPr algn="l" fontAlgn="b"/>
                      <a:r>
                        <a:rPr lang="en-US" sz="1100" u="none" strike="noStrike">
                          <a:effectLst/>
                        </a:rPr>
                        <a:t>Sheboygan</a:t>
                      </a:r>
                      <a:endParaRPr lang="en-US" sz="1100" b="0" i="0" u="none" strike="noStrike">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noFill/>
                  </a:tcPr>
                </a:tc>
                <a:tc>
                  <a:txBody>
                    <a:bodyPr/>
                    <a:lstStyle/>
                    <a:p>
                      <a:pPr algn="r" fontAlgn="b"/>
                      <a:r>
                        <a:rPr lang="en-US" sz="1100" u="none" strike="noStrike" dirty="0">
                          <a:effectLst/>
                        </a:rPr>
                        <a:t>7.05</a:t>
                      </a:r>
                      <a:endParaRPr lang="en-US" sz="1100" b="0" i="0" u="none" strike="noStrike" dirty="0">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733440409"/>
                  </a:ext>
                </a:extLst>
              </a:tr>
              <a:tr h="202451">
                <a:tc>
                  <a:txBody>
                    <a:bodyPr/>
                    <a:lstStyle/>
                    <a:p>
                      <a:pPr algn="l" fontAlgn="b"/>
                      <a:r>
                        <a:rPr lang="en-US" sz="1100" u="none" strike="noStrike" dirty="0">
                          <a:effectLst/>
                        </a:rPr>
                        <a:t>Unit Wide</a:t>
                      </a:r>
                      <a:endParaRPr lang="en-US" sz="1100" b="0" i="0" u="none" strike="noStrike" dirty="0">
                        <a:solidFill>
                          <a:srgbClr val="000000"/>
                        </a:solidFill>
                        <a:effectLst/>
                        <a:latin typeface="Calibri" panose="020F0502020204030204" pitchFamily="34" charset="0"/>
                      </a:endParaRPr>
                    </a:p>
                  </a:txBody>
                  <a:tcPr marL="8703" marR="8703" marT="8703"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fontAlgn="b"/>
                      <a:r>
                        <a:rPr lang="en-US" sz="1100" u="none" strike="noStrike" dirty="0">
                          <a:effectLst/>
                        </a:rPr>
                        <a:t>6.63</a:t>
                      </a:r>
                      <a:endParaRPr lang="en-US" sz="1100" b="0" i="0" u="none" strike="noStrike" dirty="0">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0533007"/>
                  </a:ext>
                </a:extLst>
              </a:tr>
              <a:tr h="202451">
                <a:tc>
                  <a:txBody>
                    <a:bodyPr/>
                    <a:lstStyle/>
                    <a:p>
                      <a:pPr algn="l" fontAlgn="b"/>
                      <a:r>
                        <a:rPr lang="en-US" sz="1100" b="0" i="0" u="none" strike="noStrike" dirty="0">
                          <a:solidFill>
                            <a:srgbClr val="000000"/>
                          </a:solidFill>
                          <a:effectLst/>
                          <a:latin typeface="Calibri" panose="020F0502020204030204" pitchFamily="34" charset="0"/>
                        </a:rPr>
                        <a:t>Total</a:t>
                      </a:r>
                    </a:p>
                  </a:txBody>
                  <a:tcPr marL="8703" marR="8703" marT="8703"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100" u="none" strike="noStrike" dirty="0">
                          <a:effectLst/>
                        </a:rPr>
                        <a:t>805.79</a:t>
                      </a:r>
                      <a:endParaRPr lang="en-US" sz="1100" b="0" i="0" u="none" strike="noStrike" dirty="0">
                        <a:solidFill>
                          <a:srgbClr val="000000"/>
                        </a:solidFill>
                        <a:effectLst/>
                        <a:latin typeface="Calibri" panose="020F0502020204030204" pitchFamily="34" charset="0"/>
                      </a:endParaRPr>
                    </a:p>
                  </a:txBody>
                  <a:tcPr marL="8703" marR="8703" marT="8703"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55546935"/>
                  </a:ext>
                </a:extLst>
              </a:tr>
            </a:tbl>
          </a:graphicData>
        </a:graphic>
      </p:graphicFrame>
      <p:sp>
        <p:nvSpPr>
          <p:cNvPr id="4" name="TextBox 3">
            <a:extLst>
              <a:ext uri="{FF2B5EF4-FFF2-40B4-BE49-F238E27FC236}">
                <a16:creationId xmlns:a16="http://schemas.microsoft.com/office/drawing/2014/main" id="{B421636C-E985-4F31-AB70-3957342D0F88}"/>
              </a:ext>
            </a:extLst>
          </p:cNvPr>
          <p:cNvSpPr txBox="1"/>
          <p:nvPr/>
        </p:nvSpPr>
        <p:spPr>
          <a:xfrm>
            <a:off x="513095" y="5614737"/>
            <a:ext cx="2045620" cy="246221"/>
          </a:xfrm>
          <a:prstGeom prst="rect">
            <a:avLst/>
          </a:prstGeom>
          <a:noFill/>
        </p:spPr>
        <p:txBody>
          <a:bodyPr wrap="square" rtlCol="0">
            <a:spAutoFit/>
          </a:bodyPr>
          <a:lstStyle/>
          <a:p>
            <a:r>
              <a:rPr lang="en-US" sz="1000" dirty="0"/>
              <a:t>Source: FY23 Budget CAT Report</a:t>
            </a:r>
          </a:p>
        </p:txBody>
      </p:sp>
      <p:sp>
        <p:nvSpPr>
          <p:cNvPr id="6" name="Title 1">
            <a:extLst>
              <a:ext uri="{FF2B5EF4-FFF2-40B4-BE49-F238E27FC236}">
                <a16:creationId xmlns:a16="http://schemas.microsoft.com/office/drawing/2014/main" id="{11675F6A-CFF2-44A2-96EE-9617B23036F0}"/>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Budgeted Staffing Model</a:t>
            </a:r>
          </a:p>
        </p:txBody>
      </p:sp>
      <p:sp>
        <p:nvSpPr>
          <p:cNvPr id="5" name="Slide Number Placeholder 4">
            <a:extLst>
              <a:ext uri="{FF2B5EF4-FFF2-40B4-BE49-F238E27FC236}">
                <a16:creationId xmlns:a16="http://schemas.microsoft.com/office/drawing/2014/main" id="{565DAAA3-B26E-4E78-B4B0-200E0765DC96}"/>
              </a:ext>
            </a:extLst>
          </p:cNvPr>
          <p:cNvSpPr>
            <a:spLocks noGrp="1"/>
          </p:cNvSpPr>
          <p:nvPr>
            <p:ph type="sldNum" sz="quarter" idx="12"/>
          </p:nvPr>
        </p:nvSpPr>
        <p:spPr/>
        <p:txBody>
          <a:bodyPr/>
          <a:lstStyle/>
          <a:p>
            <a:fld id="{68C3E0CA-B782-4593-8461-5AB4FD8BED4B}" type="slidenum">
              <a:rPr lang="en-US" smtClean="0"/>
              <a:t>6</a:t>
            </a:fld>
            <a:endParaRPr lang="en-US"/>
          </a:p>
        </p:txBody>
      </p:sp>
    </p:spTree>
    <p:extLst>
      <p:ext uri="{BB962C8B-B14F-4D97-AF65-F5344CB8AC3E}">
        <p14:creationId xmlns:p14="http://schemas.microsoft.com/office/powerpoint/2010/main" val="4120057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ECFCB19D-9EE5-4CB2-B4C8-D7F0BED77534}"/>
              </a:ext>
            </a:extLst>
          </p:cNvPr>
          <p:cNvGraphicFramePr>
            <a:graphicFrameLocks noChangeAspect="1"/>
          </p:cNvGraphicFramePr>
          <p:nvPr>
            <p:extLst>
              <p:ext uri="{D42A27DB-BD31-4B8C-83A1-F6EECF244321}">
                <p14:modId xmlns:p14="http://schemas.microsoft.com/office/powerpoint/2010/main" val="1431482946"/>
              </p:ext>
            </p:extLst>
          </p:nvPr>
        </p:nvGraphicFramePr>
        <p:xfrm>
          <a:off x="723828" y="810127"/>
          <a:ext cx="4348736" cy="5455068"/>
        </p:xfrm>
        <a:graphic>
          <a:graphicData uri="http://schemas.openxmlformats.org/presentationml/2006/ole">
            <mc:AlternateContent xmlns:mc="http://schemas.openxmlformats.org/markup-compatibility/2006">
              <mc:Choice xmlns:v="urn:schemas-microsoft-com:vml" Requires="v">
                <p:oleObj spid="_x0000_s2075" name="Worksheet" r:id="rId3" imgW="4867150" imgH="6105525" progId="Excel.Sheet.12">
                  <p:embed/>
                </p:oleObj>
              </mc:Choice>
              <mc:Fallback>
                <p:oleObj name="Worksheet" r:id="rId3" imgW="4867150" imgH="6105525" progId="Excel.Sheet.12">
                  <p:embed/>
                  <p:pic>
                    <p:nvPicPr>
                      <p:cNvPr id="0" name=""/>
                      <p:cNvPicPr/>
                      <p:nvPr/>
                    </p:nvPicPr>
                    <p:blipFill>
                      <a:blip r:embed="rId4"/>
                      <a:stretch>
                        <a:fillRect/>
                      </a:stretch>
                    </p:blipFill>
                    <p:spPr>
                      <a:xfrm>
                        <a:off x="723828" y="810127"/>
                        <a:ext cx="4348736" cy="5455068"/>
                      </a:xfrm>
                      <a:prstGeom prst="rect">
                        <a:avLst/>
                      </a:prstGeom>
                    </p:spPr>
                  </p:pic>
                </p:oleObj>
              </mc:Fallback>
            </mc:AlternateContent>
          </a:graphicData>
        </a:graphic>
      </p:graphicFrame>
      <p:sp>
        <p:nvSpPr>
          <p:cNvPr id="4" name="TextBox 3">
            <a:extLst>
              <a:ext uri="{FF2B5EF4-FFF2-40B4-BE49-F238E27FC236}">
                <a16:creationId xmlns:a16="http://schemas.microsoft.com/office/drawing/2014/main" id="{81FBFAEC-9CDC-4135-A66A-D3A66E80E1E8}"/>
              </a:ext>
            </a:extLst>
          </p:cNvPr>
          <p:cNvSpPr txBox="1"/>
          <p:nvPr/>
        </p:nvSpPr>
        <p:spPr>
          <a:xfrm>
            <a:off x="729916" y="6256422"/>
            <a:ext cx="1876927" cy="246221"/>
          </a:xfrm>
          <a:prstGeom prst="rect">
            <a:avLst/>
          </a:prstGeom>
          <a:noFill/>
        </p:spPr>
        <p:txBody>
          <a:bodyPr wrap="square" rtlCol="0">
            <a:spAutoFit/>
          </a:bodyPr>
          <a:lstStyle/>
          <a:p>
            <a:r>
              <a:rPr lang="en-US" sz="1000" dirty="0"/>
              <a:t>Source: WISER</a:t>
            </a:r>
          </a:p>
        </p:txBody>
      </p:sp>
      <p:graphicFrame>
        <p:nvGraphicFramePr>
          <p:cNvPr id="5" name="Chart 4">
            <a:extLst>
              <a:ext uri="{FF2B5EF4-FFF2-40B4-BE49-F238E27FC236}">
                <a16:creationId xmlns:a16="http://schemas.microsoft.com/office/drawing/2014/main" id="{86878DF3-A403-4288-BD6B-9352945806BB}"/>
              </a:ext>
            </a:extLst>
          </p:cNvPr>
          <p:cNvGraphicFramePr>
            <a:graphicFrameLocks/>
          </p:cNvGraphicFramePr>
          <p:nvPr>
            <p:extLst>
              <p:ext uri="{D42A27DB-BD31-4B8C-83A1-F6EECF244321}">
                <p14:modId xmlns:p14="http://schemas.microsoft.com/office/powerpoint/2010/main" val="3526978213"/>
              </p:ext>
            </p:extLst>
          </p:nvPr>
        </p:nvGraphicFramePr>
        <p:xfrm>
          <a:off x="5309006" y="1732985"/>
          <a:ext cx="6159166" cy="3568491"/>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1">
            <a:extLst>
              <a:ext uri="{FF2B5EF4-FFF2-40B4-BE49-F238E27FC236}">
                <a16:creationId xmlns:a16="http://schemas.microsoft.com/office/drawing/2014/main" id="{2043C589-EEB2-4EBE-85E8-88D9222DF6A2}"/>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Actual Expenditures in FY22 (millions)</a:t>
            </a:r>
          </a:p>
        </p:txBody>
      </p:sp>
      <p:sp>
        <p:nvSpPr>
          <p:cNvPr id="2" name="Slide Number Placeholder 1">
            <a:extLst>
              <a:ext uri="{FF2B5EF4-FFF2-40B4-BE49-F238E27FC236}">
                <a16:creationId xmlns:a16="http://schemas.microsoft.com/office/drawing/2014/main" id="{30A9A024-F222-49EE-8D5E-70AFFBA0517A}"/>
              </a:ext>
            </a:extLst>
          </p:cNvPr>
          <p:cNvSpPr>
            <a:spLocks noGrp="1"/>
          </p:cNvSpPr>
          <p:nvPr>
            <p:ph type="sldNum" sz="quarter" idx="12"/>
          </p:nvPr>
        </p:nvSpPr>
        <p:spPr/>
        <p:txBody>
          <a:bodyPr/>
          <a:lstStyle/>
          <a:p>
            <a:fld id="{68C3E0CA-B782-4593-8461-5AB4FD8BED4B}" type="slidenum">
              <a:rPr lang="en-US" smtClean="0"/>
              <a:t>7</a:t>
            </a:fld>
            <a:endParaRPr lang="en-US"/>
          </a:p>
        </p:txBody>
      </p:sp>
    </p:spTree>
    <p:extLst>
      <p:ext uri="{BB962C8B-B14F-4D97-AF65-F5344CB8AC3E}">
        <p14:creationId xmlns:p14="http://schemas.microsoft.com/office/powerpoint/2010/main" val="41063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44AEDC1-CEE2-46D2-9AA3-52C91D911CE0}"/>
              </a:ext>
            </a:extLst>
          </p:cNvPr>
          <p:cNvGraphicFramePr>
            <a:graphicFrameLocks/>
          </p:cNvGraphicFramePr>
          <p:nvPr>
            <p:extLst>
              <p:ext uri="{D42A27DB-BD31-4B8C-83A1-F6EECF244321}">
                <p14:modId xmlns:p14="http://schemas.microsoft.com/office/powerpoint/2010/main" val="2769180402"/>
              </p:ext>
            </p:extLst>
          </p:nvPr>
        </p:nvGraphicFramePr>
        <p:xfrm>
          <a:off x="1438148" y="1411705"/>
          <a:ext cx="9315702" cy="453189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9D52C886-5C72-4CE9-997A-4B59ED856BCB}"/>
              </a:ext>
            </a:extLst>
          </p:cNvPr>
          <p:cNvSpPr txBox="1"/>
          <p:nvPr/>
        </p:nvSpPr>
        <p:spPr>
          <a:xfrm>
            <a:off x="1336256" y="5943599"/>
            <a:ext cx="2366211" cy="246221"/>
          </a:xfrm>
          <a:prstGeom prst="rect">
            <a:avLst/>
          </a:prstGeom>
          <a:noFill/>
        </p:spPr>
        <p:txBody>
          <a:bodyPr wrap="square" rtlCol="0">
            <a:spAutoFit/>
          </a:bodyPr>
          <a:lstStyle/>
          <a:p>
            <a:r>
              <a:rPr lang="en-US" sz="1000" dirty="0"/>
              <a:t>Source: WISER</a:t>
            </a:r>
          </a:p>
        </p:txBody>
      </p:sp>
      <p:sp>
        <p:nvSpPr>
          <p:cNvPr id="5" name="TextBox 4">
            <a:extLst>
              <a:ext uri="{FF2B5EF4-FFF2-40B4-BE49-F238E27FC236}">
                <a16:creationId xmlns:a16="http://schemas.microsoft.com/office/drawing/2014/main" id="{3D3B0F36-B2FE-411C-A06C-176FD363453C}"/>
              </a:ext>
            </a:extLst>
          </p:cNvPr>
          <p:cNvSpPr txBox="1"/>
          <p:nvPr/>
        </p:nvSpPr>
        <p:spPr>
          <a:xfrm>
            <a:off x="1438147" y="814590"/>
            <a:ext cx="9315702" cy="646331"/>
          </a:xfrm>
          <a:prstGeom prst="rect">
            <a:avLst/>
          </a:prstGeom>
          <a:noFill/>
        </p:spPr>
        <p:txBody>
          <a:bodyPr wrap="square" rtlCol="0">
            <a:spAutoFit/>
          </a:bodyPr>
          <a:lstStyle/>
          <a:p>
            <a:r>
              <a:rPr lang="en-US" dirty="0"/>
              <a:t>Financial Aid, Instruction, Student Services, and Academic Support combine to make up over 75% of the expenditures in Fiscal Year ‘22.</a:t>
            </a:r>
          </a:p>
        </p:txBody>
      </p:sp>
      <p:sp>
        <p:nvSpPr>
          <p:cNvPr id="6" name="Title 1">
            <a:extLst>
              <a:ext uri="{FF2B5EF4-FFF2-40B4-BE49-F238E27FC236}">
                <a16:creationId xmlns:a16="http://schemas.microsoft.com/office/drawing/2014/main" id="{74741C82-E59C-4F65-841B-84A68BE0436C}"/>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FY22 Actual Expenditures by Functional Classification</a:t>
            </a:r>
          </a:p>
        </p:txBody>
      </p:sp>
      <p:sp>
        <p:nvSpPr>
          <p:cNvPr id="4" name="Slide Number Placeholder 3">
            <a:extLst>
              <a:ext uri="{FF2B5EF4-FFF2-40B4-BE49-F238E27FC236}">
                <a16:creationId xmlns:a16="http://schemas.microsoft.com/office/drawing/2014/main" id="{E23F6BC8-D92A-4053-A190-80D0029F91EC}"/>
              </a:ext>
            </a:extLst>
          </p:cNvPr>
          <p:cNvSpPr>
            <a:spLocks noGrp="1"/>
          </p:cNvSpPr>
          <p:nvPr>
            <p:ph type="sldNum" sz="quarter" idx="12"/>
          </p:nvPr>
        </p:nvSpPr>
        <p:spPr/>
        <p:txBody>
          <a:bodyPr/>
          <a:lstStyle/>
          <a:p>
            <a:fld id="{68C3E0CA-B782-4593-8461-5AB4FD8BED4B}" type="slidenum">
              <a:rPr lang="en-US" smtClean="0"/>
              <a:t>8</a:t>
            </a:fld>
            <a:endParaRPr lang="en-US"/>
          </a:p>
        </p:txBody>
      </p:sp>
    </p:spTree>
    <p:extLst>
      <p:ext uri="{BB962C8B-B14F-4D97-AF65-F5344CB8AC3E}">
        <p14:creationId xmlns:p14="http://schemas.microsoft.com/office/powerpoint/2010/main" val="3375540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2" name="Chart 1">
                <a:extLst>
                  <a:ext uri="{FF2B5EF4-FFF2-40B4-BE49-F238E27FC236}">
                    <a16:creationId xmlns:a16="http://schemas.microsoft.com/office/drawing/2014/main" id="{FEE6FD53-BA58-42FE-8747-E0995D17D2DE}"/>
                  </a:ext>
                </a:extLst>
              </p:cNvPr>
              <p:cNvGraphicFramePr/>
              <p:nvPr>
                <p:extLst>
                  <p:ext uri="{D42A27DB-BD31-4B8C-83A1-F6EECF244321}">
                    <p14:modId xmlns:p14="http://schemas.microsoft.com/office/powerpoint/2010/main" val="2614305453"/>
                  </p:ext>
                </p:extLst>
              </p:nvPr>
            </p:nvGraphicFramePr>
            <p:xfrm>
              <a:off x="297096" y="1025566"/>
              <a:ext cx="2885070" cy="2260559"/>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2" name="Chart 1">
                <a:extLst>
                  <a:ext uri="{FF2B5EF4-FFF2-40B4-BE49-F238E27FC236}">
                    <a16:creationId xmlns:a16="http://schemas.microsoft.com/office/drawing/2014/main" id="{FEE6FD53-BA58-42FE-8747-E0995D17D2DE}"/>
                  </a:ext>
                </a:extLst>
              </p:cNvPr>
              <p:cNvPicPr>
                <a:picLocks noGrp="1" noRot="1" noChangeAspect="1" noMove="1" noResize="1" noEditPoints="1" noAdjustHandles="1" noChangeArrowheads="1" noChangeShapeType="1"/>
              </p:cNvPicPr>
              <p:nvPr/>
            </p:nvPicPr>
            <p:blipFill>
              <a:blip r:embed="rId3"/>
              <a:stretch>
                <a:fillRect/>
              </a:stretch>
            </p:blipFill>
            <p:spPr>
              <a:xfrm>
                <a:off x="297096" y="1025566"/>
                <a:ext cx="2885070" cy="226055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3" name="Chart 2">
                <a:extLst>
                  <a:ext uri="{FF2B5EF4-FFF2-40B4-BE49-F238E27FC236}">
                    <a16:creationId xmlns:a16="http://schemas.microsoft.com/office/drawing/2014/main" id="{C55A3898-DC35-4FC7-966F-669F7E3D9977}"/>
                  </a:ext>
                </a:extLst>
              </p:cNvPr>
              <p:cNvGraphicFramePr/>
              <p:nvPr>
                <p:extLst>
                  <p:ext uri="{D42A27DB-BD31-4B8C-83A1-F6EECF244321}">
                    <p14:modId xmlns:p14="http://schemas.microsoft.com/office/powerpoint/2010/main" val="704563780"/>
                  </p:ext>
                </p:extLst>
              </p:nvPr>
            </p:nvGraphicFramePr>
            <p:xfrm>
              <a:off x="3181351" y="1025566"/>
              <a:ext cx="2885070" cy="226055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3" name="Chart 2">
                <a:extLst>
                  <a:ext uri="{FF2B5EF4-FFF2-40B4-BE49-F238E27FC236}">
                    <a16:creationId xmlns:a16="http://schemas.microsoft.com/office/drawing/2014/main" id="{C55A3898-DC35-4FC7-966F-669F7E3D9977}"/>
                  </a:ext>
                </a:extLst>
              </p:cNvPr>
              <p:cNvPicPr>
                <a:picLocks noGrp="1" noRot="1" noChangeAspect="1" noMove="1" noResize="1" noEditPoints="1" noAdjustHandles="1" noChangeArrowheads="1" noChangeShapeType="1"/>
              </p:cNvPicPr>
              <p:nvPr/>
            </p:nvPicPr>
            <p:blipFill>
              <a:blip r:embed="rId5"/>
              <a:stretch>
                <a:fillRect/>
              </a:stretch>
            </p:blipFill>
            <p:spPr>
              <a:xfrm>
                <a:off x="3181351" y="1025566"/>
                <a:ext cx="2885070" cy="226055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490186FB-D882-43C0-9629-70B8DF430F53}"/>
                  </a:ext>
                </a:extLst>
              </p:cNvPr>
              <p:cNvGraphicFramePr/>
              <p:nvPr>
                <p:extLst>
                  <p:ext uri="{D42A27DB-BD31-4B8C-83A1-F6EECF244321}">
                    <p14:modId xmlns:p14="http://schemas.microsoft.com/office/powerpoint/2010/main" val="1260126014"/>
                  </p:ext>
                </p:extLst>
              </p:nvPr>
            </p:nvGraphicFramePr>
            <p:xfrm>
              <a:off x="6056896" y="1025566"/>
              <a:ext cx="2885070" cy="2260559"/>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4" name="Chart 3">
                <a:extLst>
                  <a:ext uri="{FF2B5EF4-FFF2-40B4-BE49-F238E27FC236}">
                    <a16:creationId xmlns:a16="http://schemas.microsoft.com/office/drawing/2014/main" id="{490186FB-D882-43C0-9629-70B8DF430F53}"/>
                  </a:ext>
                </a:extLst>
              </p:cNvPr>
              <p:cNvPicPr>
                <a:picLocks noGrp="1" noRot="1" noChangeAspect="1" noMove="1" noResize="1" noEditPoints="1" noAdjustHandles="1" noChangeArrowheads="1" noChangeShapeType="1"/>
              </p:cNvPicPr>
              <p:nvPr/>
            </p:nvPicPr>
            <p:blipFill>
              <a:blip r:embed="rId7"/>
              <a:stretch>
                <a:fillRect/>
              </a:stretch>
            </p:blipFill>
            <p:spPr>
              <a:xfrm>
                <a:off x="6056896" y="1025566"/>
                <a:ext cx="2885070" cy="226055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5" name="Chart 4">
                <a:extLst>
                  <a:ext uri="{FF2B5EF4-FFF2-40B4-BE49-F238E27FC236}">
                    <a16:creationId xmlns:a16="http://schemas.microsoft.com/office/drawing/2014/main" id="{4FDC8650-4CCD-4F62-AF02-DEA55589ECD9}"/>
                  </a:ext>
                </a:extLst>
              </p:cNvPr>
              <p:cNvGraphicFramePr/>
              <p:nvPr>
                <p:extLst>
                  <p:ext uri="{D42A27DB-BD31-4B8C-83A1-F6EECF244321}">
                    <p14:modId xmlns:p14="http://schemas.microsoft.com/office/powerpoint/2010/main" val="547453636"/>
                  </p:ext>
                </p:extLst>
              </p:nvPr>
            </p:nvGraphicFramePr>
            <p:xfrm>
              <a:off x="8941150" y="1025566"/>
              <a:ext cx="2885070" cy="2260559"/>
            </p:xfrm>
            <a:graphic>
              <a:graphicData uri="http://schemas.microsoft.com/office/drawing/2014/chartex">
                <cx:chart xmlns:cx="http://schemas.microsoft.com/office/drawing/2014/chartex" xmlns:r="http://schemas.openxmlformats.org/officeDocument/2006/relationships" r:id="rId8"/>
              </a:graphicData>
            </a:graphic>
          </p:graphicFrame>
        </mc:Choice>
        <mc:Fallback xmlns="">
          <p:pic>
            <p:nvPicPr>
              <p:cNvPr id="5" name="Chart 4">
                <a:extLst>
                  <a:ext uri="{FF2B5EF4-FFF2-40B4-BE49-F238E27FC236}">
                    <a16:creationId xmlns:a16="http://schemas.microsoft.com/office/drawing/2014/main" id="{4FDC8650-4CCD-4F62-AF02-DEA55589ECD9}"/>
                  </a:ext>
                </a:extLst>
              </p:cNvPr>
              <p:cNvPicPr>
                <a:picLocks noGrp="1" noRot="1" noChangeAspect="1" noMove="1" noResize="1" noEditPoints="1" noAdjustHandles="1" noChangeArrowheads="1" noChangeShapeType="1"/>
              </p:cNvPicPr>
              <p:nvPr/>
            </p:nvPicPr>
            <p:blipFill>
              <a:blip r:embed="rId9"/>
              <a:stretch>
                <a:fillRect/>
              </a:stretch>
            </p:blipFill>
            <p:spPr>
              <a:xfrm>
                <a:off x="8941150" y="1025566"/>
                <a:ext cx="2885070" cy="226055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50A5B6FB-711A-48ED-B3F4-2EC19786FDD8}"/>
                  </a:ext>
                </a:extLst>
              </p:cNvPr>
              <p:cNvGraphicFramePr/>
              <p:nvPr>
                <p:extLst>
                  <p:ext uri="{D42A27DB-BD31-4B8C-83A1-F6EECF244321}">
                    <p14:modId xmlns:p14="http://schemas.microsoft.com/office/powerpoint/2010/main" val="1490530230"/>
                  </p:ext>
                </p:extLst>
              </p:nvPr>
            </p:nvGraphicFramePr>
            <p:xfrm>
              <a:off x="297096" y="3286125"/>
              <a:ext cx="2885070" cy="2260559"/>
            </p:xfrm>
            <a:graphic>
              <a:graphicData uri="http://schemas.microsoft.com/office/drawing/2014/chartex">
                <cx:chart xmlns:cx="http://schemas.microsoft.com/office/drawing/2014/chartex" xmlns:r="http://schemas.openxmlformats.org/officeDocument/2006/relationships" r:id="rId10"/>
              </a:graphicData>
            </a:graphic>
          </p:graphicFrame>
        </mc:Choice>
        <mc:Fallback xmlns="">
          <p:pic>
            <p:nvPicPr>
              <p:cNvPr id="6" name="Chart 5">
                <a:extLst>
                  <a:ext uri="{FF2B5EF4-FFF2-40B4-BE49-F238E27FC236}">
                    <a16:creationId xmlns:a16="http://schemas.microsoft.com/office/drawing/2014/main" id="{50A5B6FB-711A-48ED-B3F4-2EC19786FDD8}"/>
                  </a:ext>
                </a:extLst>
              </p:cNvPr>
              <p:cNvPicPr>
                <a:picLocks noGrp="1" noRot="1" noChangeAspect="1" noMove="1" noResize="1" noEditPoints="1" noAdjustHandles="1" noChangeArrowheads="1" noChangeShapeType="1"/>
              </p:cNvPicPr>
              <p:nvPr/>
            </p:nvPicPr>
            <p:blipFill>
              <a:blip r:embed="rId11"/>
              <a:stretch>
                <a:fillRect/>
              </a:stretch>
            </p:blipFill>
            <p:spPr>
              <a:xfrm>
                <a:off x="297096" y="3286125"/>
                <a:ext cx="2885070" cy="226055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7" name="Chart 6">
                <a:extLst>
                  <a:ext uri="{FF2B5EF4-FFF2-40B4-BE49-F238E27FC236}">
                    <a16:creationId xmlns:a16="http://schemas.microsoft.com/office/drawing/2014/main" id="{CF96FE02-6AB7-4934-A0F9-A5DA852E8092}"/>
                  </a:ext>
                </a:extLst>
              </p:cNvPr>
              <p:cNvGraphicFramePr/>
              <p:nvPr>
                <p:extLst>
                  <p:ext uri="{D42A27DB-BD31-4B8C-83A1-F6EECF244321}">
                    <p14:modId xmlns:p14="http://schemas.microsoft.com/office/powerpoint/2010/main" val="887813593"/>
                  </p:ext>
                </p:extLst>
              </p:nvPr>
            </p:nvGraphicFramePr>
            <p:xfrm>
              <a:off x="3181352" y="3286124"/>
              <a:ext cx="2885070" cy="2260559"/>
            </p:xfrm>
            <a:graphic>
              <a:graphicData uri="http://schemas.microsoft.com/office/drawing/2014/chartex">
                <cx:chart xmlns:cx="http://schemas.microsoft.com/office/drawing/2014/chartex" xmlns:r="http://schemas.openxmlformats.org/officeDocument/2006/relationships" r:id="rId12"/>
              </a:graphicData>
            </a:graphic>
          </p:graphicFrame>
        </mc:Choice>
        <mc:Fallback xmlns="">
          <p:pic>
            <p:nvPicPr>
              <p:cNvPr id="7" name="Chart 6">
                <a:extLst>
                  <a:ext uri="{FF2B5EF4-FFF2-40B4-BE49-F238E27FC236}">
                    <a16:creationId xmlns:a16="http://schemas.microsoft.com/office/drawing/2014/main" id="{CF96FE02-6AB7-4934-A0F9-A5DA852E8092}"/>
                  </a:ext>
                </a:extLst>
              </p:cNvPr>
              <p:cNvPicPr>
                <a:picLocks noGrp="1" noRot="1" noChangeAspect="1" noMove="1" noResize="1" noEditPoints="1" noAdjustHandles="1" noChangeArrowheads="1" noChangeShapeType="1"/>
              </p:cNvPicPr>
              <p:nvPr/>
            </p:nvPicPr>
            <p:blipFill>
              <a:blip r:embed="rId13"/>
              <a:stretch>
                <a:fillRect/>
              </a:stretch>
            </p:blipFill>
            <p:spPr>
              <a:xfrm>
                <a:off x="3181352" y="3286124"/>
                <a:ext cx="2885070" cy="226055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8" name="Chart 7">
                <a:extLst>
                  <a:ext uri="{FF2B5EF4-FFF2-40B4-BE49-F238E27FC236}">
                    <a16:creationId xmlns:a16="http://schemas.microsoft.com/office/drawing/2014/main" id="{B1D67223-0566-48A2-B246-D57A8D2C0B71}"/>
                  </a:ext>
                </a:extLst>
              </p:cNvPr>
              <p:cNvGraphicFramePr/>
              <p:nvPr>
                <p:extLst>
                  <p:ext uri="{D42A27DB-BD31-4B8C-83A1-F6EECF244321}">
                    <p14:modId xmlns:p14="http://schemas.microsoft.com/office/powerpoint/2010/main" val="650164626"/>
                  </p:ext>
                </p:extLst>
              </p:nvPr>
            </p:nvGraphicFramePr>
            <p:xfrm>
              <a:off x="6056896" y="3288571"/>
              <a:ext cx="2885070" cy="2260559"/>
            </p:xfrm>
            <a:graphic>
              <a:graphicData uri="http://schemas.microsoft.com/office/drawing/2014/chartex">
                <cx:chart xmlns:cx="http://schemas.microsoft.com/office/drawing/2014/chartex" xmlns:r="http://schemas.openxmlformats.org/officeDocument/2006/relationships" r:id="rId14"/>
              </a:graphicData>
            </a:graphic>
          </p:graphicFrame>
        </mc:Choice>
        <mc:Fallback xmlns="">
          <p:pic>
            <p:nvPicPr>
              <p:cNvPr id="8" name="Chart 7">
                <a:extLst>
                  <a:ext uri="{FF2B5EF4-FFF2-40B4-BE49-F238E27FC236}">
                    <a16:creationId xmlns:a16="http://schemas.microsoft.com/office/drawing/2014/main" id="{B1D67223-0566-48A2-B246-D57A8D2C0B71}"/>
                  </a:ext>
                </a:extLst>
              </p:cNvPr>
              <p:cNvPicPr>
                <a:picLocks noGrp="1" noRot="1" noChangeAspect="1" noMove="1" noResize="1" noEditPoints="1" noAdjustHandles="1" noChangeArrowheads="1" noChangeShapeType="1"/>
              </p:cNvPicPr>
              <p:nvPr/>
            </p:nvPicPr>
            <p:blipFill>
              <a:blip r:embed="rId15"/>
              <a:stretch>
                <a:fillRect/>
              </a:stretch>
            </p:blipFill>
            <p:spPr>
              <a:xfrm>
                <a:off x="6056896" y="3288571"/>
                <a:ext cx="2885070" cy="2260559"/>
              </a:xfrm>
              <a:prstGeom prst="rect">
                <a:avLst/>
              </a:prstGeom>
            </p:spPr>
          </p:pic>
        </mc:Fallback>
      </mc:AlternateContent>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5249E4BB-4EA6-40A7-B871-43E4F120E434}"/>
                  </a:ext>
                </a:extLst>
              </p:cNvPr>
              <p:cNvGraphicFramePr/>
              <p:nvPr>
                <p:extLst>
                  <p:ext uri="{D42A27DB-BD31-4B8C-83A1-F6EECF244321}">
                    <p14:modId xmlns:p14="http://schemas.microsoft.com/office/powerpoint/2010/main" val="2615628172"/>
                  </p:ext>
                </p:extLst>
              </p:nvPr>
            </p:nvGraphicFramePr>
            <p:xfrm>
              <a:off x="8941149" y="3286125"/>
              <a:ext cx="2885070" cy="2260558"/>
            </p:xfrm>
            <a:graphic>
              <a:graphicData uri="http://schemas.microsoft.com/office/drawing/2014/chartex">
                <cx:chart xmlns:cx="http://schemas.microsoft.com/office/drawing/2014/chartex" xmlns:r="http://schemas.openxmlformats.org/officeDocument/2006/relationships" r:id="rId16"/>
              </a:graphicData>
            </a:graphic>
          </p:graphicFrame>
        </mc:Choice>
        <mc:Fallback xmlns="">
          <p:pic>
            <p:nvPicPr>
              <p:cNvPr id="9" name="Chart 8">
                <a:extLst>
                  <a:ext uri="{FF2B5EF4-FFF2-40B4-BE49-F238E27FC236}">
                    <a16:creationId xmlns:a16="http://schemas.microsoft.com/office/drawing/2014/main" id="{5249E4BB-4EA6-40A7-B871-43E4F120E434}"/>
                  </a:ext>
                </a:extLst>
              </p:cNvPr>
              <p:cNvPicPr>
                <a:picLocks noGrp="1" noRot="1" noChangeAspect="1" noMove="1" noResize="1" noEditPoints="1" noAdjustHandles="1" noChangeArrowheads="1" noChangeShapeType="1"/>
              </p:cNvPicPr>
              <p:nvPr/>
            </p:nvPicPr>
            <p:blipFill>
              <a:blip r:embed="rId17"/>
              <a:stretch>
                <a:fillRect/>
              </a:stretch>
            </p:blipFill>
            <p:spPr>
              <a:xfrm>
                <a:off x="8941149" y="3286125"/>
                <a:ext cx="2885070" cy="2260558"/>
              </a:xfrm>
              <a:prstGeom prst="rect">
                <a:avLst/>
              </a:prstGeom>
            </p:spPr>
          </p:pic>
        </mc:Fallback>
      </mc:AlternateContent>
      <p:sp>
        <p:nvSpPr>
          <p:cNvPr id="11" name="TextBox 10">
            <a:extLst>
              <a:ext uri="{FF2B5EF4-FFF2-40B4-BE49-F238E27FC236}">
                <a16:creationId xmlns:a16="http://schemas.microsoft.com/office/drawing/2014/main" id="{AE2CD2A0-5CDE-4189-BF4C-0A4005216828}"/>
              </a:ext>
            </a:extLst>
          </p:cNvPr>
          <p:cNvSpPr txBox="1"/>
          <p:nvPr/>
        </p:nvSpPr>
        <p:spPr>
          <a:xfrm>
            <a:off x="305805" y="5667375"/>
            <a:ext cx="11511705" cy="738664"/>
          </a:xfrm>
          <a:prstGeom prst="rect">
            <a:avLst/>
          </a:prstGeom>
          <a:noFill/>
        </p:spPr>
        <p:txBody>
          <a:bodyPr wrap="square" rtlCol="0">
            <a:spAutoFit/>
          </a:bodyPr>
          <a:lstStyle/>
          <a:p>
            <a:r>
              <a:rPr lang="en-US" sz="1400" dirty="0"/>
              <a:t>Salary spending increased across the university from FY21 to FY22.  The main causes of the increases are pay plan (applied to each division), 50 new positions approved in FY21, that only had partial year impact in FY21, and full year impact in FY22, and the special payout to employees (found in Other above).</a:t>
            </a:r>
          </a:p>
        </p:txBody>
      </p:sp>
      <p:sp>
        <p:nvSpPr>
          <p:cNvPr id="12" name="Title 1">
            <a:extLst>
              <a:ext uri="{FF2B5EF4-FFF2-40B4-BE49-F238E27FC236}">
                <a16:creationId xmlns:a16="http://schemas.microsoft.com/office/drawing/2014/main" id="{6A4F1994-9A70-4EA6-8831-7889A4B3D082}"/>
              </a:ext>
            </a:extLst>
          </p:cNvPr>
          <p:cNvSpPr txBox="1">
            <a:spLocks/>
          </p:cNvSpPr>
          <p:nvPr/>
        </p:nvSpPr>
        <p:spPr bwMode="auto">
          <a:xfrm>
            <a:off x="0" y="-4865"/>
            <a:ext cx="12192000" cy="762000"/>
          </a:xfrm>
          <a:prstGeom prst="rect">
            <a:avLst/>
          </a:prstGeom>
          <a:solidFill>
            <a:srgbClr val="0F56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Arial" charset="0"/>
                <a:ea typeface="ＭＳ Ｐゴシック" charset="0"/>
              </a:defRPr>
            </a:lvl2pPr>
            <a:lvl3pPr algn="ctr" rtl="0" eaLnBrk="1" fontAlgn="base" hangingPunct="1">
              <a:spcBef>
                <a:spcPct val="0"/>
              </a:spcBef>
              <a:spcAft>
                <a:spcPct val="0"/>
              </a:spcAft>
              <a:defRPr sz="3200" b="1">
                <a:solidFill>
                  <a:schemeClr val="bg1"/>
                </a:solidFill>
                <a:latin typeface="Arial" charset="0"/>
                <a:ea typeface="ＭＳ Ｐゴシック" charset="0"/>
              </a:defRPr>
            </a:lvl3pPr>
            <a:lvl4pPr algn="ctr" rtl="0" eaLnBrk="1" fontAlgn="base" hangingPunct="1">
              <a:spcBef>
                <a:spcPct val="0"/>
              </a:spcBef>
              <a:spcAft>
                <a:spcPct val="0"/>
              </a:spcAft>
              <a:defRPr sz="3200" b="1">
                <a:solidFill>
                  <a:schemeClr val="bg1"/>
                </a:solidFill>
                <a:latin typeface="Arial" charset="0"/>
                <a:ea typeface="ＭＳ Ｐゴシック" charset="0"/>
              </a:defRPr>
            </a:lvl4pPr>
            <a:lvl5pPr algn="ctr" rtl="0" eaLnBrk="1" fontAlgn="base" hangingPunct="1">
              <a:spcBef>
                <a:spcPct val="0"/>
              </a:spcBef>
              <a:spcAft>
                <a:spcPct val="0"/>
              </a:spcAft>
              <a:defRPr sz="3200" b="1">
                <a:solidFill>
                  <a:schemeClr val="bg1"/>
                </a:solidFill>
                <a:latin typeface="Arial" charset="0"/>
                <a:ea typeface="ＭＳ Ｐゴシック" charset="0"/>
              </a:defRPr>
            </a:lvl5pPr>
            <a:lvl6pPr marL="457200" algn="ctr" rtl="0" eaLnBrk="1" fontAlgn="base" hangingPunct="1">
              <a:spcBef>
                <a:spcPct val="0"/>
              </a:spcBef>
              <a:spcAft>
                <a:spcPct val="0"/>
              </a:spcAft>
              <a:defRPr sz="3200" b="1">
                <a:solidFill>
                  <a:schemeClr val="bg1"/>
                </a:solidFill>
                <a:latin typeface="Arial" charset="0"/>
                <a:ea typeface="ＭＳ Ｐゴシック" charset="0"/>
              </a:defRPr>
            </a:lvl6pPr>
            <a:lvl7pPr marL="914400" algn="ctr" rtl="0" eaLnBrk="1" fontAlgn="base" hangingPunct="1">
              <a:spcBef>
                <a:spcPct val="0"/>
              </a:spcBef>
              <a:spcAft>
                <a:spcPct val="0"/>
              </a:spcAft>
              <a:defRPr sz="3200" b="1">
                <a:solidFill>
                  <a:schemeClr val="bg1"/>
                </a:solidFill>
                <a:latin typeface="Arial" charset="0"/>
                <a:ea typeface="ＭＳ Ｐゴシック" charset="0"/>
              </a:defRPr>
            </a:lvl7pPr>
            <a:lvl8pPr marL="1371600" algn="ctr" rtl="0" eaLnBrk="1" fontAlgn="base" hangingPunct="1">
              <a:spcBef>
                <a:spcPct val="0"/>
              </a:spcBef>
              <a:spcAft>
                <a:spcPct val="0"/>
              </a:spcAft>
              <a:defRPr sz="3200" b="1">
                <a:solidFill>
                  <a:schemeClr val="bg1"/>
                </a:solidFill>
                <a:latin typeface="Arial" charset="0"/>
                <a:ea typeface="ＭＳ Ｐゴシック" charset="0"/>
              </a:defRPr>
            </a:lvl8pPr>
            <a:lvl9pPr marL="1828800" algn="ctr" rtl="0" eaLnBrk="1" fontAlgn="base" hangingPunct="1">
              <a:spcBef>
                <a:spcPct val="0"/>
              </a:spcBef>
              <a:spcAft>
                <a:spcPct val="0"/>
              </a:spcAft>
              <a:defRPr sz="3200" b="1">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ＭＳ Ｐゴシック"/>
                <a:cs typeface="+mj-cs"/>
              </a:rPr>
              <a:t>Salary Spend Change Year-Over-Year</a:t>
            </a:r>
          </a:p>
        </p:txBody>
      </p:sp>
      <p:sp>
        <p:nvSpPr>
          <p:cNvPr id="10" name="Slide Number Placeholder 9">
            <a:extLst>
              <a:ext uri="{FF2B5EF4-FFF2-40B4-BE49-F238E27FC236}">
                <a16:creationId xmlns:a16="http://schemas.microsoft.com/office/drawing/2014/main" id="{1DF97FF3-0397-4971-86B7-38F521C2B116}"/>
              </a:ext>
            </a:extLst>
          </p:cNvPr>
          <p:cNvSpPr>
            <a:spLocks noGrp="1"/>
          </p:cNvSpPr>
          <p:nvPr>
            <p:ph type="sldNum" sz="quarter" idx="12"/>
          </p:nvPr>
        </p:nvSpPr>
        <p:spPr/>
        <p:txBody>
          <a:bodyPr/>
          <a:lstStyle/>
          <a:p>
            <a:fld id="{68C3E0CA-B782-4593-8461-5AB4FD8BED4B}" type="slidenum">
              <a:rPr lang="en-US" smtClean="0"/>
              <a:t>9</a:t>
            </a:fld>
            <a:endParaRPr lang="en-US"/>
          </a:p>
        </p:txBody>
      </p:sp>
    </p:spTree>
    <p:extLst>
      <p:ext uri="{BB962C8B-B14F-4D97-AF65-F5344CB8AC3E}">
        <p14:creationId xmlns:p14="http://schemas.microsoft.com/office/powerpoint/2010/main" val="21459969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ank">
  <a:themeElements>
    <a:clrScheme name="UWGB Green">
      <a:dk1>
        <a:srgbClr val="000000"/>
      </a:dk1>
      <a:lt1>
        <a:srgbClr val="FFFFFF"/>
      </a:lt1>
      <a:dk2>
        <a:srgbClr val="0F5640"/>
      </a:dk2>
      <a:lt2>
        <a:srgbClr val="DDDDDD"/>
      </a:lt2>
      <a:accent1>
        <a:srgbClr val="549E39"/>
      </a:accent1>
      <a:accent2>
        <a:srgbClr val="8AB833"/>
      </a:accent2>
      <a:accent3>
        <a:srgbClr val="C0CF3A"/>
      </a:accent3>
      <a:accent4>
        <a:srgbClr val="4D9979"/>
      </a:accent4>
      <a:accent5>
        <a:srgbClr val="67C3A8"/>
      </a:accent5>
      <a:accent6>
        <a:srgbClr val="0A8560"/>
      </a:accent6>
      <a:hlink>
        <a:srgbClr val="6B9F25"/>
      </a:hlink>
      <a:folHlink>
        <a:srgbClr val="0F5640"/>
      </a:folHlink>
    </a:clrScheme>
    <a:fontScheme name="Blan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wgb-template" id="{5FAC63AE-5099-0847-85B5-C8BCEAF1B7BB}" vid="{68DF7FCA-53FB-E648-BB14-5065A825CB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11784</TotalTime>
  <Words>2711</Words>
  <Application>Microsoft Office PowerPoint</Application>
  <PresentationFormat>Widescreen</PresentationFormat>
  <Paragraphs>779</Paragraphs>
  <Slides>22</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22</vt:i4>
      </vt:variant>
    </vt:vector>
  </HeadingPairs>
  <TitlesOfParts>
    <vt:vector size="29" baseType="lpstr">
      <vt:lpstr>Arial</vt:lpstr>
      <vt:lpstr>Arial Black</vt:lpstr>
      <vt:lpstr>Calibri</vt:lpstr>
      <vt:lpstr>Calibri Light</vt:lpstr>
      <vt:lpstr>Office Theme</vt:lpstr>
      <vt:lpstr>Blank</vt:lpstr>
      <vt:lpstr>Worksheet</vt:lpstr>
      <vt:lpstr>PowerPoint Presentation</vt:lpstr>
      <vt:lpstr>UW-Green Bay Budget in Brief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Bleier, Andrew</dc:creator>
  <cp:lastModifiedBy>Bleier, Andrew</cp:lastModifiedBy>
  <cp:revision>64</cp:revision>
  <cp:lastPrinted>2022-11-07T13:57:59Z</cp:lastPrinted>
  <dcterms:created xsi:type="dcterms:W3CDTF">2022-10-06T15:55:52Z</dcterms:created>
  <dcterms:modified xsi:type="dcterms:W3CDTF">2022-11-28T22:20:48Z</dcterms:modified>
</cp:coreProperties>
</file>