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0" r:id="rId5"/>
    <p:sldMasterId id="2147483680" r:id="rId6"/>
    <p:sldMasterId id="2147483683" r:id="rId7"/>
    <p:sldMasterId id="2147483677" r:id="rId8"/>
  </p:sldMasterIdLst>
  <p:notesMasterIdLst>
    <p:notesMasterId r:id="rId56"/>
  </p:notesMasterIdLst>
  <p:sldIdLst>
    <p:sldId id="256" r:id="rId9"/>
    <p:sldId id="259" r:id="rId10"/>
    <p:sldId id="260" r:id="rId11"/>
    <p:sldId id="261" r:id="rId12"/>
    <p:sldId id="262" r:id="rId13"/>
    <p:sldId id="263" r:id="rId14"/>
    <p:sldId id="264" r:id="rId15"/>
    <p:sldId id="265" r:id="rId16"/>
    <p:sldId id="266" r:id="rId17"/>
    <p:sldId id="267" r:id="rId18"/>
    <p:sldId id="268" r:id="rId19"/>
    <p:sldId id="272" r:id="rId20"/>
    <p:sldId id="271" r:id="rId21"/>
    <p:sldId id="314" r:id="rId22"/>
    <p:sldId id="273" r:id="rId23"/>
    <p:sldId id="274" r:id="rId24"/>
    <p:sldId id="275" r:id="rId25"/>
    <p:sldId id="276" r:id="rId26"/>
    <p:sldId id="277" r:id="rId27"/>
    <p:sldId id="278" r:id="rId28"/>
    <p:sldId id="279" r:id="rId29"/>
    <p:sldId id="280" r:id="rId30"/>
    <p:sldId id="281" r:id="rId31"/>
    <p:sldId id="284" r:id="rId32"/>
    <p:sldId id="299" r:id="rId33"/>
    <p:sldId id="298" r:id="rId34"/>
    <p:sldId id="297" r:id="rId35"/>
    <p:sldId id="296" r:id="rId36"/>
    <p:sldId id="295" r:id="rId37"/>
    <p:sldId id="294" r:id="rId38"/>
    <p:sldId id="293" r:id="rId39"/>
    <p:sldId id="292" r:id="rId40"/>
    <p:sldId id="291" r:id="rId41"/>
    <p:sldId id="290" r:id="rId42"/>
    <p:sldId id="289" r:id="rId43"/>
    <p:sldId id="288" r:id="rId44"/>
    <p:sldId id="287" r:id="rId45"/>
    <p:sldId id="286" r:id="rId46"/>
    <p:sldId id="306" r:id="rId47"/>
    <p:sldId id="300" r:id="rId48"/>
    <p:sldId id="301" r:id="rId49"/>
    <p:sldId id="308" r:id="rId50"/>
    <p:sldId id="309" r:id="rId51"/>
    <p:sldId id="310" r:id="rId52"/>
    <p:sldId id="303" r:id="rId53"/>
    <p:sldId id="305" r:id="rId54"/>
    <p:sldId id="313"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E293F2-98F3-4D9D-8BE5-F3B74181E6C3}" v="19" dt="2023-10-16T21:03:33.047"/>
    <p1510:client id="{097C9430-8682-CBF1-5A55-08304367E072}" v="19" dt="2023-10-16T15:39:19.466"/>
    <p1510:client id="{0B20E11C-2200-4B30-A210-6A7880F1F53B}" v="137" dt="2023-10-16T19:09:54.805"/>
    <p1510:client id="{0C2C4177-C310-44BB-845A-A06599D52F8A}" v="2" dt="2023-10-16T15:51:46.453"/>
    <p1510:client id="{0CFF0E60-C9EF-4E61-8091-DF8C4B70A239}" v="193" dt="2023-10-16T21:38:35.967"/>
    <p1510:client id="{13F3F69B-FB00-4052-8034-ADF817179D34}" v="1" dt="2023-10-16T21:40:45.026"/>
    <p1510:client id="{1DF018AA-0A21-BB28-1FE7-1B3DD7E8193C}" v="3" dt="2023-10-16T13:53:51.693"/>
    <p1510:client id="{47678349-377B-779A-EA0B-6BE159289E3A}" v="4" dt="2023-10-17T13:11:36.683"/>
    <p1510:client id="{58170146-7088-49E0-AE39-B881DBEB2968}" v="183" dt="2023-10-16T19:03:07.601"/>
    <p1510:client id="{600BEB63-322E-4ED8-B9FF-B01A473D8FAB}" v="301" dt="2023-10-16T18:41:45.189"/>
    <p1510:client id="{6C23AAC3-E057-A7E6-CE8C-BFAAEBBE1B97}" v="355" dt="2023-10-16T15:47:54.312"/>
    <p1510:client id="{6F4D28A3-DEA9-407C-B225-28E16021380C}" v="455" dt="2023-10-16T20:00:02.168"/>
    <p1510:client id="{7CF3221C-CA21-4A91-8E4B-18735E9F5AD5}" v="12" dt="2023-10-16T20:46:13.510"/>
    <p1510:client id="{A0D85B96-5656-48F7-9243-72435A27B17D}" v="2" dt="2023-10-16T17:17:19.296"/>
    <p1510:client id="{A8136DC9-1457-448A-A89C-2BBF6E24FBF6}" v="282" dt="2023-10-16T20:45:17.688"/>
    <p1510:client id="{B33A4D00-9587-4FC2-9521-C254AEBC7822}" v="2" dt="2023-10-16T14:43:28.260"/>
    <p1510:client id="{B7F0DCE9-8C49-42FB-B03A-EDB906A0AC29}" v="3" dt="2023-10-16T21:50:58.834"/>
    <p1510:client id="{C0C8599C-3252-458D-90D9-16C099D90430}" v="36" dt="2023-10-16T20:52:48.803"/>
    <p1510:client id="{D3D080B3-1908-4573-AA87-0DFFE96DCC42}" v="113" dt="2023-10-16T21:57:50.6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8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presProps" Target="pres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C7D9A9-C49B-467D-A80B-28FDD97ABB1D}" type="datetimeFigureOut">
              <a:t>8/21/2024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5B44E9-213C-4129-BD63-D198E29EDE56}" type="slidenum">
              <a:t>‹#›</a:t>
            </a:fld>
            <a:endParaRPr lang="en-US"/>
          </a:p>
        </p:txBody>
      </p:sp>
    </p:spTree>
    <p:extLst>
      <p:ext uri="{BB962C8B-B14F-4D97-AF65-F5344CB8AC3E}">
        <p14:creationId xmlns:p14="http://schemas.microsoft.com/office/powerpoint/2010/main" val="3064492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Erin</a:t>
            </a:r>
          </a:p>
        </p:txBody>
      </p:sp>
      <p:sp>
        <p:nvSpPr>
          <p:cNvPr id="4" name="Slide Number Placeholder 3"/>
          <p:cNvSpPr>
            <a:spLocks noGrp="1"/>
          </p:cNvSpPr>
          <p:nvPr>
            <p:ph type="sldNum" sz="quarter" idx="5"/>
          </p:nvPr>
        </p:nvSpPr>
        <p:spPr/>
        <p:txBody>
          <a:bodyPr/>
          <a:lstStyle/>
          <a:p>
            <a:fld id="{3B5B44E9-213C-4129-BD63-D198E29EDE56}" type="slidenum">
              <a:rPr lang="en-US"/>
              <a:t>12</a:t>
            </a:fld>
            <a:endParaRPr lang="en-US"/>
          </a:p>
        </p:txBody>
      </p:sp>
    </p:spTree>
    <p:extLst>
      <p:ext uri="{BB962C8B-B14F-4D97-AF65-F5344CB8AC3E}">
        <p14:creationId xmlns:p14="http://schemas.microsoft.com/office/powerpoint/2010/main" val="3787576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Katie's slide</a:t>
            </a:r>
          </a:p>
        </p:txBody>
      </p:sp>
      <p:sp>
        <p:nvSpPr>
          <p:cNvPr id="4" name="Slide Number Placeholder 3"/>
          <p:cNvSpPr>
            <a:spLocks noGrp="1"/>
          </p:cNvSpPr>
          <p:nvPr>
            <p:ph type="sldNum" sz="quarter" idx="5"/>
          </p:nvPr>
        </p:nvSpPr>
        <p:spPr/>
        <p:txBody>
          <a:bodyPr/>
          <a:lstStyle/>
          <a:p>
            <a:fld id="{3B5B44E9-213C-4129-BD63-D198E29EDE56}" type="slidenum">
              <a:rPr lang="en-US"/>
              <a:t>22</a:t>
            </a:fld>
            <a:endParaRPr lang="en-US"/>
          </a:p>
        </p:txBody>
      </p:sp>
    </p:spTree>
    <p:extLst>
      <p:ext uri="{BB962C8B-B14F-4D97-AF65-F5344CB8AC3E}">
        <p14:creationId xmlns:p14="http://schemas.microsoft.com/office/powerpoint/2010/main" val="3067094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Katie's Slide</a:t>
            </a:r>
          </a:p>
        </p:txBody>
      </p:sp>
      <p:sp>
        <p:nvSpPr>
          <p:cNvPr id="4" name="Slide Number Placeholder 3"/>
          <p:cNvSpPr>
            <a:spLocks noGrp="1"/>
          </p:cNvSpPr>
          <p:nvPr>
            <p:ph type="sldNum" sz="quarter" idx="5"/>
          </p:nvPr>
        </p:nvSpPr>
        <p:spPr/>
        <p:txBody>
          <a:bodyPr/>
          <a:lstStyle/>
          <a:p>
            <a:fld id="{3B5B44E9-213C-4129-BD63-D198E29EDE56}" type="slidenum">
              <a:rPr lang="en-US"/>
              <a:t>23</a:t>
            </a:fld>
            <a:endParaRPr lang="en-US"/>
          </a:p>
        </p:txBody>
      </p:sp>
    </p:spTree>
    <p:extLst>
      <p:ext uri="{BB962C8B-B14F-4D97-AF65-F5344CB8AC3E}">
        <p14:creationId xmlns:p14="http://schemas.microsoft.com/office/powerpoint/2010/main" val="3988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Erin</a:t>
            </a:r>
          </a:p>
        </p:txBody>
      </p:sp>
      <p:sp>
        <p:nvSpPr>
          <p:cNvPr id="4" name="Slide Number Placeholder 3"/>
          <p:cNvSpPr>
            <a:spLocks noGrp="1"/>
          </p:cNvSpPr>
          <p:nvPr>
            <p:ph type="sldNum" sz="quarter" idx="5"/>
          </p:nvPr>
        </p:nvSpPr>
        <p:spPr/>
        <p:txBody>
          <a:bodyPr/>
          <a:lstStyle/>
          <a:p>
            <a:fld id="{3B5B44E9-213C-4129-BD63-D198E29EDE56}" type="slidenum">
              <a:rPr lang="en-US"/>
              <a:t>24</a:t>
            </a:fld>
            <a:endParaRPr lang="en-US"/>
          </a:p>
        </p:txBody>
      </p:sp>
    </p:spTree>
    <p:extLst>
      <p:ext uri="{BB962C8B-B14F-4D97-AF65-F5344CB8AC3E}">
        <p14:creationId xmlns:p14="http://schemas.microsoft.com/office/powerpoint/2010/main" val="1604155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a:t>Welcome from</a:t>
            </a:r>
            <a:r>
              <a:rPr lang="en-US" baseline="0"/>
              <a:t> the UW- Green Bay Wellness Center Team. </a:t>
            </a:r>
            <a:endParaRPr lang="en-US"/>
          </a:p>
        </p:txBody>
      </p:sp>
      <p:sp>
        <p:nvSpPr>
          <p:cNvPr id="4" name="Slide Number Placeholder 3"/>
          <p:cNvSpPr>
            <a:spLocks noGrp="1"/>
          </p:cNvSpPr>
          <p:nvPr>
            <p:ph type="sldNum" sz="quarter" idx="10"/>
          </p:nvPr>
        </p:nvSpPr>
        <p:spPr/>
        <p:txBody>
          <a:bodyPr/>
          <a:lstStyle/>
          <a:p>
            <a:pPr defTabSz="465887">
              <a:defRPr/>
            </a:pPr>
            <a:fld id="{192C7B8D-C79D-5341-9526-FD2D9120970E}" type="slidenum">
              <a:rPr lang="en-US">
                <a:solidFill>
                  <a:prstClr val="black"/>
                </a:solidFill>
                <a:latin typeface="Calibri" panose="020F0502020204030204"/>
              </a:rPr>
              <a:pPr defTabSz="465887">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1451155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 H</a:t>
            </a:r>
          </a:p>
          <a:p>
            <a:r>
              <a:rPr lang="en-US"/>
              <a:t>All enrolled students at any of our 4 UW-Green Bay campuses  have access to see a licensed professional counselor at no cost. We offer</a:t>
            </a:r>
            <a:r>
              <a:rPr lang="en-US" baseline="0"/>
              <a:t> short term 1:1 personal counseling. Our counselors also can provide crisis intervention. We also provide support and resources for survivors of sexual assault and domestic violence.</a:t>
            </a:r>
          </a:p>
          <a:p>
            <a:endParaRPr lang="en-US" baseline="0"/>
          </a:p>
          <a:p>
            <a:pPr defTabSz="967518">
              <a:defRPr/>
            </a:pPr>
            <a:r>
              <a:rPr lang="en-US" baseline="0"/>
              <a:t>Some of the top reasons students come to see a counselor include: feeling stressed, symptoms of anxiety or depression, relationship issues and adjusting to college. </a:t>
            </a:r>
            <a:r>
              <a:rPr lang="en-US"/>
              <a:t>No issue is really too small or too big. We can either help you</a:t>
            </a:r>
            <a:r>
              <a:rPr lang="en-US" baseline="0"/>
              <a:t> directly or help </a:t>
            </a:r>
            <a:r>
              <a:rPr lang="en-US"/>
              <a:t>connect</a:t>
            </a:r>
            <a:r>
              <a:rPr lang="en-US" baseline="0"/>
              <a:t> you to additional resources in the community if needed.</a:t>
            </a:r>
          </a:p>
          <a:p>
            <a:pPr defTabSz="967518">
              <a:defRPr/>
            </a:pPr>
            <a:endParaRPr lang="en-US"/>
          </a:p>
          <a:p>
            <a:r>
              <a:rPr lang="en-US"/>
              <a:t>The main campus counseling</a:t>
            </a:r>
            <a:r>
              <a:rPr lang="en-US" baseline="0"/>
              <a:t> service also provides skills workshops and group counseling and serves as an internship site for MSW students. </a:t>
            </a:r>
          </a:p>
        </p:txBody>
      </p:sp>
      <p:sp>
        <p:nvSpPr>
          <p:cNvPr id="4" name="Slide Number Placeholder 3"/>
          <p:cNvSpPr>
            <a:spLocks noGrp="1"/>
          </p:cNvSpPr>
          <p:nvPr>
            <p:ph type="sldNum" sz="quarter" idx="10"/>
          </p:nvPr>
        </p:nvSpPr>
        <p:spPr/>
        <p:txBody>
          <a:bodyPr/>
          <a:lstStyle/>
          <a:p>
            <a:fld id="{192C7B8D-C79D-5341-9526-FD2D9120970E}" type="slidenum">
              <a:rPr lang="en-US" smtClean="0"/>
              <a:t>26</a:t>
            </a:fld>
            <a:endParaRPr lang="en-US"/>
          </a:p>
        </p:txBody>
      </p:sp>
    </p:spTree>
    <p:extLst>
      <p:ext uri="{BB962C8B-B14F-4D97-AF65-F5344CB8AC3E}">
        <p14:creationId xmlns:p14="http://schemas.microsoft.com/office/powerpoint/2010/main" val="585293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aseline="0"/>
              <a:t>Amy H</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86108" indent="-302349" eaLnBrk="0" hangingPunct="0">
              <a:defRPr>
                <a:solidFill>
                  <a:schemeClr val="tx1"/>
                </a:solidFill>
                <a:latin typeface="Arial" panose="020B0604020202020204" pitchFamily="34" charset="0"/>
              </a:defRPr>
            </a:lvl2pPr>
            <a:lvl3pPr marL="1209397" indent="-241879" eaLnBrk="0" hangingPunct="0">
              <a:defRPr>
                <a:solidFill>
                  <a:schemeClr val="tx1"/>
                </a:solidFill>
                <a:latin typeface="Arial" panose="020B0604020202020204" pitchFamily="34" charset="0"/>
              </a:defRPr>
            </a:lvl3pPr>
            <a:lvl4pPr marL="1693155" indent="-241879" eaLnBrk="0" hangingPunct="0">
              <a:defRPr>
                <a:solidFill>
                  <a:schemeClr val="tx1"/>
                </a:solidFill>
                <a:latin typeface="Arial" panose="020B0604020202020204" pitchFamily="34" charset="0"/>
              </a:defRPr>
            </a:lvl4pPr>
            <a:lvl5pPr marL="2176914" indent="-241879" eaLnBrk="0" hangingPunct="0">
              <a:defRPr>
                <a:solidFill>
                  <a:schemeClr val="tx1"/>
                </a:solidFill>
                <a:latin typeface="Arial" panose="020B0604020202020204" pitchFamily="34" charset="0"/>
              </a:defRPr>
            </a:lvl5pPr>
            <a:lvl6pPr marL="2660672" indent="-241879" eaLnBrk="0" fontAlgn="base" hangingPunct="0">
              <a:spcBef>
                <a:spcPct val="0"/>
              </a:spcBef>
              <a:spcAft>
                <a:spcPct val="0"/>
              </a:spcAft>
              <a:defRPr>
                <a:solidFill>
                  <a:schemeClr val="tx1"/>
                </a:solidFill>
                <a:latin typeface="Arial" panose="020B0604020202020204" pitchFamily="34" charset="0"/>
              </a:defRPr>
            </a:lvl6pPr>
            <a:lvl7pPr marL="3144431" indent="-241879" eaLnBrk="0" fontAlgn="base" hangingPunct="0">
              <a:spcBef>
                <a:spcPct val="0"/>
              </a:spcBef>
              <a:spcAft>
                <a:spcPct val="0"/>
              </a:spcAft>
              <a:defRPr>
                <a:solidFill>
                  <a:schemeClr val="tx1"/>
                </a:solidFill>
                <a:latin typeface="Arial" panose="020B0604020202020204" pitchFamily="34" charset="0"/>
              </a:defRPr>
            </a:lvl7pPr>
            <a:lvl8pPr marL="3628190" indent="-241879" eaLnBrk="0" fontAlgn="base" hangingPunct="0">
              <a:spcBef>
                <a:spcPct val="0"/>
              </a:spcBef>
              <a:spcAft>
                <a:spcPct val="0"/>
              </a:spcAft>
              <a:defRPr>
                <a:solidFill>
                  <a:schemeClr val="tx1"/>
                </a:solidFill>
                <a:latin typeface="Arial" panose="020B0604020202020204" pitchFamily="34" charset="0"/>
              </a:defRPr>
            </a:lvl8pPr>
            <a:lvl9pPr marL="4111949" indent="-241879" eaLnBrk="0" fontAlgn="base" hangingPunct="0">
              <a:spcBef>
                <a:spcPct val="0"/>
              </a:spcBef>
              <a:spcAft>
                <a:spcPct val="0"/>
              </a:spcAft>
              <a:defRPr>
                <a:solidFill>
                  <a:schemeClr val="tx1"/>
                </a:solidFill>
                <a:latin typeface="Arial" panose="020B0604020202020204" pitchFamily="34" charset="0"/>
              </a:defRPr>
            </a:lvl9pPr>
          </a:lstStyle>
          <a:p>
            <a:pPr defTabSz="465887" eaLnBrk="1" hangingPunct="1">
              <a:defRPr/>
            </a:pPr>
            <a:fld id="{31CCF21A-FD1F-40AE-8C90-51F48415E04C}" type="slidenum">
              <a:rPr lang="en-US" altLang="en-US">
                <a:solidFill>
                  <a:prstClr val="black"/>
                </a:solidFill>
                <a:latin typeface="Calibri" panose="020F0502020204030204" pitchFamily="34" charset="0"/>
              </a:rPr>
              <a:pPr defTabSz="465887" eaLnBrk="1" hangingPunct="1">
                <a:defRPr/>
              </a:pPr>
              <a:t>27</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644997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a:t>Amy</a:t>
            </a:r>
          </a:p>
        </p:txBody>
      </p:sp>
      <p:sp>
        <p:nvSpPr>
          <p:cNvPr id="4" name="Slide Number Placeholder 3"/>
          <p:cNvSpPr>
            <a:spLocks noGrp="1"/>
          </p:cNvSpPr>
          <p:nvPr>
            <p:ph type="sldNum" sz="quarter" idx="10"/>
          </p:nvPr>
        </p:nvSpPr>
        <p:spPr/>
        <p:txBody>
          <a:bodyPr/>
          <a:lstStyle/>
          <a:p>
            <a:fld id="{192C7B8D-C79D-5341-9526-FD2D9120970E}" type="slidenum">
              <a:rPr lang="en-US" smtClean="0"/>
              <a:t>29</a:t>
            </a:fld>
            <a:endParaRPr lang="en-US"/>
          </a:p>
        </p:txBody>
      </p:sp>
    </p:spTree>
    <p:extLst>
      <p:ext uri="{BB962C8B-B14F-4D97-AF65-F5344CB8AC3E}">
        <p14:creationId xmlns:p14="http://schemas.microsoft.com/office/powerpoint/2010/main" val="2384421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defRPr/>
            </a:pPr>
            <a:fld id="{192C7B8D-C79D-5341-9526-FD2D9120970E}" type="slidenum">
              <a:rPr lang="en-US">
                <a:solidFill>
                  <a:prstClr val="black"/>
                </a:solidFill>
                <a:latin typeface="Calibri" panose="020F0502020204030204"/>
              </a:rPr>
              <a:pPr defTabSz="465887">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2002205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its partnership with Prevea Health, the Wellness Center offers a variety of medical services.  Students can seek care for nonemergent illness and injury, as well as contraceptive management and evaluation for chronic concerns. Complete physicals, immunizations and lab services can also be done at the wellness center.  Medical services are conveniently offered 6 days a week. Late day and weekend appointments are available. Medical services are offered throughout the school year from mid-August through mid-May. </a:t>
            </a:r>
          </a:p>
        </p:txBody>
      </p:sp>
      <p:sp>
        <p:nvSpPr>
          <p:cNvPr id="4" name="Slide Number Placeholder 3"/>
          <p:cNvSpPr>
            <a:spLocks noGrp="1"/>
          </p:cNvSpPr>
          <p:nvPr>
            <p:ph type="sldNum" sz="quarter" idx="5"/>
          </p:nvPr>
        </p:nvSpPr>
        <p:spPr/>
        <p:txBody>
          <a:bodyPr/>
          <a:lstStyle/>
          <a:p>
            <a:pPr defTabSz="465887">
              <a:defRPr/>
            </a:pPr>
            <a:fld id="{192C7B8D-C79D-5341-9526-FD2D9120970E}" type="slidenum">
              <a:rPr lang="en-US">
                <a:solidFill>
                  <a:prstClr val="black"/>
                </a:solidFill>
                <a:latin typeface="Calibri" panose="020F0502020204030204"/>
              </a:rPr>
              <a:pPr defTabSz="465887">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2739647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Michelle</a:t>
            </a:r>
          </a:p>
        </p:txBody>
      </p:sp>
      <p:sp>
        <p:nvSpPr>
          <p:cNvPr id="4" name="Slide Number Placeholder 3"/>
          <p:cNvSpPr>
            <a:spLocks noGrp="1"/>
          </p:cNvSpPr>
          <p:nvPr>
            <p:ph type="sldNum" sz="quarter" idx="5"/>
          </p:nvPr>
        </p:nvSpPr>
        <p:spPr/>
        <p:txBody>
          <a:bodyPr/>
          <a:lstStyle/>
          <a:p>
            <a:fld id="{DB0EE44A-BB28-443C-AD53-6558C2DB70BD}" type="slidenum">
              <a:rPr lang="en-US" smtClean="0"/>
              <a:t>33</a:t>
            </a:fld>
            <a:endParaRPr lang="en-US"/>
          </a:p>
        </p:txBody>
      </p:sp>
    </p:spTree>
    <p:extLst>
      <p:ext uri="{BB962C8B-B14F-4D97-AF65-F5344CB8AC3E}">
        <p14:creationId xmlns:p14="http://schemas.microsoft.com/office/powerpoint/2010/main" val="2830768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Erin</a:t>
            </a:r>
          </a:p>
        </p:txBody>
      </p:sp>
      <p:sp>
        <p:nvSpPr>
          <p:cNvPr id="4" name="Slide Number Placeholder 3"/>
          <p:cNvSpPr>
            <a:spLocks noGrp="1"/>
          </p:cNvSpPr>
          <p:nvPr>
            <p:ph type="sldNum" sz="quarter" idx="5"/>
          </p:nvPr>
        </p:nvSpPr>
        <p:spPr/>
        <p:txBody>
          <a:bodyPr/>
          <a:lstStyle/>
          <a:p>
            <a:fld id="{3B5B44E9-213C-4129-BD63-D198E29EDE56}" type="slidenum">
              <a:rPr lang="en-US"/>
              <a:t>13</a:t>
            </a:fld>
            <a:endParaRPr lang="en-US"/>
          </a:p>
        </p:txBody>
      </p:sp>
    </p:spTree>
    <p:extLst>
      <p:ext uri="{BB962C8B-B14F-4D97-AF65-F5344CB8AC3E}">
        <p14:creationId xmlns:p14="http://schemas.microsoft.com/office/powerpoint/2010/main" val="1399450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a:t>
            </a:r>
          </a:p>
        </p:txBody>
      </p:sp>
      <p:sp>
        <p:nvSpPr>
          <p:cNvPr id="4" name="Slide Number Placeholder 3"/>
          <p:cNvSpPr>
            <a:spLocks noGrp="1"/>
          </p:cNvSpPr>
          <p:nvPr>
            <p:ph type="sldNum" sz="quarter" idx="5"/>
          </p:nvPr>
        </p:nvSpPr>
        <p:spPr/>
        <p:txBody>
          <a:bodyPr/>
          <a:lstStyle/>
          <a:p>
            <a:fld id="{DB0EE44A-BB28-443C-AD53-6558C2DB70BD}" type="slidenum">
              <a:rPr lang="en-US" smtClean="0"/>
              <a:t>34</a:t>
            </a:fld>
            <a:endParaRPr lang="en-US"/>
          </a:p>
        </p:txBody>
      </p:sp>
    </p:spTree>
    <p:extLst>
      <p:ext uri="{BB962C8B-B14F-4D97-AF65-F5344CB8AC3E}">
        <p14:creationId xmlns:p14="http://schemas.microsoft.com/office/powerpoint/2010/main" val="4077718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 H</a:t>
            </a:r>
          </a:p>
        </p:txBody>
      </p:sp>
      <p:sp>
        <p:nvSpPr>
          <p:cNvPr id="4" name="Slide Number Placeholder 3"/>
          <p:cNvSpPr>
            <a:spLocks noGrp="1"/>
          </p:cNvSpPr>
          <p:nvPr>
            <p:ph type="sldNum" sz="quarter" idx="5"/>
          </p:nvPr>
        </p:nvSpPr>
        <p:spPr/>
        <p:txBody>
          <a:bodyPr/>
          <a:lstStyle/>
          <a:p>
            <a:fld id="{DB0EE44A-BB28-443C-AD53-6558C2DB70BD}" type="slidenum">
              <a:rPr lang="en-US" smtClean="0"/>
              <a:t>36</a:t>
            </a:fld>
            <a:endParaRPr lang="en-US"/>
          </a:p>
        </p:txBody>
      </p:sp>
    </p:spTree>
    <p:extLst>
      <p:ext uri="{BB962C8B-B14F-4D97-AF65-F5344CB8AC3E}">
        <p14:creationId xmlns:p14="http://schemas.microsoft.com/office/powerpoint/2010/main" val="311622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a:t>
            </a:r>
          </a:p>
        </p:txBody>
      </p:sp>
      <p:sp>
        <p:nvSpPr>
          <p:cNvPr id="4" name="Slide Number Placeholder 3"/>
          <p:cNvSpPr>
            <a:spLocks noGrp="1"/>
          </p:cNvSpPr>
          <p:nvPr>
            <p:ph type="sldNum" sz="quarter" idx="5"/>
          </p:nvPr>
        </p:nvSpPr>
        <p:spPr/>
        <p:txBody>
          <a:bodyPr/>
          <a:lstStyle/>
          <a:p>
            <a:fld id="{DB0EE44A-BB28-443C-AD53-6558C2DB70BD}" type="slidenum">
              <a:rPr lang="en-US" smtClean="0"/>
              <a:t>38</a:t>
            </a:fld>
            <a:endParaRPr lang="en-US"/>
          </a:p>
        </p:txBody>
      </p:sp>
    </p:spTree>
    <p:extLst>
      <p:ext uri="{BB962C8B-B14F-4D97-AF65-F5344CB8AC3E}">
        <p14:creationId xmlns:p14="http://schemas.microsoft.com/office/powerpoint/2010/main" val="2369918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Communication:</a:t>
            </a:r>
            <a:endParaRPr lang="en-US"/>
          </a:p>
          <a:p>
            <a:r>
              <a:rPr lang="en-US">
                <a:cs typeface="Calibri"/>
              </a:rPr>
              <a:t>Providing clear communication when setting expectations of the role/position.</a:t>
            </a:r>
            <a:endParaRPr lang="en-US"/>
          </a:p>
          <a:p>
            <a:r>
              <a:rPr lang="en-US"/>
              <a:t>Communicate expectations verbally and/or written – helps eliminate misinterpretation.</a:t>
            </a:r>
            <a:endParaRPr lang="en-US">
              <a:cs typeface="Calibri"/>
            </a:endParaRPr>
          </a:p>
          <a:p>
            <a:r>
              <a:rPr lang="en-US"/>
              <a:t>If they are doing something they shouldn't be doing, communicate this to them. If no one says anything, you will most likely not see a change, which can develop a habit/routine for them which may be harder to correct later on.</a:t>
            </a:r>
            <a:endParaRPr lang="en-US">
              <a:cs typeface="Calibri"/>
            </a:endParaRPr>
          </a:p>
          <a:p>
            <a:endParaRPr lang="en-US">
              <a:cs typeface="Calibri"/>
            </a:endParaRPr>
          </a:p>
          <a:p>
            <a:r>
              <a:rPr lang="en-US">
                <a:cs typeface="Calibri"/>
              </a:rPr>
              <a:t>When to set:</a:t>
            </a:r>
            <a:endParaRPr lang="en-US"/>
          </a:p>
          <a:p>
            <a:r>
              <a:rPr lang="en-US"/>
              <a:t>Set early and often – this should not be a one time and done type action or only after expectations are not being met. Be sure to check-in with employee (schedule regular check-in times).</a:t>
            </a:r>
            <a:endParaRPr lang="en-US">
              <a:cs typeface="Calibri"/>
            </a:endParaRPr>
          </a:p>
          <a:p>
            <a:r>
              <a:rPr lang="en-US"/>
              <a:t>When we don't set clear expectations from the start, we are setting them up for failure when, of course, what we should be doing is setting them up for success. </a:t>
            </a:r>
          </a:p>
          <a:p>
            <a:endParaRPr lang="en-US">
              <a:cs typeface="Calibri"/>
            </a:endParaRPr>
          </a:p>
          <a:p>
            <a:r>
              <a:rPr lang="en-US">
                <a:cs typeface="Calibri"/>
              </a:rPr>
              <a:t>Best Practices:</a:t>
            </a:r>
          </a:p>
          <a:p>
            <a:r>
              <a:rPr lang="en-US">
                <a:cs typeface="Calibri"/>
              </a:rPr>
              <a:t>Be open to collaborating on expectations with the employee. Be willing to listen if something should be done differently. Since a lot of student work is transactional – there are typically steps to follow and if we find later that it works better a different way – be open to that feedback from the employee and maybe alter what the expectations are for those tasks. </a:t>
            </a:r>
          </a:p>
          <a:p>
            <a:r>
              <a:rPr lang="en-US">
                <a:cs typeface="Calibri"/>
              </a:rPr>
              <a:t>Keep expectations attainable and realistic - again we don't want to set anyone up for failure. </a:t>
            </a:r>
          </a:p>
          <a:p>
            <a:endParaRPr lang="en-US">
              <a:cs typeface="Calibri"/>
            </a:endParaRPr>
          </a:p>
          <a:p>
            <a:r>
              <a:rPr lang="en-US">
                <a:cs typeface="Calibri"/>
              </a:rPr>
              <a:t>Ways to set:</a:t>
            </a:r>
          </a:p>
          <a:p>
            <a:r>
              <a:rPr lang="en-US">
                <a:cs typeface="Calibri"/>
              </a:rPr>
              <a:t>Have a verbal conversation.</a:t>
            </a:r>
          </a:p>
          <a:p>
            <a:r>
              <a:rPr lang="en-US">
                <a:cs typeface="Calibri"/>
              </a:rPr>
              <a:t>Follow-up with written communications.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B5B44E9-213C-4129-BD63-D198E29EDE56}" type="slidenum">
              <a:rPr lang="en-US"/>
              <a:t>40</a:t>
            </a:fld>
            <a:endParaRPr lang="en-US"/>
          </a:p>
        </p:txBody>
      </p:sp>
    </p:spTree>
    <p:extLst>
      <p:ext uri="{BB962C8B-B14F-4D97-AF65-F5344CB8AC3E}">
        <p14:creationId xmlns:p14="http://schemas.microsoft.com/office/powerpoint/2010/main" val="3049974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Performance evaluations are an important piece of employment, it allows</a:t>
            </a:r>
          </a:p>
          <a:p>
            <a:pPr marL="171450" indent="-171450">
              <a:buFont typeface="Arial"/>
              <a:buChar char="•"/>
            </a:pPr>
            <a:r>
              <a:rPr lang="en-US">
                <a:ea typeface="Calibri"/>
                <a:cs typeface="Calibri"/>
              </a:rPr>
              <a:t>An employee to know how they are performing (i.e. what can they improve, what are they doing well)</a:t>
            </a:r>
          </a:p>
          <a:p>
            <a:pPr marL="171450" indent="-171450">
              <a:buFont typeface="Arial"/>
              <a:buChar char="•"/>
            </a:pPr>
            <a:r>
              <a:rPr lang="en-US">
                <a:ea typeface="Calibri"/>
                <a:cs typeface="Calibri"/>
              </a:rPr>
              <a:t>Identifies training and development needs for the department</a:t>
            </a:r>
          </a:p>
          <a:p>
            <a:pPr marL="171450" indent="-171450">
              <a:buFont typeface="Arial"/>
              <a:buChar char="•"/>
            </a:pPr>
            <a:r>
              <a:rPr lang="en-US">
                <a:ea typeface="Calibri"/>
                <a:cs typeface="Calibri"/>
              </a:rPr>
              <a:t>Aids in retention</a:t>
            </a:r>
          </a:p>
          <a:p>
            <a:pPr marL="171450" indent="-171450">
              <a:buFont typeface="Arial"/>
              <a:buChar char="•"/>
            </a:pPr>
            <a:r>
              <a:rPr lang="en-US">
                <a:ea typeface="Calibri"/>
                <a:cs typeface="Calibri"/>
              </a:rPr>
              <a:t>Prepares the employee for positions they may obtain after college</a:t>
            </a:r>
          </a:p>
          <a:p>
            <a:endParaRPr lang="en-US">
              <a:ea typeface="Calibri"/>
              <a:cs typeface="Calibri"/>
            </a:endParaRPr>
          </a:p>
          <a:p>
            <a:r>
              <a:rPr lang="en-US">
                <a:ea typeface="Calibri"/>
                <a:cs typeface="Calibri"/>
              </a:rPr>
              <a:t>Make sure to do them regularly, you should determine an evaluation schedule that works best for your department. Its important to that there is consistency and that the process is equitable.</a:t>
            </a:r>
          </a:p>
          <a:p>
            <a:pPr marL="171450" indent="-171450">
              <a:buFont typeface="Arial"/>
              <a:buChar char="•"/>
            </a:pPr>
            <a:endParaRPr lang="en-US">
              <a:ea typeface="Calibri"/>
              <a:cs typeface="Calibri"/>
            </a:endParaRPr>
          </a:p>
          <a:p>
            <a:r>
              <a:rPr lang="en-US">
                <a:ea typeface="Calibri"/>
                <a:cs typeface="Calibri"/>
              </a:rPr>
              <a:t>Student Employee Performance Eval Form</a:t>
            </a:r>
          </a:p>
          <a:p>
            <a:pPr marL="171450" indent="-171450">
              <a:buFont typeface="Arial"/>
              <a:buChar char="•"/>
            </a:pPr>
            <a:r>
              <a:rPr lang="en-US">
                <a:ea typeface="Calibri"/>
                <a:cs typeface="Calibri"/>
              </a:rPr>
              <a:t>There is a student employee performance evaluation form on the HR Forms webpage that can be used. (SHOW FORM)</a:t>
            </a:r>
          </a:p>
          <a:p>
            <a:pPr marL="171450" indent="-171450">
              <a:buFont typeface="Arial"/>
              <a:buChar char="•"/>
            </a:pPr>
            <a:r>
              <a:rPr lang="en-US">
                <a:ea typeface="Calibri"/>
                <a:cs typeface="Calibri"/>
              </a:rPr>
              <a:t>We are actively looking to improve current tools for student supervisors / student employees so we would encourage that if there is feedback on how to enhance the form, please send it us. </a:t>
            </a:r>
          </a:p>
          <a:p>
            <a:pPr marL="171450" indent="-171450">
              <a:buFont typeface="Arial"/>
              <a:buChar char="•"/>
            </a:pPr>
            <a:r>
              <a:rPr lang="en-US">
                <a:ea typeface="Calibri"/>
                <a:cs typeface="Calibri"/>
              </a:rPr>
              <a:t>These forms should be retained at the department level in the supervisor file and should not be sent to HR. </a:t>
            </a:r>
          </a:p>
          <a:p>
            <a:endParaRPr lang="en-US">
              <a:ea typeface="Calibri"/>
              <a:cs typeface="Calibri"/>
            </a:endParaRPr>
          </a:p>
          <a:p>
            <a:r>
              <a:rPr lang="en-US">
                <a:ea typeface="Calibri"/>
                <a:cs typeface="Calibri"/>
              </a:rPr>
              <a:t>Be HONEST, telling an individual opportunities for improvement can be uncomfortable. Behaviors won't change unless someone knows they are doing it. Deficiencies impact rest of staff (increased workload, low morale, turnover) </a:t>
            </a:r>
          </a:p>
          <a:p>
            <a:pPr marL="171450" indent="-171450">
              <a:buFont typeface="Arial"/>
              <a:buChar char="•"/>
            </a:pPr>
            <a:endParaRPr lang="en-US">
              <a:ea typeface="Calibri"/>
              <a:cs typeface="Calibri"/>
            </a:endParaRPr>
          </a:p>
          <a:p>
            <a:r>
              <a:rPr lang="en-US">
                <a:ea typeface="Calibri"/>
                <a:cs typeface="Calibri"/>
              </a:rPr>
              <a:t>Ensure you are providing feedback regularly. This is much more effective than discussing only once per year.</a:t>
            </a:r>
          </a:p>
        </p:txBody>
      </p:sp>
      <p:sp>
        <p:nvSpPr>
          <p:cNvPr id="4" name="Slide Number Placeholder 3"/>
          <p:cNvSpPr>
            <a:spLocks noGrp="1"/>
          </p:cNvSpPr>
          <p:nvPr>
            <p:ph type="sldNum" sz="quarter" idx="5"/>
          </p:nvPr>
        </p:nvSpPr>
        <p:spPr/>
        <p:txBody>
          <a:bodyPr/>
          <a:lstStyle/>
          <a:p>
            <a:fld id="{3B5B44E9-213C-4129-BD63-D198E29EDE56}" type="slidenum">
              <a:rPr lang="en-US" smtClean="0"/>
              <a:t>41</a:t>
            </a:fld>
            <a:endParaRPr lang="en-US"/>
          </a:p>
        </p:txBody>
      </p:sp>
    </p:spTree>
    <p:extLst>
      <p:ext uri="{BB962C8B-B14F-4D97-AF65-F5344CB8AC3E}">
        <p14:creationId xmlns:p14="http://schemas.microsoft.com/office/powerpoint/2010/main" val="1578666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various policies in place that we expect our employees to know and abide by. It is your job as a supervisor to know and enforce these policies to ensure equitable treatment. </a:t>
            </a:r>
          </a:p>
          <a:p>
            <a:endParaRPr lang="en-US">
              <a:cs typeface="Calibri"/>
            </a:endParaRPr>
          </a:p>
          <a:p>
            <a:r>
              <a:rPr lang="en-US">
                <a:cs typeface="Calibri"/>
              </a:rPr>
              <a:t>It is important that employees know what the "rules" are. If there are department policies, make sure those are shared early in the training and reviewed often!</a:t>
            </a:r>
          </a:p>
        </p:txBody>
      </p:sp>
      <p:sp>
        <p:nvSpPr>
          <p:cNvPr id="4" name="Slide Number Placeholder 3"/>
          <p:cNvSpPr>
            <a:spLocks noGrp="1"/>
          </p:cNvSpPr>
          <p:nvPr>
            <p:ph type="sldNum" sz="quarter" idx="5"/>
          </p:nvPr>
        </p:nvSpPr>
        <p:spPr/>
        <p:txBody>
          <a:bodyPr/>
          <a:lstStyle/>
          <a:p>
            <a:fld id="{3B5B44E9-213C-4129-BD63-D198E29EDE56}" type="slidenum">
              <a:rPr lang="en-US"/>
              <a:t>42</a:t>
            </a:fld>
            <a:endParaRPr lang="en-US"/>
          </a:p>
        </p:txBody>
      </p:sp>
    </p:spTree>
    <p:extLst>
      <p:ext uri="{BB962C8B-B14F-4D97-AF65-F5344CB8AC3E}">
        <p14:creationId xmlns:p14="http://schemas.microsoft.com/office/powerpoint/2010/main" val="165045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Verbal:</a:t>
            </a:r>
          </a:p>
          <a:p>
            <a:r>
              <a:rPr lang="en-US">
                <a:ea typeface="Calibri" panose="020F0502020204030204"/>
                <a:cs typeface="Calibri"/>
              </a:rPr>
              <a:t>Feedback is usually verbal, specific and held in a confidential setting. Should be down in real time – do not wait.</a:t>
            </a:r>
          </a:p>
          <a:p>
            <a:endParaRPr lang="en-US">
              <a:cs typeface="Calibri"/>
            </a:endParaRPr>
          </a:p>
          <a:p>
            <a:r>
              <a:rPr lang="en-US">
                <a:ea typeface="Calibri"/>
                <a:cs typeface="Calibri"/>
              </a:rPr>
              <a:t>Written:</a:t>
            </a:r>
            <a:endParaRPr lang="en-US">
              <a:cs typeface="Calibri"/>
            </a:endParaRPr>
          </a:p>
          <a:p>
            <a:r>
              <a:rPr lang="en-US">
                <a:ea typeface="Calibri"/>
                <a:cs typeface="Calibri"/>
              </a:rPr>
              <a:t>Written opportunity for the supervisor to reaffirm expectations in order to change the behavior. </a:t>
            </a:r>
          </a:p>
          <a:p>
            <a:r>
              <a:rPr lang="en-US">
                <a:cs typeface="Calibri"/>
              </a:rPr>
              <a:t>FORM: A way to document and notice the employee of the behavior and expectations moving forward. This could be achieved through other written means of communication (I.e. email)</a:t>
            </a:r>
          </a:p>
          <a:p>
            <a:endParaRPr lang="en-US">
              <a:ea typeface="Calibri"/>
              <a:cs typeface="Calibri"/>
            </a:endParaRPr>
          </a:p>
          <a:p>
            <a:r>
              <a:rPr lang="en-US">
                <a:ea typeface="Calibri"/>
                <a:cs typeface="Calibri"/>
              </a:rPr>
              <a:t>For conduct such as theft, harassment, etc. Get HR involved &amp; early. </a:t>
            </a:r>
          </a:p>
          <a:p>
            <a:endParaRPr lang="en-US">
              <a:ea typeface="Calibri"/>
              <a:cs typeface="Calibri"/>
            </a:endParaRPr>
          </a:p>
          <a:p>
            <a:r>
              <a:rPr lang="en-US">
                <a:ea typeface="Calibri"/>
                <a:cs typeface="Calibri"/>
              </a:rPr>
              <a:t>SYS 1237 Student Employment, </a:t>
            </a:r>
            <a:r>
              <a:rPr lang="en-US"/>
              <a:t>Student employment is intended to help meet the needs of the university, provide university students with financial support in pursuit of their academic goals, and provide opportunities for academic or administrative job experience. The job duties and responsibilities of student workers vary greatly and may or may not be related to their field of study.</a:t>
            </a:r>
            <a:endParaRPr lang="en-US">
              <a:ea typeface="Calibri"/>
              <a:cs typeface="Calibri"/>
            </a:endParaRPr>
          </a:p>
          <a:p>
            <a:endParaRPr lang="en-US">
              <a:ea typeface="Calibri"/>
              <a:cs typeface="Calibri"/>
            </a:endParaRPr>
          </a:p>
          <a:p>
            <a:pPr marL="171450" indent="-171450">
              <a:buFont typeface="Arial"/>
              <a:buChar char="•"/>
            </a:pPr>
            <a:r>
              <a:rPr lang="en-US"/>
              <a:t>All student hourly positions are at-will employment positions and may be terminated at any time provided the reason is not prohibited by law.</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3B5B44E9-213C-4129-BD63-D198E29EDE56}" type="slidenum">
              <a:rPr lang="en-US"/>
              <a:t>43</a:t>
            </a:fld>
            <a:endParaRPr lang="en-US"/>
          </a:p>
        </p:txBody>
      </p:sp>
    </p:spTree>
    <p:extLst>
      <p:ext uri="{BB962C8B-B14F-4D97-AF65-F5344CB8AC3E}">
        <p14:creationId xmlns:p14="http://schemas.microsoft.com/office/powerpoint/2010/main" val="3269861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How should Teddy address the absenteeism with Tania?</a:t>
            </a:r>
          </a:p>
        </p:txBody>
      </p:sp>
      <p:sp>
        <p:nvSpPr>
          <p:cNvPr id="4" name="Slide Number Placeholder 3"/>
          <p:cNvSpPr>
            <a:spLocks noGrp="1"/>
          </p:cNvSpPr>
          <p:nvPr>
            <p:ph type="sldNum" sz="quarter" idx="5"/>
          </p:nvPr>
        </p:nvSpPr>
        <p:spPr/>
        <p:txBody>
          <a:bodyPr/>
          <a:lstStyle/>
          <a:p>
            <a:fld id="{3B5B44E9-213C-4129-BD63-D198E29EDE56}" type="slidenum">
              <a:rPr lang="en-US"/>
              <a:t>45</a:t>
            </a:fld>
            <a:endParaRPr lang="en-US"/>
          </a:p>
        </p:txBody>
      </p:sp>
    </p:spTree>
    <p:extLst>
      <p:ext uri="{BB962C8B-B14F-4D97-AF65-F5344CB8AC3E}">
        <p14:creationId xmlns:p14="http://schemas.microsoft.com/office/powerpoint/2010/main" val="8917804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What should Teddy do in this situation?</a:t>
            </a:r>
          </a:p>
        </p:txBody>
      </p:sp>
      <p:sp>
        <p:nvSpPr>
          <p:cNvPr id="4" name="Slide Number Placeholder 3"/>
          <p:cNvSpPr>
            <a:spLocks noGrp="1"/>
          </p:cNvSpPr>
          <p:nvPr>
            <p:ph type="sldNum" sz="quarter" idx="5"/>
          </p:nvPr>
        </p:nvSpPr>
        <p:spPr/>
        <p:txBody>
          <a:bodyPr/>
          <a:lstStyle/>
          <a:p>
            <a:fld id="{3B5B44E9-213C-4129-BD63-D198E29EDE56}" type="slidenum">
              <a:rPr lang="en-US"/>
              <a:t>46</a:t>
            </a:fld>
            <a:endParaRPr lang="en-US"/>
          </a:p>
        </p:txBody>
      </p:sp>
    </p:spTree>
    <p:extLst>
      <p:ext uri="{BB962C8B-B14F-4D97-AF65-F5344CB8AC3E}">
        <p14:creationId xmlns:p14="http://schemas.microsoft.com/office/powerpoint/2010/main" val="4114559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a:t>
            </a:r>
          </a:p>
        </p:txBody>
      </p:sp>
      <p:sp>
        <p:nvSpPr>
          <p:cNvPr id="4" name="Slide Number Placeholder 3"/>
          <p:cNvSpPr>
            <a:spLocks noGrp="1"/>
          </p:cNvSpPr>
          <p:nvPr>
            <p:ph type="sldNum" sz="quarter" idx="5"/>
          </p:nvPr>
        </p:nvSpPr>
        <p:spPr/>
        <p:txBody>
          <a:bodyPr/>
          <a:lstStyle/>
          <a:p>
            <a:fld id="{DB0EE44A-BB28-443C-AD53-6558C2DB70BD}" type="slidenum">
              <a:rPr lang="en-US" smtClean="0"/>
              <a:t>47</a:t>
            </a:fld>
            <a:endParaRPr lang="en-US"/>
          </a:p>
        </p:txBody>
      </p:sp>
    </p:spTree>
    <p:extLst>
      <p:ext uri="{BB962C8B-B14F-4D97-AF65-F5344CB8AC3E}">
        <p14:creationId xmlns:p14="http://schemas.microsoft.com/office/powerpoint/2010/main" val="3859941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Erin</a:t>
            </a:r>
          </a:p>
        </p:txBody>
      </p:sp>
      <p:sp>
        <p:nvSpPr>
          <p:cNvPr id="4" name="Slide Number Placeholder 3"/>
          <p:cNvSpPr>
            <a:spLocks noGrp="1"/>
          </p:cNvSpPr>
          <p:nvPr>
            <p:ph type="sldNum" sz="quarter" idx="5"/>
          </p:nvPr>
        </p:nvSpPr>
        <p:spPr/>
        <p:txBody>
          <a:bodyPr/>
          <a:lstStyle/>
          <a:p>
            <a:fld id="{3B5B44E9-213C-4129-BD63-D198E29EDE56}" type="slidenum">
              <a:rPr lang="en-US"/>
              <a:t>15</a:t>
            </a:fld>
            <a:endParaRPr lang="en-US"/>
          </a:p>
        </p:txBody>
      </p:sp>
    </p:spTree>
    <p:extLst>
      <p:ext uri="{BB962C8B-B14F-4D97-AF65-F5344CB8AC3E}">
        <p14:creationId xmlns:p14="http://schemas.microsoft.com/office/powerpoint/2010/main" val="4150196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Erin</a:t>
            </a:r>
          </a:p>
        </p:txBody>
      </p:sp>
      <p:sp>
        <p:nvSpPr>
          <p:cNvPr id="4" name="Slide Number Placeholder 3"/>
          <p:cNvSpPr>
            <a:spLocks noGrp="1"/>
          </p:cNvSpPr>
          <p:nvPr>
            <p:ph type="sldNum" sz="quarter" idx="5"/>
          </p:nvPr>
        </p:nvSpPr>
        <p:spPr/>
        <p:txBody>
          <a:bodyPr/>
          <a:lstStyle/>
          <a:p>
            <a:fld id="{3B5B44E9-213C-4129-BD63-D198E29EDE56}" type="slidenum">
              <a:rPr lang="en-US"/>
              <a:t>16</a:t>
            </a:fld>
            <a:endParaRPr lang="en-US"/>
          </a:p>
        </p:txBody>
      </p:sp>
    </p:spTree>
    <p:extLst>
      <p:ext uri="{BB962C8B-B14F-4D97-AF65-F5344CB8AC3E}">
        <p14:creationId xmlns:p14="http://schemas.microsoft.com/office/powerpoint/2010/main" val="3429068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Erin</a:t>
            </a:r>
          </a:p>
        </p:txBody>
      </p:sp>
      <p:sp>
        <p:nvSpPr>
          <p:cNvPr id="4" name="Slide Number Placeholder 3"/>
          <p:cNvSpPr>
            <a:spLocks noGrp="1"/>
          </p:cNvSpPr>
          <p:nvPr>
            <p:ph type="sldNum" sz="quarter" idx="5"/>
          </p:nvPr>
        </p:nvSpPr>
        <p:spPr/>
        <p:txBody>
          <a:bodyPr/>
          <a:lstStyle/>
          <a:p>
            <a:fld id="{3B5B44E9-213C-4129-BD63-D198E29EDE56}" type="slidenum">
              <a:rPr lang="en-US"/>
              <a:t>17</a:t>
            </a:fld>
            <a:endParaRPr lang="en-US"/>
          </a:p>
        </p:txBody>
      </p:sp>
    </p:spTree>
    <p:extLst>
      <p:ext uri="{BB962C8B-B14F-4D97-AF65-F5344CB8AC3E}">
        <p14:creationId xmlns:p14="http://schemas.microsoft.com/office/powerpoint/2010/main" val="2116447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Erin</a:t>
            </a:r>
          </a:p>
        </p:txBody>
      </p:sp>
      <p:sp>
        <p:nvSpPr>
          <p:cNvPr id="4" name="Slide Number Placeholder 3"/>
          <p:cNvSpPr>
            <a:spLocks noGrp="1"/>
          </p:cNvSpPr>
          <p:nvPr>
            <p:ph type="sldNum" sz="quarter" idx="5"/>
          </p:nvPr>
        </p:nvSpPr>
        <p:spPr/>
        <p:txBody>
          <a:bodyPr/>
          <a:lstStyle/>
          <a:p>
            <a:fld id="{3B5B44E9-213C-4129-BD63-D198E29EDE56}" type="slidenum">
              <a:rPr lang="en-US"/>
              <a:t>18</a:t>
            </a:fld>
            <a:endParaRPr lang="en-US"/>
          </a:p>
        </p:txBody>
      </p:sp>
    </p:spTree>
    <p:extLst>
      <p:ext uri="{BB962C8B-B14F-4D97-AF65-F5344CB8AC3E}">
        <p14:creationId xmlns:p14="http://schemas.microsoft.com/office/powerpoint/2010/main" val="1869044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Katie's slide</a:t>
            </a:r>
          </a:p>
        </p:txBody>
      </p:sp>
      <p:sp>
        <p:nvSpPr>
          <p:cNvPr id="4" name="Slide Number Placeholder 3"/>
          <p:cNvSpPr>
            <a:spLocks noGrp="1"/>
          </p:cNvSpPr>
          <p:nvPr>
            <p:ph type="sldNum" sz="quarter" idx="5"/>
          </p:nvPr>
        </p:nvSpPr>
        <p:spPr/>
        <p:txBody>
          <a:bodyPr/>
          <a:lstStyle/>
          <a:p>
            <a:fld id="{3B5B44E9-213C-4129-BD63-D198E29EDE56}" type="slidenum">
              <a:rPr lang="en-US"/>
              <a:t>19</a:t>
            </a:fld>
            <a:endParaRPr lang="en-US"/>
          </a:p>
        </p:txBody>
      </p:sp>
    </p:spTree>
    <p:extLst>
      <p:ext uri="{BB962C8B-B14F-4D97-AF65-F5344CB8AC3E}">
        <p14:creationId xmlns:p14="http://schemas.microsoft.com/office/powerpoint/2010/main" val="4058018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Katie's Slide</a:t>
            </a:r>
          </a:p>
        </p:txBody>
      </p:sp>
      <p:sp>
        <p:nvSpPr>
          <p:cNvPr id="4" name="Slide Number Placeholder 3"/>
          <p:cNvSpPr>
            <a:spLocks noGrp="1"/>
          </p:cNvSpPr>
          <p:nvPr>
            <p:ph type="sldNum" sz="quarter" idx="5"/>
          </p:nvPr>
        </p:nvSpPr>
        <p:spPr/>
        <p:txBody>
          <a:bodyPr/>
          <a:lstStyle/>
          <a:p>
            <a:fld id="{3B5B44E9-213C-4129-BD63-D198E29EDE56}" type="slidenum">
              <a:rPr lang="en-US"/>
              <a:t>20</a:t>
            </a:fld>
            <a:endParaRPr lang="en-US"/>
          </a:p>
        </p:txBody>
      </p:sp>
    </p:spTree>
    <p:extLst>
      <p:ext uri="{BB962C8B-B14F-4D97-AF65-F5344CB8AC3E}">
        <p14:creationId xmlns:p14="http://schemas.microsoft.com/office/powerpoint/2010/main" val="1539024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Katie's slide</a:t>
            </a:r>
          </a:p>
        </p:txBody>
      </p:sp>
      <p:sp>
        <p:nvSpPr>
          <p:cNvPr id="4" name="Slide Number Placeholder 3"/>
          <p:cNvSpPr>
            <a:spLocks noGrp="1"/>
          </p:cNvSpPr>
          <p:nvPr>
            <p:ph type="sldNum" sz="quarter" idx="5"/>
          </p:nvPr>
        </p:nvSpPr>
        <p:spPr/>
        <p:txBody>
          <a:bodyPr/>
          <a:lstStyle/>
          <a:p>
            <a:fld id="{3B5B44E9-213C-4129-BD63-D198E29EDE56}" type="slidenum">
              <a:rPr lang="en-US"/>
              <a:t>21</a:t>
            </a:fld>
            <a:endParaRPr lang="en-US"/>
          </a:p>
        </p:txBody>
      </p:sp>
    </p:spTree>
    <p:extLst>
      <p:ext uri="{BB962C8B-B14F-4D97-AF65-F5344CB8AC3E}">
        <p14:creationId xmlns:p14="http://schemas.microsoft.com/office/powerpoint/2010/main" val="482531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7BEB678-A5F0-0834-EBAB-BB299F9AFC31}"/>
              </a:ext>
            </a:extLst>
          </p:cNvPr>
          <p:cNvSpPr>
            <a:spLocks noGrp="1"/>
          </p:cNvSpPr>
          <p:nvPr>
            <p:ph type="subTitle" idx="1"/>
          </p:nvPr>
        </p:nvSpPr>
        <p:spPr>
          <a:xfrm>
            <a:off x="1524000" y="3602038"/>
            <a:ext cx="9144000" cy="1655762"/>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6">
            <a:extLst>
              <a:ext uri="{FF2B5EF4-FFF2-40B4-BE49-F238E27FC236}">
                <a16:creationId xmlns:a16="http://schemas.microsoft.com/office/drawing/2014/main" id="{0ED811DB-E88E-5875-7F9A-381716DE37F2}"/>
              </a:ext>
            </a:extLst>
          </p:cNvPr>
          <p:cNvSpPr>
            <a:spLocks noGrp="1"/>
          </p:cNvSpPr>
          <p:nvPr>
            <p:ph type="title"/>
          </p:nvPr>
        </p:nvSpPr>
        <p:spPr>
          <a:xfrm>
            <a:off x="838200" y="365125"/>
            <a:ext cx="10515600" cy="3063875"/>
          </a:xfrm>
        </p:spPr>
        <p:txBody>
          <a:bodyPr anchor="b">
            <a:normAutofit/>
          </a:bodyPr>
          <a:lstStyle>
            <a:lvl1pPr algn="ctr">
              <a:defRPr sz="4400" b="1" i="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138860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4355A-25B8-C0D7-062E-0BC24801A2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297509-2A50-769D-F507-37A8B1BE8A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76615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52056-85FD-299D-EBEB-2FCB669643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E97951-7F33-1B83-1AE6-3CD5DFF88A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9008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9344C-4D86-9B5E-49C7-B6D8165D7994}"/>
              </a:ext>
            </a:extLst>
          </p:cNvPr>
          <p:cNvSpPr>
            <a:spLocks noGrp="1"/>
          </p:cNvSpPr>
          <p:nvPr>
            <p:ph type="title"/>
          </p:nvPr>
        </p:nvSpPr>
        <p:spPr>
          <a:xfrm>
            <a:off x="831850" y="1709738"/>
            <a:ext cx="10515600" cy="2852737"/>
          </a:xfrm>
        </p:spPr>
        <p:txBody>
          <a:bodyPr anchor="b"/>
          <a:lstStyle>
            <a:lvl1pPr algn="ctr">
              <a:defRPr sz="6000"/>
            </a:lvl1pPr>
          </a:lstStyle>
          <a:p>
            <a:r>
              <a:rPr lang="en-US"/>
              <a:t>Click to edit Master title style</a:t>
            </a:r>
          </a:p>
        </p:txBody>
      </p:sp>
      <p:sp>
        <p:nvSpPr>
          <p:cNvPr id="3" name="Text Placeholder 2">
            <a:extLst>
              <a:ext uri="{FF2B5EF4-FFF2-40B4-BE49-F238E27FC236}">
                <a16:creationId xmlns:a16="http://schemas.microsoft.com/office/drawing/2014/main" id="{8A3543FD-6128-377F-7772-B3045D9BAF00}"/>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41159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D971F-DB0F-AC7F-8AE6-8C32ACB60E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6D86D6-9DBC-5E3C-8056-144B979E53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20F5AF-4DB6-77B5-72DF-95593862A3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3932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D221F-6626-23B5-6F25-58AD783AD4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309054-A73C-5256-4919-4399C2B040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CC271B-6240-A5DB-CB66-0D86810D85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2A9DBF-0F1E-6CBC-E0B1-9655D36DD9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86F030-6A8F-372B-5EBC-A4CB3E25C4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4546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2F479-3E6E-3F51-9B77-CB2312C626C0}"/>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689508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843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EA-C8BA-CCBA-D531-AE28B5D57F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BD60DF-AA31-2A02-8167-4EA0433095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34E049-BF4C-10CE-6FEE-B65588A02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47995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70EFC-BFF9-DE0C-59DA-A22E7260C2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C75530-1645-5143-3B76-9D0CE978FB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FC8B242-6AC5-406D-E6FF-6371B69212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47284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585"/>
            <a:fld id="{F4CFEDBB-FF69-D84D-B042-52254BD7C087}" type="datetimeFigureOut">
              <a:rPr lang="en-US" smtClean="0">
                <a:solidFill>
                  <a:prstClr val="white"/>
                </a:solidFill>
              </a:rPr>
              <a:pPr defTabSz="609585"/>
              <a:t>8/21/2024</a:t>
            </a:fld>
            <a:endParaRPr lang="en-US">
              <a:solidFill>
                <a:prstClr val="white"/>
              </a:solidFill>
            </a:endParaRPr>
          </a:p>
        </p:txBody>
      </p:sp>
      <p:sp>
        <p:nvSpPr>
          <p:cNvPr id="3" name="Footer Placeholder 2"/>
          <p:cNvSpPr>
            <a:spLocks noGrp="1"/>
          </p:cNvSpPr>
          <p:nvPr>
            <p:ph type="ftr" sz="quarter" idx="11"/>
          </p:nvPr>
        </p:nvSpPr>
        <p:spPr/>
        <p:txBody>
          <a:bodyPr/>
          <a:lstStyle/>
          <a:p>
            <a:pPr defTabSz="609585"/>
            <a:endParaRPr lang="en-US">
              <a:solidFill>
                <a:prstClr val="white"/>
              </a:solidFill>
            </a:endParaRPr>
          </a:p>
        </p:txBody>
      </p:sp>
      <p:sp>
        <p:nvSpPr>
          <p:cNvPr id="4" name="Slide Number Placeholder 3"/>
          <p:cNvSpPr>
            <a:spLocks noGrp="1"/>
          </p:cNvSpPr>
          <p:nvPr>
            <p:ph type="sldNum" sz="quarter" idx="12"/>
          </p:nvPr>
        </p:nvSpPr>
        <p:spPr/>
        <p:txBody>
          <a:bodyPr/>
          <a:lstStyle/>
          <a:p>
            <a:pPr defTabSz="609585"/>
            <a:fld id="{119C237F-21B4-C342-ABDF-F97E401ADE8D}" type="slidenum">
              <a:rPr lang="en-US" smtClean="0">
                <a:solidFill>
                  <a:prstClr val="white"/>
                </a:solidFill>
              </a:rPr>
              <a:pPr defTabSz="609585"/>
              <a:t>‹#›</a:t>
            </a:fld>
            <a:endParaRPr lang="en-US">
              <a:solidFill>
                <a:prstClr val="white"/>
              </a:solidFill>
            </a:endParaRPr>
          </a:p>
        </p:txBody>
      </p:sp>
    </p:spTree>
    <p:extLst>
      <p:ext uri="{BB962C8B-B14F-4D97-AF65-F5344CB8AC3E}">
        <p14:creationId xmlns:p14="http://schemas.microsoft.com/office/powerpoint/2010/main" val="1384625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5CADB-39DC-427A-E30C-0FD75DABE9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1E5B6D-87A9-7973-E58C-65E89C8C5C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9053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585"/>
            <a:fld id="{F4CFEDBB-FF69-D84D-B042-52254BD7C087}" type="datetimeFigureOut">
              <a:rPr lang="en-US" smtClean="0">
                <a:solidFill>
                  <a:prstClr val="white"/>
                </a:solidFill>
              </a:rPr>
              <a:pPr defTabSz="609585"/>
              <a:t>8/21/2024</a:t>
            </a:fld>
            <a:endParaRPr lang="en-US">
              <a:solidFill>
                <a:prstClr val="white"/>
              </a:solidFill>
            </a:endParaRPr>
          </a:p>
        </p:txBody>
      </p:sp>
      <p:sp>
        <p:nvSpPr>
          <p:cNvPr id="3" name="Footer Placeholder 2"/>
          <p:cNvSpPr>
            <a:spLocks noGrp="1"/>
          </p:cNvSpPr>
          <p:nvPr>
            <p:ph type="ftr" sz="quarter" idx="11"/>
          </p:nvPr>
        </p:nvSpPr>
        <p:spPr/>
        <p:txBody>
          <a:bodyPr/>
          <a:lstStyle/>
          <a:p>
            <a:pPr defTabSz="609585"/>
            <a:endParaRPr lang="en-US">
              <a:solidFill>
                <a:prstClr val="white"/>
              </a:solidFill>
            </a:endParaRPr>
          </a:p>
        </p:txBody>
      </p:sp>
      <p:sp>
        <p:nvSpPr>
          <p:cNvPr id="4" name="Slide Number Placeholder 3"/>
          <p:cNvSpPr>
            <a:spLocks noGrp="1"/>
          </p:cNvSpPr>
          <p:nvPr>
            <p:ph type="sldNum" sz="quarter" idx="12"/>
          </p:nvPr>
        </p:nvSpPr>
        <p:spPr/>
        <p:txBody>
          <a:bodyPr/>
          <a:lstStyle/>
          <a:p>
            <a:pPr defTabSz="609585"/>
            <a:fld id="{119C237F-21B4-C342-ABDF-F97E401ADE8D}" type="slidenum">
              <a:rPr lang="en-US" smtClean="0">
                <a:solidFill>
                  <a:prstClr val="white"/>
                </a:solidFill>
              </a:rPr>
              <a:pPr defTabSz="609585"/>
              <a:t>‹#›</a:t>
            </a:fld>
            <a:endParaRPr lang="en-US">
              <a:solidFill>
                <a:prstClr val="white"/>
              </a:solidFill>
            </a:endParaRPr>
          </a:p>
        </p:txBody>
      </p:sp>
    </p:spTree>
    <p:extLst>
      <p:ext uri="{BB962C8B-B14F-4D97-AF65-F5344CB8AC3E}">
        <p14:creationId xmlns:p14="http://schemas.microsoft.com/office/powerpoint/2010/main" val="13846257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32368" y="107577"/>
            <a:ext cx="10723035" cy="1336956"/>
          </a:xfrm>
        </p:spPr>
        <p:txBody>
          <a:bodyPr/>
          <a:lstStyle/>
          <a:p>
            <a:r>
              <a:rPr lang="en-US"/>
              <a:t>Click to edit Master title style</a:t>
            </a:r>
            <a:endParaRPr/>
          </a:p>
        </p:txBody>
      </p:sp>
      <p:sp>
        <p:nvSpPr>
          <p:cNvPr id="3" name="Content Placeholder 2"/>
          <p:cNvSpPr>
            <a:spLocks noGrp="1"/>
          </p:cNvSpPr>
          <p:nvPr>
            <p:ph sz="half" idx="1"/>
          </p:nvPr>
        </p:nvSpPr>
        <p:spPr>
          <a:xfrm>
            <a:off x="732367" y="1600201"/>
            <a:ext cx="512064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334761" y="1600201"/>
            <a:ext cx="512064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pPr defTabSz="609585"/>
            <a:fld id="{F4CFEDBB-FF69-D84D-B042-52254BD7C087}" type="datetimeFigureOut">
              <a:rPr lang="en-US" smtClean="0">
                <a:solidFill>
                  <a:prstClr val="white"/>
                </a:solidFill>
              </a:rPr>
              <a:pPr defTabSz="609585"/>
              <a:t>8/21/2024</a:t>
            </a:fld>
            <a:endParaRPr lang="en-US">
              <a:solidFill>
                <a:prstClr val="white"/>
              </a:solidFill>
            </a:endParaRPr>
          </a:p>
        </p:txBody>
      </p:sp>
      <p:sp>
        <p:nvSpPr>
          <p:cNvPr id="6" name="Footer Placeholder 5"/>
          <p:cNvSpPr>
            <a:spLocks noGrp="1"/>
          </p:cNvSpPr>
          <p:nvPr>
            <p:ph type="ftr" sz="quarter" idx="11"/>
          </p:nvPr>
        </p:nvSpPr>
        <p:spPr/>
        <p:txBody>
          <a:bodyPr/>
          <a:lstStyle/>
          <a:p>
            <a:pPr defTabSz="609585"/>
            <a:endParaRPr lang="en-US">
              <a:solidFill>
                <a:prstClr val="white"/>
              </a:solidFill>
            </a:endParaRPr>
          </a:p>
        </p:txBody>
      </p:sp>
      <p:sp>
        <p:nvSpPr>
          <p:cNvPr id="7" name="Slide Number Placeholder 6"/>
          <p:cNvSpPr>
            <a:spLocks noGrp="1"/>
          </p:cNvSpPr>
          <p:nvPr>
            <p:ph type="sldNum" sz="quarter" idx="12"/>
          </p:nvPr>
        </p:nvSpPr>
        <p:spPr/>
        <p:txBody>
          <a:bodyPr/>
          <a:lstStyle/>
          <a:p>
            <a:pPr defTabSz="609585"/>
            <a:fld id="{119C237F-21B4-C342-ABDF-F97E401ADE8D}" type="slidenum">
              <a:rPr lang="en-US" smtClean="0">
                <a:solidFill>
                  <a:prstClr val="white"/>
                </a:solidFill>
              </a:rPr>
              <a:pPr defTabSz="609585"/>
              <a:t>‹#›</a:t>
            </a:fld>
            <a:endParaRPr lang="en-US">
              <a:solidFill>
                <a:prstClr val="white"/>
              </a:solidFill>
            </a:endParaRPr>
          </a:p>
        </p:txBody>
      </p:sp>
    </p:spTree>
    <p:extLst>
      <p:ext uri="{BB962C8B-B14F-4D97-AF65-F5344CB8AC3E}">
        <p14:creationId xmlns:p14="http://schemas.microsoft.com/office/powerpoint/2010/main" val="2138709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969" y="1524001"/>
            <a:ext cx="11532064" cy="1724867"/>
          </a:xfrm>
        </p:spPr>
        <p:txBody>
          <a:bodyPr vert="horz" lIns="91440" tIns="45720" rIns="91440" bIns="45720" rtlCol="0" anchor="b" anchorCtr="0">
            <a:noAutofit/>
          </a:bodyPr>
          <a:lstStyle>
            <a:lvl1pPr marL="0" indent="0" algn="ctr" defTabSz="914377" rtl="0" eaLnBrk="1" latinLnBrk="0" hangingPunct="1">
              <a:spcBef>
                <a:spcPct val="0"/>
              </a:spcBef>
              <a:buClr>
                <a:schemeClr val="accent1">
                  <a:lumMod val="60000"/>
                  <a:lumOff val="40000"/>
                </a:schemeClr>
              </a:buClr>
              <a:buSzPct val="110000"/>
              <a:buFont typeface="Wingdings 2" pitchFamily="18" charset="2"/>
              <a:buNone/>
              <a:defRPr sz="4600" kern="1200">
                <a:solidFill>
                  <a:srgbClr val="006633"/>
                </a:solidFill>
                <a:latin typeface="+mn-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329968" y="3299015"/>
            <a:ext cx="11532067" cy="916641"/>
          </a:xfrm>
        </p:spPr>
        <p:txBody>
          <a:bodyPr vert="horz" lIns="91440" tIns="45720" rIns="91440" bIns="45720" rtlCol="0">
            <a:normAutofit/>
          </a:bodyPr>
          <a:lstStyle>
            <a:lvl1pPr marL="0" indent="0" algn="ctr" defTabSz="914377"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accent2">
                    <a:lumMod val="50000"/>
                  </a:schemeClr>
                </a:solidFill>
                <a:latin typeface="+mj-lt"/>
                <a:ea typeface="+mn-ea"/>
                <a:cs typeface="+mn-cs"/>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pPr defTabSz="609585"/>
            <a:fld id="{F4CFEDBB-FF69-D84D-B042-52254BD7C087}" type="datetimeFigureOut">
              <a:rPr lang="en-US" smtClean="0">
                <a:solidFill>
                  <a:prstClr val="white"/>
                </a:solidFill>
              </a:rPr>
              <a:pPr defTabSz="609585"/>
              <a:t>8/21/2024</a:t>
            </a:fld>
            <a:endParaRPr lang="en-US">
              <a:solidFill>
                <a:prstClr val="white"/>
              </a:solidFill>
            </a:endParaRPr>
          </a:p>
        </p:txBody>
      </p:sp>
      <p:sp>
        <p:nvSpPr>
          <p:cNvPr id="5" name="Footer Placeholder 4"/>
          <p:cNvSpPr>
            <a:spLocks noGrp="1"/>
          </p:cNvSpPr>
          <p:nvPr>
            <p:ph type="ftr" sz="quarter" idx="11"/>
          </p:nvPr>
        </p:nvSpPr>
        <p:spPr/>
        <p:txBody>
          <a:bodyPr/>
          <a:lstStyle/>
          <a:p>
            <a:pPr defTabSz="609585"/>
            <a:endParaRPr lang="en-US">
              <a:solidFill>
                <a:prstClr val="white"/>
              </a:solidFill>
            </a:endParaRPr>
          </a:p>
        </p:txBody>
      </p:sp>
      <p:sp>
        <p:nvSpPr>
          <p:cNvPr id="6" name="Slide Number Placeholder 5"/>
          <p:cNvSpPr>
            <a:spLocks noGrp="1"/>
          </p:cNvSpPr>
          <p:nvPr>
            <p:ph type="sldNum" sz="quarter" idx="12"/>
          </p:nvPr>
        </p:nvSpPr>
        <p:spPr/>
        <p:txBody>
          <a:bodyPr/>
          <a:lstStyle/>
          <a:p>
            <a:pPr defTabSz="609585"/>
            <a:fld id="{9B59301F-F790-CE40-BB3E-97C23C1DA339}" type="slidenum">
              <a:rPr lang="en-US" smtClean="0">
                <a:solidFill>
                  <a:prstClr val="white"/>
                </a:solidFill>
              </a:rPr>
              <a:pPr defTabSz="609585"/>
              <a:t>‹#›</a:t>
            </a:fld>
            <a:endParaRPr lang="en-US">
              <a:solidFill>
                <a:prstClr val="white"/>
              </a:solidFill>
            </a:endParaRPr>
          </a:p>
        </p:txBody>
      </p:sp>
    </p:spTree>
    <p:extLst>
      <p:ext uri="{BB962C8B-B14F-4D97-AF65-F5344CB8AC3E}">
        <p14:creationId xmlns:p14="http://schemas.microsoft.com/office/powerpoint/2010/main" val="3416642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0EA17-8759-4A69-493D-8B554463AC9D}"/>
              </a:ext>
            </a:extLst>
          </p:cNvPr>
          <p:cNvSpPr>
            <a:spLocks noGrp="1"/>
          </p:cNvSpPr>
          <p:nvPr>
            <p:ph type="title"/>
          </p:nvPr>
        </p:nvSpPr>
        <p:spPr>
          <a:xfrm>
            <a:off x="831850" y="1709738"/>
            <a:ext cx="10515600" cy="2852737"/>
          </a:xfrm>
        </p:spPr>
        <p:txBody>
          <a:bodyPr anchor="b"/>
          <a:lstStyle>
            <a:lvl1pPr algn="ctr">
              <a:defRPr sz="6000"/>
            </a:lvl1pPr>
          </a:lstStyle>
          <a:p>
            <a:r>
              <a:rPr lang="en-US"/>
              <a:t>Click to edit Master title style</a:t>
            </a:r>
          </a:p>
        </p:txBody>
      </p:sp>
      <p:sp>
        <p:nvSpPr>
          <p:cNvPr id="3" name="Text Placeholder 2">
            <a:extLst>
              <a:ext uri="{FF2B5EF4-FFF2-40B4-BE49-F238E27FC236}">
                <a16:creationId xmlns:a16="http://schemas.microsoft.com/office/drawing/2014/main" id="{553EFA88-58ED-B9AC-701C-88E6F7D72463}"/>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76347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6D2BB-2ADE-F7FC-E8F7-8731469C09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706585-CA6B-9AD8-04E7-E4D8396F5B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28075F-8A63-D38D-21CD-6611B8DE54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2120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51F53-D1AB-FC9B-29F1-F5CD3C91B9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FE70F5-A3F8-6669-1E32-EDAB155C93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1440A9-1FEA-16FB-37A2-A346FBE3AB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6294C7-6070-DD02-4F8B-FCE428C2FE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5662C2-48C0-D892-8933-B97AE4FF37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094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31B44-4A3F-BA72-334A-241EF4F23C9C}"/>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762472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828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E63DF-C1FC-2B37-FF7B-42B0250001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452BAC-E835-B4D3-793C-6DFD5CA52B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FA269D-5A24-5882-72FC-8265414EA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27693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8B27E-CD84-8BC5-9AFB-FE95DA8419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095B6E-2D58-E5CA-6EF9-D3012781B5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B186E0-3EAD-5C0A-2597-2FAEB7A0C9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96393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jpe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theme" Target="../theme/theme5.xml"/><Relationship Id="rId1" Type="http://schemas.openxmlformats.org/officeDocument/2006/relationships/slideLayout" Target="../slideLayouts/slideLayout22.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AE16A7-C59E-1760-82F9-EA21A9FF0A8D}"/>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BFF0E461-F4A5-0DAB-23D0-2EE5DA5A53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36791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b="1" i="0" kern="1200">
          <a:solidFill>
            <a:srgbClr val="005244"/>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5244"/>
        </a:buClr>
        <a:buFont typeface="Wingdings" pitchFamily="2" charset="2"/>
        <a:buChar char="§"/>
        <a:defRPr sz="28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5244"/>
        </a:buClr>
        <a:buFont typeface="Wingdings" pitchFamily="2" charset="2"/>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5244"/>
        </a:buClr>
        <a:buFont typeface="Wingdings" pitchFamily="2" charset="2"/>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5244"/>
        </a:buClr>
        <a:buFont typeface="Wingdings" pitchFamily="2" charset="2"/>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5244"/>
        </a:buClr>
        <a:buFont typeface="Wingdings" pitchFamily="2" charset="2"/>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4F8E4F-1C91-FE76-D9E7-0303EF64A3C0}"/>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B40EBE26-5E33-BAAD-E509-2E7566DB25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160524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85" r:id="rId7"/>
    <p:sldLayoutId id="2147483678" r:id="rId8"/>
    <p:sldLayoutId id="2147483686" r:id="rId9"/>
  </p:sldLayoutIdLst>
  <p:txStyles>
    <p:titleStyle>
      <a:lvl1pPr algn="l" defTabSz="914400" rtl="0" eaLnBrk="1" latinLnBrk="0" hangingPunct="1">
        <a:lnSpc>
          <a:spcPct val="90000"/>
        </a:lnSpc>
        <a:spcBef>
          <a:spcPct val="0"/>
        </a:spcBef>
        <a:buNone/>
        <a:defRPr sz="4400" b="1" kern="1200">
          <a:solidFill>
            <a:srgbClr val="005244"/>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5244"/>
        </a:buClr>
        <a:buFont typeface="Wingdings" pitchFamily="2" charset="2"/>
        <a:buChar char="§"/>
        <a:defRPr sz="28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5244"/>
        </a:buClr>
        <a:buFont typeface="Wingdings" pitchFamily="2" charset="2"/>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5244"/>
        </a:buClr>
        <a:buFont typeface="Wingdings" pitchFamily="2" charset="2"/>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5244"/>
        </a:buClr>
        <a:buFont typeface="Wingdings" pitchFamily="2" charset="2"/>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5244"/>
        </a:buClr>
        <a:buFont typeface="Wingdings" pitchFamily="2" charset="2"/>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bwMode="gray">
          <a:xfrm>
            <a:off x="0" y="4555671"/>
            <a:ext cx="12192000" cy="2311400"/>
          </a:xfrm>
          <a:prstGeom prst="rect">
            <a:avLst/>
          </a:prstGeom>
          <a:gradFill flip="none" rotWithShape="1">
            <a:gsLst>
              <a:gs pos="50000">
                <a:srgbClr val="006633">
                  <a:alpha val="0"/>
                </a:srgbClr>
              </a:gs>
              <a:gs pos="100000">
                <a:srgbClr val="006633">
                  <a:alpha val="7000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800"/>
          </a:p>
        </p:txBody>
      </p:sp>
      <p:grpSp>
        <p:nvGrpSpPr>
          <p:cNvPr id="8" name="Group 7"/>
          <p:cNvGrpSpPr/>
          <p:nvPr/>
        </p:nvGrpSpPr>
        <p:grpSpPr bwMode="white">
          <a:xfrm>
            <a:off x="0" y="3302003"/>
            <a:ext cx="12192000" cy="3046693"/>
            <a:chOff x="0" y="3302000"/>
            <a:chExt cx="9144000" cy="3046693"/>
          </a:xfrm>
        </p:grpSpPr>
        <p:sp>
          <p:nvSpPr>
            <p:cNvPr id="15" name="Connector 14"/>
            <p:cNvSpPr/>
            <p:nvPr/>
          </p:nvSpPr>
          <p:spPr bwMode="white">
            <a:xfrm>
              <a:off x="0" y="4997450"/>
              <a:ext cx="9144000" cy="1351243"/>
            </a:xfrm>
            <a:prstGeom prst="flowChartConnector">
              <a:avLst/>
            </a:prstGeom>
            <a:solidFill>
              <a:schemeClr val="bg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6" name="Connector 15"/>
            <p:cNvSpPr/>
            <p:nvPr/>
          </p:nvSpPr>
          <p:spPr bwMode="white">
            <a:xfrm>
              <a:off x="0" y="4546600"/>
              <a:ext cx="9144000" cy="1719543"/>
            </a:xfrm>
            <a:prstGeom prst="flowChartConnector">
              <a:avLst/>
            </a:prstGeom>
            <a:solidFill>
              <a:schemeClr val="bg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Connector 16"/>
            <p:cNvSpPr/>
            <p:nvPr/>
          </p:nvSpPr>
          <p:spPr bwMode="white">
            <a:xfrm>
              <a:off x="0" y="3302000"/>
              <a:ext cx="9144000" cy="2887943"/>
            </a:xfrm>
            <a:prstGeom prst="flowChartConnector">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2" name="Title Placeholder 1"/>
          <p:cNvSpPr>
            <a:spLocks noGrp="1"/>
          </p:cNvSpPr>
          <p:nvPr>
            <p:ph type="title"/>
          </p:nvPr>
        </p:nvSpPr>
        <p:spPr>
          <a:xfrm>
            <a:off x="732368" y="107577"/>
            <a:ext cx="10723035" cy="1336956"/>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2389716" y="1600201"/>
            <a:ext cx="9065685"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7506447" y="6275671"/>
            <a:ext cx="2844800" cy="365125"/>
          </a:xfrm>
          <a:prstGeom prst="rect">
            <a:avLst/>
          </a:prstGeom>
        </p:spPr>
        <p:txBody>
          <a:bodyPr vert="horz" lIns="91440" tIns="45720" rIns="91440" bIns="45720" rtlCol="0" anchor="ctr"/>
          <a:lstStyle>
            <a:lvl1pPr algn="r">
              <a:defRPr sz="1200">
                <a:solidFill>
                  <a:schemeClr val="bg1"/>
                </a:solidFill>
                <a:latin typeface="+mj-lt"/>
              </a:defRPr>
            </a:lvl1pPr>
          </a:lstStyle>
          <a:p>
            <a:fld id="{F4CFEDBB-FF69-D84D-B042-52254BD7C087}" type="datetimeFigureOut">
              <a:rPr lang="en-US" smtClean="0"/>
              <a:pPr/>
              <a:t>8/21/2024</a:t>
            </a:fld>
            <a:endParaRPr lang="en-US"/>
          </a:p>
        </p:txBody>
      </p:sp>
      <p:sp>
        <p:nvSpPr>
          <p:cNvPr id="5" name="Footer Placeholder 4"/>
          <p:cNvSpPr>
            <a:spLocks noGrp="1"/>
          </p:cNvSpPr>
          <p:nvPr>
            <p:ph type="ftr" sz="quarter" idx="3"/>
          </p:nvPr>
        </p:nvSpPr>
        <p:spPr>
          <a:xfrm>
            <a:off x="2827869" y="6275671"/>
            <a:ext cx="3979332" cy="365125"/>
          </a:xfrm>
          <a:prstGeom prst="rect">
            <a:avLst/>
          </a:prstGeom>
        </p:spPr>
        <p:txBody>
          <a:bodyPr vert="horz" lIns="91440" tIns="45720" rIns="91440" bIns="45720" rtlCol="0" anchor="ctr"/>
          <a:lstStyle>
            <a:lvl1pPr algn="l">
              <a:defRPr sz="1200">
                <a:solidFill>
                  <a:schemeClr val="bg1"/>
                </a:solidFill>
                <a:latin typeface="+mj-lt"/>
              </a:defRPr>
            </a:lvl1pPr>
          </a:lstStyle>
          <a:p>
            <a:r>
              <a:rPr lang="en-US"/>
              <a:t>Footer</a:t>
            </a:r>
          </a:p>
        </p:txBody>
      </p:sp>
      <p:sp>
        <p:nvSpPr>
          <p:cNvPr id="6" name="Slide Number Placeholder 5"/>
          <p:cNvSpPr>
            <a:spLocks noGrp="1"/>
          </p:cNvSpPr>
          <p:nvPr>
            <p:ph type="sldNum" sz="quarter" idx="4"/>
          </p:nvPr>
        </p:nvSpPr>
        <p:spPr>
          <a:xfrm>
            <a:off x="10530541" y="6275671"/>
            <a:ext cx="1320800" cy="365125"/>
          </a:xfrm>
          <a:prstGeom prst="rect">
            <a:avLst/>
          </a:prstGeom>
        </p:spPr>
        <p:txBody>
          <a:bodyPr vert="horz" lIns="91440" tIns="45720" rIns="91440" bIns="45720" rtlCol="0" anchor="ctr"/>
          <a:lstStyle>
            <a:lvl1pPr algn="r">
              <a:defRPr sz="3600">
                <a:solidFill>
                  <a:schemeClr val="bg1"/>
                </a:solidFill>
                <a:latin typeface="+mj-lt"/>
              </a:defRPr>
            </a:lvl1pPr>
          </a:lstStyle>
          <a:p>
            <a:fld id="{119C237F-21B4-C342-ABDF-F97E401ADE8D}" type="slidenum">
              <a:rPr lang="en-US" smtClean="0"/>
              <a:pPr/>
              <a:t>‹#›</a:t>
            </a:fld>
            <a:endParaRPr lang="en-US"/>
          </a:p>
        </p:txBody>
      </p:sp>
      <p:sp>
        <p:nvSpPr>
          <p:cNvPr id="9" name="Rectangle 8"/>
          <p:cNvSpPr/>
          <p:nvPr/>
        </p:nvSpPr>
        <p:spPr bwMode="gray">
          <a:xfrm>
            <a:off x="285753" y="4744361"/>
            <a:ext cx="1990311" cy="2122713"/>
          </a:xfrm>
          <a:prstGeom prst="rect">
            <a:avLst/>
          </a:prstGeom>
          <a:gradFill flip="none" rotWithShape="1">
            <a:gsLst>
              <a:gs pos="90000">
                <a:srgbClr val="006633">
                  <a:alpha val="0"/>
                </a:srgbClr>
              </a:gs>
              <a:gs pos="0">
                <a:srgbClr val="00663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p:cNvPicPr>
            <a:picLocks noChangeAspect="1"/>
          </p:cNvPicPr>
          <p:nvPr/>
        </p:nvPicPr>
        <p:blipFill rotWithShape="1">
          <a:blip r:embed="rId3"/>
          <a:srcRect b="17488"/>
          <a:stretch/>
        </p:blipFill>
        <p:spPr bwMode="white">
          <a:xfrm>
            <a:off x="398916" y="5245673"/>
            <a:ext cx="1768213" cy="1544807"/>
          </a:xfrm>
          <a:prstGeom prst="rect">
            <a:avLst/>
          </a:prstGeom>
          <a:effectLst>
            <a:outerShdw blurRad="127000" dir="1560000" algn="tl" rotWithShape="0">
              <a:srgbClr val="006633">
                <a:alpha val="70000"/>
              </a:srgbClr>
            </a:outerShdw>
          </a:effectLst>
        </p:spPr>
      </p:pic>
    </p:spTree>
    <p:extLst>
      <p:ext uri="{BB962C8B-B14F-4D97-AF65-F5344CB8AC3E}">
        <p14:creationId xmlns:p14="http://schemas.microsoft.com/office/powerpoint/2010/main" val="1508990946"/>
      </p:ext>
    </p:extLst>
  </p:cSld>
  <p:clrMap bg1="lt1" tx1="dk1" bg2="lt2" tx2="dk2" accent1="accent1" accent2="accent2" accent3="accent3" accent4="accent4" accent5="accent5" accent6="accent6" hlink="hlink" folHlink="folHlink"/>
  <p:sldLayoutIdLst>
    <p:sldLayoutId id="2147483681" r:id="rId1"/>
  </p:sldLayoutIdLst>
  <p:txStyles>
    <p:titleStyle>
      <a:lvl1pPr algn="ctr" defTabSz="914377" rtl="0" eaLnBrk="1" latinLnBrk="0" hangingPunct="1">
        <a:spcBef>
          <a:spcPct val="0"/>
        </a:spcBef>
        <a:buNone/>
        <a:defRPr sz="4600" kern="1200">
          <a:solidFill>
            <a:srgbClr val="006633"/>
          </a:solidFill>
          <a:latin typeface="+mn-lt"/>
          <a:ea typeface="+mj-ea"/>
          <a:cs typeface="+mj-cs"/>
        </a:defRPr>
      </a:lvl1pPr>
    </p:titleStyle>
    <p:bodyStyle>
      <a:lvl1pPr marL="349242" indent="-349242" algn="l" defTabSz="914377" rtl="0" eaLnBrk="1" latinLnBrk="0" hangingPunct="1">
        <a:spcBef>
          <a:spcPts val="2000"/>
        </a:spcBef>
        <a:buClr>
          <a:srgbClr val="006633"/>
        </a:buClr>
        <a:buSzPct val="110000"/>
        <a:buFont typeface="Wingdings 2" pitchFamily="18" charset="2"/>
        <a:buChar char=""/>
        <a:defRPr sz="2400" kern="1200">
          <a:solidFill>
            <a:schemeClr val="accent2">
              <a:lumMod val="50000"/>
            </a:schemeClr>
          </a:solidFill>
          <a:latin typeface="Calibri (Headings)"/>
          <a:ea typeface="+mn-ea"/>
          <a:cs typeface="Calibri (Headings)"/>
        </a:defRPr>
      </a:lvl1pPr>
      <a:lvl2pPr marL="685783" indent="-336542" algn="l" defTabSz="914377" rtl="0" eaLnBrk="1" latinLnBrk="0" hangingPunct="1">
        <a:spcBef>
          <a:spcPts val="600"/>
        </a:spcBef>
        <a:buClr>
          <a:srgbClr val="006633"/>
        </a:buClr>
        <a:buSzPct val="110000"/>
        <a:buFont typeface="Wingdings 2" pitchFamily="18" charset="2"/>
        <a:buChar char=""/>
        <a:defRPr sz="2200" kern="1200">
          <a:solidFill>
            <a:schemeClr val="accent2">
              <a:lumMod val="50000"/>
            </a:schemeClr>
          </a:solidFill>
          <a:latin typeface="Calibri (Headings)"/>
          <a:ea typeface="+mn-ea"/>
          <a:cs typeface="Calibri (Headings)"/>
        </a:defRPr>
      </a:lvl2pPr>
      <a:lvl3pPr marL="968350" indent="-282568" algn="l" defTabSz="914377" rtl="0" eaLnBrk="1" latinLnBrk="0" hangingPunct="1">
        <a:spcBef>
          <a:spcPts val="600"/>
        </a:spcBef>
        <a:buClr>
          <a:srgbClr val="006633"/>
        </a:buClr>
        <a:buSzPct val="110000"/>
        <a:buFont typeface="Wingdings 2" pitchFamily="18" charset="2"/>
        <a:buChar char=""/>
        <a:defRPr sz="2000" kern="1200">
          <a:solidFill>
            <a:schemeClr val="accent2">
              <a:lumMod val="50000"/>
            </a:schemeClr>
          </a:solidFill>
          <a:latin typeface="Calibri (Headings)"/>
          <a:ea typeface="+mn-ea"/>
          <a:cs typeface="Calibri (Headings)"/>
        </a:defRPr>
      </a:lvl3pPr>
      <a:lvl4pPr marL="1263619" indent="-295267" algn="l" defTabSz="914377" rtl="0" eaLnBrk="1" latinLnBrk="0" hangingPunct="1">
        <a:spcBef>
          <a:spcPts val="600"/>
        </a:spcBef>
        <a:buClr>
          <a:srgbClr val="006633"/>
        </a:buClr>
        <a:buSzPct val="110000"/>
        <a:buFont typeface="Wingdings 2" pitchFamily="18" charset="2"/>
        <a:buChar char=""/>
        <a:defRPr sz="1800" kern="1200">
          <a:solidFill>
            <a:schemeClr val="accent2">
              <a:lumMod val="50000"/>
            </a:schemeClr>
          </a:solidFill>
          <a:latin typeface="Calibri (Headings)"/>
          <a:ea typeface="+mn-ea"/>
          <a:cs typeface="Calibri (Headings)"/>
        </a:defRPr>
      </a:lvl4pPr>
      <a:lvl5pPr marL="1546187" indent="-282568" algn="l" defTabSz="914377" rtl="0" eaLnBrk="1" latinLnBrk="0" hangingPunct="1">
        <a:spcBef>
          <a:spcPts val="600"/>
        </a:spcBef>
        <a:buClr>
          <a:srgbClr val="006633"/>
        </a:buClr>
        <a:buSzPct val="110000"/>
        <a:buFont typeface="Wingdings 2" pitchFamily="18" charset="2"/>
        <a:buChar char=""/>
        <a:defRPr sz="1800" kern="1200">
          <a:solidFill>
            <a:schemeClr val="accent2">
              <a:lumMod val="50000"/>
            </a:schemeClr>
          </a:solidFill>
          <a:latin typeface="Calibri (Headings)"/>
          <a:ea typeface="+mn-ea"/>
          <a:cs typeface="Calibri (Heading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bwMode="gray">
          <a:xfrm>
            <a:off x="0" y="4555671"/>
            <a:ext cx="12192000" cy="2311400"/>
          </a:xfrm>
          <a:prstGeom prst="rect">
            <a:avLst/>
          </a:prstGeom>
          <a:gradFill flip="none" rotWithShape="1">
            <a:gsLst>
              <a:gs pos="50000">
                <a:srgbClr val="006633">
                  <a:alpha val="0"/>
                </a:srgbClr>
              </a:gs>
              <a:gs pos="100000">
                <a:srgbClr val="006633">
                  <a:alpha val="7000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800"/>
          </a:p>
        </p:txBody>
      </p:sp>
      <p:grpSp>
        <p:nvGrpSpPr>
          <p:cNvPr id="8" name="Group 7"/>
          <p:cNvGrpSpPr/>
          <p:nvPr/>
        </p:nvGrpSpPr>
        <p:grpSpPr bwMode="white">
          <a:xfrm>
            <a:off x="0" y="3302003"/>
            <a:ext cx="12192000" cy="3046693"/>
            <a:chOff x="0" y="3302000"/>
            <a:chExt cx="9144000" cy="3046693"/>
          </a:xfrm>
        </p:grpSpPr>
        <p:sp>
          <p:nvSpPr>
            <p:cNvPr id="15" name="Connector 14"/>
            <p:cNvSpPr/>
            <p:nvPr/>
          </p:nvSpPr>
          <p:spPr bwMode="white">
            <a:xfrm>
              <a:off x="0" y="4997450"/>
              <a:ext cx="9144000" cy="1351243"/>
            </a:xfrm>
            <a:prstGeom prst="flowChartConnector">
              <a:avLst/>
            </a:prstGeom>
            <a:solidFill>
              <a:schemeClr val="bg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a:t> </a:t>
              </a:r>
            </a:p>
          </p:txBody>
        </p:sp>
        <p:sp>
          <p:nvSpPr>
            <p:cNvPr id="16" name="Connector 15"/>
            <p:cNvSpPr/>
            <p:nvPr/>
          </p:nvSpPr>
          <p:spPr bwMode="white">
            <a:xfrm>
              <a:off x="0" y="4546600"/>
              <a:ext cx="9144000" cy="1719543"/>
            </a:xfrm>
            <a:prstGeom prst="flowChartConnector">
              <a:avLst/>
            </a:prstGeom>
            <a:solidFill>
              <a:schemeClr val="bg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Connector 16"/>
            <p:cNvSpPr/>
            <p:nvPr/>
          </p:nvSpPr>
          <p:spPr bwMode="white">
            <a:xfrm>
              <a:off x="0" y="3302000"/>
              <a:ext cx="9144000" cy="2887943"/>
            </a:xfrm>
            <a:prstGeom prst="flowChartConnector">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2" name="Title Placeholder 1"/>
          <p:cNvSpPr>
            <a:spLocks noGrp="1"/>
          </p:cNvSpPr>
          <p:nvPr>
            <p:ph type="title"/>
          </p:nvPr>
        </p:nvSpPr>
        <p:spPr>
          <a:xfrm>
            <a:off x="732368" y="107577"/>
            <a:ext cx="10723035" cy="1336956"/>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2389716" y="1600201"/>
            <a:ext cx="9065685"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7506447" y="6275671"/>
            <a:ext cx="2844800" cy="365125"/>
          </a:xfrm>
          <a:prstGeom prst="rect">
            <a:avLst/>
          </a:prstGeom>
        </p:spPr>
        <p:txBody>
          <a:bodyPr vert="horz" lIns="91440" tIns="45720" rIns="91440" bIns="45720" rtlCol="0" anchor="ctr"/>
          <a:lstStyle>
            <a:lvl1pPr algn="r">
              <a:defRPr sz="1200">
                <a:solidFill>
                  <a:schemeClr val="bg1"/>
                </a:solidFill>
                <a:latin typeface="+mj-lt"/>
              </a:defRPr>
            </a:lvl1pPr>
          </a:lstStyle>
          <a:p>
            <a:fld id="{F4CFEDBB-FF69-D84D-B042-52254BD7C087}" type="datetimeFigureOut">
              <a:rPr lang="en-US" smtClean="0"/>
              <a:pPr/>
              <a:t>8/21/2024</a:t>
            </a:fld>
            <a:endParaRPr lang="en-US"/>
          </a:p>
        </p:txBody>
      </p:sp>
      <p:sp>
        <p:nvSpPr>
          <p:cNvPr id="5" name="Footer Placeholder 4"/>
          <p:cNvSpPr>
            <a:spLocks noGrp="1"/>
          </p:cNvSpPr>
          <p:nvPr>
            <p:ph type="ftr" sz="quarter" idx="3"/>
          </p:nvPr>
        </p:nvSpPr>
        <p:spPr>
          <a:xfrm>
            <a:off x="2827869" y="6275671"/>
            <a:ext cx="3979332" cy="365125"/>
          </a:xfrm>
          <a:prstGeom prst="rect">
            <a:avLst/>
          </a:prstGeom>
        </p:spPr>
        <p:txBody>
          <a:bodyPr vert="horz" lIns="91440" tIns="45720" rIns="91440" bIns="45720" rtlCol="0" anchor="ctr"/>
          <a:lstStyle>
            <a:lvl1pPr algn="l">
              <a:defRPr sz="1200">
                <a:solidFill>
                  <a:schemeClr val="bg1"/>
                </a:solidFill>
                <a:latin typeface="+mj-lt"/>
              </a:defRPr>
            </a:lvl1pPr>
          </a:lstStyle>
          <a:p>
            <a:r>
              <a:rPr lang="en-US"/>
              <a:t>Footer</a:t>
            </a:r>
          </a:p>
        </p:txBody>
      </p:sp>
      <p:sp>
        <p:nvSpPr>
          <p:cNvPr id="6" name="Slide Number Placeholder 5"/>
          <p:cNvSpPr>
            <a:spLocks noGrp="1"/>
          </p:cNvSpPr>
          <p:nvPr>
            <p:ph type="sldNum" sz="quarter" idx="4"/>
          </p:nvPr>
        </p:nvSpPr>
        <p:spPr>
          <a:xfrm>
            <a:off x="10530541" y="6275671"/>
            <a:ext cx="1320800" cy="365125"/>
          </a:xfrm>
          <a:prstGeom prst="rect">
            <a:avLst/>
          </a:prstGeom>
        </p:spPr>
        <p:txBody>
          <a:bodyPr vert="horz" lIns="91440" tIns="45720" rIns="91440" bIns="45720" rtlCol="0" anchor="ctr"/>
          <a:lstStyle>
            <a:lvl1pPr algn="r">
              <a:defRPr sz="3600">
                <a:solidFill>
                  <a:schemeClr val="bg1"/>
                </a:solidFill>
                <a:latin typeface="+mj-lt"/>
              </a:defRPr>
            </a:lvl1pPr>
          </a:lstStyle>
          <a:p>
            <a:fld id="{119C237F-21B4-C342-ABDF-F97E401ADE8D}" type="slidenum">
              <a:rPr lang="en-US" smtClean="0"/>
              <a:pPr/>
              <a:t>‹#›</a:t>
            </a:fld>
            <a:endParaRPr lang="en-US"/>
          </a:p>
        </p:txBody>
      </p:sp>
      <p:sp>
        <p:nvSpPr>
          <p:cNvPr id="9" name="Rectangle 8"/>
          <p:cNvSpPr/>
          <p:nvPr/>
        </p:nvSpPr>
        <p:spPr bwMode="gray">
          <a:xfrm>
            <a:off x="285753" y="4744361"/>
            <a:ext cx="1990311" cy="2122713"/>
          </a:xfrm>
          <a:prstGeom prst="rect">
            <a:avLst/>
          </a:prstGeom>
          <a:gradFill flip="none" rotWithShape="1">
            <a:gsLst>
              <a:gs pos="90000">
                <a:srgbClr val="006633">
                  <a:alpha val="0"/>
                </a:srgbClr>
              </a:gs>
              <a:gs pos="0">
                <a:srgbClr val="00663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p:cNvPicPr>
            <a:picLocks noChangeAspect="1"/>
          </p:cNvPicPr>
          <p:nvPr/>
        </p:nvPicPr>
        <p:blipFill rotWithShape="1">
          <a:blip r:embed="rId4"/>
          <a:srcRect b="17488"/>
          <a:stretch/>
        </p:blipFill>
        <p:spPr bwMode="white">
          <a:xfrm>
            <a:off x="398916" y="5245673"/>
            <a:ext cx="1768213" cy="1544807"/>
          </a:xfrm>
          <a:prstGeom prst="rect">
            <a:avLst/>
          </a:prstGeom>
          <a:effectLst>
            <a:outerShdw blurRad="127000" dir="1560000" algn="tl" rotWithShape="0">
              <a:srgbClr val="006633">
                <a:alpha val="70000"/>
              </a:srgbClr>
            </a:outerShdw>
          </a:effectLst>
        </p:spPr>
      </p:pic>
    </p:spTree>
    <p:extLst>
      <p:ext uri="{BB962C8B-B14F-4D97-AF65-F5344CB8AC3E}">
        <p14:creationId xmlns:p14="http://schemas.microsoft.com/office/powerpoint/2010/main" val="1508990946"/>
      </p:ext>
    </p:extLst>
  </p:cSld>
  <p:clrMap bg1="lt1" tx1="dk1" bg2="lt2" tx2="dk2" accent1="accent1" accent2="accent2" accent3="accent3" accent4="accent4" accent5="accent5" accent6="accent6" hlink="hlink" folHlink="folHlink"/>
  <p:sldLayoutIdLst>
    <p:sldLayoutId id="2147483684" r:id="rId1"/>
    <p:sldLayoutId id="2147483682" r:id="rId2"/>
  </p:sldLayoutIdLst>
  <p:txStyles>
    <p:titleStyle>
      <a:lvl1pPr algn="ctr" defTabSz="914377" rtl="0" eaLnBrk="1" latinLnBrk="0" hangingPunct="1">
        <a:spcBef>
          <a:spcPct val="0"/>
        </a:spcBef>
        <a:buNone/>
        <a:defRPr sz="4600" kern="1200">
          <a:solidFill>
            <a:srgbClr val="006633"/>
          </a:solidFill>
          <a:latin typeface="+mn-lt"/>
          <a:ea typeface="+mj-ea"/>
          <a:cs typeface="+mj-cs"/>
        </a:defRPr>
      </a:lvl1pPr>
    </p:titleStyle>
    <p:bodyStyle>
      <a:lvl1pPr marL="349242" indent="-349242" algn="l" defTabSz="914377" rtl="0" eaLnBrk="1" latinLnBrk="0" hangingPunct="1">
        <a:spcBef>
          <a:spcPts val="2000"/>
        </a:spcBef>
        <a:buClr>
          <a:srgbClr val="006633"/>
        </a:buClr>
        <a:buSzPct val="110000"/>
        <a:buFont typeface="Wingdings 2" pitchFamily="18" charset="2"/>
        <a:buChar char=""/>
        <a:defRPr sz="2400" kern="1200">
          <a:solidFill>
            <a:schemeClr val="accent2">
              <a:lumMod val="50000"/>
            </a:schemeClr>
          </a:solidFill>
          <a:latin typeface="Calibri (Headings)"/>
          <a:ea typeface="+mn-ea"/>
          <a:cs typeface="Calibri (Headings)"/>
        </a:defRPr>
      </a:lvl1pPr>
      <a:lvl2pPr marL="685783" indent="-336542" algn="l" defTabSz="914377" rtl="0" eaLnBrk="1" latinLnBrk="0" hangingPunct="1">
        <a:spcBef>
          <a:spcPts val="600"/>
        </a:spcBef>
        <a:buClr>
          <a:srgbClr val="006633"/>
        </a:buClr>
        <a:buSzPct val="110000"/>
        <a:buFont typeface="Wingdings 2" pitchFamily="18" charset="2"/>
        <a:buChar char=""/>
        <a:defRPr sz="2200" kern="1200">
          <a:solidFill>
            <a:schemeClr val="accent2">
              <a:lumMod val="50000"/>
            </a:schemeClr>
          </a:solidFill>
          <a:latin typeface="Calibri (Headings)"/>
          <a:ea typeface="+mn-ea"/>
          <a:cs typeface="Calibri (Headings)"/>
        </a:defRPr>
      </a:lvl2pPr>
      <a:lvl3pPr marL="968350" indent="-282568" algn="l" defTabSz="914377" rtl="0" eaLnBrk="1" latinLnBrk="0" hangingPunct="1">
        <a:spcBef>
          <a:spcPts val="600"/>
        </a:spcBef>
        <a:buClr>
          <a:srgbClr val="006633"/>
        </a:buClr>
        <a:buSzPct val="110000"/>
        <a:buFont typeface="Wingdings 2" pitchFamily="18" charset="2"/>
        <a:buChar char=""/>
        <a:defRPr sz="2000" kern="1200">
          <a:solidFill>
            <a:schemeClr val="accent2">
              <a:lumMod val="50000"/>
            </a:schemeClr>
          </a:solidFill>
          <a:latin typeface="Calibri (Headings)"/>
          <a:ea typeface="+mn-ea"/>
          <a:cs typeface="Calibri (Headings)"/>
        </a:defRPr>
      </a:lvl3pPr>
      <a:lvl4pPr marL="1263619" indent="-295267" algn="l" defTabSz="914377" rtl="0" eaLnBrk="1" latinLnBrk="0" hangingPunct="1">
        <a:spcBef>
          <a:spcPts val="600"/>
        </a:spcBef>
        <a:buClr>
          <a:srgbClr val="006633"/>
        </a:buClr>
        <a:buSzPct val="110000"/>
        <a:buFont typeface="Wingdings 2" pitchFamily="18" charset="2"/>
        <a:buChar char=""/>
        <a:defRPr sz="1800" kern="1200">
          <a:solidFill>
            <a:schemeClr val="accent2">
              <a:lumMod val="50000"/>
            </a:schemeClr>
          </a:solidFill>
          <a:latin typeface="Calibri (Headings)"/>
          <a:ea typeface="+mn-ea"/>
          <a:cs typeface="Calibri (Headings)"/>
        </a:defRPr>
      </a:lvl4pPr>
      <a:lvl5pPr marL="1546187" indent="-282568" algn="l" defTabSz="914377" rtl="0" eaLnBrk="1" latinLnBrk="0" hangingPunct="1">
        <a:spcBef>
          <a:spcPts val="600"/>
        </a:spcBef>
        <a:buClr>
          <a:srgbClr val="006633"/>
        </a:buClr>
        <a:buSzPct val="110000"/>
        <a:buFont typeface="Wingdings 2" pitchFamily="18" charset="2"/>
        <a:buChar char=""/>
        <a:defRPr sz="1800" kern="1200">
          <a:solidFill>
            <a:schemeClr val="accent2">
              <a:lumMod val="50000"/>
            </a:schemeClr>
          </a:solidFill>
          <a:latin typeface="Calibri (Headings)"/>
          <a:ea typeface="+mn-ea"/>
          <a:cs typeface="Calibri (Heading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bwMode="gray">
          <a:xfrm>
            <a:off x="0" y="4555671"/>
            <a:ext cx="12192000" cy="2311400"/>
          </a:xfrm>
          <a:prstGeom prst="rect">
            <a:avLst/>
          </a:prstGeom>
          <a:gradFill flip="none" rotWithShape="1">
            <a:gsLst>
              <a:gs pos="50000">
                <a:srgbClr val="006633">
                  <a:alpha val="0"/>
                </a:srgbClr>
              </a:gs>
              <a:gs pos="100000">
                <a:srgbClr val="006633">
                  <a:alpha val="7000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800"/>
          </a:p>
        </p:txBody>
      </p:sp>
      <p:grpSp>
        <p:nvGrpSpPr>
          <p:cNvPr id="8" name="Group 7"/>
          <p:cNvGrpSpPr/>
          <p:nvPr/>
        </p:nvGrpSpPr>
        <p:grpSpPr bwMode="white">
          <a:xfrm>
            <a:off x="0" y="3302003"/>
            <a:ext cx="12192000" cy="3046693"/>
            <a:chOff x="0" y="3302000"/>
            <a:chExt cx="9144000" cy="3046693"/>
          </a:xfrm>
        </p:grpSpPr>
        <p:sp>
          <p:nvSpPr>
            <p:cNvPr id="15" name="Connector 14"/>
            <p:cNvSpPr/>
            <p:nvPr/>
          </p:nvSpPr>
          <p:spPr bwMode="white">
            <a:xfrm>
              <a:off x="0" y="4997450"/>
              <a:ext cx="9144000" cy="1351243"/>
            </a:xfrm>
            <a:prstGeom prst="flowChartConnector">
              <a:avLst/>
            </a:prstGeom>
            <a:solidFill>
              <a:schemeClr val="bg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a:t> </a:t>
              </a:r>
            </a:p>
          </p:txBody>
        </p:sp>
        <p:sp>
          <p:nvSpPr>
            <p:cNvPr id="16" name="Connector 15"/>
            <p:cNvSpPr/>
            <p:nvPr/>
          </p:nvSpPr>
          <p:spPr bwMode="white">
            <a:xfrm>
              <a:off x="0" y="4546600"/>
              <a:ext cx="9144000" cy="1719543"/>
            </a:xfrm>
            <a:prstGeom prst="flowChartConnector">
              <a:avLst/>
            </a:prstGeom>
            <a:solidFill>
              <a:schemeClr val="bg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Connector 16"/>
            <p:cNvSpPr/>
            <p:nvPr/>
          </p:nvSpPr>
          <p:spPr bwMode="white">
            <a:xfrm>
              <a:off x="0" y="3302000"/>
              <a:ext cx="9144000" cy="2887943"/>
            </a:xfrm>
            <a:prstGeom prst="flowChartConnector">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2" name="Title Placeholder 1"/>
          <p:cNvSpPr>
            <a:spLocks noGrp="1"/>
          </p:cNvSpPr>
          <p:nvPr>
            <p:ph type="title"/>
          </p:nvPr>
        </p:nvSpPr>
        <p:spPr>
          <a:xfrm>
            <a:off x="732368" y="107577"/>
            <a:ext cx="10723035" cy="1336956"/>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2389716" y="1600201"/>
            <a:ext cx="9065685"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7506447" y="6275671"/>
            <a:ext cx="2844800" cy="365125"/>
          </a:xfrm>
          <a:prstGeom prst="rect">
            <a:avLst/>
          </a:prstGeom>
        </p:spPr>
        <p:txBody>
          <a:bodyPr vert="horz" lIns="91440" tIns="45720" rIns="91440" bIns="45720" rtlCol="0" anchor="ctr"/>
          <a:lstStyle>
            <a:lvl1pPr algn="r">
              <a:defRPr sz="1200">
                <a:solidFill>
                  <a:schemeClr val="bg1"/>
                </a:solidFill>
                <a:latin typeface="+mj-lt"/>
              </a:defRPr>
            </a:lvl1pPr>
          </a:lstStyle>
          <a:p>
            <a:fld id="{F4CFEDBB-FF69-D84D-B042-52254BD7C087}" type="datetimeFigureOut">
              <a:rPr lang="en-US" smtClean="0"/>
              <a:pPr/>
              <a:t>8/21/2024</a:t>
            </a:fld>
            <a:endParaRPr lang="en-US"/>
          </a:p>
        </p:txBody>
      </p:sp>
      <p:sp>
        <p:nvSpPr>
          <p:cNvPr id="5" name="Footer Placeholder 4"/>
          <p:cNvSpPr>
            <a:spLocks noGrp="1"/>
          </p:cNvSpPr>
          <p:nvPr>
            <p:ph type="ftr" sz="quarter" idx="3"/>
          </p:nvPr>
        </p:nvSpPr>
        <p:spPr>
          <a:xfrm>
            <a:off x="2827869" y="6275671"/>
            <a:ext cx="3979332" cy="365125"/>
          </a:xfrm>
          <a:prstGeom prst="rect">
            <a:avLst/>
          </a:prstGeom>
        </p:spPr>
        <p:txBody>
          <a:bodyPr vert="horz" lIns="91440" tIns="45720" rIns="91440" bIns="45720" rtlCol="0" anchor="ctr"/>
          <a:lstStyle>
            <a:lvl1pPr algn="l">
              <a:defRPr sz="1200">
                <a:solidFill>
                  <a:schemeClr val="bg1"/>
                </a:solidFill>
                <a:latin typeface="+mj-lt"/>
              </a:defRPr>
            </a:lvl1pPr>
          </a:lstStyle>
          <a:p>
            <a:r>
              <a:rPr lang="en-US"/>
              <a:t>Footer</a:t>
            </a:r>
          </a:p>
        </p:txBody>
      </p:sp>
      <p:sp>
        <p:nvSpPr>
          <p:cNvPr id="6" name="Slide Number Placeholder 5"/>
          <p:cNvSpPr>
            <a:spLocks noGrp="1"/>
          </p:cNvSpPr>
          <p:nvPr>
            <p:ph type="sldNum" sz="quarter" idx="4"/>
          </p:nvPr>
        </p:nvSpPr>
        <p:spPr>
          <a:xfrm>
            <a:off x="10530541" y="6275671"/>
            <a:ext cx="1320800" cy="365125"/>
          </a:xfrm>
          <a:prstGeom prst="rect">
            <a:avLst/>
          </a:prstGeom>
        </p:spPr>
        <p:txBody>
          <a:bodyPr vert="horz" lIns="91440" tIns="45720" rIns="91440" bIns="45720" rtlCol="0" anchor="ctr"/>
          <a:lstStyle>
            <a:lvl1pPr algn="r">
              <a:defRPr sz="3600">
                <a:solidFill>
                  <a:schemeClr val="bg1"/>
                </a:solidFill>
                <a:latin typeface="+mj-lt"/>
              </a:defRPr>
            </a:lvl1pPr>
          </a:lstStyle>
          <a:p>
            <a:fld id="{119C237F-21B4-C342-ABDF-F97E401ADE8D}" type="slidenum">
              <a:rPr lang="en-US" smtClean="0"/>
              <a:pPr/>
              <a:t>‹#›</a:t>
            </a:fld>
            <a:endParaRPr lang="en-US"/>
          </a:p>
        </p:txBody>
      </p:sp>
      <p:sp>
        <p:nvSpPr>
          <p:cNvPr id="9" name="Rectangle 8"/>
          <p:cNvSpPr/>
          <p:nvPr/>
        </p:nvSpPr>
        <p:spPr bwMode="gray">
          <a:xfrm>
            <a:off x="285753" y="4744361"/>
            <a:ext cx="1990311" cy="2122713"/>
          </a:xfrm>
          <a:prstGeom prst="rect">
            <a:avLst/>
          </a:prstGeom>
          <a:gradFill flip="none" rotWithShape="1">
            <a:gsLst>
              <a:gs pos="90000">
                <a:srgbClr val="006633">
                  <a:alpha val="0"/>
                </a:srgbClr>
              </a:gs>
              <a:gs pos="0">
                <a:srgbClr val="00663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p:cNvPicPr>
            <a:picLocks noChangeAspect="1"/>
          </p:cNvPicPr>
          <p:nvPr/>
        </p:nvPicPr>
        <p:blipFill rotWithShape="1">
          <a:blip r:embed="rId3"/>
          <a:srcRect b="17488"/>
          <a:stretch/>
        </p:blipFill>
        <p:spPr bwMode="white">
          <a:xfrm>
            <a:off x="398916" y="5245673"/>
            <a:ext cx="1768213" cy="1544807"/>
          </a:xfrm>
          <a:prstGeom prst="rect">
            <a:avLst/>
          </a:prstGeom>
          <a:effectLst>
            <a:outerShdw blurRad="127000" dir="1560000" algn="tl" rotWithShape="0">
              <a:srgbClr val="006633">
                <a:alpha val="70000"/>
              </a:srgbClr>
            </a:outerShdw>
          </a:effectLst>
        </p:spPr>
      </p:pic>
      <p:pic>
        <p:nvPicPr>
          <p:cNvPr id="14" name="Picture 13">
            <a:extLst>
              <a:ext uri="{FF2B5EF4-FFF2-40B4-BE49-F238E27FC236}">
                <a16:creationId xmlns:a16="http://schemas.microsoft.com/office/drawing/2014/main" id="{62831CDF-D626-9944-A080-C56CA94DE29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0547" t="24506" r="8375" b="25165"/>
          <a:stretch/>
        </p:blipFill>
        <p:spPr>
          <a:xfrm>
            <a:off x="9422389" y="5581937"/>
            <a:ext cx="2440051" cy="1170432"/>
          </a:xfrm>
          <a:prstGeom prst="rect">
            <a:avLst/>
          </a:prstGeom>
          <a:ln>
            <a:noFill/>
          </a:ln>
          <a:effectLst>
            <a:outerShdw blurRad="127000" algn="ctr" rotWithShape="0">
              <a:schemeClr val="bg1">
                <a:alpha val="30000"/>
              </a:schemeClr>
            </a:outerShdw>
          </a:effectLst>
        </p:spPr>
      </p:pic>
    </p:spTree>
    <p:extLst>
      <p:ext uri="{BB962C8B-B14F-4D97-AF65-F5344CB8AC3E}">
        <p14:creationId xmlns:p14="http://schemas.microsoft.com/office/powerpoint/2010/main" val="4074146656"/>
      </p:ext>
    </p:extLst>
  </p:cSld>
  <p:clrMap bg1="lt1" tx1="dk1" bg2="lt2" tx2="dk2" accent1="accent1" accent2="accent2" accent3="accent3" accent4="accent4" accent5="accent5" accent6="accent6" hlink="hlink" folHlink="folHlink"/>
  <p:sldLayoutIdLst>
    <p:sldLayoutId id="2147483679" r:id="rId1"/>
  </p:sldLayoutIdLst>
  <p:txStyles>
    <p:titleStyle>
      <a:lvl1pPr algn="ctr" defTabSz="914377" rtl="0" eaLnBrk="1" latinLnBrk="0" hangingPunct="1">
        <a:spcBef>
          <a:spcPct val="0"/>
        </a:spcBef>
        <a:buNone/>
        <a:defRPr sz="4600" kern="1200">
          <a:solidFill>
            <a:srgbClr val="006633"/>
          </a:solidFill>
          <a:latin typeface="+mn-lt"/>
          <a:ea typeface="+mj-ea"/>
          <a:cs typeface="+mj-cs"/>
        </a:defRPr>
      </a:lvl1pPr>
    </p:titleStyle>
    <p:bodyStyle>
      <a:lvl1pPr marL="349242" indent="-349242" algn="l" defTabSz="914377" rtl="0" eaLnBrk="1" latinLnBrk="0" hangingPunct="1">
        <a:spcBef>
          <a:spcPts val="2000"/>
        </a:spcBef>
        <a:buClr>
          <a:srgbClr val="006633"/>
        </a:buClr>
        <a:buSzPct val="110000"/>
        <a:buFont typeface="Wingdings 2" pitchFamily="18" charset="2"/>
        <a:buChar char=""/>
        <a:defRPr sz="2400" kern="1200">
          <a:solidFill>
            <a:schemeClr val="accent2">
              <a:lumMod val="50000"/>
            </a:schemeClr>
          </a:solidFill>
          <a:latin typeface="Calibri (Headings)"/>
          <a:ea typeface="+mn-ea"/>
          <a:cs typeface="Calibri (Headings)"/>
        </a:defRPr>
      </a:lvl1pPr>
      <a:lvl2pPr marL="685783" indent="-336542" algn="l" defTabSz="914377" rtl="0" eaLnBrk="1" latinLnBrk="0" hangingPunct="1">
        <a:spcBef>
          <a:spcPts val="600"/>
        </a:spcBef>
        <a:buClr>
          <a:srgbClr val="006633"/>
        </a:buClr>
        <a:buSzPct val="110000"/>
        <a:buFont typeface="Wingdings 2" pitchFamily="18" charset="2"/>
        <a:buChar char=""/>
        <a:defRPr sz="2200" kern="1200">
          <a:solidFill>
            <a:schemeClr val="accent2">
              <a:lumMod val="50000"/>
            </a:schemeClr>
          </a:solidFill>
          <a:latin typeface="Calibri (Headings)"/>
          <a:ea typeface="+mn-ea"/>
          <a:cs typeface="Calibri (Headings)"/>
        </a:defRPr>
      </a:lvl2pPr>
      <a:lvl3pPr marL="968350" indent="-282568" algn="l" defTabSz="914377" rtl="0" eaLnBrk="1" latinLnBrk="0" hangingPunct="1">
        <a:spcBef>
          <a:spcPts val="600"/>
        </a:spcBef>
        <a:buClr>
          <a:srgbClr val="006633"/>
        </a:buClr>
        <a:buSzPct val="110000"/>
        <a:buFont typeface="Wingdings 2" pitchFamily="18" charset="2"/>
        <a:buChar char=""/>
        <a:defRPr sz="2000" kern="1200">
          <a:solidFill>
            <a:schemeClr val="accent2">
              <a:lumMod val="50000"/>
            </a:schemeClr>
          </a:solidFill>
          <a:latin typeface="Calibri (Headings)"/>
          <a:ea typeface="+mn-ea"/>
          <a:cs typeface="Calibri (Headings)"/>
        </a:defRPr>
      </a:lvl3pPr>
      <a:lvl4pPr marL="1263619" indent="-295267" algn="l" defTabSz="914377" rtl="0" eaLnBrk="1" latinLnBrk="0" hangingPunct="1">
        <a:spcBef>
          <a:spcPts val="600"/>
        </a:spcBef>
        <a:buClr>
          <a:srgbClr val="006633"/>
        </a:buClr>
        <a:buSzPct val="110000"/>
        <a:buFont typeface="Wingdings 2" pitchFamily="18" charset="2"/>
        <a:buChar char=""/>
        <a:defRPr sz="1800" kern="1200">
          <a:solidFill>
            <a:schemeClr val="accent2">
              <a:lumMod val="50000"/>
            </a:schemeClr>
          </a:solidFill>
          <a:latin typeface="Calibri (Headings)"/>
          <a:ea typeface="+mn-ea"/>
          <a:cs typeface="Calibri (Headings)"/>
        </a:defRPr>
      </a:lvl4pPr>
      <a:lvl5pPr marL="1546187" indent="-282568" algn="l" defTabSz="914377" rtl="0" eaLnBrk="1" latinLnBrk="0" hangingPunct="1">
        <a:spcBef>
          <a:spcPts val="600"/>
        </a:spcBef>
        <a:buClr>
          <a:srgbClr val="006633"/>
        </a:buClr>
        <a:buSzPct val="110000"/>
        <a:buFont typeface="Wingdings 2" pitchFamily="18" charset="2"/>
        <a:buChar char=""/>
        <a:defRPr sz="1800" kern="1200">
          <a:solidFill>
            <a:schemeClr val="accent2">
              <a:lumMod val="50000"/>
            </a:schemeClr>
          </a:solidFill>
          <a:latin typeface="Calibri (Headings)"/>
          <a:ea typeface="+mn-ea"/>
          <a:cs typeface="Calibri (Heading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view.officeapps.live.com/op/view.aspx?src=https%3A%2F%2Fwww.uwgb.edu%2FUWGBCMS%2Fmedia%2Fhr%2Fforms%2FStudentWorkEvaluation.docx%3Fext%3D.docx&amp;wdOrigin=BROWSELINK"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view.officeapps.live.com/op/view.aspx?src=https%3A%2F%2Fwww.uwgb.edu%2FUWGBCMS%2Fmedia%2Fhr%2Fforms%2FStudentCorrectiveAction.xlsx%3Fext%3D.xlsx&amp;wdOrigin=BROWSELINK"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uwgb.edu/UWGBCMS/media/hr/forms/ADARequestForm.docx" TargetMode="External"/><Relationship Id="rId2" Type="http://schemas.openxmlformats.org/officeDocument/2006/relationships/hyperlink" Target="https://www.uwgb.edu/human-resources/employee-relations/disability-accommodations-(1)/" TargetMode="External"/><Relationship Id="rId1" Type="http://schemas.openxmlformats.org/officeDocument/2006/relationships/slideLayout" Target="../slideLayouts/slideLayout2.xml"/><Relationship Id="rId4" Type="http://schemas.openxmlformats.org/officeDocument/2006/relationships/hyperlink" Target="https://www.uwgb.edu/UWGBCMS/media/hr/forms/ADADocumentationOfDisability.docx"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D615CC-1017-43B1-A4B6-75D40591DB1E}"/>
              </a:ext>
            </a:extLst>
          </p:cNvPr>
          <p:cNvSpPr>
            <a:spLocks noGrp="1"/>
          </p:cNvSpPr>
          <p:nvPr>
            <p:ph type="subTitle" idx="1"/>
          </p:nvPr>
        </p:nvSpPr>
        <p:spPr/>
        <p:txBody>
          <a:bodyPr vert="horz" lIns="91440" tIns="45720" rIns="91440" bIns="45720" rtlCol="0" anchor="t">
            <a:normAutofit fontScale="92500" lnSpcReduction="20000"/>
          </a:bodyPr>
          <a:lstStyle/>
          <a:p>
            <a:r>
              <a:rPr lang="en-US" sz="2800">
                <a:latin typeface="Arial"/>
                <a:cs typeface="Arial"/>
              </a:rPr>
              <a:t>Student Employee Supervisor Training – Part 3</a:t>
            </a:r>
          </a:p>
          <a:p>
            <a:r>
              <a:rPr lang="en-US">
                <a:latin typeface="Arial"/>
                <a:cs typeface="Arial"/>
              </a:rPr>
              <a:t>October 17, 2023</a:t>
            </a:r>
          </a:p>
          <a:p>
            <a:endParaRPr lang="en-US"/>
          </a:p>
          <a:p>
            <a:r>
              <a:rPr lang="en-US" sz="2200">
                <a:latin typeface="Arial"/>
                <a:cs typeface="Arial"/>
              </a:rPr>
              <a:t>Presented by: Erin Van </a:t>
            </a:r>
            <a:r>
              <a:rPr lang="en-US" sz="2200" err="1">
                <a:latin typeface="Arial"/>
                <a:cs typeface="Arial"/>
              </a:rPr>
              <a:t>Daalwyk</a:t>
            </a:r>
            <a:r>
              <a:rPr lang="en-US" sz="2200">
                <a:latin typeface="Arial"/>
                <a:cs typeface="Arial"/>
              </a:rPr>
              <a:t>, Katie </a:t>
            </a:r>
            <a:r>
              <a:rPr lang="en-US" sz="2200" err="1">
                <a:latin typeface="Arial"/>
                <a:cs typeface="Arial"/>
              </a:rPr>
              <a:t>Morois</a:t>
            </a:r>
            <a:r>
              <a:rPr lang="en-US" sz="2200">
                <a:latin typeface="Arial"/>
                <a:cs typeface="Arial"/>
              </a:rPr>
              <a:t>, Amy </a:t>
            </a:r>
            <a:r>
              <a:rPr lang="en-US" sz="2200" err="1">
                <a:latin typeface="Arial"/>
                <a:cs typeface="Arial"/>
              </a:rPr>
              <a:t>Henniges</a:t>
            </a:r>
            <a:r>
              <a:rPr lang="en-US" sz="2200">
                <a:latin typeface="Arial"/>
                <a:cs typeface="Arial"/>
              </a:rPr>
              <a:t>, Kimberly Deering, Beverly Pence, Megan Noltner</a:t>
            </a:r>
            <a:endParaRPr lang="en-US" sz="2200"/>
          </a:p>
        </p:txBody>
      </p:sp>
      <p:sp>
        <p:nvSpPr>
          <p:cNvPr id="2" name="Title 1">
            <a:extLst>
              <a:ext uri="{FF2B5EF4-FFF2-40B4-BE49-F238E27FC236}">
                <a16:creationId xmlns:a16="http://schemas.microsoft.com/office/drawing/2014/main" id="{27ACA0AC-6BBB-4AD6-8557-98104DA3EE11}"/>
              </a:ext>
            </a:extLst>
          </p:cNvPr>
          <p:cNvSpPr>
            <a:spLocks noGrp="1"/>
          </p:cNvSpPr>
          <p:nvPr>
            <p:ph type="title"/>
          </p:nvPr>
        </p:nvSpPr>
        <p:spPr/>
        <p:txBody>
          <a:bodyPr>
            <a:normAutofit/>
          </a:bodyPr>
          <a:lstStyle/>
          <a:p>
            <a:r>
              <a:rPr lang="en-US"/>
              <a:t>Feedback, Expectations &amp; Performance Management of Student Employees</a:t>
            </a:r>
          </a:p>
        </p:txBody>
      </p:sp>
    </p:spTree>
    <p:extLst>
      <p:ext uri="{BB962C8B-B14F-4D97-AF65-F5344CB8AC3E}">
        <p14:creationId xmlns:p14="http://schemas.microsoft.com/office/powerpoint/2010/main" val="1733968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2D015-C0F4-9100-1074-B88D341A818F}"/>
              </a:ext>
            </a:extLst>
          </p:cNvPr>
          <p:cNvSpPr>
            <a:spLocks noGrp="1"/>
          </p:cNvSpPr>
          <p:nvPr>
            <p:ph type="title"/>
          </p:nvPr>
        </p:nvSpPr>
        <p:spPr/>
        <p:txBody>
          <a:bodyPr/>
          <a:lstStyle/>
          <a:p>
            <a:r>
              <a:rPr lang="en-US">
                <a:latin typeface="Arial"/>
                <a:cs typeface="Arial"/>
              </a:rPr>
              <a:t>Best Practices, cont.</a:t>
            </a:r>
            <a:endParaRPr lang="en-US"/>
          </a:p>
        </p:txBody>
      </p:sp>
      <p:sp>
        <p:nvSpPr>
          <p:cNvPr id="3" name="Content Placeholder 2">
            <a:extLst>
              <a:ext uri="{FF2B5EF4-FFF2-40B4-BE49-F238E27FC236}">
                <a16:creationId xmlns:a16="http://schemas.microsoft.com/office/drawing/2014/main" id="{2FF7CCB8-DE6C-8348-E634-879BCA79AC94}"/>
              </a:ext>
            </a:extLst>
          </p:cNvPr>
          <p:cNvSpPr>
            <a:spLocks noGrp="1"/>
          </p:cNvSpPr>
          <p:nvPr>
            <p:ph idx="1"/>
          </p:nvPr>
        </p:nvSpPr>
        <p:spPr/>
        <p:txBody>
          <a:bodyPr vert="horz" lIns="91440" tIns="45720" rIns="91440" bIns="45720" rtlCol="0" anchor="t">
            <a:normAutofit/>
          </a:bodyPr>
          <a:lstStyle/>
          <a:p>
            <a:r>
              <a:rPr lang="en-US">
                <a:latin typeface="Arial"/>
                <a:cs typeface="Arial"/>
              </a:rPr>
              <a:t>If accommodation is granted, accept it and treat employee like any other employee</a:t>
            </a:r>
          </a:p>
          <a:p>
            <a:r>
              <a:rPr lang="en-US">
                <a:latin typeface="Arial"/>
                <a:cs typeface="Arial"/>
              </a:rPr>
              <a:t>If co-workers complain about accommodation, properly respond to it</a:t>
            </a:r>
            <a:endParaRPr lang="en-US"/>
          </a:p>
          <a:p>
            <a:pPr lvl="1"/>
            <a:r>
              <a:rPr lang="en-US">
                <a:latin typeface="Arial"/>
                <a:cs typeface="Arial"/>
              </a:rPr>
              <a:t>Adhere to confidentiality</a:t>
            </a:r>
          </a:p>
          <a:p>
            <a:pPr lvl="1"/>
            <a:r>
              <a:rPr lang="en-US">
                <a:latin typeface="Arial"/>
                <a:cs typeface="Arial"/>
              </a:rPr>
              <a:t>Contact HR for assistance</a:t>
            </a:r>
          </a:p>
          <a:p>
            <a:r>
              <a:rPr lang="en-US">
                <a:latin typeface="Arial"/>
                <a:cs typeface="Arial"/>
              </a:rPr>
              <a:t>Do not assume that condition is no longer present because employee acts certain way</a:t>
            </a:r>
          </a:p>
          <a:p>
            <a:r>
              <a:rPr lang="en-US">
                <a:latin typeface="Arial"/>
                <a:cs typeface="Arial"/>
              </a:rPr>
              <a:t>Do work with HR to receive regular evaluation of need for accommodation through appropriate processes</a:t>
            </a:r>
            <a:endParaRPr lang="en-US"/>
          </a:p>
        </p:txBody>
      </p:sp>
    </p:spTree>
    <p:extLst>
      <p:ext uri="{BB962C8B-B14F-4D97-AF65-F5344CB8AC3E}">
        <p14:creationId xmlns:p14="http://schemas.microsoft.com/office/powerpoint/2010/main" val="2470643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D1026-403A-4CC7-5CFA-23F59005128C}"/>
              </a:ext>
            </a:extLst>
          </p:cNvPr>
          <p:cNvSpPr>
            <a:spLocks noGrp="1"/>
          </p:cNvSpPr>
          <p:nvPr>
            <p:ph type="title"/>
          </p:nvPr>
        </p:nvSpPr>
        <p:spPr/>
        <p:txBody>
          <a:bodyPr/>
          <a:lstStyle/>
          <a:p>
            <a:r>
              <a:rPr lang="en-US">
                <a:latin typeface="Arial"/>
                <a:cs typeface="Arial"/>
              </a:rPr>
              <a:t>Dean of Students Office</a:t>
            </a:r>
            <a:endParaRPr lang="en-US"/>
          </a:p>
        </p:txBody>
      </p:sp>
      <p:sp>
        <p:nvSpPr>
          <p:cNvPr id="3" name="Content Placeholder 2">
            <a:extLst>
              <a:ext uri="{FF2B5EF4-FFF2-40B4-BE49-F238E27FC236}">
                <a16:creationId xmlns:a16="http://schemas.microsoft.com/office/drawing/2014/main" id="{7D2B463A-1942-3A8B-A6B7-0B00FEE51046}"/>
              </a:ext>
            </a:extLst>
          </p:cNvPr>
          <p:cNvSpPr>
            <a:spLocks noGrp="1"/>
          </p:cNvSpPr>
          <p:nvPr>
            <p:ph type="body" idx="1"/>
          </p:nvPr>
        </p:nvSpPr>
        <p:spPr/>
        <p:txBody>
          <a:bodyPr vert="horz" lIns="91440" tIns="45720" rIns="91440" bIns="45720" rtlCol="0" anchor="t">
            <a:normAutofit/>
          </a:bodyPr>
          <a:lstStyle/>
          <a:p>
            <a:r>
              <a:rPr lang="en-US">
                <a:latin typeface="Arial"/>
                <a:cs typeface="Arial"/>
              </a:rPr>
              <a:t>Conduct, Compliance and Student Support</a:t>
            </a:r>
            <a:endParaRPr lang="en-US"/>
          </a:p>
        </p:txBody>
      </p:sp>
    </p:spTree>
    <p:extLst>
      <p:ext uri="{BB962C8B-B14F-4D97-AF65-F5344CB8AC3E}">
        <p14:creationId xmlns:p14="http://schemas.microsoft.com/office/powerpoint/2010/main" val="370956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student&amp;#39;s information&#10;&#10;Description automatically generated">
            <a:extLst>
              <a:ext uri="{FF2B5EF4-FFF2-40B4-BE49-F238E27FC236}">
                <a16:creationId xmlns:a16="http://schemas.microsoft.com/office/drawing/2014/main" id="{32A9752F-742E-8D5C-02C3-9B819B5C9E5D}"/>
              </a:ext>
            </a:extLst>
          </p:cNvPr>
          <p:cNvPicPr>
            <a:picLocks noChangeAspect="1"/>
          </p:cNvPicPr>
          <p:nvPr/>
        </p:nvPicPr>
        <p:blipFill rotWithShape="1">
          <a:blip r:embed="rId3"/>
          <a:srcRect t="3195" b="651"/>
          <a:stretch/>
        </p:blipFill>
        <p:spPr>
          <a:xfrm>
            <a:off x="111780" y="81290"/>
            <a:ext cx="11775420" cy="6624310"/>
          </a:xfrm>
          <a:prstGeom prst="rect">
            <a:avLst/>
          </a:prstGeom>
          <a:noFill/>
        </p:spPr>
      </p:pic>
    </p:spTree>
    <p:extLst>
      <p:ext uri="{BB962C8B-B14F-4D97-AF65-F5344CB8AC3E}">
        <p14:creationId xmlns:p14="http://schemas.microsoft.com/office/powerpoint/2010/main" val="3242199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E7462-7CE8-9B7D-5DBD-20E6F81EBE99}"/>
              </a:ext>
            </a:extLst>
          </p:cNvPr>
          <p:cNvSpPr>
            <a:spLocks noGrp="1"/>
          </p:cNvSpPr>
          <p:nvPr>
            <p:ph type="title"/>
          </p:nvPr>
        </p:nvSpPr>
        <p:spPr>
          <a:xfrm>
            <a:off x="838200" y="365125"/>
            <a:ext cx="10515600" cy="516526"/>
          </a:xfrm>
        </p:spPr>
        <p:txBody>
          <a:bodyPr anchor="b">
            <a:normAutofit fontScale="90000"/>
          </a:bodyPr>
          <a:lstStyle/>
          <a:p>
            <a:r>
              <a:rPr lang="en-US"/>
              <a:t>Phoenix Cares</a:t>
            </a:r>
          </a:p>
        </p:txBody>
      </p:sp>
      <p:pic>
        <p:nvPicPr>
          <p:cNvPr id="4" name="Content Placeholder 3" descr="A screenshot of a website&#10;&#10;Description automatically generated">
            <a:extLst>
              <a:ext uri="{FF2B5EF4-FFF2-40B4-BE49-F238E27FC236}">
                <a16:creationId xmlns:a16="http://schemas.microsoft.com/office/drawing/2014/main" id="{DC82D3DC-89F4-0879-C03A-54E2A288D5E6}"/>
              </a:ext>
            </a:extLst>
          </p:cNvPr>
          <p:cNvPicPr>
            <a:picLocks noGrp="1" noChangeAspect="1"/>
          </p:cNvPicPr>
          <p:nvPr>
            <p:ph idx="1"/>
          </p:nvPr>
        </p:nvPicPr>
        <p:blipFill>
          <a:blip r:embed="rId3"/>
          <a:stretch>
            <a:fillRect/>
          </a:stretch>
        </p:blipFill>
        <p:spPr>
          <a:xfrm>
            <a:off x="1521329" y="941329"/>
            <a:ext cx="9789044" cy="5386152"/>
          </a:xfrm>
          <a:noFill/>
        </p:spPr>
      </p:pic>
    </p:spTree>
    <p:extLst>
      <p:ext uri="{BB962C8B-B14F-4D97-AF65-F5344CB8AC3E}">
        <p14:creationId xmlns:p14="http://schemas.microsoft.com/office/powerpoint/2010/main" val="1200598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group of people posing for a photo&#10;&#10;Description automatically generated">
            <a:extLst>
              <a:ext uri="{FF2B5EF4-FFF2-40B4-BE49-F238E27FC236}">
                <a16:creationId xmlns:a16="http://schemas.microsoft.com/office/drawing/2014/main" id="{E11D5A1E-0483-BADA-8305-D6C0B72D8F99}"/>
              </a:ext>
            </a:extLst>
          </p:cNvPr>
          <p:cNvPicPr>
            <a:picLocks noGrp="1" noChangeAspect="1"/>
          </p:cNvPicPr>
          <p:nvPr>
            <p:ph idx="1"/>
          </p:nvPr>
        </p:nvPicPr>
        <p:blipFill rotWithShape="1">
          <a:blip r:embed="rId2"/>
          <a:srcRect/>
          <a:stretch/>
        </p:blipFill>
        <p:spPr>
          <a:xfrm>
            <a:off x="20" y="10"/>
            <a:ext cx="12191980" cy="6857990"/>
          </a:xfrm>
          <a:noFill/>
        </p:spPr>
      </p:pic>
    </p:spTree>
    <p:extLst>
      <p:ext uri="{BB962C8B-B14F-4D97-AF65-F5344CB8AC3E}">
        <p14:creationId xmlns:p14="http://schemas.microsoft.com/office/powerpoint/2010/main" val="443371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30A8D-31ED-8939-4ED3-5E6B8F3A57A9}"/>
              </a:ext>
            </a:extLst>
          </p:cNvPr>
          <p:cNvSpPr>
            <a:spLocks noGrp="1"/>
          </p:cNvSpPr>
          <p:nvPr>
            <p:ph type="title"/>
          </p:nvPr>
        </p:nvSpPr>
        <p:spPr>
          <a:xfrm>
            <a:off x="838200" y="365125"/>
            <a:ext cx="10515600" cy="939860"/>
          </a:xfrm>
        </p:spPr>
        <p:txBody>
          <a:bodyPr/>
          <a:lstStyle/>
          <a:p>
            <a:r>
              <a:rPr lang="en-US" b="0">
                <a:latin typeface="Arial"/>
                <a:cs typeface="Arial"/>
              </a:rPr>
              <a:t>Student Misconduct</a:t>
            </a:r>
            <a:endParaRPr lang="en-US"/>
          </a:p>
        </p:txBody>
      </p:sp>
      <p:sp>
        <p:nvSpPr>
          <p:cNvPr id="5" name="Content Placeholder 4">
            <a:extLst>
              <a:ext uri="{FF2B5EF4-FFF2-40B4-BE49-F238E27FC236}">
                <a16:creationId xmlns:a16="http://schemas.microsoft.com/office/drawing/2014/main" id="{CECAE69E-872C-6A52-36D6-80B01BEE51F8}"/>
              </a:ext>
            </a:extLst>
          </p:cNvPr>
          <p:cNvSpPr>
            <a:spLocks noGrp="1"/>
          </p:cNvSpPr>
          <p:nvPr>
            <p:ph idx="1"/>
          </p:nvPr>
        </p:nvSpPr>
        <p:spPr/>
        <p:txBody>
          <a:bodyPr vert="horz" lIns="91440" tIns="45720" rIns="91440" bIns="45720" rtlCol="0" anchor="t">
            <a:normAutofit lnSpcReduction="10000"/>
          </a:bodyPr>
          <a:lstStyle/>
          <a:p>
            <a:r>
              <a:rPr lang="en-US">
                <a:latin typeface="Arial"/>
                <a:cs typeface="Arial"/>
              </a:rPr>
              <a:t>Understanding University Policies and Community Standards</a:t>
            </a:r>
          </a:p>
          <a:p>
            <a:r>
              <a:rPr lang="en-US">
                <a:latin typeface="Arial"/>
                <a:cs typeface="Arial"/>
              </a:rPr>
              <a:t>Opportunity to Learn From Mistakes</a:t>
            </a:r>
          </a:p>
          <a:p>
            <a:r>
              <a:rPr lang="en-US">
                <a:latin typeface="Arial"/>
                <a:cs typeface="Arial"/>
              </a:rPr>
              <a:t>Learn about and be referred to University support resources</a:t>
            </a:r>
          </a:p>
          <a:p>
            <a:endParaRPr lang="en-US"/>
          </a:p>
          <a:p>
            <a:r>
              <a:rPr lang="en-US">
                <a:latin typeface="Arial"/>
                <a:cs typeface="Arial"/>
              </a:rPr>
              <a:t>Academic, Non-Academic, Student Organization</a:t>
            </a:r>
          </a:p>
          <a:p>
            <a:endParaRPr lang="en-US"/>
          </a:p>
          <a:p>
            <a:r>
              <a:rPr lang="en-US">
                <a:latin typeface="Arial"/>
                <a:cs typeface="Arial"/>
              </a:rPr>
              <a:t>Referrals for students interacting inappropriately with staff, interpersonal violence/abuse</a:t>
            </a:r>
          </a:p>
          <a:p>
            <a:r>
              <a:rPr lang="en-US">
                <a:latin typeface="Arial"/>
                <a:cs typeface="Arial"/>
              </a:rPr>
              <a:t>Rude Behavior and Setting Good Boundaries</a:t>
            </a:r>
            <a:endParaRPr lang="en-US"/>
          </a:p>
        </p:txBody>
      </p:sp>
    </p:spTree>
    <p:extLst>
      <p:ext uri="{BB962C8B-B14F-4D97-AF65-F5344CB8AC3E}">
        <p14:creationId xmlns:p14="http://schemas.microsoft.com/office/powerpoint/2010/main" val="3366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370D1-D9AD-0B1C-B80A-20F96C877B02}"/>
              </a:ext>
            </a:extLst>
          </p:cNvPr>
          <p:cNvSpPr>
            <a:spLocks noGrp="1"/>
          </p:cNvSpPr>
          <p:nvPr>
            <p:ph type="title"/>
          </p:nvPr>
        </p:nvSpPr>
        <p:spPr/>
        <p:txBody>
          <a:bodyPr/>
          <a:lstStyle/>
          <a:p>
            <a:r>
              <a:rPr lang="en-US">
                <a:latin typeface="Arial"/>
                <a:cs typeface="Arial"/>
              </a:rPr>
              <a:t>Behavioral Intervention Team</a:t>
            </a:r>
            <a:endParaRPr lang="en-US"/>
          </a:p>
        </p:txBody>
      </p:sp>
      <p:sp>
        <p:nvSpPr>
          <p:cNvPr id="3" name="Content Placeholder 2">
            <a:extLst>
              <a:ext uri="{FF2B5EF4-FFF2-40B4-BE49-F238E27FC236}">
                <a16:creationId xmlns:a16="http://schemas.microsoft.com/office/drawing/2014/main" id="{76BB7BA0-0604-3AB4-F33B-A4DB2A0BE21A}"/>
              </a:ext>
            </a:extLst>
          </p:cNvPr>
          <p:cNvSpPr>
            <a:spLocks noGrp="1"/>
          </p:cNvSpPr>
          <p:nvPr>
            <p:ph idx="1"/>
          </p:nvPr>
        </p:nvSpPr>
        <p:spPr/>
        <p:txBody>
          <a:bodyPr vert="horz" lIns="91440" tIns="45720" rIns="91440" bIns="45720" rtlCol="0" anchor="t">
            <a:normAutofit/>
          </a:bodyPr>
          <a:lstStyle/>
          <a:p>
            <a:r>
              <a:rPr lang="en-US">
                <a:latin typeface="Arial"/>
                <a:cs typeface="Arial"/>
              </a:rPr>
              <a:t>Discusses Complex Cases</a:t>
            </a:r>
          </a:p>
          <a:p>
            <a:pPr lvl="1"/>
            <a:r>
              <a:rPr lang="en-US">
                <a:latin typeface="Arial"/>
                <a:cs typeface="Arial"/>
              </a:rPr>
              <a:t>Threat Assessment</a:t>
            </a:r>
          </a:p>
          <a:p>
            <a:pPr lvl="1"/>
            <a:r>
              <a:rPr lang="en-US">
                <a:latin typeface="Arial"/>
                <a:cs typeface="Arial"/>
              </a:rPr>
              <a:t>Serious Conduct and will likely result in suspension/expulsion</a:t>
            </a:r>
          </a:p>
          <a:p>
            <a:r>
              <a:rPr lang="en-US">
                <a:latin typeface="Arial"/>
                <a:cs typeface="Arial"/>
              </a:rPr>
              <a:t>Develop Action Plan</a:t>
            </a:r>
          </a:p>
          <a:p>
            <a:r>
              <a:rPr lang="en-US">
                <a:latin typeface="Arial"/>
                <a:cs typeface="Arial"/>
              </a:rPr>
              <a:t>Membership: DOS, HRE, WC, Police, Provost's Office (invite other offices as necessary)</a:t>
            </a:r>
          </a:p>
          <a:p>
            <a:endParaRPr lang="en-US">
              <a:latin typeface="Arial"/>
              <a:cs typeface="Arial"/>
            </a:endParaRPr>
          </a:p>
          <a:p>
            <a:r>
              <a:rPr lang="en-US">
                <a:latin typeface="Arial"/>
                <a:cs typeface="Arial"/>
              </a:rPr>
              <a:t>Due Process</a:t>
            </a:r>
            <a:endParaRPr lang="en-US"/>
          </a:p>
          <a:p>
            <a:pPr marL="457200" lvl="1" indent="0">
              <a:buNone/>
            </a:pPr>
            <a:endParaRPr lang="en-US"/>
          </a:p>
          <a:p>
            <a:pPr lvl="1"/>
            <a:endParaRPr lang="en-US"/>
          </a:p>
          <a:p>
            <a:pPr lvl="1"/>
            <a:endParaRPr lang="en-US"/>
          </a:p>
        </p:txBody>
      </p:sp>
    </p:spTree>
    <p:extLst>
      <p:ext uri="{BB962C8B-B14F-4D97-AF65-F5344CB8AC3E}">
        <p14:creationId xmlns:p14="http://schemas.microsoft.com/office/powerpoint/2010/main" val="1743513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BD020-ADAD-FC9B-35EE-875F0ABBD304}"/>
              </a:ext>
            </a:extLst>
          </p:cNvPr>
          <p:cNvSpPr>
            <a:spLocks noGrp="1"/>
          </p:cNvSpPr>
          <p:nvPr>
            <p:ph type="title"/>
          </p:nvPr>
        </p:nvSpPr>
        <p:spPr/>
        <p:txBody>
          <a:bodyPr/>
          <a:lstStyle/>
          <a:p>
            <a:r>
              <a:rPr lang="en-US">
                <a:latin typeface="Arial"/>
                <a:cs typeface="Arial"/>
              </a:rPr>
              <a:t>Bias Incident Response</a:t>
            </a:r>
            <a:endParaRPr lang="en-US"/>
          </a:p>
        </p:txBody>
      </p:sp>
      <p:sp>
        <p:nvSpPr>
          <p:cNvPr id="3" name="Content Placeholder 2">
            <a:extLst>
              <a:ext uri="{FF2B5EF4-FFF2-40B4-BE49-F238E27FC236}">
                <a16:creationId xmlns:a16="http://schemas.microsoft.com/office/drawing/2014/main" id="{DF986C25-4636-C484-5BC9-FB57662C1599}"/>
              </a:ext>
            </a:extLst>
          </p:cNvPr>
          <p:cNvSpPr>
            <a:spLocks noGrp="1"/>
          </p:cNvSpPr>
          <p:nvPr>
            <p:ph idx="1"/>
          </p:nvPr>
        </p:nvSpPr>
        <p:spPr/>
        <p:txBody>
          <a:bodyPr vert="horz" lIns="91440" tIns="45720" rIns="91440" bIns="45720" rtlCol="0" anchor="t">
            <a:normAutofit/>
          </a:bodyPr>
          <a:lstStyle/>
          <a:p>
            <a:r>
              <a:rPr lang="en-US">
                <a:latin typeface="Arial"/>
                <a:cs typeface="Arial"/>
              </a:rPr>
              <a:t>Bias Incident</a:t>
            </a:r>
          </a:p>
          <a:p>
            <a:r>
              <a:rPr lang="en-US">
                <a:latin typeface="Arial"/>
                <a:cs typeface="Arial"/>
              </a:rPr>
              <a:t>Hate Crime</a:t>
            </a:r>
            <a:endParaRPr lang="en-US"/>
          </a:p>
          <a:p>
            <a:r>
              <a:rPr lang="en-US">
                <a:latin typeface="Arial"/>
                <a:cs typeface="Arial"/>
              </a:rPr>
              <a:t>Largely issues of rude or uncivil behavior, not policy violations or crimes</a:t>
            </a:r>
          </a:p>
          <a:p>
            <a:r>
              <a:rPr lang="en-US">
                <a:latin typeface="Arial"/>
                <a:cs typeface="Arial"/>
              </a:rPr>
              <a:t>Chaired by Stacie Christian, AVC for inclusivity</a:t>
            </a:r>
          </a:p>
          <a:p>
            <a:r>
              <a:rPr lang="en-US">
                <a:latin typeface="Arial"/>
                <a:cs typeface="Arial"/>
              </a:rPr>
              <a:t>Reporting form found of variety of websites, most accessed from Phoenix Cares</a:t>
            </a:r>
          </a:p>
          <a:p>
            <a:r>
              <a:rPr lang="en-US" err="1">
                <a:latin typeface="Arial"/>
                <a:cs typeface="Arial"/>
              </a:rPr>
              <a:t>Kognito</a:t>
            </a:r>
            <a:r>
              <a:rPr lang="en-US">
                <a:latin typeface="Arial"/>
                <a:cs typeface="Arial"/>
              </a:rPr>
              <a:t> Training: Cultivating Inclusive Communities</a:t>
            </a:r>
          </a:p>
        </p:txBody>
      </p:sp>
    </p:spTree>
    <p:extLst>
      <p:ext uri="{BB962C8B-B14F-4D97-AF65-F5344CB8AC3E}">
        <p14:creationId xmlns:p14="http://schemas.microsoft.com/office/powerpoint/2010/main" val="2513978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D4FA5-4767-659F-CF1D-18A3E9B8E990}"/>
              </a:ext>
            </a:extLst>
          </p:cNvPr>
          <p:cNvSpPr>
            <a:spLocks noGrp="1"/>
          </p:cNvSpPr>
          <p:nvPr>
            <p:ph type="title"/>
          </p:nvPr>
        </p:nvSpPr>
        <p:spPr>
          <a:xfrm>
            <a:off x="838200" y="365125"/>
            <a:ext cx="10515600" cy="758710"/>
          </a:xfrm>
        </p:spPr>
        <p:txBody>
          <a:bodyPr/>
          <a:lstStyle/>
          <a:p>
            <a:r>
              <a:rPr lang="en-US">
                <a:latin typeface="Arial"/>
                <a:cs typeface="Arial"/>
              </a:rPr>
              <a:t>Title IX incident response at UWGB</a:t>
            </a:r>
            <a:endParaRPr lang="en-US"/>
          </a:p>
        </p:txBody>
      </p:sp>
      <p:sp>
        <p:nvSpPr>
          <p:cNvPr id="3" name="Content Placeholder 2">
            <a:extLst>
              <a:ext uri="{FF2B5EF4-FFF2-40B4-BE49-F238E27FC236}">
                <a16:creationId xmlns:a16="http://schemas.microsoft.com/office/drawing/2014/main" id="{9705CF69-A585-83C9-BDC4-78E956E7F880}"/>
              </a:ext>
            </a:extLst>
          </p:cNvPr>
          <p:cNvSpPr>
            <a:spLocks noGrp="1"/>
          </p:cNvSpPr>
          <p:nvPr>
            <p:ph idx="1"/>
          </p:nvPr>
        </p:nvSpPr>
        <p:spPr>
          <a:xfrm>
            <a:off x="838200" y="1249479"/>
            <a:ext cx="10515600" cy="4927484"/>
          </a:xfrm>
        </p:spPr>
        <p:txBody>
          <a:bodyPr vert="horz" lIns="91440" tIns="45720" rIns="91440" bIns="45720" rtlCol="0" anchor="t">
            <a:normAutofit/>
          </a:bodyPr>
          <a:lstStyle/>
          <a:p>
            <a:r>
              <a:rPr lang="en-US">
                <a:latin typeface="Arial"/>
                <a:cs typeface="Arial"/>
              </a:rPr>
              <a:t>Compliance efforts to support gender equity on college campuses</a:t>
            </a:r>
          </a:p>
          <a:p>
            <a:r>
              <a:rPr lang="en-US">
                <a:latin typeface="Arial"/>
                <a:cs typeface="Arial"/>
              </a:rPr>
              <a:t>Incidents involving sexual violence, sexual harassment, stalking</a:t>
            </a:r>
            <a:endParaRPr lang="en-US"/>
          </a:p>
          <a:p>
            <a:r>
              <a:rPr lang="en-US">
                <a:latin typeface="Arial"/>
                <a:cs typeface="Arial"/>
              </a:rPr>
              <a:t>Most time spent on providing resources and referrals (R&amp;R) to students that have been victims of gender based harassment- Caitlin Henricksen primary contact</a:t>
            </a:r>
          </a:p>
          <a:p>
            <a:r>
              <a:rPr lang="en-US">
                <a:latin typeface="Arial"/>
                <a:cs typeface="Arial"/>
              </a:rPr>
              <a:t>Wellness Center is the only anonymous reporting on campus (still reported, omit name)</a:t>
            </a:r>
          </a:p>
          <a:p>
            <a:r>
              <a:rPr lang="en-US">
                <a:latin typeface="Arial"/>
                <a:cs typeface="Arial"/>
              </a:rPr>
              <a:t>Pregnant and Parenting Students- DOS advocacy</a:t>
            </a:r>
          </a:p>
        </p:txBody>
      </p:sp>
    </p:spTree>
    <p:extLst>
      <p:ext uri="{BB962C8B-B14F-4D97-AF65-F5344CB8AC3E}">
        <p14:creationId xmlns:p14="http://schemas.microsoft.com/office/powerpoint/2010/main" val="912717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C5E5F-5B26-39CF-A289-9E599C7E4F91}"/>
              </a:ext>
            </a:extLst>
          </p:cNvPr>
          <p:cNvSpPr>
            <a:spLocks noGrp="1"/>
          </p:cNvSpPr>
          <p:nvPr>
            <p:ph type="title"/>
          </p:nvPr>
        </p:nvSpPr>
        <p:spPr/>
        <p:txBody>
          <a:bodyPr/>
          <a:lstStyle/>
          <a:p>
            <a:r>
              <a:rPr lang="en-US">
                <a:latin typeface="Arial"/>
                <a:cs typeface="Arial"/>
              </a:rPr>
              <a:t>Student Support Functions of DOS</a:t>
            </a:r>
            <a:endParaRPr lang="en-US"/>
          </a:p>
        </p:txBody>
      </p:sp>
      <p:sp>
        <p:nvSpPr>
          <p:cNvPr id="3" name="Content Placeholder 2">
            <a:extLst>
              <a:ext uri="{FF2B5EF4-FFF2-40B4-BE49-F238E27FC236}">
                <a16:creationId xmlns:a16="http://schemas.microsoft.com/office/drawing/2014/main" id="{70E441CE-6081-613E-437B-93B2F913F97C}"/>
              </a:ext>
            </a:extLst>
          </p:cNvPr>
          <p:cNvSpPr>
            <a:spLocks noGrp="1"/>
          </p:cNvSpPr>
          <p:nvPr>
            <p:ph idx="1"/>
          </p:nvPr>
        </p:nvSpPr>
        <p:spPr/>
        <p:txBody>
          <a:bodyPr vert="horz" lIns="91440" tIns="45720" rIns="91440" bIns="45720" rtlCol="0" anchor="t">
            <a:normAutofit/>
          </a:bodyPr>
          <a:lstStyle/>
          <a:p>
            <a:r>
              <a:rPr lang="en-US">
                <a:latin typeface="Arial"/>
                <a:cs typeface="Arial"/>
              </a:rPr>
              <a:t>Reporting Options</a:t>
            </a:r>
          </a:p>
          <a:p>
            <a:pPr lvl="1"/>
            <a:r>
              <a:rPr lang="en-US">
                <a:latin typeface="Arial"/>
                <a:cs typeface="Arial"/>
              </a:rPr>
              <a:t>Students of Concern Reports</a:t>
            </a:r>
          </a:p>
          <a:p>
            <a:pPr lvl="1"/>
            <a:r>
              <a:rPr lang="en-US">
                <a:latin typeface="Arial"/>
                <a:cs typeface="Arial"/>
              </a:rPr>
              <a:t>CARE Self Reports</a:t>
            </a:r>
          </a:p>
          <a:p>
            <a:pPr lvl="1"/>
            <a:r>
              <a:rPr lang="en-US">
                <a:latin typeface="Arial"/>
                <a:cs typeface="Arial"/>
              </a:rPr>
              <a:t>Calls, emails, walk-ins</a:t>
            </a:r>
          </a:p>
          <a:p>
            <a:r>
              <a:rPr lang="en-US">
                <a:latin typeface="Arial"/>
                <a:cs typeface="Arial"/>
              </a:rPr>
              <a:t>CARE Team</a:t>
            </a:r>
          </a:p>
          <a:p>
            <a:pPr lvl="1"/>
            <a:r>
              <a:rPr lang="en-US">
                <a:latin typeface="Arial"/>
                <a:cs typeface="Arial"/>
              </a:rPr>
              <a:t>Nonclinical Case Management</a:t>
            </a:r>
          </a:p>
          <a:p>
            <a:pPr lvl="1"/>
            <a:r>
              <a:rPr lang="en-US">
                <a:latin typeface="Arial"/>
                <a:cs typeface="Arial"/>
              </a:rPr>
              <a:t>Professional Staff</a:t>
            </a:r>
          </a:p>
          <a:p>
            <a:pPr lvl="1"/>
            <a:r>
              <a:rPr lang="en-US">
                <a:latin typeface="Arial"/>
                <a:cs typeface="Arial"/>
              </a:rPr>
              <a:t>MSW Inters</a:t>
            </a:r>
          </a:p>
          <a:p>
            <a:r>
              <a:rPr lang="en-US">
                <a:latin typeface="Arial"/>
                <a:cs typeface="Arial"/>
              </a:rPr>
              <a:t>Welfare Checks</a:t>
            </a:r>
            <a:endParaRPr lang="en-US"/>
          </a:p>
        </p:txBody>
      </p:sp>
    </p:spTree>
    <p:extLst>
      <p:ext uri="{BB962C8B-B14F-4D97-AF65-F5344CB8AC3E}">
        <p14:creationId xmlns:p14="http://schemas.microsoft.com/office/powerpoint/2010/main" val="3903545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DB44C-6A13-4EC6-843F-46772AFEB90B}"/>
              </a:ext>
            </a:extLst>
          </p:cNvPr>
          <p:cNvSpPr>
            <a:spLocks noGrp="1"/>
          </p:cNvSpPr>
          <p:nvPr>
            <p:ph type="title"/>
          </p:nvPr>
        </p:nvSpPr>
        <p:spPr/>
        <p:txBody>
          <a:bodyPr/>
          <a:lstStyle/>
          <a:p>
            <a:r>
              <a:rPr lang="en-US"/>
              <a:t>Agenda </a:t>
            </a:r>
          </a:p>
        </p:txBody>
      </p:sp>
      <p:sp>
        <p:nvSpPr>
          <p:cNvPr id="3" name="Content Placeholder 2">
            <a:extLst>
              <a:ext uri="{FF2B5EF4-FFF2-40B4-BE49-F238E27FC236}">
                <a16:creationId xmlns:a16="http://schemas.microsoft.com/office/drawing/2014/main" id="{B61CA748-82F6-4024-A4F7-3F9C137561FB}"/>
              </a:ext>
            </a:extLst>
          </p:cNvPr>
          <p:cNvSpPr>
            <a:spLocks noGrp="1"/>
          </p:cNvSpPr>
          <p:nvPr>
            <p:ph idx="1"/>
          </p:nvPr>
        </p:nvSpPr>
        <p:spPr/>
        <p:txBody>
          <a:bodyPr vert="horz" lIns="91440" tIns="45720" rIns="91440" bIns="45720" rtlCol="0" anchor="t">
            <a:normAutofit/>
          </a:bodyPr>
          <a:lstStyle/>
          <a:p>
            <a:r>
              <a:rPr lang="en-US">
                <a:latin typeface="Arial"/>
                <a:cs typeface="Arial"/>
              </a:rPr>
              <a:t>Americans Disability Act “ADA”</a:t>
            </a:r>
          </a:p>
          <a:p>
            <a:r>
              <a:rPr lang="en-US">
                <a:latin typeface="Arial"/>
                <a:cs typeface="Arial"/>
              </a:rPr>
              <a:t>Dean of Students Resources &amp; Involvement </a:t>
            </a:r>
            <a:endParaRPr lang="en-US"/>
          </a:p>
          <a:p>
            <a:r>
              <a:rPr lang="en-US">
                <a:latin typeface="Arial"/>
                <a:cs typeface="Arial"/>
              </a:rPr>
              <a:t>Wellness Center Resources </a:t>
            </a:r>
          </a:p>
          <a:p>
            <a:r>
              <a:rPr lang="en-US">
                <a:latin typeface="Arial"/>
                <a:cs typeface="Arial"/>
              </a:rPr>
              <a:t>Managing Performance &amp; Providing Feedback</a:t>
            </a:r>
          </a:p>
          <a:p>
            <a:r>
              <a:rPr lang="en-US"/>
              <a:t>Addressing Concerns / Employee Relations</a:t>
            </a:r>
          </a:p>
        </p:txBody>
      </p:sp>
    </p:spTree>
    <p:extLst>
      <p:ext uri="{BB962C8B-B14F-4D97-AF65-F5344CB8AC3E}">
        <p14:creationId xmlns:p14="http://schemas.microsoft.com/office/powerpoint/2010/main" val="455158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08A6F-5D64-0D09-E14A-85D05D5EBCD6}"/>
              </a:ext>
            </a:extLst>
          </p:cNvPr>
          <p:cNvSpPr>
            <a:spLocks noGrp="1"/>
          </p:cNvSpPr>
          <p:nvPr>
            <p:ph type="title"/>
          </p:nvPr>
        </p:nvSpPr>
        <p:spPr>
          <a:xfrm>
            <a:off x="838200" y="365125"/>
            <a:ext cx="10515600" cy="779934"/>
          </a:xfrm>
        </p:spPr>
        <p:txBody>
          <a:bodyPr/>
          <a:lstStyle/>
          <a:p>
            <a:r>
              <a:rPr lang="en-US">
                <a:latin typeface="Arial"/>
                <a:cs typeface="Arial"/>
              </a:rPr>
              <a:t>CARE Team</a:t>
            </a:r>
            <a:endParaRPr lang="en-US"/>
          </a:p>
        </p:txBody>
      </p:sp>
      <p:pic>
        <p:nvPicPr>
          <p:cNvPr id="4" name="Content Placeholder 3" descr="A close-up of a white background&#10;&#10;Description automatically generated">
            <a:extLst>
              <a:ext uri="{FF2B5EF4-FFF2-40B4-BE49-F238E27FC236}">
                <a16:creationId xmlns:a16="http://schemas.microsoft.com/office/drawing/2014/main" id="{C7329B57-43E3-0426-2A9C-1319E9859358}"/>
              </a:ext>
            </a:extLst>
          </p:cNvPr>
          <p:cNvPicPr>
            <a:picLocks noGrp="1" noChangeAspect="1"/>
          </p:cNvPicPr>
          <p:nvPr>
            <p:ph idx="1"/>
          </p:nvPr>
        </p:nvPicPr>
        <p:blipFill>
          <a:blip r:embed="rId3"/>
          <a:stretch>
            <a:fillRect/>
          </a:stretch>
        </p:blipFill>
        <p:spPr>
          <a:xfrm>
            <a:off x="574793" y="1222351"/>
            <a:ext cx="11691525" cy="3168404"/>
          </a:xfrm>
        </p:spPr>
      </p:pic>
    </p:spTree>
    <p:extLst>
      <p:ext uri="{BB962C8B-B14F-4D97-AF65-F5344CB8AC3E}">
        <p14:creationId xmlns:p14="http://schemas.microsoft.com/office/powerpoint/2010/main" val="1317666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0D76-8B26-54AE-FCB3-D7591311583D}"/>
              </a:ext>
            </a:extLst>
          </p:cNvPr>
          <p:cNvSpPr>
            <a:spLocks noGrp="1"/>
          </p:cNvSpPr>
          <p:nvPr>
            <p:ph type="title"/>
          </p:nvPr>
        </p:nvSpPr>
        <p:spPr/>
        <p:txBody>
          <a:bodyPr/>
          <a:lstStyle/>
          <a:p>
            <a:r>
              <a:rPr lang="en-US">
                <a:latin typeface="Arial"/>
                <a:cs typeface="Arial"/>
              </a:rPr>
              <a:t>CARE (continued)</a:t>
            </a:r>
            <a:endParaRPr lang="en-US"/>
          </a:p>
        </p:txBody>
      </p:sp>
      <p:pic>
        <p:nvPicPr>
          <p:cNvPr id="4" name="Content Placeholder 3" descr="A white background with blue text&#10;&#10;Description automatically generated">
            <a:extLst>
              <a:ext uri="{FF2B5EF4-FFF2-40B4-BE49-F238E27FC236}">
                <a16:creationId xmlns:a16="http://schemas.microsoft.com/office/drawing/2014/main" id="{5CFB5A09-F484-1644-4A29-DE48074F1A28}"/>
              </a:ext>
            </a:extLst>
          </p:cNvPr>
          <p:cNvPicPr>
            <a:picLocks noGrp="1" noChangeAspect="1"/>
          </p:cNvPicPr>
          <p:nvPr>
            <p:ph idx="1"/>
          </p:nvPr>
        </p:nvPicPr>
        <p:blipFill>
          <a:blip r:embed="rId3"/>
          <a:stretch>
            <a:fillRect/>
          </a:stretch>
        </p:blipFill>
        <p:spPr>
          <a:xfrm>
            <a:off x="1654643" y="1740958"/>
            <a:ext cx="10237380" cy="4351338"/>
          </a:xfrm>
        </p:spPr>
      </p:pic>
    </p:spTree>
    <p:extLst>
      <p:ext uri="{BB962C8B-B14F-4D97-AF65-F5344CB8AC3E}">
        <p14:creationId xmlns:p14="http://schemas.microsoft.com/office/powerpoint/2010/main" val="216949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031F1-E183-719F-F339-B56D87485C2F}"/>
              </a:ext>
            </a:extLst>
          </p:cNvPr>
          <p:cNvSpPr>
            <a:spLocks noGrp="1"/>
          </p:cNvSpPr>
          <p:nvPr>
            <p:ph type="title"/>
          </p:nvPr>
        </p:nvSpPr>
        <p:spPr>
          <a:xfrm>
            <a:off x="838200" y="365125"/>
            <a:ext cx="10515600" cy="902230"/>
          </a:xfrm>
        </p:spPr>
        <p:txBody>
          <a:bodyPr/>
          <a:lstStyle/>
          <a:p>
            <a:r>
              <a:rPr lang="en-US">
                <a:latin typeface="Arial"/>
                <a:cs typeface="Arial"/>
              </a:rPr>
              <a:t>Case Managers</a:t>
            </a:r>
            <a:endParaRPr lang="en-US"/>
          </a:p>
        </p:txBody>
      </p:sp>
      <p:sp>
        <p:nvSpPr>
          <p:cNvPr id="5" name="Content Placeholder 4">
            <a:extLst>
              <a:ext uri="{FF2B5EF4-FFF2-40B4-BE49-F238E27FC236}">
                <a16:creationId xmlns:a16="http://schemas.microsoft.com/office/drawing/2014/main" id="{10256C5C-9D1B-6DD7-3A24-DA3B5C17523A}"/>
              </a:ext>
            </a:extLst>
          </p:cNvPr>
          <p:cNvSpPr>
            <a:spLocks noGrp="1"/>
          </p:cNvSpPr>
          <p:nvPr>
            <p:ph idx="1"/>
          </p:nvPr>
        </p:nvSpPr>
        <p:spPr>
          <a:xfrm>
            <a:off x="1089102" y="1379577"/>
            <a:ext cx="10264698" cy="4565069"/>
          </a:xfrm>
        </p:spPr>
        <p:txBody>
          <a:bodyPr vert="horz" lIns="91440" tIns="45720" rIns="91440" bIns="45720" rtlCol="0" anchor="t">
            <a:normAutofit fontScale="92500" lnSpcReduction="20000"/>
          </a:bodyPr>
          <a:lstStyle/>
          <a:p>
            <a:r>
              <a:rPr lang="en-US">
                <a:latin typeface="Arial"/>
                <a:cs typeface="Arial"/>
              </a:rPr>
              <a:t>Meet regularly with students to help them through difficult patches or help them access university and community-based resources. </a:t>
            </a:r>
          </a:p>
          <a:p>
            <a:r>
              <a:rPr lang="en-US">
                <a:latin typeface="Arial"/>
                <a:cs typeface="Arial"/>
              </a:rPr>
              <a:t>Non-Clinical-Not counseling, but support, coaching, education, and referrals. </a:t>
            </a:r>
            <a:endParaRPr lang="en-US"/>
          </a:p>
          <a:p>
            <a:r>
              <a:rPr lang="en-US">
                <a:latin typeface="Arial"/>
                <a:cs typeface="Arial"/>
              </a:rPr>
              <a:t>Katie </a:t>
            </a:r>
            <a:r>
              <a:rPr lang="en-US" err="1">
                <a:latin typeface="Arial"/>
                <a:cs typeface="Arial"/>
              </a:rPr>
              <a:t>Morois</a:t>
            </a:r>
            <a:r>
              <a:rPr lang="en-US">
                <a:latin typeface="Arial"/>
                <a:cs typeface="Arial"/>
              </a:rPr>
              <a:t>-Assistant Dean for Marinette; Primary case assignments and scheduling. </a:t>
            </a:r>
          </a:p>
          <a:p>
            <a:r>
              <a:rPr lang="en-US">
                <a:latin typeface="Arial"/>
                <a:cs typeface="Arial"/>
              </a:rPr>
              <a:t>Bailey Briner-Student Support and Conduct Coordinator</a:t>
            </a:r>
          </a:p>
          <a:p>
            <a:r>
              <a:rPr lang="en-US">
                <a:latin typeface="Arial"/>
                <a:cs typeface="Arial"/>
              </a:rPr>
              <a:t>Katy Johnson-Student Support Intern, Non-Clinical case manager</a:t>
            </a:r>
          </a:p>
          <a:p>
            <a:r>
              <a:rPr lang="en-US">
                <a:latin typeface="Arial"/>
                <a:cs typeface="Arial"/>
              </a:rPr>
              <a:t>Wendy Castro-Phoenix Childcare Intern; Administrative work and case management for parenting students</a:t>
            </a:r>
          </a:p>
          <a:p>
            <a:r>
              <a:rPr lang="en-US">
                <a:latin typeface="Arial"/>
                <a:cs typeface="Arial"/>
              </a:rPr>
              <a:t>Erin-Supervision of non-clinical case managers and oversight of services. </a:t>
            </a:r>
            <a:endParaRPr lang="en-US"/>
          </a:p>
        </p:txBody>
      </p:sp>
    </p:spTree>
    <p:extLst>
      <p:ext uri="{BB962C8B-B14F-4D97-AF65-F5344CB8AC3E}">
        <p14:creationId xmlns:p14="http://schemas.microsoft.com/office/powerpoint/2010/main" val="2729570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EE1F9-6124-5412-C6FC-F9E20A357C52}"/>
              </a:ext>
            </a:extLst>
          </p:cNvPr>
          <p:cNvSpPr>
            <a:spLocks noGrp="1"/>
          </p:cNvSpPr>
          <p:nvPr>
            <p:ph type="title"/>
          </p:nvPr>
        </p:nvSpPr>
        <p:spPr>
          <a:xfrm>
            <a:off x="839788" y="457200"/>
            <a:ext cx="3932237" cy="1600200"/>
          </a:xfrm>
        </p:spPr>
        <p:txBody>
          <a:bodyPr anchor="b">
            <a:normAutofit/>
          </a:bodyPr>
          <a:lstStyle/>
          <a:p>
            <a:r>
              <a:rPr lang="en-US"/>
              <a:t>Check on Student Welfare</a:t>
            </a:r>
          </a:p>
        </p:txBody>
      </p:sp>
      <p:pic>
        <p:nvPicPr>
          <p:cNvPr id="4" name="Picture 3" descr="A white text on a white background&#10;&#10;Description automatically generated">
            <a:extLst>
              <a:ext uri="{FF2B5EF4-FFF2-40B4-BE49-F238E27FC236}">
                <a16:creationId xmlns:a16="http://schemas.microsoft.com/office/drawing/2014/main" id="{0E6001F5-D699-CC02-BC9E-52C337716F68}"/>
              </a:ext>
            </a:extLst>
          </p:cNvPr>
          <p:cNvPicPr>
            <a:picLocks noChangeAspect="1"/>
          </p:cNvPicPr>
          <p:nvPr/>
        </p:nvPicPr>
        <p:blipFill>
          <a:blip r:embed="rId3"/>
          <a:stretch>
            <a:fillRect/>
          </a:stretch>
        </p:blipFill>
        <p:spPr>
          <a:xfrm>
            <a:off x="5251563" y="987425"/>
            <a:ext cx="6035450" cy="4873625"/>
          </a:xfrm>
          <a:prstGeom prst="rect">
            <a:avLst/>
          </a:prstGeom>
          <a:noFill/>
        </p:spPr>
      </p:pic>
      <p:sp>
        <p:nvSpPr>
          <p:cNvPr id="3" name="Content Placeholder 2">
            <a:extLst>
              <a:ext uri="{FF2B5EF4-FFF2-40B4-BE49-F238E27FC236}">
                <a16:creationId xmlns:a16="http://schemas.microsoft.com/office/drawing/2014/main" id="{C2BF8F23-2FBE-E6CE-28DC-85FF8515D70A}"/>
              </a:ext>
            </a:extLst>
          </p:cNvPr>
          <p:cNvSpPr>
            <a:spLocks noGrp="1"/>
          </p:cNvSpPr>
          <p:nvPr>
            <p:ph type="body" sz="half" idx="2"/>
          </p:nvPr>
        </p:nvSpPr>
        <p:spPr>
          <a:xfrm>
            <a:off x="839788" y="2057400"/>
            <a:ext cx="3932237" cy="3811588"/>
          </a:xfrm>
        </p:spPr>
        <p:txBody>
          <a:bodyPr vert="horz" lIns="91440" tIns="45720" rIns="91440" bIns="45720" rtlCol="0" anchor="t">
            <a:normAutofit/>
          </a:bodyPr>
          <a:lstStyle/>
          <a:p>
            <a:endParaRPr lang="en-US" sz="3200">
              <a:solidFill>
                <a:srgbClr val="FF0000"/>
              </a:solidFill>
              <a:latin typeface="Arial"/>
              <a:cs typeface="Arial"/>
            </a:endParaRPr>
          </a:p>
          <a:p>
            <a:endParaRPr lang="en-US" sz="3200">
              <a:solidFill>
                <a:srgbClr val="FF0000"/>
              </a:solidFill>
              <a:latin typeface="Arial"/>
              <a:cs typeface="Arial"/>
            </a:endParaRPr>
          </a:p>
          <a:p>
            <a:r>
              <a:rPr lang="en-US" sz="3200">
                <a:solidFill>
                  <a:srgbClr val="FF0000"/>
                </a:solidFill>
                <a:latin typeface="Arial"/>
                <a:cs typeface="Arial"/>
              </a:rPr>
              <a:t>Suicidal Ideation v. Self Harm Behaviors</a:t>
            </a:r>
            <a:endParaRPr lang="en-US"/>
          </a:p>
        </p:txBody>
      </p:sp>
    </p:spTree>
    <p:extLst>
      <p:ext uri="{BB962C8B-B14F-4D97-AF65-F5344CB8AC3E}">
        <p14:creationId xmlns:p14="http://schemas.microsoft.com/office/powerpoint/2010/main" val="4102903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C1688-FAC5-CE87-BEE6-20E7A4D94BE4}"/>
              </a:ext>
            </a:extLst>
          </p:cNvPr>
          <p:cNvSpPr>
            <a:spLocks noGrp="1"/>
          </p:cNvSpPr>
          <p:nvPr>
            <p:ph type="title"/>
          </p:nvPr>
        </p:nvSpPr>
        <p:spPr/>
        <p:txBody>
          <a:bodyPr/>
          <a:lstStyle/>
          <a:p>
            <a:r>
              <a:rPr lang="en-US">
                <a:latin typeface="Arial"/>
                <a:cs typeface="Arial"/>
              </a:rPr>
              <a:t>Other Stuff We Do</a:t>
            </a:r>
            <a:endParaRPr lang="en-US"/>
          </a:p>
        </p:txBody>
      </p:sp>
      <p:sp>
        <p:nvSpPr>
          <p:cNvPr id="3" name="Content Placeholder 2">
            <a:extLst>
              <a:ext uri="{FF2B5EF4-FFF2-40B4-BE49-F238E27FC236}">
                <a16:creationId xmlns:a16="http://schemas.microsoft.com/office/drawing/2014/main" id="{4AF4BBCD-08EE-6E74-4885-2CFBEE60B5DD}"/>
              </a:ext>
            </a:extLst>
          </p:cNvPr>
          <p:cNvSpPr>
            <a:spLocks noGrp="1"/>
          </p:cNvSpPr>
          <p:nvPr>
            <p:ph idx="1"/>
          </p:nvPr>
        </p:nvSpPr>
        <p:spPr/>
        <p:txBody>
          <a:bodyPr vert="horz" lIns="91440" tIns="45720" rIns="91440" bIns="45720" rtlCol="0" anchor="t">
            <a:normAutofit/>
          </a:bodyPr>
          <a:lstStyle/>
          <a:p>
            <a:r>
              <a:rPr lang="en-US">
                <a:latin typeface="Arial"/>
                <a:cs typeface="Arial"/>
              </a:rPr>
              <a:t>Phoenix Childcare Support</a:t>
            </a:r>
          </a:p>
          <a:p>
            <a:r>
              <a:rPr lang="en-US">
                <a:latin typeface="Arial"/>
                <a:cs typeface="Arial"/>
              </a:rPr>
              <a:t>First Gen Forward</a:t>
            </a:r>
            <a:endParaRPr lang="en-US"/>
          </a:p>
        </p:txBody>
      </p:sp>
      <p:pic>
        <p:nvPicPr>
          <p:cNvPr id="4" name="Picture 3" descr="A green circle with white text and a bird&#10;&#10;Description automatically generated">
            <a:extLst>
              <a:ext uri="{FF2B5EF4-FFF2-40B4-BE49-F238E27FC236}">
                <a16:creationId xmlns:a16="http://schemas.microsoft.com/office/drawing/2014/main" id="{B1B36714-F107-82B9-A803-4F35C1C2E243}"/>
              </a:ext>
            </a:extLst>
          </p:cNvPr>
          <p:cNvPicPr>
            <a:picLocks noChangeAspect="1"/>
          </p:cNvPicPr>
          <p:nvPr/>
        </p:nvPicPr>
        <p:blipFill>
          <a:blip r:embed="rId3"/>
          <a:stretch>
            <a:fillRect/>
          </a:stretch>
        </p:blipFill>
        <p:spPr>
          <a:xfrm>
            <a:off x="7937144" y="762372"/>
            <a:ext cx="3288829" cy="3299650"/>
          </a:xfrm>
          <a:prstGeom prst="rect">
            <a:avLst/>
          </a:prstGeom>
        </p:spPr>
      </p:pic>
      <p:pic>
        <p:nvPicPr>
          <p:cNvPr id="5" name="Picture 4" descr="A close-up of a logo&#10;&#10;Description automatically generated">
            <a:extLst>
              <a:ext uri="{FF2B5EF4-FFF2-40B4-BE49-F238E27FC236}">
                <a16:creationId xmlns:a16="http://schemas.microsoft.com/office/drawing/2014/main" id="{26BD406D-108D-343F-5976-405A5CEF2027}"/>
              </a:ext>
            </a:extLst>
          </p:cNvPr>
          <p:cNvPicPr>
            <a:picLocks noChangeAspect="1"/>
          </p:cNvPicPr>
          <p:nvPr/>
        </p:nvPicPr>
        <p:blipFill>
          <a:blip r:embed="rId4"/>
          <a:stretch>
            <a:fillRect/>
          </a:stretch>
        </p:blipFill>
        <p:spPr>
          <a:xfrm>
            <a:off x="2326888" y="4787625"/>
            <a:ext cx="7947102" cy="1603847"/>
          </a:xfrm>
          <a:prstGeom prst="rect">
            <a:avLst/>
          </a:prstGeom>
        </p:spPr>
      </p:pic>
    </p:spTree>
    <p:extLst>
      <p:ext uri="{BB962C8B-B14F-4D97-AF65-F5344CB8AC3E}">
        <p14:creationId xmlns:p14="http://schemas.microsoft.com/office/powerpoint/2010/main" val="1199350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UW-Green Bay</a:t>
            </a:r>
            <a:br>
              <a:rPr lang="en-US"/>
            </a:br>
            <a:r>
              <a:rPr lang="en-US"/>
              <a:t>Wellness Center</a:t>
            </a:r>
          </a:p>
        </p:txBody>
      </p:sp>
      <p:sp>
        <p:nvSpPr>
          <p:cNvPr id="3" name="Subtitle 2"/>
          <p:cNvSpPr>
            <a:spLocks noGrp="1"/>
          </p:cNvSpPr>
          <p:nvPr>
            <p:ph type="body" idx="1"/>
          </p:nvPr>
        </p:nvSpPr>
        <p:spPr/>
        <p:txBody>
          <a:bodyPr>
            <a:normAutofit/>
          </a:bodyPr>
          <a:lstStyle/>
          <a:p>
            <a:r>
              <a:rPr lang="en-US" sz="2133"/>
              <a:t>Offering health and counseling services for students</a:t>
            </a:r>
          </a:p>
        </p:txBody>
      </p:sp>
      <p:pic>
        <p:nvPicPr>
          <p:cNvPr id="4" name="Picture 3" descr="A logo with a leaf&#10;&#10;Description automatically generated">
            <a:extLst>
              <a:ext uri="{FF2B5EF4-FFF2-40B4-BE49-F238E27FC236}">
                <a16:creationId xmlns:a16="http://schemas.microsoft.com/office/drawing/2014/main" id="{8DD433AB-D369-D64D-C358-4977C4C47BDB}"/>
              </a:ext>
            </a:extLst>
          </p:cNvPr>
          <p:cNvPicPr>
            <a:picLocks noChangeAspect="1"/>
          </p:cNvPicPr>
          <p:nvPr/>
        </p:nvPicPr>
        <p:blipFill>
          <a:blip r:embed="rId3"/>
          <a:stretch>
            <a:fillRect/>
          </a:stretch>
        </p:blipFill>
        <p:spPr>
          <a:xfrm>
            <a:off x="9131643" y="5328103"/>
            <a:ext cx="2743200" cy="1309255"/>
          </a:xfrm>
          <a:prstGeom prst="rect">
            <a:avLst/>
          </a:prstGeom>
        </p:spPr>
      </p:pic>
    </p:spTree>
    <p:extLst>
      <p:ext uri="{BB962C8B-B14F-4D97-AF65-F5344CB8AC3E}">
        <p14:creationId xmlns:p14="http://schemas.microsoft.com/office/powerpoint/2010/main" val="1138078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
                <a:cs typeface="Arial"/>
              </a:rPr>
              <a:t>The UW-Green Bay Wellness Center</a:t>
            </a:r>
            <a:br>
              <a:rPr lang="en-US">
                <a:latin typeface="Arial"/>
                <a:cs typeface="Arial"/>
              </a:rPr>
            </a:br>
            <a:r>
              <a:rPr lang="en-US" sz="3200" i="1">
                <a:latin typeface="Arial"/>
                <a:cs typeface="Arial"/>
              </a:rPr>
              <a:t>Counseling</a:t>
            </a:r>
            <a:r>
              <a:rPr lang="en-US" sz="3200" b="1" i="1">
                <a:latin typeface="Arial"/>
                <a:cs typeface="Arial"/>
              </a:rPr>
              <a:t> Services</a:t>
            </a:r>
          </a:p>
        </p:txBody>
      </p:sp>
      <p:sp>
        <p:nvSpPr>
          <p:cNvPr id="3" name="Content Placeholder 2"/>
          <p:cNvSpPr>
            <a:spLocks noGrp="1"/>
          </p:cNvSpPr>
          <p:nvPr>
            <p:ph sz="half" idx="1"/>
          </p:nvPr>
        </p:nvSpPr>
        <p:spPr/>
        <p:txBody>
          <a:bodyPr vert="horz" lIns="91440" tIns="45720" rIns="91440" bIns="45720" rtlCol="0" anchor="t">
            <a:normAutofit/>
          </a:bodyPr>
          <a:lstStyle/>
          <a:p>
            <a:r>
              <a:rPr lang="en-US" b="1">
                <a:latin typeface="Arial"/>
                <a:cs typeface="Arial"/>
              </a:rPr>
              <a:t>Why refer someone to Counseling Services?</a:t>
            </a:r>
          </a:p>
          <a:p>
            <a:pPr lvl="2"/>
            <a:r>
              <a:rPr lang="en-US" sz="1800">
                <a:latin typeface="Arial"/>
                <a:cs typeface="Arial"/>
              </a:rPr>
              <a:t>Personal counseling</a:t>
            </a:r>
          </a:p>
          <a:p>
            <a:pPr lvl="2"/>
            <a:r>
              <a:rPr lang="en-US" sz="1800">
                <a:latin typeface="Arial"/>
                <a:cs typeface="Arial"/>
              </a:rPr>
              <a:t>Sexual assault/domestic violence support</a:t>
            </a:r>
          </a:p>
          <a:p>
            <a:pPr lvl="2"/>
            <a:r>
              <a:rPr lang="en-US" sz="1800">
                <a:latin typeface="Arial"/>
                <a:cs typeface="Arial"/>
              </a:rPr>
              <a:t>Alcohol or other drug assessments</a:t>
            </a:r>
          </a:p>
          <a:p>
            <a:pPr lvl="2"/>
            <a:r>
              <a:rPr lang="en-US" sz="1800">
                <a:latin typeface="Arial"/>
                <a:cs typeface="Arial"/>
              </a:rPr>
              <a:t>Crisis intervention</a:t>
            </a:r>
          </a:p>
          <a:p>
            <a:pPr lvl="2"/>
            <a:r>
              <a:rPr lang="en-US" sz="1800">
                <a:latin typeface="Arial"/>
                <a:cs typeface="Arial"/>
              </a:rPr>
              <a:t>Skills workshops (Pathways)</a:t>
            </a:r>
          </a:p>
          <a:p>
            <a:pPr lvl="2"/>
            <a:r>
              <a:rPr lang="en-US" sz="1800">
                <a:latin typeface="Arial"/>
                <a:cs typeface="Arial"/>
              </a:rPr>
              <a:t>Group Counseling (when offered)</a:t>
            </a:r>
          </a:p>
          <a:p>
            <a:pPr lvl="2"/>
            <a:r>
              <a:rPr lang="en-US" sz="1800">
                <a:latin typeface="Arial"/>
                <a:cs typeface="Arial"/>
              </a:rPr>
              <a:t>Graduate Student Internship Site</a:t>
            </a:r>
          </a:p>
          <a:p>
            <a:pPr lvl="2"/>
            <a:r>
              <a:rPr lang="en-US" sz="1800">
                <a:latin typeface="Arial"/>
                <a:cs typeface="Arial"/>
              </a:rPr>
              <a:t>Referral services</a:t>
            </a:r>
          </a:p>
          <a:p>
            <a:pPr lvl="2"/>
            <a:r>
              <a:rPr lang="en-US" sz="1800">
                <a:latin typeface="Arial"/>
                <a:cs typeface="Arial"/>
              </a:rPr>
              <a:t>Resources</a:t>
            </a:r>
          </a:p>
          <a:p>
            <a:pPr lvl="2"/>
            <a:r>
              <a:rPr lang="en-US" sz="1800">
                <a:latin typeface="Arial"/>
                <a:cs typeface="Arial"/>
              </a:rPr>
              <a:t>You at college app/Mantra</a:t>
            </a:r>
          </a:p>
          <a:p>
            <a:pPr marL="457200" lvl="1" indent="0">
              <a:buNone/>
            </a:pPr>
            <a:endParaRPr lang="en-US" sz="1400"/>
          </a:p>
        </p:txBody>
      </p:sp>
      <p:sp>
        <p:nvSpPr>
          <p:cNvPr id="4" name="Content Placeholder 3"/>
          <p:cNvSpPr>
            <a:spLocks noGrp="1"/>
          </p:cNvSpPr>
          <p:nvPr>
            <p:ph sz="half" idx="2"/>
          </p:nvPr>
        </p:nvSpPr>
        <p:spPr/>
        <p:txBody>
          <a:bodyPr vert="horz" lIns="121920" tIns="60960" rIns="121920" bIns="60960" rtlCol="0" anchor="t">
            <a:normAutofit/>
          </a:bodyPr>
          <a:lstStyle/>
          <a:p>
            <a:pPr marL="348615" indent="-348615"/>
            <a:r>
              <a:rPr lang="en-US" b="1">
                <a:latin typeface="Arial"/>
                <a:cs typeface="Arial"/>
              </a:rPr>
              <a:t>Cost</a:t>
            </a:r>
            <a:endParaRPr lang="en-US">
              <a:latin typeface="Arial"/>
              <a:cs typeface="Arial"/>
            </a:endParaRPr>
          </a:p>
          <a:p>
            <a:pPr marL="348615" lvl="1" indent="0">
              <a:buNone/>
            </a:pPr>
            <a:r>
              <a:rPr lang="en-US" sz="1850">
                <a:latin typeface="Arial"/>
                <a:cs typeface="Arial"/>
              </a:rPr>
              <a:t>No additional fee</a:t>
            </a:r>
          </a:p>
          <a:p>
            <a:pPr marL="348615" indent="-348615"/>
            <a:r>
              <a:rPr lang="en-US" b="1">
                <a:latin typeface="Arial"/>
                <a:cs typeface="Arial"/>
              </a:rPr>
              <a:t>Hours</a:t>
            </a:r>
          </a:p>
          <a:p>
            <a:pPr marL="348615" lvl="1" indent="0">
              <a:buNone/>
            </a:pPr>
            <a:r>
              <a:rPr lang="en-US" sz="1850">
                <a:latin typeface="Arial"/>
                <a:cs typeface="Arial"/>
              </a:rPr>
              <a:t>Monday	   8 a.m. to 4:30 p.m.</a:t>
            </a:r>
          </a:p>
          <a:p>
            <a:pPr marL="348615" lvl="1" indent="0">
              <a:buNone/>
            </a:pPr>
            <a:r>
              <a:rPr lang="en-US" sz="1850">
                <a:latin typeface="Arial"/>
                <a:cs typeface="Arial"/>
              </a:rPr>
              <a:t>Tuesday	   8 a.m. to 4:30 p.m.</a:t>
            </a:r>
          </a:p>
          <a:p>
            <a:pPr marL="348615" lvl="1" indent="0">
              <a:buNone/>
            </a:pPr>
            <a:r>
              <a:rPr lang="en-US" sz="1850">
                <a:latin typeface="Arial"/>
                <a:cs typeface="Arial"/>
              </a:rPr>
              <a:t>Wednesday       8 a.m. to 4:30 p.m.</a:t>
            </a:r>
          </a:p>
          <a:p>
            <a:pPr marL="348615" lvl="1" indent="0">
              <a:buNone/>
            </a:pPr>
            <a:r>
              <a:rPr lang="en-US" sz="1850">
                <a:latin typeface="Arial"/>
                <a:cs typeface="Arial"/>
              </a:rPr>
              <a:t>Thursday	   8 a.m. to 4:30 p.m.</a:t>
            </a:r>
          </a:p>
          <a:p>
            <a:pPr marL="348615" lvl="1" indent="0">
              <a:buNone/>
            </a:pPr>
            <a:r>
              <a:rPr lang="en-US" sz="1850">
                <a:latin typeface="Arial"/>
                <a:cs typeface="Arial"/>
              </a:rPr>
              <a:t>Friday	   8 a.m. to 4:30 p.m.</a:t>
            </a:r>
          </a:p>
          <a:p>
            <a:pPr marL="348615" lvl="1" indent="0">
              <a:buNone/>
            </a:pPr>
            <a:endParaRPr lang="en-US" sz="1867"/>
          </a:p>
          <a:p>
            <a:pPr marL="348615" lvl="1" indent="0">
              <a:buNone/>
            </a:pPr>
            <a:r>
              <a:rPr lang="en-US" sz="1850">
                <a:latin typeface="Arial"/>
                <a:cs typeface="Arial"/>
              </a:rPr>
              <a:t>Open year round, closed holidays</a:t>
            </a:r>
          </a:p>
        </p:txBody>
      </p:sp>
    </p:spTree>
    <p:extLst>
      <p:ext uri="{BB962C8B-B14F-4D97-AF65-F5344CB8AC3E}">
        <p14:creationId xmlns:p14="http://schemas.microsoft.com/office/powerpoint/2010/main" val="1399320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txBox="1">
            <a:spLocks noChangeArrowheads="1"/>
          </p:cNvSpPr>
          <p:nvPr/>
        </p:nvSpPr>
        <p:spPr bwMode="auto">
          <a:xfrm>
            <a:off x="838200" y="365125"/>
            <a:ext cx="10515600" cy="1325563"/>
          </a:xfrm>
          <a:prstGeom prst="rect">
            <a:avLst/>
          </a:prstGeom>
        </p:spPr>
        <p:txBody>
          <a:bodyPr vert="horz" lIns="91440" tIns="45720" rIns="91440" bIns="45720" rtlCol="0" anchor="b">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a:lstStyle>
          <a:p>
            <a:pPr algn="l" eaLnBrk="1" hangingPunct="1">
              <a:lnSpc>
                <a:spcPct val="90000"/>
              </a:lnSpc>
              <a:spcAft>
                <a:spcPts val="600"/>
              </a:spcAft>
              <a:defRPr/>
            </a:pPr>
            <a:r>
              <a:rPr lang="en-US" b="1" i="0" kern="1200">
                <a:solidFill>
                  <a:srgbClr val="005244"/>
                </a:solidFill>
                <a:latin typeface="Arial" panose="020B0604020202020204" pitchFamily="34" charset="0"/>
                <a:ea typeface="+mj-ea"/>
                <a:cs typeface="Arial" panose="020B0604020202020204" pitchFamily="34" charset="0"/>
              </a:rPr>
              <a:t>UW-Green Bay Wellness Center Counseling Services</a:t>
            </a:r>
          </a:p>
        </p:txBody>
      </p:sp>
      <p:sp>
        <p:nvSpPr>
          <p:cNvPr id="2" name="TextBox 1">
            <a:extLst>
              <a:ext uri="{FF2B5EF4-FFF2-40B4-BE49-F238E27FC236}">
                <a16:creationId xmlns:a16="http://schemas.microsoft.com/office/drawing/2014/main" id="{88E26230-5A4C-4A89-8FDA-A781CB264AB4}"/>
              </a:ext>
            </a:extLst>
          </p:cNvPr>
          <p:cNvSpPr txBox="1"/>
          <p:nvPr/>
        </p:nvSpPr>
        <p:spPr>
          <a:xfrm>
            <a:off x="5268458" y="4747411"/>
            <a:ext cx="2065436" cy="248209"/>
          </a:xfrm>
          <a:prstGeom prst="rect">
            <a:avLst/>
          </a:prstGeom>
          <a:noFill/>
        </p:spPr>
        <p:txBody>
          <a:bodyPr wrap="square" rtlCol="0">
            <a:spAutoFit/>
          </a:bodyPr>
          <a:lstStyle/>
          <a:p>
            <a:endParaRPr lang="en-US" sz="1013">
              <a:solidFill>
                <a:srgbClr val="000000"/>
              </a:solidFill>
              <a:latin typeface="Times New Roman"/>
            </a:endParaRPr>
          </a:p>
        </p:txBody>
      </p:sp>
      <p:pic>
        <p:nvPicPr>
          <p:cNvPr id="9" name="Picture 8">
            <a:extLst>
              <a:ext uri="{FF2B5EF4-FFF2-40B4-BE49-F238E27FC236}">
                <a16:creationId xmlns:a16="http://schemas.microsoft.com/office/drawing/2014/main" id="{8FEA0D54-2C3C-46F3-AD22-662F37FDBD5B}"/>
              </a:ext>
            </a:extLst>
          </p:cNvPr>
          <p:cNvPicPr>
            <a:picLocks noChangeAspect="1"/>
          </p:cNvPicPr>
          <p:nvPr/>
        </p:nvPicPr>
        <p:blipFill>
          <a:blip r:embed="rId3"/>
          <a:stretch>
            <a:fillRect/>
          </a:stretch>
        </p:blipFill>
        <p:spPr>
          <a:xfrm>
            <a:off x="2370899" y="1875954"/>
            <a:ext cx="905069" cy="1246688"/>
          </a:xfrm>
          <a:prstGeom prst="rect">
            <a:avLst/>
          </a:prstGeom>
        </p:spPr>
      </p:pic>
      <p:pic>
        <p:nvPicPr>
          <p:cNvPr id="10" name="Picture 9">
            <a:extLst>
              <a:ext uri="{FF2B5EF4-FFF2-40B4-BE49-F238E27FC236}">
                <a16:creationId xmlns:a16="http://schemas.microsoft.com/office/drawing/2014/main" id="{D4F8D3B1-AA6E-4177-A3E8-586704D457A9}"/>
              </a:ext>
            </a:extLst>
          </p:cNvPr>
          <p:cNvPicPr>
            <a:picLocks noChangeAspect="1"/>
          </p:cNvPicPr>
          <p:nvPr/>
        </p:nvPicPr>
        <p:blipFill>
          <a:blip r:embed="rId4"/>
          <a:stretch>
            <a:fillRect/>
          </a:stretch>
        </p:blipFill>
        <p:spPr>
          <a:xfrm>
            <a:off x="3947118" y="1863495"/>
            <a:ext cx="905070" cy="1241629"/>
          </a:xfrm>
          <a:prstGeom prst="rect">
            <a:avLst/>
          </a:prstGeom>
        </p:spPr>
      </p:pic>
      <p:pic>
        <p:nvPicPr>
          <p:cNvPr id="12" name="Picture 11">
            <a:extLst>
              <a:ext uri="{FF2B5EF4-FFF2-40B4-BE49-F238E27FC236}">
                <a16:creationId xmlns:a16="http://schemas.microsoft.com/office/drawing/2014/main" id="{3913518B-9A87-4D4C-B1EA-E0077C049963}"/>
              </a:ext>
            </a:extLst>
          </p:cNvPr>
          <p:cNvPicPr>
            <a:picLocks noChangeAspect="1"/>
          </p:cNvPicPr>
          <p:nvPr/>
        </p:nvPicPr>
        <p:blipFill>
          <a:blip r:embed="rId5"/>
          <a:stretch>
            <a:fillRect/>
          </a:stretch>
        </p:blipFill>
        <p:spPr>
          <a:xfrm>
            <a:off x="5636324" y="1825625"/>
            <a:ext cx="905069" cy="1317371"/>
          </a:xfrm>
          <a:prstGeom prst="rect">
            <a:avLst/>
          </a:prstGeom>
        </p:spPr>
      </p:pic>
      <p:sp>
        <p:nvSpPr>
          <p:cNvPr id="14" name="TextBox 13">
            <a:extLst>
              <a:ext uri="{FF2B5EF4-FFF2-40B4-BE49-F238E27FC236}">
                <a16:creationId xmlns:a16="http://schemas.microsoft.com/office/drawing/2014/main" id="{27EA6F21-9F3C-4431-B334-D5BF8C35EF48}"/>
              </a:ext>
            </a:extLst>
          </p:cNvPr>
          <p:cNvSpPr txBox="1"/>
          <p:nvPr/>
        </p:nvSpPr>
        <p:spPr>
          <a:xfrm>
            <a:off x="2258466" y="3177825"/>
            <a:ext cx="1169016" cy="523220"/>
          </a:xfrm>
          <a:prstGeom prst="rect">
            <a:avLst/>
          </a:prstGeom>
          <a:noFill/>
        </p:spPr>
        <p:txBody>
          <a:bodyPr wrap="square" lIns="91440" tIns="45720" rIns="91440" bIns="45720" rtlCol="0" anchor="t">
            <a:spAutoFit/>
          </a:bodyPr>
          <a:lstStyle/>
          <a:p>
            <a:pPr defTabSz="704088">
              <a:spcAft>
                <a:spcPts val="600"/>
              </a:spcAft>
            </a:pPr>
            <a:r>
              <a:rPr lang="en-US" sz="1150" kern="1200">
                <a:solidFill>
                  <a:srgbClr val="000000"/>
                </a:solidFill>
                <a:latin typeface="Arial"/>
                <a:cs typeface="Arial"/>
              </a:rPr>
              <a:t>Director:</a:t>
            </a:r>
            <a:r>
              <a:rPr lang="en-US" sz="1150">
                <a:solidFill>
                  <a:srgbClr val="000000"/>
                </a:solidFill>
                <a:latin typeface="Arial"/>
                <a:cs typeface="Arial"/>
              </a:rPr>
              <a:t> </a:t>
            </a:r>
            <a:endParaRPr lang="en-US" sz="1150" kern="1200">
              <a:solidFill>
                <a:srgbClr val="000000"/>
              </a:solidFill>
              <a:latin typeface="Arial"/>
              <a:cs typeface="Arial"/>
            </a:endParaRPr>
          </a:p>
          <a:p>
            <a:pPr defTabSz="704088">
              <a:spcAft>
                <a:spcPts val="600"/>
              </a:spcAft>
            </a:pPr>
            <a:r>
              <a:rPr lang="en-US" sz="1150" kern="1200">
                <a:solidFill>
                  <a:srgbClr val="000000"/>
                </a:solidFill>
                <a:latin typeface="Arial"/>
                <a:cs typeface="Arial"/>
              </a:rPr>
              <a:t>Amy </a:t>
            </a:r>
            <a:r>
              <a:rPr lang="en-US" sz="1150" kern="1200" err="1">
                <a:solidFill>
                  <a:srgbClr val="000000"/>
                </a:solidFill>
                <a:latin typeface="Arial"/>
                <a:cs typeface="Arial"/>
              </a:rPr>
              <a:t>Henniges</a:t>
            </a:r>
            <a:endParaRPr lang="en-US" sz="1150">
              <a:solidFill>
                <a:srgbClr val="000000"/>
              </a:solidFill>
              <a:latin typeface="Arial"/>
              <a:cs typeface="Arial"/>
            </a:endParaRPr>
          </a:p>
        </p:txBody>
      </p:sp>
      <p:sp>
        <p:nvSpPr>
          <p:cNvPr id="15" name="TextBox 14">
            <a:extLst>
              <a:ext uri="{FF2B5EF4-FFF2-40B4-BE49-F238E27FC236}">
                <a16:creationId xmlns:a16="http://schemas.microsoft.com/office/drawing/2014/main" id="{1D84851C-AD9A-4D67-95E4-F5C33CEDE9BB}"/>
              </a:ext>
            </a:extLst>
          </p:cNvPr>
          <p:cNvSpPr txBox="1"/>
          <p:nvPr/>
        </p:nvSpPr>
        <p:spPr>
          <a:xfrm>
            <a:off x="3872397" y="3172459"/>
            <a:ext cx="1054510" cy="524759"/>
          </a:xfrm>
          <a:prstGeom prst="rect">
            <a:avLst/>
          </a:prstGeom>
          <a:noFill/>
        </p:spPr>
        <p:txBody>
          <a:bodyPr wrap="square" lIns="91440" tIns="45720" rIns="91440" bIns="45720" rtlCol="0" anchor="t">
            <a:spAutoFit/>
          </a:bodyPr>
          <a:lstStyle/>
          <a:p>
            <a:pPr defTabSz="704088">
              <a:spcAft>
                <a:spcPts val="600"/>
              </a:spcAft>
            </a:pPr>
            <a:r>
              <a:rPr lang="en-US" sz="1150" kern="1200">
                <a:solidFill>
                  <a:srgbClr val="000000"/>
                </a:solidFill>
                <a:latin typeface="Arial"/>
                <a:cs typeface="Arial"/>
              </a:rPr>
              <a:t>Counselor:</a:t>
            </a:r>
          </a:p>
          <a:p>
            <a:pPr defTabSz="704088">
              <a:spcAft>
                <a:spcPts val="600"/>
              </a:spcAft>
            </a:pPr>
            <a:r>
              <a:rPr lang="en-US" sz="1150" kern="1200">
                <a:solidFill>
                  <a:srgbClr val="000000"/>
                </a:solidFill>
                <a:latin typeface="Arial"/>
                <a:cs typeface="Arial"/>
              </a:rPr>
              <a:t>Lissa </a:t>
            </a:r>
            <a:r>
              <a:rPr lang="en-US" sz="1150" kern="1200" err="1">
                <a:solidFill>
                  <a:srgbClr val="000000"/>
                </a:solidFill>
                <a:latin typeface="Arial"/>
                <a:cs typeface="Arial"/>
              </a:rPr>
              <a:t>Balison</a:t>
            </a:r>
            <a:endParaRPr lang="en-US" sz="1150">
              <a:solidFill>
                <a:srgbClr val="000000"/>
              </a:solidFill>
              <a:latin typeface="Arial"/>
              <a:cs typeface="Arial"/>
            </a:endParaRPr>
          </a:p>
        </p:txBody>
      </p:sp>
      <p:sp>
        <p:nvSpPr>
          <p:cNvPr id="16" name="TextBox 15">
            <a:extLst>
              <a:ext uri="{FF2B5EF4-FFF2-40B4-BE49-F238E27FC236}">
                <a16:creationId xmlns:a16="http://schemas.microsoft.com/office/drawing/2014/main" id="{16551A02-01F5-485A-ADDB-5C32E111AC15}"/>
              </a:ext>
            </a:extLst>
          </p:cNvPr>
          <p:cNvSpPr txBox="1"/>
          <p:nvPr/>
        </p:nvSpPr>
        <p:spPr>
          <a:xfrm>
            <a:off x="5517916" y="3148752"/>
            <a:ext cx="1298605" cy="524759"/>
          </a:xfrm>
          <a:prstGeom prst="rect">
            <a:avLst/>
          </a:prstGeom>
          <a:noFill/>
        </p:spPr>
        <p:txBody>
          <a:bodyPr wrap="square" lIns="91440" tIns="45720" rIns="91440" bIns="45720" rtlCol="0" anchor="t">
            <a:spAutoFit/>
          </a:bodyPr>
          <a:lstStyle/>
          <a:p>
            <a:pPr defTabSz="704088">
              <a:spcAft>
                <a:spcPts val="600"/>
              </a:spcAft>
            </a:pPr>
            <a:r>
              <a:rPr lang="en-US" sz="1150" kern="1200">
                <a:solidFill>
                  <a:srgbClr val="000000"/>
                </a:solidFill>
                <a:latin typeface="Arial"/>
                <a:cs typeface="Arial"/>
              </a:rPr>
              <a:t>Counselor:</a:t>
            </a:r>
          </a:p>
          <a:p>
            <a:pPr defTabSz="704088">
              <a:spcAft>
                <a:spcPts val="600"/>
              </a:spcAft>
            </a:pPr>
            <a:r>
              <a:rPr lang="en-US" sz="1150" kern="1200">
                <a:solidFill>
                  <a:srgbClr val="000000"/>
                </a:solidFill>
                <a:latin typeface="Arial"/>
                <a:cs typeface="Arial"/>
              </a:rPr>
              <a:t>Michelle Gauger</a:t>
            </a:r>
            <a:endParaRPr lang="en-US" sz="1150">
              <a:solidFill>
                <a:srgbClr val="000000"/>
              </a:solidFill>
              <a:latin typeface="Arial"/>
              <a:cs typeface="Arial"/>
            </a:endParaRPr>
          </a:p>
        </p:txBody>
      </p:sp>
      <p:sp>
        <p:nvSpPr>
          <p:cNvPr id="20" name="TextBox 19">
            <a:extLst>
              <a:ext uri="{FF2B5EF4-FFF2-40B4-BE49-F238E27FC236}">
                <a16:creationId xmlns:a16="http://schemas.microsoft.com/office/drawing/2014/main" id="{E24D96B5-B581-4FEE-8EC5-3D3948A78621}"/>
              </a:ext>
            </a:extLst>
          </p:cNvPr>
          <p:cNvSpPr txBox="1"/>
          <p:nvPr/>
        </p:nvSpPr>
        <p:spPr>
          <a:xfrm>
            <a:off x="3574943" y="5389775"/>
            <a:ext cx="1351963" cy="524759"/>
          </a:xfrm>
          <a:prstGeom prst="rect">
            <a:avLst/>
          </a:prstGeom>
          <a:noFill/>
        </p:spPr>
        <p:txBody>
          <a:bodyPr wrap="square" lIns="91440" tIns="45720" rIns="91440" bIns="45720" rtlCol="0" anchor="t">
            <a:spAutoFit/>
          </a:bodyPr>
          <a:lstStyle/>
          <a:p>
            <a:pPr defTabSz="704088">
              <a:spcAft>
                <a:spcPts val="600"/>
              </a:spcAft>
            </a:pPr>
            <a:r>
              <a:rPr lang="en-US" sz="1150" kern="1200">
                <a:solidFill>
                  <a:srgbClr val="000000"/>
                </a:solidFill>
                <a:latin typeface="Arial"/>
                <a:cs typeface="Arial"/>
              </a:rPr>
              <a:t>Counselor:</a:t>
            </a:r>
            <a:r>
              <a:rPr lang="en-US" sz="1150">
                <a:solidFill>
                  <a:srgbClr val="000000"/>
                </a:solidFill>
                <a:latin typeface="Arial"/>
                <a:cs typeface="Arial"/>
              </a:rPr>
              <a:t> </a:t>
            </a:r>
            <a:endParaRPr lang="en-US" sz="1150" kern="1200">
              <a:solidFill>
                <a:srgbClr val="000000"/>
              </a:solidFill>
              <a:latin typeface="Arial"/>
              <a:cs typeface="Arial"/>
            </a:endParaRPr>
          </a:p>
          <a:p>
            <a:pPr defTabSz="704088">
              <a:spcAft>
                <a:spcPts val="600"/>
              </a:spcAft>
            </a:pPr>
            <a:r>
              <a:rPr lang="en-US" sz="1150" kern="1200">
                <a:solidFill>
                  <a:srgbClr val="000000"/>
                </a:solidFill>
                <a:latin typeface="Arial"/>
                <a:cs typeface="Arial"/>
              </a:rPr>
              <a:t>Fue Lee</a:t>
            </a:r>
            <a:endParaRPr lang="en-US" sz="1150">
              <a:solidFill>
                <a:srgbClr val="000000"/>
              </a:solidFill>
              <a:latin typeface="Arial"/>
              <a:cs typeface="Arial"/>
            </a:endParaRPr>
          </a:p>
        </p:txBody>
      </p:sp>
      <p:sp>
        <p:nvSpPr>
          <p:cNvPr id="6" name="Rectangle 5">
            <a:extLst>
              <a:ext uri="{FF2B5EF4-FFF2-40B4-BE49-F238E27FC236}">
                <a16:creationId xmlns:a16="http://schemas.microsoft.com/office/drawing/2014/main" id="{038A43CE-9D6D-42C6-887A-B15335F210A2}"/>
              </a:ext>
            </a:extLst>
          </p:cNvPr>
          <p:cNvSpPr/>
          <p:nvPr/>
        </p:nvSpPr>
        <p:spPr>
          <a:xfrm>
            <a:off x="3896610" y="6234987"/>
            <a:ext cx="4411223" cy="270074"/>
          </a:xfrm>
          <a:prstGeom prst="rect">
            <a:avLst/>
          </a:prstGeom>
        </p:spPr>
        <p:txBody>
          <a:bodyPr wrap="square" lIns="91440" tIns="45720" rIns="91440" bIns="45720" anchor="t">
            <a:spAutoFit/>
          </a:bodyPr>
          <a:lstStyle/>
          <a:p>
            <a:pPr algn="r" defTabSz="704088">
              <a:spcAft>
                <a:spcPts val="600"/>
              </a:spcAft>
            </a:pPr>
            <a:r>
              <a:rPr lang="en-US" sz="1150" kern="1200">
                <a:solidFill>
                  <a:srgbClr val="000000"/>
                </a:solidFill>
                <a:latin typeface="Arial"/>
                <a:cs typeface="Arial"/>
              </a:rPr>
              <a:t>Front Desk Staff: Kim </a:t>
            </a:r>
            <a:r>
              <a:rPr lang="en-US" sz="1150" kern="1200" err="1">
                <a:solidFill>
                  <a:srgbClr val="000000"/>
                </a:solidFill>
                <a:latin typeface="Arial"/>
                <a:cs typeface="Arial"/>
              </a:rPr>
              <a:t>McKeefry</a:t>
            </a:r>
            <a:r>
              <a:rPr lang="en-US" sz="1150" kern="1200">
                <a:solidFill>
                  <a:srgbClr val="000000"/>
                </a:solidFill>
                <a:latin typeface="Arial"/>
                <a:cs typeface="Arial"/>
              </a:rPr>
              <a:t>, Patty Terry and Sharon Ducat</a:t>
            </a:r>
            <a:r>
              <a:rPr lang="en-US" sz="1150">
                <a:solidFill>
                  <a:srgbClr val="000000"/>
                </a:solidFill>
                <a:latin typeface="Arial"/>
                <a:cs typeface="Arial"/>
              </a:rPr>
              <a:t>  </a:t>
            </a:r>
            <a:endParaRPr lang="en-US" sz="1500">
              <a:solidFill>
                <a:srgbClr val="000000"/>
              </a:solidFill>
              <a:latin typeface="Arial"/>
              <a:cs typeface="Arial"/>
            </a:endParaRPr>
          </a:p>
        </p:txBody>
      </p:sp>
      <p:sp>
        <p:nvSpPr>
          <p:cNvPr id="4" name="TextBox 3">
            <a:extLst>
              <a:ext uri="{FF2B5EF4-FFF2-40B4-BE49-F238E27FC236}">
                <a16:creationId xmlns:a16="http://schemas.microsoft.com/office/drawing/2014/main" id="{6B44EF9B-5899-4D98-AA94-62101953DE89}"/>
              </a:ext>
            </a:extLst>
          </p:cNvPr>
          <p:cNvSpPr txBox="1"/>
          <p:nvPr/>
        </p:nvSpPr>
        <p:spPr>
          <a:xfrm>
            <a:off x="7057074" y="5330627"/>
            <a:ext cx="1286478" cy="447815"/>
          </a:xfrm>
          <a:prstGeom prst="rect">
            <a:avLst/>
          </a:prstGeom>
          <a:noFill/>
        </p:spPr>
        <p:txBody>
          <a:bodyPr wrap="square" lIns="91440" tIns="45720" rIns="91440" bIns="45720" rtlCol="0" anchor="t">
            <a:spAutoFit/>
          </a:bodyPr>
          <a:lstStyle/>
          <a:p>
            <a:pPr defTabSz="704088">
              <a:spcAft>
                <a:spcPts val="600"/>
              </a:spcAft>
            </a:pPr>
            <a:r>
              <a:rPr lang="en-US" sz="1150" kern="1200">
                <a:solidFill>
                  <a:srgbClr val="000000"/>
                </a:solidFill>
                <a:latin typeface="Arial"/>
                <a:cs typeface="Arial"/>
              </a:rPr>
              <a:t>Health Educator: Caitlin Henriksen</a:t>
            </a:r>
            <a:endParaRPr lang="en-US" sz="1150">
              <a:solidFill>
                <a:srgbClr val="000000"/>
              </a:solidFill>
              <a:latin typeface="Arial"/>
              <a:cs typeface="Arial"/>
            </a:endParaRPr>
          </a:p>
        </p:txBody>
      </p:sp>
      <p:pic>
        <p:nvPicPr>
          <p:cNvPr id="5" name="Picture 4">
            <a:extLst>
              <a:ext uri="{FF2B5EF4-FFF2-40B4-BE49-F238E27FC236}">
                <a16:creationId xmlns:a16="http://schemas.microsoft.com/office/drawing/2014/main" id="{400E1C0A-12E7-46C5-A3BD-8EBEB9DC2E26}"/>
              </a:ext>
            </a:extLst>
          </p:cNvPr>
          <p:cNvPicPr>
            <a:picLocks noChangeAspect="1"/>
          </p:cNvPicPr>
          <p:nvPr/>
        </p:nvPicPr>
        <p:blipFill>
          <a:blip r:embed="rId6"/>
          <a:stretch>
            <a:fillRect/>
          </a:stretch>
        </p:blipFill>
        <p:spPr>
          <a:xfrm>
            <a:off x="7164085" y="3767306"/>
            <a:ext cx="1011945" cy="1517918"/>
          </a:xfrm>
          <a:prstGeom prst="rect">
            <a:avLst/>
          </a:prstGeom>
        </p:spPr>
      </p:pic>
      <p:pic>
        <p:nvPicPr>
          <p:cNvPr id="11" name="Picture 10">
            <a:extLst>
              <a:ext uri="{FF2B5EF4-FFF2-40B4-BE49-F238E27FC236}">
                <a16:creationId xmlns:a16="http://schemas.microsoft.com/office/drawing/2014/main" id="{958FF88F-CFE0-4879-B2F8-F01DD7F34762}"/>
              </a:ext>
            </a:extLst>
          </p:cNvPr>
          <p:cNvPicPr>
            <a:picLocks noChangeAspect="1"/>
          </p:cNvPicPr>
          <p:nvPr/>
        </p:nvPicPr>
        <p:blipFill>
          <a:blip r:embed="rId7"/>
          <a:stretch>
            <a:fillRect/>
          </a:stretch>
        </p:blipFill>
        <p:spPr>
          <a:xfrm>
            <a:off x="7201726" y="1825626"/>
            <a:ext cx="1006864" cy="1317371"/>
          </a:xfrm>
          <a:prstGeom prst="rect">
            <a:avLst/>
          </a:prstGeom>
        </p:spPr>
      </p:pic>
      <p:pic>
        <p:nvPicPr>
          <p:cNvPr id="13" name="Picture 12">
            <a:extLst>
              <a:ext uri="{FF2B5EF4-FFF2-40B4-BE49-F238E27FC236}">
                <a16:creationId xmlns:a16="http://schemas.microsoft.com/office/drawing/2014/main" id="{CE9068AC-F542-4E44-9EE9-FB1F719BCABC}"/>
              </a:ext>
            </a:extLst>
          </p:cNvPr>
          <p:cNvPicPr>
            <a:picLocks noChangeAspect="1"/>
          </p:cNvPicPr>
          <p:nvPr/>
        </p:nvPicPr>
        <p:blipFill>
          <a:blip r:embed="rId8"/>
          <a:stretch>
            <a:fillRect/>
          </a:stretch>
        </p:blipFill>
        <p:spPr>
          <a:xfrm>
            <a:off x="3673056" y="3819663"/>
            <a:ext cx="1011945" cy="1517917"/>
          </a:xfrm>
          <a:prstGeom prst="rect">
            <a:avLst/>
          </a:prstGeom>
        </p:spPr>
      </p:pic>
      <p:sp>
        <p:nvSpPr>
          <p:cNvPr id="19" name="TextBox 18">
            <a:extLst>
              <a:ext uri="{FF2B5EF4-FFF2-40B4-BE49-F238E27FC236}">
                <a16:creationId xmlns:a16="http://schemas.microsoft.com/office/drawing/2014/main" id="{C0135672-473D-45A8-9398-C92FEAD59718}"/>
              </a:ext>
            </a:extLst>
          </p:cNvPr>
          <p:cNvSpPr txBox="1"/>
          <p:nvPr/>
        </p:nvSpPr>
        <p:spPr>
          <a:xfrm>
            <a:off x="5253122" y="5403409"/>
            <a:ext cx="1477617" cy="524759"/>
          </a:xfrm>
          <a:prstGeom prst="rect">
            <a:avLst/>
          </a:prstGeom>
          <a:noFill/>
        </p:spPr>
        <p:txBody>
          <a:bodyPr wrap="square" lIns="91440" tIns="45720" rIns="91440" bIns="45720" rtlCol="0" anchor="t">
            <a:spAutoFit/>
          </a:bodyPr>
          <a:lstStyle/>
          <a:p>
            <a:pPr defTabSz="704088">
              <a:spcAft>
                <a:spcPts val="600"/>
              </a:spcAft>
            </a:pPr>
            <a:r>
              <a:rPr lang="en-US" sz="1150" kern="1200">
                <a:latin typeface="Arial"/>
                <a:cs typeface="Times New Roman"/>
              </a:rPr>
              <a:t>Counselor:</a:t>
            </a:r>
          </a:p>
          <a:p>
            <a:pPr defTabSz="704088">
              <a:spcAft>
                <a:spcPts val="600"/>
              </a:spcAft>
            </a:pPr>
            <a:r>
              <a:rPr lang="en-US" sz="1150" kern="1200">
                <a:latin typeface="Arial"/>
                <a:cs typeface="Times New Roman"/>
              </a:rPr>
              <a:t>Bruce </a:t>
            </a:r>
            <a:r>
              <a:rPr lang="en-US" sz="1150" kern="1200" err="1">
                <a:latin typeface="Arial"/>
                <a:cs typeface="Times New Roman"/>
              </a:rPr>
              <a:t>Skovera</a:t>
            </a:r>
            <a:endParaRPr lang="en-US" sz="1150">
              <a:latin typeface="Arial"/>
              <a:cs typeface="Times New Roman"/>
            </a:endParaRPr>
          </a:p>
        </p:txBody>
      </p:sp>
      <p:sp>
        <p:nvSpPr>
          <p:cNvPr id="18" name="TextBox 17">
            <a:extLst>
              <a:ext uri="{FF2B5EF4-FFF2-40B4-BE49-F238E27FC236}">
                <a16:creationId xmlns:a16="http://schemas.microsoft.com/office/drawing/2014/main" id="{91DC70D5-35BE-4917-9048-4FC4A822D9FF}"/>
              </a:ext>
            </a:extLst>
          </p:cNvPr>
          <p:cNvSpPr txBox="1"/>
          <p:nvPr/>
        </p:nvSpPr>
        <p:spPr>
          <a:xfrm>
            <a:off x="7185332" y="3155628"/>
            <a:ext cx="1349815" cy="524759"/>
          </a:xfrm>
          <a:prstGeom prst="rect">
            <a:avLst/>
          </a:prstGeom>
          <a:noFill/>
        </p:spPr>
        <p:txBody>
          <a:bodyPr wrap="square" lIns="91440" tIns="45720" rIns="91440" bIns="45720" rtlCol="0" anchor="t">
            <a:spAutoFit/>
          </a:bodyPr>
          <a:lstStyle/>
          <a:p>
            <a:pPr defTabSz="704088">
              <a:spcAft>
                <a:spcPts val="600"/>
              </a:spcAft>
            </a:pPr>
            <a:r>
              <a:rPr lang="en-US" sz="1150" kern="1200">
                <a:latin typeface="Arial"/>
                <a:cs typeface="Times New Roman"/>
              </a:rPr>
              <a:t>Counselor:</a:t>
            </a:r>
          </a:p>
          <a:p>
            <a:pPr defTabSz="704088">
              <a:spcAft>
                <a:spcPts val="600"/>
              </a:spcAft>
            </a:pPr>
            <a:r>
              <a:rPr lang="en-US" sz="1150" kern="1200">
                <a:latin typeface="Arial"/>
                <a:cs typeface="Times New Roman"/>
              </a:rPr>
              <a:t>Emily Buske</a:t>
            </a:r>
            <a:endParaRPr lang="en-US" sz="1150">
              <a:latin typeface="Arial"/>
              <a:cs typeface="Times New Roman"/>
            </a:endParaRPr>
          </a:p>
        </p:txBody>
      </p:sp>
      <p:pic>
        <p:nvPicPr>
          <p:cNvPr id="7" name="Picture 6">
            <a:extLst>
              <a:ext uri="{FF2B5EF4-FFF2-40B4-BE49-F238E27FC236}">
                <a16:creationId xmlns:a16="http://schemas.microsoft.com/office/drawing/2014/main" id="{9D13EEF4-1BF4-4307-9DCA-EFC8B0474325}"/>
              </a:ext>
            </a:extLst>
          </p:cNvPr>
          <p:cNvPicPr>
            <a:picLocks noChangeAspect="1"/>
          </p:cNvPicPr>
          <p:nvPr/>
        </p:nvPicPr>
        <p:blipFill>
          <a:blip r:embed="rId9"/>
          <a:stretch>
            <a:fillRect/>
          </a:stretch>
        </p:blipFill>
        <p:spPr>
          <a:xfrm>
            <a:off x="5365064" y="3793619"/>
            <a:ext cx="1011945" cy="1518102"/>
          </a:xfrm>
          <a:prstGeom prst="rect">
            <a:avLst/>
          </a:prstGeom>
        </p:spPr>
      </p:pic>
      <p:sp>
        <p:nvSpPr>
          <p:cNvPr id="17" name="TextBox 16">
            <a:extLst>
              <a:ext uri="{FF2B5EF4-FFF2-40B4-BE49-F238E27FC236}">
                <a16:creationId xmlns:a16="http://schemas.microsoft.com/office/drawing/2014/main" id="{A52D7EA9-9666-405F-B27D-11707FEF09C8}"/>
              </a:ext>
            </a:extLst>
          </p:cNvPr>
          <p:cNvSpPr txBox="1"/>
          <p:nvPr/>
        </p:nvSpPr>
        <p:spPr>
          <a:xfrm>
            <a:off x="8537712" y="3142996"/>
            <a:ext cx="1598227" cy="524759"/>
          </a:xfrm>
          <a:prstGeom prst="rect">
            <a:avLst/>
          </a:prstGeom>
          <a:noFill/>
        </p:spPr>
        <p:txBody>
          <a:bodyPr wrap="square" rtlCol="0">
            <a:spAutoFit/>
          </a:bodyPr>
          <a:lstStyle/>
          <a:p>
            <a:pPr defTabSz="704088">
              <a:spcAft>
                <a:spcPts val="600"/>
              </a:spcAft>
            </a:pPr>
            <a:r>
              <a:rPr lang="en-US" sz="1155" kern="1200">
                <a:solidFill>
                  <a:schemeClr val="tx1"/>
                </a:solidFill>
                <a:latin typeface="+mn-lt"/>
                <a:ea typeface="+mn-ea"/>
                <a:cs typeface="+mn-cs"/>
              </a:rPr>
              <a:t>Counselor:</a:t>
            </a:r>
          </a:p>
          <a:p>
            <a:pPr defTabSz="704088">
              <a:spcAft>
                <a:spcPts val="600"/>
              </a:spcAft>
            </a:pPr>
            <a:r>
              <a:rPr lang="en-US" sz="1155" kern="1200">
                <a:solidFill>
                  <a:schemeClr val="tx1"/>
                </a:solidFill>
                <a:latin typeface="+mn-lt"/>
                <a:ea typeface="+mn-ea"/>
                <a:cs typeface="+mn-cs"/>
              </a:rPr>
              <a:t>Stephanie O’Connor</a:t>
            </a:r>
            <a:endParaRPr lang="en-US" sz="1500"/>
          </a:p>
        </p:txBody>
      </p:sp>
    </p:spTree>
    <p:extLst>
      <p:ext uri="{BB962C8B-B14F-4D97-AF65-F5344CB8AC3E}">
        <p14:creationId xmlns:p14="http://schemas.microsoft.com/office/powerpoint/2010/main" val="1983944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62D6B-5E81-465A-AB4A-7AC141F16035}"/>
              </a:ext>
            </a:extLst>
          </p:cNvPr>
          <p:cNvSpPr>
            <a:spLocks noGrp="1"/>
          </p:cNvSpPr>
          <p:nvPr>
            <p:ph type="title"/>
          </p:nvPr>
        </p:nvSpPr>
        <p:spPr/>
        <p:txBody>
          <a:bodyPr>
            <a:normAutofit fontScale="90000"/>
          </a:bodyPr>
          <a:lstStyle/>
          <a:p>
            <a:r>
              <a:rPr lang="en-US"/>
              <a:t>UW-Green Bay Counseling Center</a:t>
            </a:r>
            <a:br>
              <a:rPr lang="en-US"/>
            </a:br>
            <a:r>
              <a:rPr lang="en-US" sz="4400"/>
              <a:t>Sheboygan &amp; Manitowoc Campuses</a:t>
            </a:r>
          </a:p>
        </p:txBody>
      </p:sp>
      <p:sp>
        <p:nvSpPr>
          <p:cNvPr id="5" name="AutoShape 4" descr="https://powerpoint.officeapps.live.com/pods/GetClipboardImage.ashx?Id=d7dd31b5-14cf-4a88-bdea-aeeb1588826a&amp;DC=US1C&amp;pkey=3eb27284-43ad-4eaf-bd10-1b52b1558e40&amp;wdwaccluster=US1C">
            <a:extLst>
              <a:ext uri="{FF2B5EF4-FFF2-40B4-BE49-F238E27FC236}">
                <a16:creationId xmlns:a16="http://schemas.microsoft.com/office/drawing/2014/main" id="{B91CBB8A-99A8-4B8F-9D57-A7AF35B7E7B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https://powerpoint.officeapps.live.com/pods/GetClipboardImage.ashx?Id=d7dd31b5-14cf-4a88-bdea-aeeb1588826a&amp;DC=US1C&amp;pkey=3eb27284-43ad-4eaf-bd10-1b52b1558e40&amp;wdwaccluster=US1C">
            <a:extLst>
              <a:ext uri="{FF2B5EF4-FFF2-40B4-BE49-F238E27FC236}">
                <a16:creationId xmlns:a16="http://schemas.microsoft.com/office/drawing/2014/main" id="{B1345071-07E5-4CDE-B109-1F1A43484EE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8" name="Picture 12">
            <a:extLst>
              <a:ext uri="{FF2B5EF4-FFF2-40B4-BE49-F238E27FC236}">
                <a16:creationId xmlns:a16="http://schemas.microsoft.com/office/drawing/2014/main" id="{3695902F-F2DD-4F0A-AA73-E3E2A18450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1294" y="2198476"/>
            <a:ext cx="1529280" cy="204332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1DB6574F-DEE2-44B6-A145-EE145FB4A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8579" y="2198687"/>
            <a:ext cx="1529280" cy="204332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48BB12A-ACB3-4A1D-BC81-EBA3452C37BA}"/>
              </a:ext>
            </a:extLst>
          </p:cNvPr>
          <p:cNvSpPr/>
          <p:nvPr/>
        </p:nvSpPr>
        <p:spPr>
          <a:xfrm>
            <a:off x="4984781" y="4477588"/>
            <a:ext cx="1917639" cy="923330"/>
          </a:xfrm>
          <a:prstGeom prst="rect">
            <a:avLst/>
          </a:prstGeom>
        </p:spPr>
        <p:txBody>
          <a:bodyPr wrap="square">
            <a:spAutoFit/>
          </a:bodyPr>
          <a:lstStyle/>
          <a:p>
            <a:pPr algn="ctr" fontAlgn="base"/>
            <a:r>
              <a:rPr lang="en-US">
                <a:solidFill>
                  <a:srgbClr val="282B25"/>
                </a:solidFill>
                <a:latin typeface="Arial" panose="020B0604020202020204" pitchFamily="34" charset="0"/>
                <a:cs typeface="Arial" panose="020B0604020202020204" pitchFamily="34" charset="0"/>
              </a:rPr>
              <a:t>Terra Braatz, ​</a:t>
            </a:r>
          </a:p>
          <a:p>
            <a:pPr algn="ctr" fontAlgn="base"/>
            <a:r>
              <a:rPr lang="en-US">
                <a:solidFill>
                  <a:srgbClr val="282B25"/>
                </a:solidFill>
                <a:latin typeface="Arial" panose="020B0604020202020204" pitchFamily="34" charset="0"/>
                <a:cs typeface="Arial" panose="020B0604020202020204" pitchFamily="34" charset="0"/>
              </a:rPr>
              <a:t>MSE, LPC​</a:t>
            </a:r>
          </a:p>
          <a:p>
            <a:pPr algn="ctr" fontAlgn="base"/>
            <a:r>
              <a:rPr lang="en-US">
                <a:solidFill>
                  <a:srgbClr val="282B25"/>
                </a:solidFill>
                <a:latin typeface="Segoe UI" panose="020B0502040204020203" pitchFamily="34" charset="0"/>
              </a:rPr>
              <a:t>UW-Sheboygan</a:t>
            </a:r>
          </a:p>
        </p:txBody>
      </p:sp>
      <p:sp>
        <p:nvSpPr>
          <p:cNvPr id="9" name="Rectangle 8">
            <a:extLst>
              <a:ext uri="{FF2B5EF4-FFF2-40B4-BE49-F238E27FC236}">
                <a16:creationId xmlns:a16="http://schemas.microsoft.com/office/drawing/2014/main" id="{1C71DEE1-F1FC-4760-816D-B53BFC3BB9FA}"/>
              </a:ext>
            </a:extLst>
          </p:cNvPr>
          <p:cNvSpPr/>
          <p:nvPr/>
        </p:nvSpPr>
        <p:spPr>
          <a:xfrm>
            <a:off x="7126759" y="4515026"/>
            <a:ext cx="2012921" cy="923330"/>
          </a:xfrm>
          <a:prstGeom prst="rect">
            <a:avLst/>
          </a:prstGeom>
        </p:spPr>
        <p:txBody>
          <a:bodyPr wrap="square">
            <a:spAutoFit/>
          </a:bodyPr>
          <a:lstStyle/>
          <a:p>
            <a:pPr algn="ctr"/>
            <a:r>
              <a:rPr lang="en-US">
                <a:solidFill>
                  <a:srgbClr val="282B25"/>
                </a:solidFill>
                <a:latin typeface="Arial" panose="020B0604020202020204" pitchFamily="34" charset="0"/>
              </a:rPr>
              <a:t>Nicole </a:t>
            </a:r>
            <a:r>
              <a:rPr lang="en-US" err="1">
                <a:solidFill>
                  <a:srgbClr val="282B25"/>
                </a:solidFill>
                <a:latin typeface="Arial" panose="020B0604020202020204" pitchFamily="34" charset="0"/>
              </a:rPr>
              <a:t>Sanfilippo,MSW</a:t>
            </a:r>
            <a:r>
              <a:rPr lang="en-US">
                <a:solidFill>
                  <a:srgbClr val="282B25"/>
                </a:solidFill>
                <a:latin typeface="Arial" panose="020B0604020202020204" pitchFamily="34" charset="0"/>
              </a:rPr>
              <a:t>, CAPSW</a:t>
            </a:r>
          </a:p>
          <a:p>
            <a:pPr algn="ctr"/>
            <a:r>
              <a:rPr lang="en-US">
                <a:solidFill>
                  <a:srgbClr val="282B25"/>
                </a:solidFill>
                <a:latin typeface="Arial" panose="020B0604020202020204" pitchFamily="34" charset="0"/>
              </a:rPr>
              <a:t>UW-Sheboygan</a:t>
            </a:r>
            <a:endParaRPr lang="en-US"/>
          </a:p>
        </p:txBody>
      </p:sp>
      <p:sp>
        <p:nvSpPr>
          <p:cNvPr id="10" name="Rectangle 9">
            <a:extLst>
              <a:ext uri="{FF2B5EF4-FFF2-40B4-BE49-F238E27FC236}">
                <a16:creationId xmlns:a16="http://schemas.microsoft.com/office/drawing/2014/main" id="{3A891974-2A23-462A-A5A1-28788F8231A4}"/>
              </a:ext>
            </a:extLst>
          </p:cNvPr>
          <p:cNvSpPr/>
          <p:nvPr/>
        </p:nvSpPr>
        <p:spPr>
          <a:xfrm>
            <a:off x="2905782" y="4467644"/>
            <a:ext cx="1917639" cy="923330"/>
          </a:xfrm>
          <a:prstGeom prst="rect">
            <a:avLst/>
          </a:prstGeom>
        </p:spPr>
        <p:txBody>
          <a:bodyPr wrap="square">
            <a:spAutoFit/>
          </a:bodyPr>
          <a:lstStyle/>
          <a:p>
            <a:pPr algn="ctr"/>
            <a:r>
              <a:rPr lang="en-US">
                <a:solidFill>
                  <a:srgbClr val="282B25"/>
                </a:solidFill>
                <a:latin typeface="Arial" panose="020B0604020202020204" pitchFamily="34" charset="0"/>
              </a:rPr>
              <a:t>Staci Salzmann, MS, LPC</a:t>
            </a:r>
          </a:p>
          <a:p>
            <a:pPr algn="ctr"/>
            <a:r>
              <a:rPr lang="en-US">
                <a:solidFill>
                  <a:srgbClr val="282B25"/>
                </a:solidFill>
                <a:latin typeface="Arial" panose="020B0604020202020204" pitchFamily="34" charset="0"/>
              </a:rPr>
              <a:t>UW-Manitowoc</a:t>
            </a:r>
            <a:endParaRPr lang="en-US"/>
          </a:p>
        </p:txBody>
      </p:sp>
      <p:pic>
        <p:nvPicPr>
          <p:cNvPr id="14" name="Picture 4" descr="SSM Health Logo">
            <a:extLst>
              <a:ext uri="{FF2B5EF4-FFF2-40B4-BE49-F238E27FC236}">
                <a16:creationId xmlns:a16="http://schemas.microsoft.com/office/drawing/2014/main" id="{22F9DFC6-A0B0-4116-A441-887ECC79C4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6581" y="6064249"/>
            <a:ext cx="35814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0CD9053-C774-4F50-BC6D-620F64DD773C}"/>
              </a:ext>
            </a:extLst>
          </p:cNvPr>
          <p:cNvPicPr>
            <a:picLocks noChangeAspect="1"/>
          </p:cNvPicPr>
          <p:nvPr/>
        </p:nvPicPr>
        <p:blipFill>
          <a:blip r:embed="rId5"/>
          <a:stretch>
            <a:fillRect/>
          </a:stretch>
        </p:blipFill>
        <p:spPr>
          <a:xfrm>
            <a:off x="5090210" y="2255452"/>
            <a:ext cx="1524132" cy="2048434"/>
          </a:xfrm>
          <a:prstGeom prst="rect">
            <a:avLst/>
          </a:prstGeom>
        </p:spPr>
      </p:pic>
    </p:spTree>
    <p:extLst>
      <p:ext uri="{BB962C8B-B14F-4D97-AF65-F5344CB8AC3E}">
        <p14:creationId xmlns:p14="http://schemas.microsoft.com/office/powerpoint/2010/main" val="3669041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a:br>
            <a:br>
              <a:rPr lang="en-US"/>
            </a:br>
            <a:br>
              <a:rPr lang="en-US"/>
            </a:br>
            <a:r>
              <a:rPr lang="en-US"/>
              <a:t>Counseling Marinette Campus</a:t>
            </a:r>
            <a:br>
              <a:rPr lang="en-US" sz="3200" b="1" i="1"/>
            </a:br>
            <a:br>
              <a:rPr lang="en-US" sz="3200" b="1" i="1"/>
            </a:br>
            <a:endParaRPr lang="en-US" sz="3200" b="1" i="1">
              <a:solidFill>
                <a:srgbClr val="FF7319"/>
              </a:solidFill>
            </a:endParaRPr>
          </a:p>
        </p:txBody>
      </p:sp>
      <p:sp>
        <p:nvSpPr>
          <p:cNvPr id="5" name="Content Placeholder 4">
            <a:extLst>
              <a:ext uri="{FF2B5EF4-FFF2-40B4-BE49-F238E27FC236}">
                <a16:creationId xmlns:a16="http://schemas.microsoft.com/office/drawing/2014/main" id="{14840383-DB57-42F9-8AB0-9D72B2F5F746}"/>
              </a:ext>
            </a:extLst>
          </p:cNvPr>
          <p:cNvSpPr>
            <a:spLocks noGrp="1"/>
          </p:cNvSpPr>
          <p:nvPr>
            <p:ph idx="1"/>
          </p:nvPr>
        </p:nvSpPr>
        <p:spPr>
          <a:xfrm>
            <a:off x="838200" y="1456531"/>
            <a:ext cx="9527382" cy="4351338"/>
          </a:xfrm>
        </p:spPr>
        <p:txBody>
          <a:bodyPr vert="horz" lIns="91440" tIns="45720" rIns="91440" bIns="45720" rtlCol="0" anchor="t">
            <a:normAutofit/>
          </a:bodyPr>
          <a:lstStyle/>
          <a:p>
            <a:pPr marL="685165" lvl="1" indent="-335915"/>
            <a:endParaRPr lang="en-US" b="1"/>
          </a:p>
          <a:p>
            <a:pPr marL="685165" lvl="1" indent="-335915"/>
            <a:r>
              <a:rPr lang="en-US" b="1">
                <a:latin typeface="Arial"/>
                <a:cs typeface="Arial"/>
              </a:rPr>
              <a:t>Fue Lee, Counselor, </a:t>
            </a:r>
            <a:r>
              <a:rPr lang="en-US">
                <a:latin typeface="Arial"/>
                <a:cs typeface="Arial"/>
              </a:rPr>
              <a:t>will have office hours on site at the Marinette Campus every other week on Wednesday</a:t>
            </a:r>
          </a:p>
          <a:p>
            <a:pPr marL="685165" lvl="1" indent="-335915"/>
            <a:endParaRPr lang="en-US"/>
          </a:p>
          <a:p>
            <a:pPr marL="685165" lvl="1" indent="-335915"/>
            <a:r>
              <a:rPr lang="en-US">
                <a:latin typeface="Arial"/>
                <a:cs typeface="Arial"/>
              </a:rPr>
              <a:t>Virtual visits can be scheduled on all other weekdays </a:t>
            </a:r>
          </a:p>
          <a:p>
            <a:pPr marL="685165" lvl="1" indent="-335915"/>
            <a:r>
              <a:rPr lang="en-US">
                <a:latin typeface="Arial"/>
                <a:cs typeface="Arial"/>
              </a:rPr>
              <a:t>Available to triage urgent situations weekdays</a:t>
            </a:r>
          </a:p>
          <a:p>
            <a:pPr marL="685165" lvl="1" indent="-335915"/>
            <a:r>
              <a:rPr lang="en-US">
                <a:latin typeface="Arial"/>
                <a:cs typeface="Arial"/>
              </a:rPr>
              <a:t>Call 920-465-2380 to schedule appointments and indicate appointment is for a Marinette student. </a:t>
            </a:r>
          </a:p>
          <a:p>
            <a:pPr marL="685165" lvl="1" indent="-335915"/>
            <a:r>
              <a:rPr lang="en-US">
                <a:latin typeface="Arial"/>
                <a:cs typeface="Arial"/>
              </a:rPr>
              <a:t>Call 911 or 24/7 UW Mental Health Support Line at 888-531-2142  for emergencies or afterhours </a:t>
            </a:r>
          </a:p>
        </p:txBody>
      </p:sp>
      <p:pic>
        <p:nvPicPr>
          <p:cNvPr id="3" name="Picture 2">
            <a:extLst>
              <a:ext uri="{FF2B5EF4-FFF2-40B4-BE49-F238E27FC236}">
                <a16:creationId xmlns:a16="http://schemas.microsoft.com/office/drawing/2014/main" id="{928F997D-2CD7-4E4F-8C70-3C69D4726689}"/>
              </a:ext>
            </a:extLst>
          </p:cNvPr>
          <p:cNvPicPr>
            <a:picLocks noChangeAspect="1"/>
          </p:cNvPicPr>
          <p:nvPr/>
        </p:nvPicPr>
        <p:blipFill>
          <a:blip r:embed="rId3"/>
          <a:stretch>
            <a:fillRect/>
          </a:stretch>
        </p:blipFill>
        <p:spPr>
          <a:xfrm>
            <a:off x="9825231" y="1312102"/>
            <a:ext cx="1298561" cy="1950889"/>
          </a:xfrm>
          <a:prstGeom prst="rect">
            <a:avLst/>
          </a:prstGeom>
        </p:spPr>
      </p:pic>
    </p:spTree>
    <p:extLst>
      <p:ext uri="{BB962C8B-B14F-4D97-AF65-F5344CB8AC3E}">
        <p14:creationId xmlns:p14="http://schemas.microsoft.com/office/powerpoint/2010/main" val="3447636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16D21-704C-4729-FD64-59CE2BFEE1D9}"/>
              </a:ext>
            </a:extLst>
          </p:cNvPr>
          <p:cNvSpPr>
            <a:spLocks noGrp="1"/>
          </p:cNvSpPr>
          <p:nvPr>
            <p:ph type="title"/>
          </p:nvPr>
        </p:nvSpPr>
        <p:spPr/>
        <p:txBody>
          <a:bodyPr/>
          <a:lstStyle/>
          <a:p>
            <a:r>
              <a:rPr lang="en-US">
                <a:latin typeface="Arial"/>
                <a:cs typeface="Arial"/>
              </a:rPr>
              <a:t>Americans with Disabilities Act</a:t>
            </a:r>
            <a:endParaRPr lang="en-US"/>
          </a:p>
        </p:txBody>
      </p:sp>
      <p:sp>
        <p:nvSpPr>
          <p:cNvPr id="3" name="Content Placeholder 2">
            <a:extLst>
              <a:ext uri="{FF2B5EF4-FFF2-40B4-BE49-F238E27FC236}">
                <a16:creationId xmlns:a16="http://schemas.microsoft.com/office/drawing/2014/main" id="{3069EFA4-C75A-371F-6DA3-76A85B43488E}"/>
              </a:ext>
            </a:extLst>
          </p:cNvPr>
          <p:cNvSpPr>
            <a:spLocks noGrp="1"/>
          </p:cNvSpPr>
          <p:nvPr>
            <p:ph idx="1"/>
          </p:nvPr>
        </p:nvSpPr>
        <p:spPr/>
        <p:txBody>
          <a:bodyPr vert="horz" lIns="91440" tIns="45720" rIns="91440" bIns="45720" rtlCol="0" anchor="t">
            <a:normAutofit/>
          </a:bodyPr>
          <a:lstStyle/>
          <a:p>
            <a:r>
              <a:rPr lang="en-US">
                <a:latin typeface="Arial"/>
                <a:cs typeface="Arial"/>
              </a:rPr>
              <a:t>Federal law prohibiting discrimination against qualified individuals with disabilities in all conditions of employment (recruitment, interviewing, discipline, etc.).</a:t>
            </a:r>
            <a:endParaRPr lang="en-US"/>
          </a:p>
          <a:p>
            <a:r>
              <a:rPr lang="en-US">
                <a:latin typeface="Arial"/>
                <a:cs typeface="Arial"/>
              </a:rPr>
              <a:t>A disability is defined as a physical or mental impairment that substantially limits one or more of a person's major life activities, a history of such impairment, or being regarded as having such impairment.</a:t>
            </a:r>
          </a:p>
          <a:p>
            <a:r>
              <a:rPr lang="en-US">
                <a:latin typeface="Arial"/>
                <a:cs typeface="Arial"/>
              </a:rPr>
              <a:t>Prohibits an employer from retaliating against an employee that exercises ADA rights. </a:t>
            </a:r>
            <a:endParaRPr lang="en-US"/>
          </a:p>
        </p:txBody>
      </p:sp>
    </p:spTree>
    <p:extLst>
      <p:ext uri="{BB962C8B-B14F-4D97-AF65-F5344CB8AC3E}">
        <p14:creationId xmlns:p14="http://schemas.microsoft.com/office/powerpoint/2010/main" val="42580391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A173BE2-F685-E509-182B-E2DE6EFB825C}"/>
              </a:ext>
            </a:extLst>
          </p:cNvPr>
          <p:cNvSpPr txBox="1">
            <a:spLocks/>
          </p:cNvSpPr>
          <p:nvPr/>
        </p:nvSpPr>
        <p:spPr>
          <a:xfrm>
            <a:off x="732368" y="107577"/>
            <a:ext cx="10723035" cy="1336956"/>
          </a:xfrm>
          <a:prstGeom prst="rect">
            <a:avLst/>
          </a:prstGeom>
        </p:spPr>
        <p:txBody>
          <a:bodyPr lIns="91440" tIns="45720" rIns="91440" bIns="45720" anchor="t"/>
          <a:lstStyle>
            <a:lvl1pPr algn="ctr" defTabSz="685800" rtl="0" eaLnBrk="1" latinLnBrk="0" hangingPunct="1">
              <a:spcBef>
                <a:spcPct val="0"/>
              </a:spcBef>
              <a:buNone/>
              <a:defRPr sz="3450" kern="1200">
                <a:solidFill>
                  <a:srgbClr val="006633"/>
                </a:solidFill>
                <a:latin typeface="+mn-lt"/>
                <a:ea typeface="+mj-ea"/>
                <a:cs typeface="+mj-cs"/>
              </a:defRPr>
            </a:lvl1pPr>
          </a:lstStyle>
          <a:p>
            <a:pPr defTabSz="914377"/>
            <a:endParaRPr lang="en-US" sz="3200" b="1" i="1">
              <a:solidFill>
                <a:srgbClr val="FF7319"/>
              </a:solidFill>
              <a:latin typeface="Times New Roman"/>
              <a:cs typeface="Times New Roman"/>
            </a:endParaRPr>
          </a:p>
        </p:txBody>
      </p:sp>
      <p:grpSp>
        <p:nvGrpSpPr>
          <p:cNvPr id="17" name="Group 16">
            <a:extLst>
              <a:ext uri="{FF2B5EF4-FFF2-40B4-BE49-F238E27FC236}">
                <a16:creationId xmlns:a16="http://schemas.microsoft.com/office/drawing/2014/main" id="{C2213B63-51C6-A204-15C5-BFD3B2494D65}"/>
              </a:ext>
            </a:extLst>
          </p:cNvPr>
          <p:cNvGrpSpPr/>
          <p:nvPr/>
        </p:nvGrpSpPr>
        <p:grpSpPr>
          <a:xfrm>
            <a:off x="1309103" y="1635991"/>
            <a:ext cx="2438400" cy="3097647"/>
            <a:chOff x="35281" y="1226993"/>
            <a:chExt cx="1828800" cy="2323235"/>
          </a:xfrm>
        </p:grpSpPr>
        <p:sp>
          <p:nvSpPr>
            <p:cNvPr id="4" name="Content Placeholder 2">
              <a:extLst>
                <a:ext uri="{FF2B5EF4-FFF2-40B4-BE49-F238E27FC236}">
                  <a16:creationId xmlns:a16="http://schemas.microsoft.com/office/drawing/2014/main" id="{EFACAE81-0EA1-0220-4289-67A64799407F}"/>
                </a:ext>
              </a:extLst>
            </p:cNvPr>
            <p:cNvSpPr txBox="1">
              <a:spLocks/>
            </p:cNvSpPr>
            <p:nvPr/>
          </p:nvSpPr>
          <p:spPr>
            <a:xfrm>
              <a:off x="35281" y="2931968"/>
              <a:ext cx="1828800" cy="618260"/>
            </a:xfrm>
            <a:prstGeom prst="rect">
              <a:avLst/>
            </a:prstGeom>
          </p:spPr>
          <p:txBody>
            <a:bodyPr vert="horz" lIns="121920" tIns="60960" rIns="121920" bIns="60960" rtlCol="0" anchor="t">
              <a:normAutofit/>
            </a:bodyPr>
            <a:lstStyle>
              <a:lvl1pPr marL="261938" indent="-261938" algn="l" defTabSz="685800" rtl="0" eaLnBrk="1" latinLnBrk="0" hangingPunct="1">
                <a:spcBef>
                  <a:spcPts val="1500"/>
                </a:spcBef>
                <a:buClr>
                  <a:srgbClr val="006633"/>
                </a:buClr>
                <a:buSzPct val="110000"/>
                <a:buFont typeface="Wingdings 2" pitchFamily="18" charset="2"/>
                <a:buChar char=""/>
                <a:defRPr sz="1800" kern="1200">
                  <a:solidFill>
                    <a:schemeClr val="accent2">
                      <a:lumMod val="50000"/>
                    </a:schemeClr>
                  </a:solidFill>
                  <a:latin typeface="Calibri (Headings)"/>
                  <a:ea typeface="+mn-ea"/>
                  <a:cs typeface="Calibri (Headings)"/>
                </a:defRPr>
              </a:lvl1pPr>
              <a:lvl2pPr marL="514350" indent="-252413" algn="l" defTabSz="685800" rtl="0" eaLnBrk="1" latinLnBrk="0" hangingPunct="1">
                <a:spcBef>
                  <a:spcPts val="450"/>
                </a:spcBef>
                <a:buClr>
                  <a:srgbClr val="006633"/>
                </a:buClr>
                <a:buSzPct val="110000"/>
                <a:buFont typeface="Wingdings 2" pitchFamily="18" charset="2"/>
                <a:buChar char=""/>
                <a:defRPr sz="1650" kern="1200">
                  <a:solidFill>
                    <a:schemeClr val="accent2">
                      <a:lumMod val="50000"/>
                    </a:schemeClr>
                  </a:solidFill>
                  <a:latin typeface="Calibri (Headings)"/>
                  <a:ea typeface="+mn-ea"/>
                  <a:cs typeface="Calibri (Headings)"/>
                </a:defRPr>
              </a:lvl2pPr>
              <a:lvl3pPr marL="726281" indent="-211931" algn="l" defTabSz="685800" rtl="0" eaLnBrk="1" latinLnBrk="0" hangingPunct="1">
                <a:spcBef>
                  <a:spcPts val="450"/>
                </a:spcBef>
                <a:buClr>
                  <a:srgbClr val="006633"/>
                </a:buClr>
                <a:buSzPct val="110000"/>
                <a:buFont typeface="Wingdings 2" pitchFamily="18" charset="2"/>
                <a:buChar char=""/>
                <a:defRPr sz="1500" kern="1200">
                  <a:solidFill>
                    <a:schemeClr val="accent2">
                      <a:lumMod val="50000"/>
                    </a:schemeClr>
                  </a:solidFill>
                  <a:latin typeface="Calibri (Headings)"/>
                  <a:ea typeface="+mn-ea"/>
                  <a:cs typeface="Calibri (Headings)"/>
                </a:defRPr>
              </a:lvl3pPr>
              <a:lvl4pPr marL="947738" indent="-221456" algn="l" defTabSz="685800" rtl="0" eaLnBrk="1" latinLnBrk="0" hangingPunct="1">
                <a:spcBef>
                  <a:spcPts val="450"/>
                </a:spcBef>
                <a:buClr>
                  <a:srgbClr val="006633"/>
                </a:buClr>
                <a:buSzPct val="110000"/>
                <a:buFont typeface="Wingdings 2" pitchFamily="18" charset="2"/>
                <a:buChar char=""/>
                <a:defRPr sz="1350" kern="1200">
                  <a:solidFill>
                    <a:schemeClr val="accent2">
                      <a:lumMod val="50000"/>
                    </a:schemeClr>
                  </a:solidFill>
                  <a:latin typeface="Calibri (Headings)"/>
                  <a:ea typeface="+mn-ea"/>
                  <a:cs typeface="Calibri (Headings)"/>
                </a:defRPr>
              </a:lvl4pPr>
              <a:lvl5pPr marL="1159669" indent="-211931" algn="l" defTabSz="685800" rtl="0" eaLnBrk="1" latinLnBrk="0" hangingPunct="1">
                <a:spcBef>
                  <a:spcPts val="450"/>
                </a:spcBef>
                <a:buClr>
                  <a:srgbClr val="006633"/>
                </a:buClr>
                <a:buSzPct val="110000"/>
                <a:buFont typeface="Wingdings 2" pitchFamily="18" charset="2"/>
                <a:buChar char=""/>
                <a:defRPr sz="1350" kern="1200">
                  <a:solidFill>
                    <a:schemeClr val="accent2">
                      <a:lumMod val="50000"/>
                    </a:schemeClr>
                  </a:solidFill>
                  <a:latin typeface="Calibri (Headings)"/>
                  <a:ea typeface="+mn-ea"/>
                  <a:cs typeface="Calibri (Heading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defTabSz="914377">
                <a:spcBef>
                  <a:spcPts val="2000"/>
                </a:spcBef>
                <a:buNone/>
              </a:pPr>
              <a:r>
                <a:rPr lang="en-US" sz="1467" b="1">
                  <a:solidFill>
                    <a:srgbClr val="CCCCCC">
                      <a:lumMod val="50000"/>
                    </a:srgbClr>
                  </a:solidFill>
                </a:rPr>
                <a:t>Jennifer Fischer, MD</a:t>
              </a:r>
              <a:br>
                <a:rPr lang="en-US" sz="1467">
                  <a:solidFill>
                    <a:srgbClr val="CCCCCC">
                      <a:lumMod val="50000"/>
                    </a:srgbClr>
                  </a:solidFill>
                </a:rPr>
              </a:br>
              <a:r>
                <a:rPr lang="en-US" sz="1333">
                  <a:solidFill>
                    <a:srgbClr val="CCCCCC">
                      <a:lumMod val="50000"/>
                    </a:srgbClr>
                  </a:solidFill>
                </a:rPr>
                <a:t>Prevea Child and Adolescent Psychiatrist</a:t>
              </a:r>
            </a:p>
          </p:txBody>
        </p:sp>
        <p:pic>
          <p:nvPicPr>
            <p:cNvPr id="8" name="Picture 9" descr="A person posing for the camera&#10;&#10;Description automatically generated">
              <a:extLst>
                <a:ext uri="{FF2B5EF4-FFF2-40B4-BE49-F238E27FC236}">
                  <a16:creationId xmlns:a16="http://schemas.microsoft.com/office/drawing/2014/main" id="{24BF1CF5-0DD6-0FC2-70F3-7A3DE826D0B5}"/>
                </a:ext>
              </a:extLst>
            </p:cNvPr>
            <p:cNvPicPr>
              <a:picLocks noChangeAspect="1"/>
            </p:cNvPicPr>
            <p:nvPr/>
          </p:nvPicPr>
          <p:blipFill>
            <a:blip r:embed="rId3"/>
            <a:stretch>
              <a:fillRect/>
            </a:stretch>
          </p:blipFill>
          <p:spPr>
            <a:xfrm>
              <a:off x="344411" y="1226993"/>
              <a:ext cx="1210541" cy="1660814"/>
            </a:xfrm>
            <a:prstGeom prst="rect">
              <a:avLst/>
            </a:prstGeom>
          </p:spPr>
        </p:pic>
      </p:grpSp>
      <p:grpSp>
        <p:nvGrpSpPr>
          <p:cNvPr id="16" name="Group 15">
            <a:extLst>
              <a:ext uri="{FF2B5EF4-FFF2-40B4-BE49-F238E27FC236}">
                <a16:creationId xmlns:a16="http://schemas.microsoft.com/office/drawing/2014/main" id="{F875913D-7A8C-4933-FCC6-FB4F8D9D9F5D}"/>
              </a:ext>
            </a:extLst>
          </p:cNvPr>
          <p:cNvGrpSpPr/>
          <p:nvPr/>
        </p:nvGrpSpPr>
        <p:grpSpPr>
          <a:xfrm>
            <a:off x="3688529" y="1635991"/>
            <a:ext cx="2438400" cy="3097647"/>
            <a:chOff x="1849141" y="1226993"/>
            <a:chExt cx="1828800" cy="2323235"/>
          </a:xfrm>
        </p:grpSpPr>
        <p:sp>
          <p:nvSpPr>
            <p:cNvPr id="5" name="Content Placeholder 3">
              <a:extLst>
                <a:ext uri="{FF2B5EF4-FFF2-40B4-BE49-F238E27FC236}">
                  <a16:creationId xmlns:a16="http://schemas.microsoft.com/office/drawing/2014/main" id="{EAF66268-D4DE-B770-0F7F-80A877C6E1C3}"/>
                </a:ext>
              </a:extLst>
            </p:cNvPr>
            <p:cNvSpPr txBox="1">
              <a:spLocks/>
            </p:cNvSpPr>
            <p:nvPr/>
          </p:nvSpPr>
          <p:spPr>
            <a:xfrm>
              <a:off x="1849141" y="2931968"/>
              <a:ext cx="1828800" cy="618260"/>
            </a:xfrm>
            <a:prstGeom prst="rect">
              <a:avLst/>
            </a:prstGeom>
          </p:spPr>
          <p:txBody>
            <a:bodyPr vert="horz" lIns="121920" tIns="60960" rIns="121920" bIns="60960" rtlCol="0" anchor="t">
              <a:normAutofit/>
            </a:bodyPr>
            <a:lstStyle>
              <a:lvl1pPr marL="261938" indent="-261938" algn="l" defTabSz="685800" rtl="0" eaLnBrk="1" latinLnBrk="0" hangingPunct="1">
                <a:spcBef>
                  <a:spcPts val="1500"/>
                </a:spcBef>
                <a:buClr>
                  <a:srgbClr val="006633"/>
                </a:buClr>
                <a:buSzPct val="110000"/>
                <a:buFont typeface="Wingdings 2" pitchFamily="18" charset="2"/>
                <a:buChar char=""/>
                <a:defRPr sz="1800" kern="1200">
                  <a:solidFill>
                    <a:schemeClr val="accent2">
                      <a:lumMod val="50000"/>
                    </a:schemeClr>
                  </a:solidFill>
                  <a:latin typeface="Calibri (Headings)"/>
                  <a:ea typeface="+mn-ea"/>
                  <a:cs typeface="Calibri (Headings)"/>
                </a:defRPr>
              </a:lvl1pPr>
              <a:lvl2pPr marL="514350" indent="-252413" algn="l" defTabSz="685800" rtl="0" eaLnBrk="1" latinLnBrk="0" hangingPunct="1">
                <a:spcBef>
                  <a:spcPts val="450"/>
                </a:spcBef>
                <a:buClr>
                  <a:srgbClr val="006633"/>
                </a:buClr>
                <a:buSzPct val="110000"/>
                <a:buFont typeface="Wingdings 2" pitchFamily="18" charset="2"/>
                <a:buChar char=""/>
                <a:defRPr sz="1650" kern="1200">
                  <a:solidFill>
                    <a:schemeClr val="accent2">
                      <a:lumMod val="50000"/>
                    </a:schemeClr>
                  </a:solidFill>
                  <a:latin typeface="Calibri (Headings)"/>
                  <a:ea typeface="+mn-ea"/>
                  <a:cs typeface="Calibri (Headings)"/>
                </a:defRPr>
              </a:lvl2pPr>
              <a:lvl3pPr marL="726281" indent="-211931" algn="l" defTabSz="685800" rtl="0" eaLnBrk="1" latinLnBrk="0" hangingPunct="1">
                <a:spcBef>
                  <a:spcPts val="450"/>
                </a:spcBef>
                <a:buClr>
                  <a:srgbClr val="006633"/>
                </a:buClr>
                <a:buSzPct val="110000"/>
                <a:buFont typeface="Wingdings 2" pitchFamily="18" charset="2"/>
                <a:buChar char=""/>
                <a:defRPr sz="1500" kern="1200">
                  <a:solidFill>
                    <a:schemeClr val="accent2">
                      <a:lumMod val="50000"/>
                    </a:schemeClr>
                  </a:solidFill>
                  <a:latin typeface="Calibri (Headings)"/>
                  <a:ea typeface="+mn-ea"/>
                  <a:cs typeface="Calibri (Headings)"/>
                </a:defRPr>
              </a:lvl3pPr>
              <a:lvl4pPr marL="947738" indent="-221456" algn="l" defTabSz="685800" rtl="0" eaLnBrk="1" latinLnBrk="0" hangingPunct="1">
                <a:spcBef>
                  <a:spcPts val="450"/>
                </a:spcBef>
                <a:buClr>
                  <a:srgbClr val="006633"/>
                </a:buClr>
                <a:buSzPct val="110000"/>
                <a:buFont typeface="Wingdings 2" pitchFamily="18" charset="2"/>
                <a:buChar char=""/>
                <a:defRPr sz="1350" kern="1200">
                  <a:solidFill>
                    <a:schemeClr val="accent2">
                      <a:lumMod val="50000"/>
                    </a:schemeClr>
                  </a:solidFill>
                  <a:latin typeface="Calibri (Headings)"/>
                  <a:ea typeface="+mn-ea"/>
                  <a:cs typeface="Calibri (Headings)"/>
                </a:defRPr>
              </a:lvl4pPr>
              <a:lvl5pPr marL="1159669" indent="-211931" algn="l" defTabSz="685800" rtl="0" eaLnBrk="1" latinLnBrk="0" hangingPunct="1">
                <a:spcBef>
                  <a:spcPts val="450"/>
                </a:spcBef>
                <a:buClr>
                  <a:srgbClr val="006633"/>
                </a:buClr>
                <a:buSzPct val="110000"/>
                <a:buFont typeface="Wingdings 2" pitchFamily="18" charset="2"/>
                <a:buChar char=""/>
                <a:defRPr sz="1350" kern="1200">
                  <a:solidFill>
                    <a:schemeClr val="accent2">
                      <a:lumMod val="50000"/>
                    </a:schemeClr>
                  </a:solidFill>
                  <a:latin typeface="Calibri (Headings)"/>
                  <a:ea typeface="+mn-ea"/>
                  <a:cs typeface="Calibri (Heading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defTabSz="914377">
                <a:spcBef>
                  <a:spcPts val="2000"/>
                </a:spcBef>
                <a:buNone/>
              </a:pPr>
              <a:r>
                <a:rPr lang="en-US" sz="1467" b="1">
                  <a:solidFill>
                    <a:srgbClr val="CCCCCC">
                      <a:lumMod val="50000"/>
                    </a:srgbClr>
                  </a:solidFill>
                </a:rPr>
                <a:t>Michelle Cullen, MSN, APNP</a:t>
              </a:r>
              <a:br>
                <a:rPr lang="en-US" sz="1467">
                  <a:solidFill>
                    <a:srgbClr val="CCCCCC">
                      <a:lumMod val="50000"/>
                    </a:srgbClr>
                  </a:solidFill>
                </a:rPr>
              </a:br>
              <a:r>
                <a:rPr lang="en-US" sz="1333">
                  <a:solidFill>
                    <a:srgbClr val="CCCCCC">
                      <a:lumMod val="50000"/>
                    </a:srgbClr>
                  </a:solidFill>
                </a:rPr>
                <a:t>Internal Medicine Nurse Practitioner</a:t>
              </a:r>
            </a:p>
          </p:txBody>
        </p:sp>
        <p:pic>
          <p:nvPicPr>
            <p:cNvPr id="9" name="Picture 10" descr="A person smiling for the camera&#10;&#10;Description automatically generated">
              <a:extLst>
                <a:ext uri="{FF2B5EF4-FFF2-40B4-BE49-F238E27FC236}">
                  <a16:creationId xmlns:a16="http://schemas.microsoft.com/office/drawing/2014/main" id="{B499AEBF-D18D-8CEB-CEE4-04C97BCEADD8}"/>
                </a:ext>
              </a:extLst>
            </p:cNvPr>
            <p:cNvPicPr>
              <a:picLocks noChangeAspect="1"/>
            </p:cNvPicPr>
            <p:nvPr/>
          </p:nvPicPr>
          <p:blipFill>
            <a:blip r:embed="rId4"/>
            <a:stretch>
              <a:fillRect/>
            </a:stretch>
          </p:blipFill>
          <p:spPr>
            <a:xfrm>
              <a:off x="2158271" y="1226993"/>
              <a:ext cx="1210541" cy="1660814"/>
            </a:xfrm>
            <a:prstGeom prst="rect">
              <a:avLst/>
            </a:prstGeom>
          </p:spPr>
        </p:pic>
      </p:grpSp>
      <p:grpSp>
        <p:nvGrpSpPr>
          <p:cNvPr id="14" name="Group 13">
            <a:extLst>
              <a:ext uri="{FF2B5EF4-FFF2-40B4-BE49-F238E27FC236}">
                <a16:creationId xmlns:a16="http://schemas.microsoft.com/office/drawing/2014/main" id="{FDD8B796-C07D-030D-EF0B-82155D7E963E}"/>
              </a:ext>
            </a:extLst>
          </p:cNvPr>
          <p:cNvGrpSpPr/>
          <p:nvPr/>
        </p:nvGrpSpPr>
        <p:grpSpPr>
          <a:xfrm>
            <a:off x="6770984" y="1635991"/>
            <a:ext cx="2438400" cy="3097647"/>
            <a:chOff x="5504361" y="1226993"/>
            <a:chExt cx="1828800" cy="2323235"/>
          </a:xfrm>
        </p:grpSpPr>
        <p:sp>
          <p:nvSpPr>
            <p:cNvPr id="6" name="Content Placeholder 2">
              <a:extLst>
                <a:ext uri="{FF2B5EF4-FFF2-40B4-BE49-F238E27FC236}">
                  <a16:creationId xmlns:a16="http://schemas.microsoft.com/office/drawing/2014/main" id="{2DC15526-3E31-B685-90F2-FBE299ECBFE9}"/>
                </a:ext>
              </a:extLst>
            </p:cNvPr>
            <p:cNvSpPr txBox="1">
              <a:spLocks/>
            </p:cNvSpPr>
            <p:nvPr/>
          </p:nvSpPr>
          <p:spPr>
            <a:xfrm>
              <a:off x="5504361" y="2931968"/>
              <a:ext cx="1828800" cy="618260"/>
            </a:xfrm>
            <a:prstGeom prst="rect">
              <a:avLst/>
            </a:prstGeom>
          </p:spPr>
          <p:txBody>
            <a:bodyPr vert="horz" lIns="121920" tIns="60960" rIns="121920" bIns="60960" rtlCol="0" anchor="t">
              <a:normAutofit/>
            </a:bodyPr>
            <a:lstStyle>
              <a:lvl1pPr marL="261938" indent="-261938" algn="l" defTabSz="685800" rtl="0" eaLnBrk="1" latinLnBrk="0" hangingPunct="1">
                <a:spcBef>
                  <a:spcPts val="1200"/>
                </a:spcBef>
                <a:buClr>
                  <a:srgbClr val="006633"/>
                </a:buClr>
                <a:buSzPct val="110000"/>
                <a:buFont typeface="Wingdings 2" pitchFamily="18" charset="2"/>
                <a:buChar char=""/>
                <a:defRPr sz="1500" kern="1200">
                  <a:solidFill>
                    <a:schemeClr val="accent2">
                      <a:lumMod val="50000"/>
                    </a:schemeClr>
                  </a:solidFill>
                  <a:latin typeface="Calibri (Headings)"/>
                  <a:ea typeface="+mn-ea"/>
                  <a:cs typeface="Calibri (Headings)"/>
                </a:defRPr>
              </a:lvl1pPr>
              <a:lvl2pPr marL="514350" indent="-252413" algn="l" defTabSz="685800" rtl="0" eaLnBrk="1" latinLnBrk="0" hangingPunct="1">
                <a:spcBef>
                  <a:spcPts val="450"/>
                </a:spcBef>
                <a:buClr>
                  <a:srgbClr val="006633"/>
                </a:buClr>
                <a:buSzPct val="110000"/>
                <a:buFont typeface="Wingdings 2" pitchFamily="18" charset="2"/>
                <a:buChar char=""/>
                <a:defRPr sz="1350" kern="1200">
                  <a:solidFill>
                    <a:schemeClr val="accent2">
                      <a:lumMod val="50000"/>
                    </a:schemeClr>
                  </a:solidFill>
                  <a:latin typeface="Calibri (Headings)"/>
                  <a:ea typeface="+mn-ea"/>
                  <a:cs typeface="Calibri (Headings)"/>
                </a:defRPr>
              </a:lvl2pPr>
              <a:lvl3pPr marL="726281" indent="-211931" algn="l" defTabSz="685800" rtl="0" eaLnBrk="1" latinLnBrk="0" hangingPunct="1">
                <a:spcBef>
                  <a:spcPts val="450"/>
                </a:spcBef>
                <a:buClr>
                  <a:srgbClr val="006633"/>
                </a:buClr>
                <a:buSzPct val="110000"/>
                <a:buFont typeface="Wingdings 2" pitchFamily="18" charset="2"/>
                <a:buChar char=""/>
                <a:defRPr sz="1350" kern="1200">
                  <a:solidFill>
                    <a:schemeClr val="accent2">
                      <a:lumMod val="50000"/>
                    </a:schemeClr>
                  </a:solidFill>
                  <a:latin typeface="Calibri (Headings)"/>
                  <a:ea typeface="+mn-ea"/>
                  <a:cs typeface="Calibri (Headings)"/>
                </a:defRPr>
              </a:lvl3pPr>
              <a:lvl4pPr marL="947738" indent="-221456" algn="l" defTabSz="685800" rtl="0" eaLnBrk="1" latinLnBrk="0" hangingPunct="1">
                <a:spcBef>
                  <a:spcPts val="450"/>
                </a:spcBef>
                <a:buClr>
                  <a:srgbClr val="006633"/>
                </a:buClr>
                <a:buSzPct val="110000"/>
                <a:buFont typeface="Wingdings 2" pitchFamily="18" charset="2"/>
                <a:buChar char=""/>
                <a:defRPr sz="1350" kern="1200">
                  <a:solidFill>
                    <a:schemeClr val="accent2">
                      <a:lumMod val="50000"/>
                    </a:schemeClr>
                  </a:solidFill>
                  <a:latin typeface="Calibri (Headings)"/>
                  <a:ea typeface="+mn-ea"/>
                  <a:cs typeface="Calibri (Headings)"/>
                </a:defRPr>
              </a:lvl4pPr>
              <a:lvl5pPr marL="1159669" indent="-211931" algn="l" defTabSz="685800" rtl="0" eaLnBrk="1" latinLnBrk="0" hangingPunct="1">
                <a:spcBef>
                  <a:spcPts val="450"/>
                </a:spcBef>
                <a:buClr>
                  <a:srgbClr val="006633"/>
                </a:buClr>
                <a:buSzPct val="110000"/>
                <a:buFont typeface="Wingdings 2" pitchFamily="18" charset="2"/>
                <a:buChar char=""/>
                <a:defRPr sz="1350" kern="1200">
                  <a:solidFill>
                    <a:schemeClr val="accent2">
                      <a:lumMod val="50000"/>
                    </a:schemeClr>
                  </a:solidFill>
                  <a:latin typeface="Calibri (Headings)"/>
                  <a:ea typeface="+mn-ea"/>
                  <a:cs typeface="Calibri (Headings)"/>
                </a:defRPr>
              </a:lvl5pPr>
              <a:lvl6pPr marL="18859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9pPr>
            </a:lstStyle>
            <a:p>
              <a:pPr marL="0" indent="0" algn="ctr" defTabSz="914377">
                <a:spcBef>
                  <a:spcPts val="1600"/>
                </a:spcBef>
                <a:buNone/>
              </a:pPr>
              <a:r>
                <a:rPr lang="en-US" sz="1467" b="1">
                  <a:solidFill>
                    <a:srgbClr val="CCCCCC">
                      <a:lumMod val="50000"/>
                    </a:srgbClr>
                  </a:solidFill>
                </a:rPr>
                <a:t>Katie Carlson, RN, BSN</a:t>
              </a:r>
              <a:br>
                <a:rPr lang="en-US" sz="1467">
                  <a:solidFill>
                    <a:srgbClr val="CCCCCC">
                      <a:lumMod val="50000"/>
                    </a:srgbClr>
                  </a:solidFill>
                </a:rPr>
              </a:br>
              <a:r>
                <a:rPr lang="en-US" sz="1333">
                  <a:solidFill>
                    <a:srgbClr val="CCCCCC">
                      <a:lumMod val="50000"/>
                    </a:srgbClr>
                  </a:solidFill>
                </a:rPr>
                <a:t>Registered Nurse</a:t>
              </a:r>
            </a:p>
          </p:txBody>
        </p:sp>
        <p:pic>
          <p:nvPicPr>
            <p:cNvPr id="10" name="Picture 11" descr="A person smiling for the camera&#10;&#10;Description automatically generated">
              <a:extLst>
                <a:ext uri="{FF2B5EF4-FFF2-40B4-BE49-F238E27FC236}">
                  <a16:creationId xmlns:a16="http://schemas.microsoft.com/office/drawing/2014/main" id="{25695B17-2C92-052F-B101-A3E1A75EB873}"/>
                </a:ext>
              </a:extLst>
            </p:cNvPr>
            <p:cNvPicPr>
              <a:picLocks noChangeAspect="1"/>
            </p:cNvPicPr>
            <p:nvPr/>
          </p:nvPicPr>
          <p:blipFill>
            <a:blip r:embed="rId5"/>
            <a:stretch>
              <a:fillRect/>
            </a:stretch>
          </p:blipFill>
          <p:spPr>
            <a:xfrm>
              <a:off x="5813491" y="1226993"/>
              <a:ext cx="1210541" cy="1660814"/>
            </a:xfrm>
            <a:prstGeom prst="rect">
              <a:avLst/>
            </a:prstGeom>
          </p:spPr>
        </p:pic>
      </p:grpSp>
      <p:grpSp>
        <p:nvGrpSpPr>
          <p:cNvPr id="2" name="Group 1">
            <a:extLst>
              <a:ext uri="{FF2B5EF4-FFF2-40B4-BE49-F238E27FC236}">
                <a16:creationId xmlns:a16="http://schemas.microsoft.com/office/drawing/2014/main" id="{4CCDD1BE-6BF9-D443-EC72-861FD464D7B6}"/>
              </a:ext>
            </a:extLst>
          </p:cNvPr>
          <p:cNvGrpSpPr/>
          <p:nvPr/>
        </p:nvGrpSpPr>
        <p:grpSpPr>
          <a:xfrm>
            <a:off x="9150410" y="1635991"/>
            <a:ext cx="2438400" cy="3097647"/>
            <a:chOff x="7318222" y="1226993"/>
            <a:chExt cx="1828800" cy="2323235"/>
          </a:xfrm>
        </p:grpSpPr>
        <p:sp>
          <p:nvSpPr>
            <p:cNvPr id="7" name="Content Placeholder 3">
              <a:extLst>
                <a:ext uri="{FF2B5EF4-FFF2-40B4-BE49-F238E27FC236}">
                  <a16:creationId xmlns:a16="http://schemas.microsoft.com/office/drawing/2014/main" id="{A8439C04-9E59-56A0-E8A9-5538BFC1564C}"/>
                </a:ext>
              </a:extLst>
            </p:cNvPr>
            <p:cNvSpPr txBox="1">
              <a:spLocks/>
            </p:cNvSpPr>
            <p:nvPr/>
          </p:nvSpPr>
          <p:spPr>
            <a:xfrm>
              <a:off x="7318222" y="2931968"/>
              <a:ext cx="1828800" cy="618260"/>
            </a:xfrm>
            <a:prstGeom prst="rect">
              <a:avLst/>
            </a:prstGeom>
          </p:spPr>
          <p:txBody>
            <a:bodyPr vert="horz" lIns="121920" tIns="60960" rIns="121920" bIns="60960" rtlCol="0" anchor="t">
              <a:normAutofit/>
            </a:bodyPr>
            <a:lstStyle>
              <a:lvl1pPr marL="261938" indent="-261938" algn="l" defTabSz="685800" rtl="0" eaLnBrk="1" latinLnBrk="0" hangingPunct="1">
                <a:spcBef>
                  <a:spcPts val="1200"/>
                </a:spcBef>
                <a:buClr>
                  <a:srgbClr val="006633"/>
                </a:buClr>
                <a:buSzPct val="110000"/>
                <a:buFont typeface="Wingdings 2" pitchFamily="18" charset="2"/>
                <a:buChar char=""/>
                <a:defRPr sz="1500" kern="1200">
                  <a:solidFill>
                    <a:schemeClr val="accent2">
                      <a:lumMod val="50000"/>
                    </a:schemeClr>
                  </a:solidFill>
                  <a:latin typeface="Calibri (Headings)"/>
                  <a:ea typeface="+mn-ea"/>
                  <a:cs typeface="Calibri (Headings)"/>
                </a:defRPr>
              </a:lvl1pPr>
              <a:lvl2pPr marL="514350" indent="-252413" algn="l" defTabSz="685800" rtl="0" eaLnBrk="1" latinLnBrk="0" hangingPunct="1">
                <a:spcBef>
                  <a:spcPts val="450"/>
                </a:spcBef>
                <a:buClr>
                  <a:srgbClr val="006633"/>
                </a:buClr>
                <a:buSzPct val="110000"/>
                <a:buFont typeface="Wingdings 2" pitchFamily="18" charset="2"/>
                <a:buChar char=""/>
                <a:defRPr sz="1350" kern="1200">
                  <a:solidFill>
                    <a:schemeClr val="accent2">
                      <a:lumMod val="50000"/>
                    </a:schemeClr>
                  </a:solidFill>
                  <a:latin typeface="Calibri (Headings)"/>
                  <a:ea typeface="+mn-ea"/>
                  <a:cs typeface="Calibri (Headings)"/>
                </a:defRPr>
              </a:lvl2pPr>
              <a:lvl3pPr marL="726281" indent="-211931" algn="l" defTabSz="685800" rtl="0" eaLnBrk="1" latinLnBrk="0" hangingPunct="1">
                <a:spcBef>
                  <a:spcPts val="450"/>
                </a:spcBef>
                <a:buClr>
                  <a:srgbClr val="006633"/>
                </a:buClr>
                <a:buSzPct val="110000"/>
                <a:buFont typeface="Wingdings 2" pitchFamily="18" charset="2"/>
                <a:buChar char=""/>
                <a:defRPr sz="1350" kern="1200">
                  <a:solidFill>
                    <a:schemeClr val="accent2">
                      <a:lumMod val="50000"/>
                    </a:schemeClr>
                  </a:solidFill>
                  <a:latin typeface="Calibri (Headings)"/>
                  <a:ea typeface="+mn-ea"/>
                  <a:cs typeface="Calibri (Headings)"/>
                </a:defRPr>
              </a:lvl3pPr>
              <a:lvl4pPr marL="947738" indent="-221456" algn="l" defTabSz="685800" rtl="0" eaLnBrk="1" latinLnBrk="0" hangingPunct="1">
                <a:spcBef>
                  <a:spcPts val="450"/>
                </a:spcBef>
                <a:buClr>
                  <a:srgbClr val="006633"/>
                </a:buClr>
                <a:buSzPct val="110000"/>
                <a:buFont typeface="Wingdings 2" pitchFamily="18" charset="2"/>
                <a:buChar char=""/>
                <a:defRPr sz="1350" kern="1200">
                  <a:solidFill>
                    <a:schemeClr val="accent2">
                      <a:lumMod val="50000"/>
                    </a:schemeClr>
                  </a:solidFill>
                  <a:latin typeface="Calibri (Headings)"/>
                  <a:ea typeface="+mn-ea"/>
                  <a:cs typeface="Calibri (Headings)"/>
                </a:defRPr>
              </a:lvl4pPr>
              <a:lvl5pPr marL="1159669" indent="-211931" algn="l" defTabSz="685800" rtl="0" eaLnBrk="1" latinLnBrk="0" hangingPunct="1">
                <a:spcBef>
                  <a:spcPts val="450"/>
                </a:spcBef>
                <a:buClr>
                  <a:srgbClr val="006633"/>
                </a:buClr>
                <a:buSzPct val="110000"/>
                <a:buFont typeface="Wingdings 2" pitchFamily="18" charset="2"/>
                <a:buChar char=""/>
                <a:defRPr sz="1350" kern="1200">
                  <a:solidFill>
                    <a:schemeClr val="accent2">
                      <a:lumMod val="50000"/>
                    </a:schemeClr>
                  </a:solidFill>
                  <a:latin typeface="Calibri (Headings)"/>
                  <a:ea typeface="+mn-ea"/>
                  <a:cs typeface="Calibri (Headings)"/>
                </a:defRPr>
              </a:lvl5pPr>
              <a:lvl6pPr marL="18859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9pPr>
            </a:lstStyle>
            <a:p>
              <a:pPr marL="0" indent="0" algn="ctr" defTabSz="914377">
                <a:spcBef>
                  <a:spcPts val="1600"/>
                </a:spcBef>
                <a:buNone/>
              </a:pPr>
              <a:r>
                <a:rPr lang="en-US" sz="1467" b="1">
                  <a:solidFill>
                    <a:srgbClr val="CCCCCC">
                      <a:lumMod val="50000"/>
                    </a:srgbClr>
                  </a:solidFill>
                </a:rPr>
                <a:t>Amy </a:t>
              </a:r>
              <a:r>
                <a:rPr lang="en-US" sz="1467" b="1" err="1">
                  <a:solidFill>
                    <a:srgbClr val="CCCCCC">
                      <a:lumMod val="50000"/>
                    </a:srgbClr>
                  </a:solidFill>
                </a:rPr>
                <a:t>DePeau</a:t>
              </a:r>
              <a:r>
                <a:rPr lang="en-US" sz="1467" b="1">
                  <a:solidFill>
                    <a:srgbClr val="CCCCCC">
                      <a:lumMod val="50000"/>
                    </a:srgbClr>
                  </a:solidFill>
                </a:rPr>
                <a:t>, RN, BSN</a:t>
              </a:r>
              <a:br>
                <a:rPr lang="en-US" sz="1467">
                  <a:solidFill>
                    <a:srgbClr val="CCCCCC">
                      <a:lumMod val="50000"/>
                    </a:srgbClr>
                  </a:solidFill>
                </a:rPr>
              </a:br>
              <a:r>
                <a:rPr lang="en-US" sz="1333">
                  <a:solidFill>
                    <a:srgbClr val="CCCCCC">
                      <a:lumMod val="50000"/>
                    </a:srgbClr>
                  </a:solidFill>
                </a:rPr>
                <a:t>Registered Nurse</a:t>
              </a:r>
            </a:p>
          </p:txBody>
        </p:sp>
        <p:pic>
          <p:nvPicPr>
            <p:cNvPr id="11" name="Picture 12" descr="A person smiling for the camera&#10;&#10;Description automatically generated">
              <a:extLst>
                <a:ext uri="{FF2B5EF4-FFF2-40B4-BE49-F238E27FC236}">
                  <a16:creationId xmlns:a16="http://schemas.microsoft.com/office/drawing/2014/main" id="{7A65FB42-9EBD-E00F-06E1-D0DA2CA05B1D}"/>
                </a:ext>
              </a:extLst>
            </p:cNvPr>
            <p:cNvPicPr>
              <a:picLocks noChangeAspect="1"/>
            </p:cNvPicPr>
            <p:nvPr/>
          </p:nvPicPr>
          <p:blipFill>
            <a:blip r:embed="rId6"/>
            <a:stretch>
              <a:fillRect/>
            </a:stretch>
          </p:blipFill>
          <p:spPr>
            <a:xfrm>
              <a:off x="7627352" y="1226993"/>
              <a:ext cx="1210541" cy="1660814"/>
            </a:xfrm>
            <a:prstGeom prst="rect">
              <a:avLst/>
            </a:prstGeom>
          </p:spPr>
        </p:pic>
      </p:grpSp>
      <p:pic>
        <p:nvPicPr>
          <p:cNvPr id="19" name="Picture 18">
            <a:extLst>
              <a:ext uri="{FF2B5EF4-FFF2-40B4-BE49-F238E27FC236}">
                <a16:creationId xmlns:a16="http://schemas.microsoft.com/office/drawing/2014/main" id="{B993F8CC-5D48-4693-88C6-06314FAA8A49}"/>
              </a:ext>
            </a:extLst>
          </p:cNvPr>
          <p:cNvPicPr>
            <a:picLocks noChangeAspect="1"/>
          </p:cNvPicPr>
          <p:nvPr/>
        </p:nvPicPr>
        <p:blipFill>
          <a:blip r:embed="rId7"/>
          <a:stretch>
            <a:fillRect/>
          </a:stretch>
        </p:blipFill>
        <p:spPr>
          <a:xfrm>
            <a:off x="9247822" y="5322570"/>
            <a:ext cx="2314575" cy="1104900"/>
          </a:xfrm>
          <a:prstGeom prst="rect">
            <a:avLst/>
          </a:prstGeom>
        </p:spPr>
      </p:pic>
      <p:sp>
        <p:nvSpPr>
          <p:cNvPr id="15" name="Title 14">
            <a:extLst>
              <a:ext uri="{FF2B5EF4-FFF2-40B4-BE49-F238E27FC236}">
                <a16:creationId xmlns:a16="http://schemas.microsoft.com/office/drawing/2014/main" id="{A044F784-F80A-90BB-02AA-75EDD99F698E}"/>
              </a:ext>
            </a:extLst>
          </p:cNvPr>
          <p:cNvSpPr>
            <a:spLocks noGrp="1"/>
          </p:cNvSpPr>
          <p:nvPr>
            <p:ph type="title"/>
          </p:nvPr>
        </p:nvSpPr>
        <p:spPr/>
        <p:txBody>
          <a:bodyPr/>
          <a:lstStyle/>
          <a:p>
            <a:r>
              <a:rPr lang="en-US">
                <a:latin typeface="Arial"/>
                <a:cs typeface="Arial"/>
              </a:rPr>
              <a:t>Medical Services in partnership with Prevea Health</a:t>
            </a:r>
          </a:p>
        </p:txBody>
      </p:sp>
    </p:spTree>
    <p:extLst>
      <p:ext uri="{BB962C8B-B14F-4D97-AF65-F5344CB8AC3E}">
        <p14:creationId xmlns:p14="http://schemas.microsoft.com/office/powerpoint/2010/main" val="962476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UW-Green Bay Wellness Center</a:t>
            </a:r>
            <a:br>
              <a:rPr lang="en-US"/>
            </a:br>
            <a:r>
              <a:rPr lang="en-US" sz="3200" b="1" i="1">
                <a:solidFill>
                  <a:srgbClr val="FF7319"/>
                </a:solidFill>
              </a:rPr>
              <a:t>Medical Services </a:t>
            </a:r>
            <a:r>
              <a:rPr lang="en-US" sz="3200" b="1" i="1">
                <a:solidFill>
                  <a:srgbClr val="FF7319"/>
                </a:solidFill>
                <a:ea typeface="+mn-lt"/>
                <a:cs typeface="Times New Roman"/>
              </a:rPr>
              <a:t>in partnership with </a:t>
            </a:r>
            <a:r>
              <a:rPr lang="en-US" sz="3200" b="1" i="1" err="1">
                <a:solidFill>
                  <a:srgbClr val="FF7319"/>
                </a:solidFill>
                <a:ea typeface="+mn-lt"/>
                <a:cs typeface="Times New Roman"/>
              </a:rPr>
              <a:t>Prevea</a:t>
            </a:r>
            <a:r>
              <a:rPr lang="en-US" sz="3200" b="1" i="1">
                <a:solidFill>
                  <a:srgbClr val="FF7319"/>
                </a:solidFill>
                <a:ea typeface="+mn-lt"/>
                <a:cs typeface="Times New Roman"/>
              </a:rPr>
              <a:t> Health</a:t>
            </a:r>
            <a:endParaRPr lang="en-US" sz="3200" b="1" i="1">
              <a:solidFill>
                <a:srgbClr val="002060"/>
              </a:solidFill>
            </a:endParaRPr>
          </a:p>
        </p:txBody>
      </p:sp>
      <p:sp>
        <p:nvSpPr>
          <p:cNvPr id="3" name="Content Placeholder 2"/>
          <p:cNvSpPr>
            <a:spLocks noGrp="1"/>
          </p:cNvSpPr>
          <p:nvPr>
            <p:ph sz="half" idx="1"/>
          </p:nvPr>
        </p:nvSpPr>
        <p:spPr/>
        <p:txBody>
          <a:bodyPr vert="horz" lIns="121920" tIns="60960" rIns="121920" bIns="60960" rtlCol="0" anchor="t">
            <a:normAutofit fontScale="92500" lnSpcReduction="10000"/>
          </a:bodyPr>
          <a:lstStyle/>
          <a:p>
            <a:pPr marL="348818" indent="-348818"/>
            <a:r>
              <a:rPr lang="en-US" b="1"/>
              <a:t>Why contact Medical Services?</a:t>
            </a:r>
            <a:endParaRPr lang="en-US"/>
          </a:p>
          <a:p>
            <a:pPr lvl="1" indent="-336118"/>
            <a:r>
              <a:rPr lang="en-US" sz="1867"/>
              <a:t>Medical evaluation </a:t>
            </a:r>
            <a:r>
              <a:rPr lang="en-US" sz="1867">
                <a:solidFill>
                  <a:srgbClr val="FF0000"/>
                </a:solidFill>
              </a:rPr>
              <a:t> </a:t>
            </a:r>
            <a:endParaRPr lang="en-US" sz="1867"/>
          </a:p>
          <a:p>
            <a:pPr lvl="1" indent="-336118"/>
            <a:r>
              <a:rPr lang="en-US" sz="1867"/>
              <a:t>Wellness exams and physicals</a:t>
            </a:r>
          </a:p>
          <a:p>
            <a:pPr lvl="1" indent="-336118"/>
            <a:r>
              <a:rPr lang="en-US" sz="1867"/>
              <a:t>Non-emergency care of illness/injuries</a:t>
            </a:r>
          </a:p>
          <a:p>
            <a:pPr lvl="1" indent="-336118"/>
            <a:r>
              <a:rPr lang="en-US" sz="1867"/>
              <a:t>Contraceptive care</a:t>
            </a:r>
          </a:p>
          <a:p>
            <a:pPr lvl="1" indent="-336118"/>
            <a:r>
              <a:rPr lang="en-US" sz="1867"/>
              <a:t>Low cost medications</a:t>
            </a:r>
          </a:p>
          <a:p>
            <a:pPr lvl="1" indent="-336118"/>
            <a:r>
              <a:rPr lang="en-US" sz="1867"/>
              <a:t>Immunizations</a:t>
            </a:r>
          </a:p>
          <a:p>
            <a:pPr lvl="1" indent="-336118"/>
            <a:r>
              <a:rPr lang="en-US" sz="1867"/>
              <a:t>Lab services</a:t>
            </a:r>
          </a:p>
          <a:p>
            <a:pPr lvl="1" indent="-336118"/>
            <a:endParaRPr lang="en-US" sz="1867"/>
          </a:p>
          <a:p>
            <a:pPr marL="1545552" lvl="4" indent="-281933"/>
            <a:r>
              <a:rPr lang="en-US" sz="1867"/>
              <a:t>If labs/screenings/testing, immunizations, medications or pathology services are required, can be billed directly to your insurance.</a:t>
            </a:r>
          </a:p>
          <a:p>
            <a:pPr lvl="4"/>
            <a:r>
              <a:rPr lang="en-US" sz="1867"/>
              <a:t>Cash, credit/debit, check </a:t>
            </a:r>
          </a:p>
          <a:p>
            <a:pPr lvl="4"/>
            <a:endParaRPr lang="en-US" sz="1867"/>
          </a:p>
          <a:p>
            <a:pPr lvl="4"/>
            <a:endParaRPr lang="en-US" sz="1867"/>
          </a:p>
        </p:txBody>
      </p:sp>
      <p:sp>
        <p:nvSpPr>
          <p:cNvPr id="4" name="Content Placeholder 3"/>
          <p:cNvSpPr>
            <a:spLocks noGrp="1"/>
          </p:cNvSpPr>
          <p:nvPr>
            <p:ph sz="half" idx="2"/>
          </p:nvPr>
        </p:nvSpPr>
        <p:spPr/>
        <p:txBody>
          <a:bodyPr vert="horz" lIns="121920" tIns="60960" rIns="121920" bIns="60960" rtlCol="0" anchor="t">
            <a:normAutofit fontScale="92500" lnSpcReduction="10000"/>
          </a:bodyPr>
          <a:lstStyle/>
          <a:p>
            <a:pPr marL="348818" indent="-348818"/>
            <a:endParaRPr lang="en-US" b="1"/>
          </a:p>
          <a:p>
            <a:pPr marL="348818" indent="-348818"/>
            <a:r>
              <a:rPr lang="en-US" b="1">
                <a:solidFill>
                  <a:srgbClr val="CCCCCC">
                    <a:lumMod val="50000"/>
                  </a:srgbClr>
                </a:solidFill>
              </a:rPr>
              <a:t>Cost</a:t>
            </a:r>
          </a:p>
          <a:p>
            <a:pPr marL="348818" lvl="1" indent="0">
              <a:buNone/>
            </a:pPr>
            <a:r>
              <a:rPr lang="en-US" sz="1867">
                <a:solidFill>
                  <a:srgbClr val="CCCCCC">
                    <a:lumMod val="50000"/>
                  </a:srgbClr>
                </a:solidFill>
              </a:rPr>
              <a:t>Free</a:t>
            </a:r>
          </a:p>
          <a:p>
            <a:pPr marL="348818" indent="-348818"/>
            <a:r>
              <a:rPr lang="en-US" b="1"/>
              <a:t>Hours</a:t>
            </a:r>
          </a:p>
          <a:p>
            <a:pPr marL="348818" lvl="1" indent="0">
              <a:buNone/>
            </a:pPr>
            <a:r>
              <a:rPr lang="en-US" sz="1867"/>
              <a:t>Monday	8:00 a.m. to 4:00 p.m.</a:t>
            </a:r>
          </a:p>
          <a:p>
            <a:pPr marL="348818" lvl="1" indent="0">
              <a:buNone/>
            </a:pPr>
            <a:r>
              <a:rPr lang="en-US" sz="1867"/>
              <a:t>Tuesday	9:30 a.m. to 5:30 p.m.</a:t>
            </a:r>
          </a:p>
          <a:p>
            <a:pPr marL="348818" lvl="1" indent="0">
              <a:buNone/>
            </a:pPr>
            <a:r>
              <a:rPr lang="en-US" sz="1867"/>
              <a:t>Wednesday	8:00 a.m. to 4:00 p.m.</a:t>
            </a:r>
          </a:p>
          <a:p>
            <a:pPr marL="348818" lvl="1" indent="0">
              <a:buNone/>
            </a:pPr>
            <a:r>
              <a:rPr lang="en-US" sz="1867"/>
              <a:t>Thursday	9:30 a.m. to 5:30 p.m.</a:t>
            </a:r>
          </a:p>
          <a:p>
            <a:pPr marL="348818" lvl="1" indent="0">
              <a:buNone/>
            </a:pPr>
            <a:r>
              <a:rPr lang="en-US" sz="1867"/>
              <a:t>Friday		8:00 a.m. to 4:00 p.m.</a:t>
            </a:r>
          </a:p>
          <a:p>
            <a:pPr marL="348818" lvl="1" indent="0">
              <a:buNone/>
            </a:pPr>
            <a:endParaRPr lang="en-US" sz="1867"/>
          </a:p>
          <a:p>
            <a:pPr marL="348818" lvl="1" indent="0">
              <a:buNone/>
            </a:pPr>
            <a:r>
              <a:rPr lang="en-US" sz="1867"/>
              <a:t>Open mid-August through mid-May</a:t>
            </a:r>
          </a:p>
          <a:p>
            <a:pPr marL="348818" lvl="1" indent="0">
              <a:buNone/>
            </a:pPr>
            <a:r>
              <a:rPr lang="en-US" sz="1867"/>
              <a:t>Closed holidays and mid-May to mid-Aug</a:t>
            </a:r>
          </a:p>
        </p:txBody>
      </p:sp>
      <p:pic>
        <p:nvPicPr>
          <p:cNvPr id="7" name="Picture 6">
            <a:extLst>
              <a:ext uri="{FF2B5EF4-FFF2-40B4-BE49-F238E27FC236}">
                <a16:creationId xmlns:a16="http://schemas.microsoft.com/office/drawing/2014/main" id="{D154CADE-C0AA-4DCD-84E8-0F71020234B2}"/>
              </a:ext>
            </a:extLst>
          </p:cNvPr>
          <p:cNvPicPr>
            <a:picLocks noChangeAspect="1"/>
          </p:cNvPicPr>
          <p:nvPr/>
        </p:nvPicPr>
        <p:blipFill>
          <a:blip r:embed="rId3"/>
          <a:stretch>
            <a:fillRect/>
          </a:stretch>
        </p:blipFill>
        <p:spPr>
          <a:xfrm>
            <a:off x="9590722" y="5546819"/>
            <a:ext cx="2314575" cy="1104900"/>
          </a:xfrm>
          <a:prstGeom prst="rect">
            <a:avLst/>
          </a:prstGeom>
        </p:spPr>
      </p:pic>
    </p:spTree>
    <p:extLst>
      <p:ext uri="{BB962C8B-B14F-4D97-AF65-F5344CB8AC3E}">
        <p14:creationId xmlns:p14="http://schemas.microsoft.com/office/powerpoint/2010/main" val="70744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649F52-391B-4777-AF4B-3056A4EFB895}"/>
              </a:ext>
            </a:extLst>
          </p:cNvPr>
          <p:cNvPicPr>
            <a:picLocks noChangeAspect="1"/>
          </p:cNvPicPr>
          <p:nvPr/>
        </p:nvPicPr>
        <p:blipFill>
          <a:blip r:embed="rId2"/>
          <a:stretch>
            <a:fillRect/>
          </a:stretch>
        </p:blipFill>
        <p:spPr>
          <a:xfrm>
            <a:off x="8950642" y="5494020"/>
            <a:ext cx="2314575" cy="1104900"/>
          </a:xfrm>
          <a:prstGeom prst="rect">
            <a:avLst/>
          </a:prstGeom>
        </p:spPr>
      </p:pic>
      <p:sp>
        <p:nvSpPr>
          <p:cNvPr id="9" name="Title 8">
            <a:extLst>
              <a:ext uri="{FF2B5EF4-FFF2-40B4-BE49-F238E27FC236}">
                <a16:creationId xmlns:a16="http://schemas.microsoft.com/office/drawing/2014/main" id="{BBEE0549-425D-4D4D-9579-72BA6606AA62}"/>
              </a:ext>
            </a:extLst>
          </p:cNvPr>
          <p:cNvSpPr>
            <a:spLocks noGrp="1"/>
          </p:cNvSpPr>
          <p:nvPr>
            <p:ph type="title"/>
          </p:nvPr>
        </p:nvSpPr>
        <p:spPr/>
        <p:txBody>
          <a:bodyPr/>
          <a:lstStyle/>
          <a:p>
            <a:r>
              <a:rPr lang="en-US"/>
              <a:t>Medical Care for SHB, MAN, MNT Students </a:t>
            </a:r>
          </a:p>
        </p:txBody>
      </p:sp>
      <p:pic>
        <p:nvPicPr>
          <p:cNvPr id="6" name="Picture 5">
            <a:extLst>
              <a:ext uri="{FF2B5EF4-FFF2-40B4-BE49-F238E27FC236}">
                <a16:creationId xmlns:a16="http://schemas.microsoft.com/office/drawing/2014/main" id="{674A5E05-59A0-40F3-AD01-8ACB3115483D}"/>
              </a:ext>
            </a:extLst>
          </p:cNvPr>
          <p:cNvPicPr>
            <a:picLocks noChangeAspect="1"/>
          </p:cNvPicPr>
          <p:nvPr/>
        </p:nvPicPr>
        <p:blipFill>
          <a:blip r:embed="rId3"/>
          <a:stretch>
            <a:fillRect/>
          </a:stretch>
        </p:blipFill>
        <p:spPr>
          <a:xfrm>
            <a:off x="1083468" y="2248802"/>
            <a:ext cx="8691564" cy="2681864"/>
          </a:xfrm>
          <a:prstGeom prst="rect">
            <a:avLst/>
          </a:prstGeom>
        </p:spPr>
      </p:pic>
      <p:pic>
        <p:nvPicPr>
          <p:cNvPr id="4" name="Picture 3">
            <a:extLst>
              <a:ext uri="{FF2B5EF4-FFF2-40B4-BE49-F238E27FC236}">
                <a16:creationId xmlns:a16="http://schemas.microsoft.com/office/drawing/2014/main" id="{C2421D94-4A54-40CE-AAA6-9339E3D5EAFB}"/>
              </a:ext>
            </a:extLst>
          </p:cNvPr>
          <p:cNvPicPr>
            <a:picLocks noChangeAspect="1"/>
          </p:cNvPicPr>
          <p:nvPr/>
        </p:nvPicPr>
        <p:blipFill>
          <a:blip r:embed="rId4"/>
          <a:stretch>
            <a:fillRect/>
          </a:stretch>
        </p:blipFill>
        <p:spPr>
          <a:xfrm>
            <a:off x="8592254" y="1894129"/>
            <a:ext cx="3369576" cy="1540565"/>
          </a:xfrm>
          <a:prstGeom prst="rect">
            <a:avLst/>
          </a:prstGeom>
        </p:spPr>
      </p:pic>
    </p:spTree>
    <p:extLst>
      <p:ext uri="{BB962C8B-B14F-4D97-AF65-F5344CB8AC3E}">
        <p14:creationId xmlns:p14="http://schemas.microsoft.com/office/powerpoint/2010/main" val="3563370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FC800-EEEC-FBE3-4300-459A9B3CC471}"/>
              </a:ext>
            </a:extLst>
          </p:cNvPr>
          <p:cNvSpPr>
            <a:spLocks noGrp="1"/>
          </p:cNvSpPr>
          <p:nvPr>
            <p:ph type="title"/>
          </p:nvPr>
        </p:nvSpPr>
        <p:spPr>
          <a:xfrm>
            <a:off x="839788" y="457200"/>
            <a:ext cx="3932237" cy="1600200"/>
          </a:xfrm>
        </p:spPr>
        <p:txBody>
          <a:bodyPr vert="horz" lIns="91440" tIns="45720" rIns="91440" bIns="45720" rtlCol="0" anchor="b">
            <a:normAutofit/>
          </a:bodyPr>
          <a:lstStyle/>
          <a:p>
            <a:r>
              <a:rPr lang="en-US" sz="3000" b="1" i="0" kern="1200">
                <a:latin typeface="Arial" panose="020B0604020202020204" pitchFamily="34" charset="0"/>
                <a:ea typeface="+mj-ea"/>
                <a:cs typeface="Arial" panose="020B0604020202020204" pitchFamily="34" charset="0"/>
              </a:rPr>
              <a:t>As UWGB Staff you have access to support services too</a:t>
            </a:r>
          </a:p>
        </p:txBody>
      </p:sp>
      <p:pic>
        <p:nvPicPr>
          <p:cNvPr id="3" name="Picture 2">
            <a:extLst>
              <a:ext uri="{FF2B5EF4-FFF2-40B4-BE49-F238E27FC236}">
                <a16:creationId xmlns:a16="http://schemas.microsoft.com/office/drawing/2014/main" id="{BE1BDB53-F6DA-4A75-AEB6-D3ECCF94B741}"/>
              </a:ext>
            </a:extLst>
          </p:cNvPr>
          <p:cNvPicPr>
            <a:picLocks noChangeAspect="1"/>
          </p:cNvPicPr>
          <p:nvPr/>
        </p:nvPicPr>
        <p:blipFill>
          <a:blip r:embed="rId3"/>
          <a:stretch>
            <a:fillRect/>
          </a:stretch>
        </p:blipFill>
        <p:spPr>
          <a:xfrm>
            <a:off x="5183188" y="1665161"/>
            <a:ext cx="6172200" cy="3518153"/>
          </a:xfrm>
          <a:prstGeom prst="rect">
            <a:avLst/>
          </a:prstGeom>
          <a:noFill/>
        </p:spPr>
      </p:pic>
    </p:spTree>
    <p:extLst>
      <p:ext uri="{BB962C8B-B14F-4D97-AF65-F5344CB8AC3E}">
        <p14:creationId xmlns:p14="http://schemas.microsoft.com/office/powerpoint/2010/main" val="467213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7E5370-C818-41DA-B31A-20FB6CBA598E}"/>
              </a:ext>
            </a:extLst>
          </p:cNvPr>
          <p:cNvPicPr>
            <a:picLocks noChangeAspect="1"/>
          </p:cNvPicPr>
          <p:nvPr/>
        </p:nvPicPr>
        <p:blipFill>
          <a:blip r:embed="rId3"/>
          <a:stretch>
            <a:fillRect/>
          </a:stretch>
        </p:blipFill>
        <p:spPr>
          <a:xfrm>
            <a:off x="3474625" y="68263"/>
            <a:ext cx="5242750" cy="6721475"/>
          </a:xfrm>
          <a:prstGeom prst="rect">
            <a:avLst/>
          </a:prstGeom>
          <a:noFill/>
        </p:spPr>
      </p:pic>
    </p:spTree>
    <p:extLst>
      <p:ext uri="{BB962C8B-B14F-4D97-AF65-F5344CB8AC3E}">
        <p14:creationId xmlns:p14="http://schemas.microsoft.com/office/powerpoint/2010/main" val="1580457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1A2F52-3B50-42EC-871A-96D0D77E5DBA}"/>
              </a:ext>
            </a:extLst>
          </p:cNvPr>
          <p:cNvPicPr>
            <a:picLocks noChangeAspect="1"/>
          </p:cNvPicPr>
          <p:nvPr/>
        </p:nvPicPr>
        <p:blipFill>
          <a:blip r:embed="rId2"/>
          <a:stretch>
            <a:fillRect/>
          </a:stretch>
        </p:blipFill>
        <p:spPr>
          <a:xfrm>
            <a:off x="1737418" y="1004093"/>
            <a:ext cx="3383164" cy="4351338"/>
          </a:xfrm>
          <a:prstGeom prst="rect">
            <a:avLst/>
          </a:prstGeom>
          <a:noFill/>
        </p:spPr>
      </p:pic>
      <p:pic>
        <p:nvPicPr>
          <p:cNvPr id="5" name="Picture 4">
            <a:extLst>
              <a:ext uri="{FF2B5EF4-FFF2-40B4-BE49-F238E27FC236}">
                <a16:creationId xmlns:a16="http://schemas.microsoft.com/office/drawing/2014/main" id="{F8212F43-3627-4F4D-91DF-947607EB15E2}"/>
              </a:ext>
            </a:extLst>
          </p:cNvPr>
          <p:cNvPicPr>
            <a:picLocks noChangeAspect="1"/>
          </p:cNvPicPr>
          <p:nvPr/>
        </p:nvPicPr>
        <p:blipFill>
          <a:blip r:embed="rId3"/>
          <a:stretch>
            <a:fillRect/>
          </a:stretch>
        </p:blipFill>
        <p:spPr>
          <a:xfrm>
            <a:off x="6576398" y="1004093"/>
            <a:ext cx="4373204" cy="4351338"/>
          </a:xfrm>
          <a:prstGeom prst="rect">
            <a:avLst/>
          </a:prstGeom>
          <a:noFill/>
        </p:spPr>
      </p:pic>
    </p:spTree>
    <p:extLst>
      <p:ext uri="{BB962C8B-B14F-4D97-AF65-F5344CB8AC3E}">
        <p14:creationId xmlns:p14="http://schemas.microsoft.com/office/powerpoint/2010/main" val="6922461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DB2A0C-C8EA-4ABD-A41A-99F778AB87C0}"/>
              </a:ext>
            </a:extLst>
          </p:cNvPr>
          <p:cNvPicPr>
            <a:picLocks noChangeAspect="1"/>
          </p:cNvPicPr>
          <p:nvPr/>
        </p:nvPicPr>
        <p:blipFill rotWithShape="1">
          <a:blip r:embed="rId3"/>
          <a:srcRect b="5136"/>
          <a:stretch/>
        </p:blipFill>
        <p:spPr>
          <a:xfrm>
            <a:off x="3492123" y="68263"/>
            <a:ext cx="5207754" cy="6721475"/>
          </a:xfrm>
          <a:prstGeom prst="rect">
            <a:avLst/>
          </a:prstGeom>
          <a:noFill/>
        </p:spPr>
      </p:pic>
    </p:spTree>
    <p:extLst>
      <p:ext uri="{BB962C8B-B14F-4D97-AF65-F5344CB8AC3E}">
        <p14:creationId xmlns:p14="http://schemas.microsoft.com/office/powerpoint/2010/main" val="1613709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0FF857-3013-4F57-8B6B-091D9CBC9A8A}"/>
              </a:ext>
            </a:extLst>
          </p:cNvPr>
          <p:cNvPicPr>
            <a:picLocks noChangeAspect="1"/>
          </p:cNvPicPr>
          <p:nvPr/>
        </p:nvPicPr>
        <p:blipFill>
          <a:blip r:embed="rId2"/>
          <a:stretch>
            <a:fillRect/>
          </a:stretch>
        </p:blipFill>
        <p:spPr>
          <a:xfrm>
            <a:off x="2411041" y="214811"/>
            <a:ext cx="9421607" cy="6231731"/>
          </a:xfrm>
          <a:prstGeom prst="rect">
            <a:avLst/>
          </a:prstGeom>
        </p:spPr>
      </p:pic>
    </p:spTree>
    <p:extLst>
      <p:ext uri="{BB962C8B-B14F-4D97-AF65-F5344CB8AC3E}">
        <p14:creationId xmlns:p14="http://schemas.microsoft.com/office/powerpoint/2010/main" val="17801165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C24C64-881D-458B-A135-CDBC3C739FDA}"/>
              </a:ext>
            </a:extLst>
          </p:cNvPr>
          <p:cNvSpPr>
            <a:spLocks noGrp="1"/>
          </p:cNvSpPr>
          <p:nvPr>
            <p:ph type="title"/>
          </p:nvPr>
        </p:nvSpPr>
        <p:spPr/>
        <p:txBody>
          <a:bodyPr/>
          <a:lstStyle/>
          <a:p>
            <a:r>
              <a:rPr lang="en-US"/>
              <a:t>Questions/Feedback</a:t>
            </a:r>
          </a:p>
        </p:txBody>
      </p:sp>
    </p:spTree>
    <p:extLst>
      <p:ext uri="{BB962C8B-B14F-4D97-AF65-F5344CB8AC3E}">
        <p14:creationId xmlns:p14="http://schemas.microsoft.com/office/powerpoint/2010/main" val="2654681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836F8-B9A6-C1C8-781A-FB86CF5ECA7C}"/>
              </a:ext>
            </a:extLst>
          </p:cNvPr>
          <p:cNvSpPr>
            <a:spLocks noGrp="1"/>
          </p:cNvSpPr>
          <p:nvPr>
            <p:ph type="title"/>
          </p:nvPr>
        </p:nvSpPr>
        <p:spPr/>
        <p:txBody>
          <a:bodyPr/>
          <a:lstStyle/>
          <a:p>
            <a:r>
              <a:rPr lang="en-US">
                <a:latin typeface="Arial"/>
                <a:cs typeface="Arial"/>
              </a:rPr>
              <a:t>Human Resources</a:t>
            </a:r>
            <a:endParaRPr lang="en-US"/>
          </a:p>
        </p:txBody>
      </p:sp>
      <p:sp>
        <p:nvSpPr>
          <p:cNvPr id="3" name="Content Placeholder 2">
            <a:extLst>
              <a:ext uri="{FF2B5EF4-FFF2-40B4-BE49-F238E27FC236}">
                <a16:creationId xmlns:a16="http://schemas.microsoft.com/office/drawing/2014/main" id="{A0BCF537-8B48-00E9-A281-AAE891B5B98A}"/>
              </a:ext>
            </a:extLst>
          </p:cNvPr>
          <p:cNvSpPr>
            <a:spLocks noGrp="1"/>
          </p:cNvSpPr>
          <p:nvPr>
            <p:ph type="body" idx="1"/>
          </p:nvPr>
        </p:nvSpPr>
        <p:spPr/>
        <p:txBody>
          <a:bodyPr vert="horz" lIns="91440" tIns="45720" rIns="91440" bIns="45720" rtlCol="0" anchor="t">
            <a:normAutofit/>
          </a:bodyPr>
          <a:lstStyle/>
          <a:p>
            <a:r>
              <a:rPr lang="en-US">
                <a:latin typeface="Arial"/>
                <a:cs typeface="Arial"/>
              </a:rPr>
              <a:t>Expectations, Performance Management, and Feedback</a:t>
            </a:r>
            <a:endParaRPr lang="en-US"/>
          </a:p>
        </p:txBody>
      </p:sp>
    </p:spTree>
    <p:extLst>
      <p:ext uri="{BB962C8B-B14F-4D97-AF65-F5344CB8AC3E}">
        <p14:creationId xmlns:p14="http://schemas.microsoft.com/office/powerpoint/2010/main" val="2861507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C88DE-9BFA-5AFB-1098-BE63264D0B32}"/>
              </a:ext>
            </a:extLst>
          </p:cNvPr>
          <p:cNvSpPr>
            <a:spLocks noGrp="1"/>
          </p:cNvSpPr>
          <p:nvPr>
            <p:ph type="title"/>
          </p:nvPr>
        </p:nvSpPr>
        <p:spPr/>
        <p:txBody>
          <a:bodyPr/>
          <a:lstStyle/>
          <a:p>
            <a:r>
              <a:rPr lang="en-US">
                <a:latin typeface="Arial"/>
                <a:cs typeface="Arial"/>
              </a:rPr>
              <a:t>Why the ADA?</a:t>
            </a:r>
            <a:endParaRPr lang="en-US"/>
          </a:p>
        </p:txBody>
      </p:sp>
      <p:sp>
        <p:nvSpPr>
          <p:cNvPr id="3" name="Content Placeholder 2">
            <a:extLst>
              <a:ext uri="{FF2B5EF4-FFF2-40B4-BE49-F238E27FC236}">
                <a16:creationId xmlns:a16="http://schemas.microsoft.com/office/drawing/2014/main" id="{EA69EA83-F552-FF36-B444-745E5E884C1A}"/>
              </a:ext>
            </a:extLst>
          </p:cNvPr>
          <p:cNvSpPr>
            <a:spLocks noGrp="1"/>
          </p:cNvSpPr>
          <p:nvPr>
            <p:ph idx="1"/>
          </p:nvPr>
        </p:nvSpPr>
        <p:spPr/>
        <p:txBody>
          <a:bodyPr vert="horz" lIns="91440" tIns="45720" rIns="91440" bIns="45720" rtlCol="0" anchor="t">
            <a:normAutofit/>
          </a:bodyPr>
          <a:lstStyle/>
          <a:p>
            <a:r>
              <a:rPr lang="en-US">
                <a:latin typeface="Arial"/>
                <a:cs typeface="Arial"/>
              </a:rPr>
              <a:t>Intended to "level the playing field" for employees with disabilities.</a:t>
            </a:r>
            <a:endParaRPr lang="en-US"/>
          </a:p>
          <a:p>
            <a:r>
              <a:rPr lang="en-US">
                <a:latin typeface="Arial"/>
                <a:cs typeface="Arial"/>
              </a:rPr>
              <a:t>Qualified employees must be afforded the same opportunities to succeed.</a:t>
            </a:r>
            <a:endParaRPr lang="en-US"/>
          </a:p>
          <a:p>
            <a:r>
              <a:rPr lang="en-US">
                <a:latin typeface="Arial"/>
                <a:cs typeface="Arial"/>
              </a:rPr>
              <a:t>Reasonable accommodations must be made to allow individuals to participate equally, unless it would impose an undue hardship on the institution.</a:t>
            </a:r>
            <a:endParaRPr lang="en-US"/>
          </a:p>
          <a:p>
            <a:r>
              <a:rPr lang="en-US">
                <a:latin typeface="Arial"/>
                <a:cs typeface="Arial"/>
              </a:rPr>
              <a:t>Performance standards must still be met.</a:t>
            </a:r>
            <a:endParaRPr lang="en-US"/>
          </a:p>
        </p:txBody>
      </p:sp>
    </p:spTree>
    <p:extLst>
      <p:ext uri="{BB962C8B-B14F-4D97-AF65-F5344CB8AC3E}">
        <p14:creationId xmlns:p14="http://schemas.microsoft.com/office/powerpoint/2010/main" val="42231045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2F69D-EB77-E0BF-DD7B-72D4C139B2C4}"/>
              </a:ext>
            </a:extLst>
          </p:cNvPr>
          <p:cNvSpPr>
            <a:spLocks noGrp="1"/>
          </p:cNvSpPr>
          <p:nvPr>
            <p:ph type="title"/>
          </p:nvPr>
        </p:nvSpPr>
        <p:spPr/>
        <p:txBody>
          <a:bodyPr/>
          <a:lstStyle/>
          <a:p>
            <a:r>
              <a:rPr lang="en-US">
                <a:latin typeface="Arial"/>
                <a:cs typeface="Arial"/>
              </a:rPr>
              <a:t>Setting Expectations</a:t>
            </a:r>
            <a:endParaRPr lang="en-US"/>
          </a:p>
        </p:txBody>
      </p:sp>
      <p:sp>
        <p:nvSpPr>
          <p:cNvPr id="3" name="Content Placeholder 2">
            <a:extLst>
              <a:ext uri="{FF2B5EF4-FFF2-40B4-BE49-F238E27FC236}">
                <a16:creationId xmlns:a16="http://schemas.microsoft.com/office/drawing/2014/main" id="{9F06D600-F93F-BC4E-4984-9801BEC60225}"/>
              </a:ext>
            </a:extLst>
          </p:cNvPr>
          <p:cNvSpPr>
            <a:spLocks noGrp="1"/>
          </p:cNvSpPr>
          <p:nvPr>
            <p:ph idx="1"/>
          </p:nvPr>
        </p:nvSpPr>
        <p:spPr/>
        <p:txBody>
          <a:bodyPr vert="horz" lIns="91440" tIns="45720" rIns="91440" bIns="45720" rtlCol="0" anchor="t">
            <a:normAutofit/>
          </a:bodyPr>
          <a:lstStyle/>
          <a:p>
            <a:r>
              <a:rPr lang="en-US">
                <a:latin typeface="Arial"/>
                <a:cs typeface="Arial"/>
              </a:rPr>
              <a:t>Clear communication</a:t>
            </a:r>
          </a:p>
          <a:p>
            <a:r>
              <a:rPr lang="en-US">
                <a:latin typeface="Arial"/>
                <a:cs typeface="Arial"/>
              </a:rPr>
              <a:t>When to set expectations</a:t>
            </a:r>
          </a:p>
          <a:p>
            <a:r>
              <a:rPr lang="en-US">
                <a:latin typeface="Arial"/>
                <a:cs typeface="Arial"/>
              </a:rPr>
              <a:t>Best Practices</a:t>
            </a:r>
          </a:p>
          <a:p>
            <a:r>
              <a:rPr lang="en-US">
                <a:latin typeface="Arial"/>
                <a:cs typeface="Arial"/>
              </a:rPr>
              <a:t>Ways to set expectations</a:t>
            </a:r>
          </a:p>
          <a:p>
            <a:endParaRPr lang="en-US">
              <a:latin typeface="Arial"/>
              <a:cs typeface="Arial"/>
            </a:endParaRPr>
          </a:p>
          <a:p>
            <a:endParaRPr lang="en-US">
              <a:solidFill>
                <a:srgbClr val="FF0000"/>
              </a:solidFill>
              <a:latin typeface="Arial"/>
              <a:cs typeface="Arial"/>
            </a:endParaRPr>
          </a:p>
        </p:txBody>
      </p:sp>
    </p:spTree>
    <p:extLst>
      <p:ext uri="{BB962C8B-B14F-4D97-AF65-F5344CB8AC3E}">
        <p14:creationId xmlns:p14="http://schemas.microsoft.com/office/powerpoint/2010/main" val="1418609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9A1ED-2115-4B34-53E1-F900B3ECFAD1}"/>
              </a:ext>
            </a:extLst>
          </p:cNvPr>
          <p:cNvSpPr>
            <a:spLocks noGrp="1"/>
          </p:cNvSpPr>
          <p:nvPr>
            <p:ph type="title"/>
          </p:nvPr>
        </p:nvSpPr>
        <p:spPr/>
        <p:txBody>
          <a:bodyPr/>
          <a:lstStyle/>
          <a:p>
            <a:r>
              <a:rPr lang="en-US">
                <a:latin typeface="Arial"/>
                <a:cs typeface="Arial"/>
              </a:rPr>
              <a:t>Performance Management</a:t>
            </a:r>
            <a:endParaRPr lang="en-US"/>
          </a:p>
        </p:txBody>
      </p:sp>
      <p:sp>
        <p:nvSpPr>
          <p:cNvPr id="3" name="Content Placeholder 2">
            <a:extLst>
              <a:ext uri="{FF2B5EF4-FFF2-40B4-BE49-F238E27FC236}">
                <a16:creationId xmlns:a16="http://schemas.microsoft.com/office/drawing/2014/main" id="{FCE2D0DF-E759-5E30-4A5C-C37DF4AEC353}"/>
              </a:ext>
            </a:extLst>
          </p:cNvPr>
          <p:cNvSpPr>
            <a:spLocks noGrp="1"/>
          </p:cNvSpPr>
          <p:nvPr>
            <p:ph idx="1"/>
          </p:nvPr>
        </p:nvSpPr>
        <p:spPr/>
        <p:txBody>
          <a:bodyPr vert="horz" lIns="91440" tIns="45720" rIns="91440" bIns="45720" rtlCol="0" anchor="t">
            <a:normAutofit/>
          </a:bodyPr>
          <a:lstStyle/>
          <a:p>
            <a:r>
              <a:rPr lang="en-US">
                <a:latin typeface="Arial"/>
                <a:cs typeface="Arial"/>
              </a:rPr>
              <a:t>The Importance of Evaluating Employee Performance </a:t>
            </a:r>
          </a:p>
          <a:p>
            <a:pPr lvl="1"/>
            <a:r>
              <a:rPr lang="en-US">
                <a:latin typeface="Arial"/>
                <a:cs typeface="Arial"/>
                <a:hlinkClick r:id="rId3"/>
              </a:rPr>
              <a:t>Student Employee Performance Evaluation Form</a:t>
            </a:r>
          </a:p>
          <a:p>
            <a:r>
              <a:rPr lang="en-US">
                <a:latin typeface="Arial"/>
                <a:cs typeface="Arial"/>
              </a:rPr>
              <a:t>Tips for Providing Feedback </a:t>
            </a:r>
          </a:p>
        </p:txBody>
      </p:sp>
    </p:spTree>
    <p:extLst>
      <p:ext uri="{BB962C8B-B14F-4D97-AF65-F5344CB8AC3E}">
        <p14:creationId xmlns:p14="http://schemas.microsoft.com/office/powerpoint/2010/main" val="16211701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692A0-79BE-AA53-9F1D-61771126E409}"/>
              </a:ext>
            </a:extLst>
          </p:cNvPr>
          <p:cNvSpPr>
            <a:spLocks noGrp="1"/>
          </p:cNvSpPr>
          <p:nvPr>
            <p:ph type="title"/>
          </p:nvPr>
        </p:nvSpPr>
        <p:spPr/>
        <p:txBody>
          <a:bodyPr/>
          <a:lstStyle/>
          <a:p>
            <a:r>
              <a:rPr lang="en-US">
                <a:latin typeface="Arial"/>
                <a:cs typeface="Arial"/>
              </a:rPr>
              <a:t>Policies </a:t>
            </a:r>
            <a:endParaRPr lang="en-US"/>
          </a:p>
        </p:txBody>
      </p:sp>
      <p:sp>
        <p:nvSpPr>
          <p:cNvPr id="3" name="Content Placeholder 2">
            <a:extLst>
              <a:ext uri="{FF2B5EF4-FFF2-40B4-BE49-F238E27FC236}">
                <a16:creationId xmlns:a16="http://schemas.microsoft.com/office/drawing/2014/main" id="{3451EB74-9D9F-5B53-1014-23473FF6CB7D}"/>
              </a:ext>
            </a:extLst>
          </p:cNvPr>
          <p:cNvSpPr>
            <a:spLocks noGrp="1"/>
          </p:cNvSpPr>
          <p:nvPr>
            <p:ph idx="1"/>
          </p:nvPr>
        </p:nvSpPr>
        <p:spPr/>
        <p:txBody>
          <a:bodyPr vert="horz" lIns="91440" tIns="45720" rIns="91440" bIns="45720" rtlCol="0" anchor="t">
            <a:normAutofit/>
          </a:bodyPr>
          <a:lstStyle/>
          <a:p>
            <a:r>
              <a:rPr lang="en-US">
                <a:latin typeface="Arial"/>
                <a:cs typeface="Arial"/>
              </a:rPr>
              <a:t>Workplace Conduct </a:t>
            </a:r>
            <a:endParaRPr lang="en-US"/>
          </a:p>
          <a:p>
            <a:r>
              <a:rPr lang="en-US">
                <a:latin typeface="Arial"/>
                <a:cs typeface="Arial"/>
              </a:rPr>
              <a:t>Acceptable Use for Technology and the Internet</a:t>
            </a:r>
            <a:endParaRPr lang="en-US"/>
          </a:p>
          <a:p>
            <a:r>
              <a:rPr lang="en-US">
                <a:latin typeface="Arial"/>
                <a:cs typeface="Arial"/>
              </a:rPr>
              <a:t>Harassment and Discrimination </a:t>
            </a:r>
          </a:p>
          <a:p>
            <a:r>
              <a:rPr lang="en-US">
                <a:latin typeface="Arial"/>
                <a:cs typeface="Arial"/>
              </a:rPr>
              <a:t>Workplace Safety </a:t>
            </a:r>
          </a:p>
          <a:p>
            <a:r>
              <a:rPr lang="en-US">
                <a:latin typeface="Arial"/>
                <a:cs typeface="Arial"/>
              </a:rPr>
              <a:t>Alcohol and Other Drugs</a:t>
            </a:r>
          </a:p>
          <a:p>
            <a:r>
              <a:rPr lang="en-US">
                <a:latin typeface="Arial"/>
                <a:cs typeface="Arial"/>
              </a:rPr>
              <a:t>Code of Ethics</a:t>
            </a:r>
          </a:p>
        </p:txBody>
      </p:sp>
    </p:spTree>
    <p:extLst>
      <p:ext uri="{BB962C8B-B14F-4D97-AF65-F5344CB8AC3E}">
        <p14:creationId xmlns:p14="http://schemas.microsoft.com/office/powerpoint/2010/main" val="40047232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442B9-685A-4179-B494-11A02849E104}"/>
              </a:ext>
            </a:extLst>
          </p:cNvPr>
          <p:cNvSpPr>
            <a:spLocks noGrp="1"/>
          </p:cNvSpPr>
          <p:nvPr>
            <p:ph type="title"/>
          </p:nvPr>
        </p:nvSpPr>
        <p:spPr/>
        <p:txBody>
          <a:bodyPr/>
          <a:lstStyle/>
          <a:p>
            <a:r>
              <a:rPr lang="en-US">
                <a:latin typeface="Arial"/>
                <a:cs typeface="Arial"/>
              </a:rPr>
              <a:t>Corrective Action</a:t>
            </a:r>
            <a:endParaRPr lang="en-US"/>
          </a:p>
        </p:txBody>
      </p:sp>
      <p:sp>
        <p:nvSpPr>
          <p:cNvPr id="3" name="Content Placeholder 2">
            <a:extLst>
              <a:ext uri="{FF2B5EF4-FFF2-40B4-BE49-F238E27FC236}">
                <a16:creationId xmlns:a16="http://schemas.microsoft.com/office/drawing/2014/main" id="{9CE95655-1482-D891-F619-743DF579AC5A}"/>
              </a:ext>
            </a:extLst>
          </p:cNvPr>
          <p:cNvSpPr>
            <a:spLocks noGrp="1"/>
          </p:cNvSpPr>
          <p:nvPr>
            <p:ph idx="1"/>
          </p:nvPr>
        </p:nvSpPr>
        <p:spPr/>
        <p:txBody>
          <a:bodyPr vert="horz" lIns="91440" tIns="45720" rIns="91440" bIns="45720" rtlCol="0" anchor="t">
            <a:normAutofit/>
          </a:bodyPr>
          <a:lstStyle/>
          <a:p>
            <a:r>
              <a:rPr lang="en-US">
                <a:latin typeface="Arial"/>
                <a:cs typeface="Arial"/>
              </a:rPr>
              <a:t>Changing unwanted behaviors</a:t>
            </a:r>
          </a:p>
          <a:p>
            <a:pPr lvl="1"/>
            <a:r>
              <a:rPr lang="en-US">
                <a:latin typeface="Arial"/>
                <a:cs typeface="Arial"/>
              </a:rPr>
              <a:t>Verbal Discussion of Expectations</a:t>
            </a:r>
          </a:p>
          <a:p>
            <a:pPr lvl="1"/>
            <a:r>
              <a:rPr lang="en-US">
                <a:latin typeface="Arial"/>
                <a:cs typeface="Arial"/>
              </a:rPr>
              <a:t>Written Documentation</a:t>
            </a:r>
          </a:p>
          <a:p>
            <a:pPr lvl="2"/>
            <a:r>
              <a:rPr lang="en-US">
                <a:latin typeface="Arial"/>
                <a:cs typeface="Arial"/>
                <a:hlinkClick r:id="rId3"/>
              </a:rPr>
              <a:t>Student Employment Corrective Action Notice</a:t>
            </a:r>
            <a:endParaRPr lang="en-US"/>
          </a:p>
          <a:p>
            <a:r>
              <a:rPr lang="en-US">
                <a:latin typeface="Arial"/>
                <a:cs typeface="Arial"/>
              </a:rPr>
              <a:t>When to get HR involved</a:t>
            </a:r>
          </a:p>
          <a:p>
            <a:pPr marL="0" indent="0">
              <a:buNone/>
            </a:pPr>
            <a:endParaRPr lang="en-US">
              <a:latin typeface="Arial"/>
              <a:cs typeface="Arial"/>
            </a:endParaRPr>
          </a:p>
        </p:txBody>
      </p:sp>
    </p:spTree>
    <p:extLst>
      <p:ext uri="{BB962C8B-B14F-4D97-AF65-F5344CB8AC3E}">
        <p14:creationId xmlns:p14="http://schemas.microsoft.com/office/powerpoint/2010/main" val="15999820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91BF5-EB74-AE8D-2F3E-0635F38F034F}"/>
              </a:ext>
            </a:extLst>
          </p:cNvPr>
          <p:cNvSpPr>
            <a:spLocks noGrp="1"/>
          </p:cNvSpPr>
          <p:nvPr>
            <p:ph type="title"/>
          </p:nvPr>
        </p:nvSpPr>
        <p:spPr/>
        <p:txBody>
          <a:bodyPr/>
          <a:lstStyle/>
          <a:p>
            <a:r>
              <a:rPr lang="en-US">
                <a:latin typeface="Arial"/>
                <a:cs typeface="Arial"/>
              </a:rPr>
              <a:t>Case Studies</a:t>
            </a:r>
            <a:endParaRPr lang="en-US"/>
          </a:p>
        </p:txBody>
      </p:sp>
      <p:sp>
        <p:nvSpPr>
          <p:cNvPr id="3" name="Content Placeholder 2">
            <a:extLst>
              <a:ext uri="{FF2B5EF4-FFF2-40B4-BE49-F238E27FC236}">
                <a16:creationId xmlns:a16="http://schemas.microsoft.com/office/drawing/2014/main" id="{31B697DF-C59E-0054-693B-7339DF8DC46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428026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38B6A-0FEF-98A9-5524-CAB046BABEEA}"/>
              </a:ext>
            </a:extLst>
          </p:cNvPr>
          <p:cNvSpPr>
            <a:spLocks noGrp="1"/>
          </p:cNvSpPr>
          <p:nvPr>
            <p:ph type="title"/>
          </p:nvPr>
        </p:nvSpPr>
        <p:spPr/>
        <p:txBody>
          <a:bodyPr/>
          <a:lstStyle/>
          <a:p>
            <a:r>
              <a:rPr lang="en-US">
                <a:latin typeface="Arial"/>
                <a:cs typeface="Arial"/>
              </a:rPr>
              <a:t>Scenario #1</a:t>
            </a:r>
            <a:endParaRPr lang="en-US"/>
          </a:p>
        </p:txBody>
      </p:sp>
      <p:sp>
        <p:nvSpPr>
          <p:cNvPr id="3" name="Content Placeholder 2">
            <a:extLst>
              <a:ext uri="{FF2B5EF4-FFF2-40B4-BE49-F238E27FC236}">
                <a16:creationId xmlns:a16="http://schemas.microsoft.com/office/drawing/2014/main" id="{9234DCC9-7DAF-7E89-3341-6C0691DCA47D}"/>
              </a:ext>
            </a:extLst>
          </p:cNvPr>
          <p:cNvSpPr>
            <a:spLocks noGrp="1"/>
          </p:cNvSpPr>
          <p:nvPr>
            <p:ph idx="1"/>
          </p:nvPr>
        </p:nvSpPr>
        <p:spPr/>
        <p:txBody>
          <a:bodyPr vert="horz" lIns="91440" tIns="45720" rIns="91440" bIns="45720" rtlCol="0" anchor="t">
            <a:normAutofit/>
          </a:bodyPr>
          <a:lstStyle/>
          <a:p>
            <a:r>
              <a:rPr lang="en-US">
                <a:latin typeface="Arial"/>
                <a:cs typeface="Arial"/>
              </a:rPr>
              <a:t>Tania Marble has worked as an office assistant in the Human Resources Department on campus for the last two semesters. Tania's manager, Teddy Rye, would describe her performance as great! She is friendly to guests both on the phone and in person, excels in her attention to detail and always completes tasks on time. But Tania is absent often and lately, it is happening more frequently and has begun to disrupt the office.  </a:t>
            </a:r>
            <a:endParaRPr lang="en-US"/>
          </a:p>
        </p:txBody>
      </p:sp>
    </p:spTree>
    <p:extLst>
      <p:ext uri="{BB962C8B-B14F-4D97-AF65-F5344CB8AC3E}">
        <p14:creationId xmlns:p14="http://schemas.microsoft.com/office/powerpoint/2010/main" val="37907968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2D5C0-9C93-80CC-6D13-B4E596B6C7AE}"/>
              </a:ext>
            </a:extLst>
          </p:cNvPr>
          <p:cNvSpPr>
            <a:spLocks noGrp="1"/>
          </p:cNvSpPr>
          <p:nvPr>
            <p:ph type="title"/>
          </p:nvPr>
        </p:nvSpPr>
        <p:spPr/>
        <p:txBody>
          <a:bodyPr/>
          <a:lstStyle/>
          <a:p>
            <a:r>
              <a:rPr lang="en-US">
                <a:latin typeface="Arial"/>
                <a:cs typeface="Arial"/>
              </a:rPr>
              <a:t>Scenario #2</a:t>
            </a:r>
            <a:endParaRPr lang="en-US"/>
          </a:p>
        </p:txBody>
      </p:sp>
      <p:sp>
        <p:nvSpPr>
          <p:cNvPr id="3" name="Content Placeholder 2">
            <a:extLst>
              <a:ext uri="{FF2B5EF4-FFF2-40B4-BE49-F238E27FC236}">
                <a16:creationId xmlns:a16="http://schemas.microsoft.com/office/drawing/2014/main" id="{680CF458-0DEA-A311-E91A-14D41AA73CB9}"/>
              </a:ext>
            </a:extLst>
          </p:cNvPr>
          <p:cNvSpPr>
            <a:spLocks noGrp="1"/>
          </p:cNvSpPr>
          <p:nvPr>
            <p:ph idx="1"/>
          </p:nvPr>
        </p:nvSpPr>
        <p:spPr/>
        <p:txBody>
          <a:bodyPr vert="horz" lIns="91440" tIns="45720" rIns="91440" bIns="45720" rtlCol="0" anchor="t">
            <a:normAutofit/>
          </a:bodyPr>
          <a:lstStyle/>
          <a:p>
            <a:r>
              <a:rPr lang="en-US">
                <a:latin typeface="Arial"/>
                <a:cs typeface="Arial"/>
              </a:rPr>
              <a:t>During the meeting between Manager Teddy Rye and Student Employee Tania Marble, Tania discloses she suffers from depression which somedays makes it difficult to come to work. </a:t>
            </a:r>
          </a:p>
        </p:txBody>
      </p:sp>
    </p:spTree>
    <p:extLst>
      <p:ext uri="{BB962C8B-B14F-4D97-AF65-F5344CB8AC3E}">
        <p14:creationId xmlns:p14="http://schemas.microsoft.com/office/powerpoint/2010/main" val="16091848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C24C64-881D-458B-A135-CDBC3C739FDA}"/>
              </a:ext>
            </a:extLst>
          </p:cNvPr>
          <p:cNvSpPr>
            <a:spLocks noGrp="1"/>
          </p:cNvSpPr>
          <p:nvPr>
            <p:ph type="title"/>
          </p:nvPr>
        </p:nvSpPr>
        <p:spPr/>
        <p:txBody>
          <a:bodyPr/>
          <a:lstStyle/>
          <a:p>
            <a:r>
              <a:rPr lang="en-US">
                <a:latin typeface="Arial"/>
                <a:cs typeface="Arial"/>
              </a:rPr>
              <a:t>Questions</a:t>
            </a:r>
          </a:p>
        </p:txBody>
      </p:sp>
      <p:sp>
        <p:nvSpPr>
          <p:cNvPr id="2" name="Content Placeholder 1">
            <a:extLst>
              <a:ext uri="{FF2B5EF4-FFF2-40B4-BE49-F238E27FC236}">
                <a16:creationId xmlns:a16="http://schemas.microsoft.com/office/drawing/2014/main" id="{099E1F10-A4B9-148E-F4DA-63E2EB37B01A}"/>
              </a:ext>
            </a:extLst>
          </p:cNvPr>
          <p:cNvSpPr>
            <a:spLocks noGrp="1"/>
          </p:cNvSpPr>
          <p:nvPr>
            <p:ph idx="1"/>
          </p:nvPr>
        </p:nvSpPr>
        <p:spPr/>
        <p:txBody>
          <a:bodyPr vert="horz" lIns="91440" tIns="45720" rIns="91440" bIns="45720" rtlCol="0" anchor="t">
            <a:normAutofit/>
          </a:bodyPr>
          <a:lstStyle/>
          <a:p>
            <a:endParaRPr lang="en-US"/>
          </a:p>
          <a:p>
            <a:r>
              <a:rPr lang="en-US" b="1">
                <a:latin typeface="Arial"/>
                <a:cs typeface="Arial"/>
              </a:rPr>
              <a:t>Please fill out our feedback survey </a:t>
            </a:r>
            <a:endParaRPr lang="en-US">
              <a:latin typeface="Arial"/>
              <a:cs typeface="Arial"/>
            </a:endParaRPr>
          </a:p>
          <a:p>
            <a:endParaRPr lang="en-US"/>
          </a:p>
          <a:p>
            <a:r>
              <a:rPr lang="en-US" b="1">
                <a:latin typeface="Arial"/>
                <a:cs typeface="Arial"/>
              </a:rPr>
              <a:t>Next Session November 9th, 9:00 – 10:00am</a:t>
            </a:r>
            <a:endParaRPr lang="en-US">
              <a:latin typeface="Arial"/>
              <a:cs typeface="Arial"/>
            </a:endParaRPr>
          </a:p>
          <a:p>
            <a:pPr lvl="1"/>
            <a:r>
              <a:rPr lang="en-US" sz="2800" b="1">
                <a:latin typeface="Arial"/>
                <a:cs typeface="Arial"/>
              </a:rPr>
              <a:t>What's Next?</a:t>
            </a:r>
            <a:endParaRPr lang="en-US" sz="2800" b="1"/>
          </a:p>
        </p:txBody>
      </p:sp>
    </p:spTree>
    <p:extLst>
      <p:ext uri="{BB962C8B-B14F-4D97-AF65-F5344CB8AC3E}">
        <p14:creationId xmlns:p14="http://schemas.microsoft.com/office/powerpoint/2010/main" val="1445583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32F3A-19E8-E35E-F6D8-0783EBD33746}"/>
              </a:ext>
            </a:extLst>
          </p:cNvPr>
          <p:cNvSpPr>
            <a:spLocks noGrp="1"/>
          </p:cNvSpPr>
          <p:nvPr>
            <p:ph type="title"/>
          </p:nvPr>
        </p:nvSpPr>
        <p:spPr/>
        <p:txBody>
          <a:bodyPr/>
          <a:lstStyle/>
          <a:p>
            <a:r>
              <a:rPr lang="en-US">
                <a:latin typeface="Arial"/>
                <a:cs typeface="Arial"/>
              </a:rPr>
              <a:t>University's Legal Obligation</a:t>
            </a:r>
            <a:endParaRPr lang="en-US"/>
          </a:p>
        </p:txBody>
      </p:sp>
      <p:sp>
        <p:nvSpPr>
          <p:cNvPr id="3" name="Content Placeholder 2">
            <a:extLst>
              <a:ext uri="{FF2B5EF4-FFF2-40B4-BE49-F238E27FC236}">
                <a16:creationId xmlns:a16="http://schemas.microsoft.com/office/drawing/2014/main" id="{89FF68A4-5C76-AC52-9BD0-5D2A06D03B09}"/>
              </a:ext>
            </a:extLst>
          </p:cNvPr>
          <p:cNvSpPr>
            <a:spLocks noGrp="1"/>
          </p:cNvSpPr>
          <p:nvPr>
            <p:ph idx="1"/>
          </p:nvPr>
        </p:nvSpPr>
        <p:spPr/>
        <p:txBody>
          <a:bodyPr vert="horz" lIns="91440" tIns="45720" rIns="91440" bIns="45720" rtlCol="0" anchor="t">
            <a:normAutofit/>
          </a:bodyPr>
          <a:lstStyle/>
          <a:p>
            <a:r>
              <a:rPr lang="en-US">
                <a:latin typeface="Arial"/>
                <a:cs typeface="Arial"/>
              </a:rPr>
              <a:t>Failure to make or offer a reasonable accommodation can constitute discrimination on the basis of disability.</a:t>
            </a:r>
            <a:endParaRPr lang="en-US"/>
          </a:p>
          <a:p>
            <a:r>
              <a:rPr lang="en-US">
                <a:latin typeface="Arial"/>
                <a:cs typeface="Arial"/>
              </a:rPr>
              <a:t>The laws do not provide an all-inclusive list of what may constitute reasonable accommodations.</a:t>
            </a:r>
            <a:endParaRPr lang="en-US"/>
          </a:p>
          <a:p>
            <a:r>
              <a:rPr lang="en-US">
                <a:latin typeface="Arial"/>
                <a:cs typeface="Arial"/>
              </a:rPr>
              <a:t>Determinations of whether reasonable accommodation is required are generally made on a case-by-case basis.</a:t>
            </a:r>
          </a:p>
          <a:p>
            <a:r>
              <a:rPr lang="en-US">
                <a:latin typeface="Arial"/>
                <a:cs typeface="Arial"/>
              </a:rPr>
              <a:t>Reasonable accommodations can come in a wide variety of forms.</a:t>
            </a:r>
            <a:endParaRPr lang="en-US"/>
          </a:p>
        </p:txBody>
      </p:sp>
    </p:spTree>
    <p:extLst>
      <p:ext uri="{BB962C8B-B14F-4D97-AF65-F5344CB8AC3E}">
        <p14:creationId xmlns:p14="http://schemas.microsoft.com/office/powerpoint/2010/main" val="1205032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309C6-208B-6638-430B-681C7B134987}"/>
              </a:ext>
            </a:extLst>
          </p:cNvPr>
          <p:cNvSpPr>
            <a:spLocks noGrp="1"/>
          </p:cNvSpPr>
          <p:nvPr>
            <p:ph type="title"/>
          </p:nvPr>
        </p:nvSpPr>
        <p:spPr/>
        <p:txBody>
          <a:bodyPr/>
          <a:lstStyle/>
          <a:p>
            <a:r>
              <a:rPr lang="en-US">
                <a:latin typeface="Arial"/>
                <a:cs typeface="Arial"/>
              </a:rPr>
              <a:t>Reasonable Accommodation</a:t>
            </a:r>
            <a:endParaRPr lang="en-US"/>
          </a:p>
        </p:txBody>
      </p:sp>
      <p:sp>
        <p:nvSpPr>
          <p:cNvPr id="3" name="Content Placeholder 2">
            <a:extLst>
              <a:ext uri="{FF2B5EF4-FFF2-40B4-BE49-F238E27FC236}">
                <a16:creationId xmlns:a16="http://schemas.microsoft.com/office/drawing/2014/main" id="{2CFB3B51-11DD-DECA-F5AB-4413BD4CB1C7}"/>
              </a:ext>
            </a:extLst>
          </p:cNvPr>
          <p:cNvSpPr>
            <a:spLocks noGrp="1"/>
          </p:cNvSpPr>
          <p:nvPr>
            <p:ph idx="1"/>
          </p:nvPr>
        </p:nvSpPr>
        <p:spPr/>
        <p:txBody>
          <a:bodyPr vert="horz" lIns="91440" tIns="45720" rIns="91440" bIns="45720" rtlCol="0" anchor="t">
            <a:normAutofit/>
          </a:bodyPr>
          <a:lstStyle/>
          <a:p>
            <a:r>
              <a:rPr lang="en-US">
                <a:latin typeface="Arial"/>
                <a:cs typeface="Arial"/>
              </a:rPr>
              <a:t>Changes or adjustments to the job or work environment </a:t>
            </a:r>
            <a:r>
              <a:rPr lang="en-US" b="1" i="1">
                <a:latin typeface="Arial"/>
                <a:cs typeface="Arial"/>
              </a:rPr>
              <a:t>may</a:t>
            </a:r>
            <a:r>
              <a:rPr lang="en-US">
                <a:latin typeface="Arial"/>
                <a:cs typeface="Arial"/>
              </a:rPr>
              <a:t> include:</a:t>
            </a:r>
          </a:p>
          <a:p>
            <a:pPr lvl="1"/>
            <a:r>
              <a:rPr lang="en-US">
                <a:latin typeface="Arial"/>
                <a:cs typeface="Arial"/>
              </a:rPr>
              <a:t>Acquiring or modifying equipment or devices</a:t>
            </a:r>
          </a:p>
          <a:p>
            <a:pPr lvl="1"/>
            <a:r>
              <a:rPr lang="en-US">
                <a:latin typeface="Arial"/>
                <a:cs typeface="Arial"/>
              </a:rPr>
              <a:t>Job restructuring</a:t>
            </a:r>
          </a:p>
          <a:p>
            <a:pPr lvl="1"/>
            <a:r>
              <a:rPr lang="en-US">
                <a:latin typeface="Arial"/>
                <a:cs typeface="Arial"/>
              </a:rPr>
              <a:t>Modified work schedules</a:t>
            </a:r>
          </a:p>
          <a:p>
            <a:pPr lvl="1"/>
            <a:r>
              <a:rPr lang="en-US">
                <a:latin typeface="Arial"/>
                <a:cs typeface="Arial"/>
              </a:rPr>
              <a:t>Reassignment to vacant positions</a:t>
            </a:r>
            <a:endParaRPr lang="en-US"/>
          </a:p>
          <a:p>
            <a:pPr lvl="1"/>
            <a:r>
              <a:rPr lang="en-US">
                <a:latin typeface="Arial"/>
                <a:cs typeface="Arial"/>
              </a:rPr>
              <a:t>Making the workplace readily accessible and usable by people with disabilities</a:t>
            </a:r>
            <a:endParaRPr lang="en-US"/>
          </a:p>
        </p:txBody>
      </p:sp>
    </p:spTree>
    <p:extLst>
      <p:ext uri="{BB962C8B-B14F-4D97-AF65-F5344CB8AC3E}">
        <p14:creationId xmlns:p14="http://schemas.microsoft.com/office/powerpoint/2010/main" val="3974483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8D607-5965-6704-157B-26978DD91F15}"/>
              </a:ext>
            </a:extLst>
          </p:cNvPr>
          <p:cNvSpPr>
            <a:spLocks noGrp="1"/>
          </p:cNvSpPr>
          <p:nvPr>
            <p:ph type="title"/>
          </p:nvPr>
        </p:nvSpPr>
        <p:spPr/>
        <p:txBody>
          <a:bodyPr/>
          <a:lstStyle/>
          <a:p>
            <a:r>
              <a:rPr lang="en-US">
                <a:latin typeface="Arial"/>
                <a:cs typeface="Arial"/>
              </a:rPr>
              <a:t>Initiating ADA Process</a:t>
            </a:r>
            <a:endParaRPr lang="en-US"/>
          </a:p>
        </p:txBody>
      </p:sp>
      <p:sp>
        <p:nvSpPr>
          <p:cNvPr id="3" name="Content Placeholder 2">
            <a:extLst>
              <a:ext uri="{FF2B5EF4-FFF2-40B4-BE49-F238E27FC236}">
                <a16:creationId xmlns:a16="http://schemas.microsoft.com/office/drawing/2014/main" id="{4DD88834-4DF5-B255-E1C0-11CF5CDCD588}"/>
              </a:ext>
            </a:extLst>
          </p:cNvPr>
          <p:cNvSpPr>
            <a:spLocks noGrp="1"/>
          </p:cNvSpPr>
          <p:nvPr>
            <p:ph idx="1"/>
          </p:nvPr>
        </p:nvSpPr>
        <p:spPr/>
        <p:txBody>
          <a:bodyPr vert="horz" lIns="91440" tIns="45720" rIns="91440" bIns="45720" rtlCol="0" anchor="t">
            <a:normAutofit/>
          </a:bodyPr>
          <a:lstStyle/>
          <a:p>
            <a:r>
              <a:rPr lang="en-US">
                <a:latin typeface="Arial"/>
                <a:cs typeface="Arial"/>
              </a:rPr>
              <a:t>Employee is responsible for requesting </a:t>
            </a:r>
            <a:r>
              <a:rPr lang="en-US">
                <a:latin typeface="Arial"/>
                <a:cs typeface="Arial"/>
                <a:hlinkClick r:id="rId2"/>
              </a:rPr>
              <a:t>accommodation</a:t>
            </a:r>
            <a:endParaRPr lang="en-US">
              <a:latin typeface="Arial"/>
              <a:cs typeface="Arial"/>
            </a:endParaRPr>
          </a:p>
          <a:p>
            <a:r>
              <a:rPr lang="en-US">
                <a:latin typeface="Arial"/>
                <a:cs typeface="Arial"/>
              </a:rPr>
              <a:t>Two forms need to be completed</a:t>
            </a:r>
          </a:p>
          <a:p>
            <a:pPr lvl="1"/>
            <a:r>
              <a:rPr lang="en-US">
                <a:latin typeface="Arial"/>
                <a:cs typeface="Arial"/>
                <a:hlinkClick r:id="rId3"/>
              </a:rPr>
              <a:t>Request for Reasonable Accommodation</a:t>
            </a:r>
          </a:p>
          <a:p>
            <a:pPr lvl="1"/>
            <a:r>
              <a:rPr lang="en-US">
                <a:latin typeface="Arial"/>
                <a:cs typeface="Arial"/>
                <a:hlinkClick r:id="rId4"/>
              </a:rPr>
              <a:t>Documentation of Disability</a:t>
            </a:r>
            <a:endParaRPr lang="en-US">
              <a:latin typeface="Arial"/>
              <a:cs typeface="Arial"/>
            </a:endParaRPr>
          </a:p>
          <a:p>
            <a:r>
              <a:rPr lang="en-US">
                <a:latin typeface="Arial"/>
                <a:cs typeface="Arial"/>
              </a:rPr>
              <a:t>Once issue is raised, Human Resources will help facilitate the interactive process with the employee and supervisor.</a:t>
            </a:r>
          </a:p>
          <a:p>
            <a:pPr lvl="1"/>
            <a:r>
              <a:rPr lang="en-US">
                <a:latin typeface="Arial"/>
                <a:cs typeface="Arial"/>
              </a:rPr>
              <a:t>Do not make assumptions;</a:t>
            </a:r>
            <a:endParaRPr lang="en-US"/>
          </a:p>
          <a:p>
            <a:pPr lvl="1"/>
            <a:r>
              <a:rPr lang="en-US">
                <a:latin typeface="Arial"/>
                <a:cs typeface="Arial"/>
              </a:rPr>
              <a:t>Do not voluntarily create accommodations;</a:t>
            </a:r>
          </a:p>
          <a:p>
            <a:pPr lvl="1"/>
            <a:r>
              <a:rPr lang="en-US">
                <a:latin typeface="Arial"/>
                <a:cs typeface="Arial"/>
              </a:rPr>
              <a:t>Contact HR and determine how to proceed</a:t>
            </a:r>
          </a:p>
          <a:p>
            <a:pPr lvl="1"/>
            <a:endParaRPr lang="en-US">
              <a:latin typeface="Arial"/>
              <a:cs typeface="Arial"/>
            </a:endParaRPr>
          </a:p>
          <a:p>
            <a:pPr lvl="1"/>
            <a:endParaRPr lang="en-US">
              <a:latin typeface="Arial"/>
              <a:cs typeface="Arial"/>
            </a:endParaRPr>
          </a:p>
        </p:txBody>
      </p:sp>
    </p:spTree>
    <p:extLst>
      <p:ext uri="{BB962C8B-B14F-4D97-AF65-F5344CB8AC3E}">
        <p14:creationId xmlns:p14="http://schemas.microsoft.com/office/powerpoint/2010/main" val="809045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91E5E-F6D9-38FA-C786-3ABA5F72C8E8}"/>
              </a:ext>
            </a:extLst>
          </p:cNvPr>
          <p:cNvSpPr>
            <a:spLocks noGrp="1"/>
          </p:cNvSpPr>
          <p:nvPr>
            <p:ph type="title"/>
          </p:nvPr>
        </p:nvSpPr>
        <p:spPr/>
        <p:txBody>
          <a:bodyPr/>
          <a:lstStyle/>
          <a:p>
            <a:r>
              <a:rPr lang="en-US">
                <a:latin typeface="Arial"/>
                <a:cs typeface="Arial"/>
              </a:rPr>
              <a:t>Tips for Employee Discussion</a:t>
            </a:r>
            <a:endParaRPr lang="en-US"/>
          </a:p>
        </p:txBody>
      </p:sp>
      <p:sp>
        <p:nvSpPr>
          <p:cNvPr id="3" name="Content Placeholder 2">
            <a:extLst>
              <a:ext uri="{FF2B5EF4-FFF2-40B4-BE49-F238E27FC236}">
                <a16:creationId xmlns:a16="http://schemas.microsoft.com/office/drawing/2014/main" id="{FE18DAAA-E8CD-8AB7-E7B4-660886773229}"/>
              </a:ext>
            </a:extLst>
          </p:cNvPr>
          <p:cNvSpPr>
            <a:spLocks noGrp="1"/>
          </p:cNvSpPr>
          <p:nvPr>
            <p:ph idx="1"/>
          </p:nvPr>
        </p:nvSpPr>
        <p:spPr/>
        <p:txBody>
          <a:bodyPr vert="horz" lIns="91440" tIns="45720" rIns="91440" bIns="45720" rtlCol="0" anchor="t">
            <a:normAutofit/>
          </a:bodyPr>
          <a:lstStyle/>
          <a:p>
            <a:r>
              <a:rPr lang="en-US">
                <a:latin typeface="Arial"/>
                <a:cs typeface="Arial"/>
              </a:rPr>
              <a:t>You should not ask questions about the nature or extent of an employee's disability or chronic medical condition.</a:t>
            </a:r>
          </a:p>
          <a:p>
            <a:r>
              <a:rPr lang="en-US">
                <a:latin typeface="Arial"/>
                <a:cs typeface="Arial"/>
              </a:rPr>
              <a:t>Medical documentation is handled by HR, should not be submitted to supervisor.</a:t>
            </a:r>
          </a:p>
          <a:p>
            <a:r>
              <a:rPr lang="en-US">
                <a:latin typeface="Arial"/>
                <a:cs typeface="Arial"/>
              </a:rPr>
              <a:t>You can make clear what level of performance is required and ask questions related to job duties</a:t>
            </a:r>
            <a:endParaRPr lang="en-US"/>
          </a:p>
          <a:p>
            <a:pPr lvl="1"/>
            <a:r>
              <a:rPr lang="en-US">
                <a:latin typeface="Arial"/>
                <a:cs typeface="Arial"/>
              </a:rPr>
              <a:t>What duties of your job are difficult for you to perform?</a:t>
            </a:r>
          </a:p>
          <a:p>
            <a:pPr lvl="1"/>
            <a:r>
              <a:rPr lang="en-US">
                <a:latin typeface="Arial"/>
                <a:cs typeface="Arial"/>
              </a:rPr>
              <a:t>What do you need to do your job successfully?</a:t>
            </a:r>
          </a:p>
          <a:p>
            <a:pPr lvl="1"/>
            <a:endParaRPr lang="en-US">
              <a:latin typeface="Arial"/>
              <a:cs typeface="Arial"/>
            </a:endParaRPr>
          </a:p>
        </p:txBody>
      </p:sp>
    </p:spTree>
    <p:extLst>
      <p:ext uri="{BB962C8B-B14F-4D97-AF65-F5344CB8AC3E}">
        <p14:creationId xmlns:p14="http://schemas.microsoft.com/office/powerpoint/2010/main" val="238077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D4CAF-9116-2B22-AEE7-73F251E7FF78}"/>
              </a:ext>
            </a:extLst>
          </p:cNvPr>
          <p:cNvSpPr>
            <a:spLocks noGrp="1"/>
          </p:cNvSpPr>
          <p:nvPr>
            <p:ph type="title"/>
          </p:nvPr>
        </p:nvSpPr>
        <p:spPr/>
        <p:txBody>
          <a:bodyPr/>
          <a:lstStyle/>
          <a:p>
            <a:r>
              <a:rPr lang="en-US">
                <a:latin typeface="Arial"/>
                <a:cs typeface="Arial"/>
              </a:rPr>
              <a:t>Best Practices</a:t>
            </a:r>
          </a:p>
        </p:txBody>
      </p:sp>
      <p:sp>
        <p:nvSpPr>
          <p:cNvPr id="3" name="Content Placeholder 2">
            <a:extLst>
              <a:ext uri="{FF2B5EF4-FFF2-40B4-BE49-F238E27FC236}">
                <a16:creationId xmlns:a16="http://schemas.microsoft.com/office/drawing/2014/main" id="{94FE2E5D-EFC6-2207-D2C4-62290A3501DA}"/>
              </a:ext>
            </a:extLst>
          </p:cNvPr>
          <p:cNvSpPr>
            <a:spLocks noGrp="1"/>
          </p:cNvSpPr>
          <p:nvPr>
            <p:ph idx="1"/>
          </p:nvPr>
        </p:nvSpPr>
        <p:spPr/>
        <p:txBody>
          <a:bodyPr vert="horz" lIns="91440" tIns="45720" rIns="91440" bIns="45720" rtlCol="0" anchor="t">
            <a:normAutofit/>
          </a:bodyPr>
          <a:lstStyle/>
          <a:p>
            <a:endParaRPr lang="en-US">
              <a:latin typeface="Arial"/>
              <a:cs typeface="Arial"/>
            </a:endParaRPr>
          </a:p>
          <a:p>
            <a:r>
              <a:rPr lang="en-US">
                <a:latin typeface="Arial"/>
                <a:cs typeface="Arial"/>
              </a:rPr>
              <a:t>If you suspect an employee is struggling with a health condition that is affecting work or attendance, consult with HR</a:t>
            </a:r>
            <a:endParaRPr lang="en-US"/>
          </a:p>
          <a:p>
            <a:pPr lvl="1"/>
            <a:r>
              <a:rPr lang="en-US">
                <a:latin typeface="Arial"/>
                <a:cs typeface="Arial"/>
              </a:rPr>
              <a:t>Do not sit back and wait</a:t>
            </a:r>
          </a:p>
          <a:p>
            <a:pPr lvl="1"/>
            <a:r>
              <a:rPr lang="en-US">
                <a:latin typeface="Arial"/>
                <a:cs typeface="Arial"/>
              </a:rPr>
              <a:t>Do not take action yourself</a:t>
            </a:r>
          </a:p>
          <a:p>
            <a:pPr lvl="1"/>
            <a:r>
              <a:rPr lang="en-US">
                <a:latin typeface="Arial"/>
                <a:cs typeface="Arial"/>
              </a:rPr>
              <a:t>Do not discuss in office/department</a:t>
            </a:r>
          </a:p>
          <a:p>
            <a:r>
              <a:rPr lang="en-US">
                <a:latin typeface="Arial"/>
                <a:cs typeface="Arial"/>
              </a:rPr>
              <a:t>No good deed goes unpunished</a:t>
            </a:r>
          </a:p>
          <a:p>
            <a:pPr lvl="1"/>
            <a:r>
              <a:rPr lang="en-US">
                <a:latin typeface="Arial"/>
                <a:cs typeface="Arial"/>
              </a:rPr>
              <a:t>Do not provide modifications or adjustments to essential functions unless process has been followed</a:t>
            </a:r>
          </a:p>
          <a:p>
            <a:pPr marL="457200" lvl="1" indent="0">
              <a:buNone/>
            </a:pPr>
            <a:endParaRPr lang="en-US">
              <a:latin typeface="Arial"/>
              <a:cs typeface="Arial"/>
            </a:endParaRPr>
          </a:p>
        </p:txBody>
      </p:sp>
    </p:spTree>
    <p:extLst>
      <p:ext uri="{BB962C8B-B14F-4D97-AF65-F5344CB8AC3E}">
        <p14:creationId xmlns:p14="http://schemas.microsoft.com/office/powerpoint/2010/main" val="1528319414"/>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ECBE4F77-781E-43C3-9B75-3DA63B061EA2}" vid="{10A9268D-28B4-462A-BF00-29E5164FE49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11 PP Master-This is how we RISE" id="{97793AD7-C5FE-2741-8FF6-361C5B6B5D61}" vid="{2963D3F3-8BBD-EF44-BFA9-89D7F17684A0}"/>
    </a:ext>
  </a:extLst>
</a:theme>
</file>

<file path=ppt/theme/theme3.xml><?xml version="1.0" encoding="utf-8"?>
<a:theme xmlns:a="http://schemas.openxmlformats.org/drawingml/2006/main" name="uwgb-theme-3">
  <a:themeElements>
    <a:clrScheme name="UW-Green Bay">
      <a:dk1>
        <a:srgbClr val="000000"/>
      </a:dk1>
      <a:lt1>
        <a:sysClr val="window" lastClr="FFFFFF"/>
      </a:lt1>
      <a:dk2>
        <a:srgbClr val="043419"/>
      </a:dk2>
      <a:lt2>
        <a:srgbClr val="FAF3DE"/>
      </a:lt2>
      <a:accent1>
        <a:srgbClr val="990000"/>
      </a:accent1>
      <a:accent2>
        <a:srgbClr val="CCCCCC"/>
      </a:accent2>
      <a:accent3>
        <a:srgbClr val="999999"/>
      </a:accent3>
      <a:accent4>
        <a:srgbClr val="9FD3B6"/>
      </a:accent4>
      <a:accent5>
        <a:srgbClr val="B2AF6C"/>
      </a:accent5>
      <a:accent6>
        <a:srgbClr val="006633"/>
      </a:accent6>
      <a:hlink>
        <a:srgbClr val="990000"/>
      </a:hlink>
      <a:folHlink>
        <a:srgbClr val="66000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theme-three-UWGB" id="{B804C5DF-935A-AB47-A6D1-71588652C7AA}" vid="{BF95446F-D34B-0A41-B580-C9D59AA21456}"/>
    </a:ext>
  </a:extLst>
</a:theme>
</file>

<file path=ppt/theme/theme4.xml><?xml version="1.0" encoding="utf-8"?>
<a:theme xmlns:a="http://schemas.openxmlformats.org/drawingml/2006/main" name="uwgb-theme-3">
  <a:themeElements>
    <a:clrScheme name="UW-Green Bay">
      <a:dk1>
        <a:srgbClr val="000000"/>
      </a:dk1>
      <a:lt1>
        <a:sysClr val="window" lastClr="FFFFFF"/>
      </a:lt1>
      <a:dk2>
        <a:srgbClr val="043419"/>
      </a:dk2>
      <a:lt2>
        <a:srgbClr val="FAF3DE"/>
      </a:lt2>
      <a:accent1>
        <a:srgbClr val="990000"/>
      </a:accent1>
      <a:accent2>
        <a:srgbClr val="CCCCCC"/>
      </a:accent2>
      <a:accent3>
        <a:srgbClr val="999999"/>
      </a:accent3>
      <a:accent4>
        <a:srgbClr val="9FD3B6"/>
      </a:accent4>
      <a:accent5>
        <a:srgbClr val="B2AF6C"/>
      </a:accent5>
      <a:accent6>
        <a:srgbClr val="006633"/>
      </a:accent6>
      <a:hlink>
        <a:srgbClr val="990000"/>
      </a:hlink>
      <a:folHlink>
        <a:srgbClr val="66000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theme-three-UWGB" id="{B804C5DF-935A-AB47-A6D1-71588652C7AA}" vid="{BF95446F-D34B-0A41-B580-C9D59AA21456}"/>
    </a:ext>
  </a:extLst>
</a:theme>
</file>

<file path=ppt/theme/theme5.xml><?xml version="1.0" encoding="utf-8"?>
<a:theme xmlns:a="http://schemas.openxmlformats.org/drawingml/2006/main" name="UWGB-Prevea">
  <a:themeElements>
    <a:clrScheme name="UW-Green Bay">
      <a:dk1>
        <a:srgbClr val="000000"/>
      </a:dk1>
      <a:lt1>
        <a:sysClr val="window" lastClr="FFFFFF"/>
      </a:lt1>
      <a:dk2>
        <a:srgbClr val="043419"/>
      </a:dk2>
      <a:lt2>
        <a:srgbClr val="FAF3DE"/>
      </a:lt2>
      <a:accent1>
        <a:srgbClr val="990000"/>
      </a:accent1>
      <a:accent2>
        <a:srgbClr val="CCCCCC"/>
      </a:accent2>
      <a:accent3>
        <a:srgbClr val="999999"/>
      </a:accent3>
      <a:accent4>
        <a:srgbClr val="9FD3B6"/>
      </a:accent4>
      <a:accent5>
        <a:srgbClr val="B2AF6C"/>
      </a:accent5>
      <a:accent6>
        <a:srgbClr val="006633"/>
      </a:accent6>
      <a:hlink>
        <a:srgbClr val="990000"/>
      </a:hlink>
      <a:folHlink>
        <a:srgbClr val="66000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theme-three-UWGB" id="{B804C5DF-935A-AB47-A6D1-71588652C7AA}" vid="{BF95446F-D34B-0A41-B580-C9D59AA2145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22B700A2AA69B4C84DE46CECFAB47CA" ma:contentTypeVersion="5" ma:contentTypeDescription="Create a new document." ma:contentTypeScope="" ma:versionID="ed0ce46f8c74436c7230230196309d5e">
  <xsd:schema xmlns:xsd="http://www.w3.org/2001/XMLSchema" xmlns:xs="http://www.w3.org/2001/XMLSchema" xmlns:p="http://schemas.microsoft.com/office/2006/metadata/properties" xmlns:ns2="ae4845cf-d57d-4409-b7e0-dcbedeb78515" xmlns:ns3="790b2e47-8e08-461c-b80e-5d05b63cd69a" targetNamespace="http://schemas.microsoft.com/office/2006/metadata/properties" ma:root="true" ma:fieldsID="3c4f401c4e1763fc28d2b4a7258e8f9e" ns2:_="" ns3:_="">
    <xsd:import namespace="ae4845cf-d57d-4409-b7e0-dcbedeb78515"/>
    <xsd:import namespace="790b2e47-8e08-461c-b80e-5d05b63cd69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4845cf-d57d-4409-b7e0-dcbedeb78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0b2e47-8e08-461c-b80e-5d05b63cd69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B28FA2-5161-41B6-91B7-77A953372596}">
  <ds:schemaRefs>
    <ds:schemaRef ds:uri="http://schemas.microsoft.com/sharepoint/v3/contenttype/forms"/>
  </ds:schemaRefs>
</ds:datastoreItem>
</file>

<file path=customXml/itemProps2.xml><?xml version="1.0" encoding="utf-8"?>
<ds:datastoreItem xmlns:ds="http://schemas.openxmlformats.org/officeDocument/2006/customXml" ds:itemID="{083A6F82-ED1C-4F5F-9C46-A0FE1F4E71F7}">
  <ds:schemaRefs>
    <ds:schemaRef ds:uri="790b2e47-8e08-461c-b80e-5d05b63cd69a"/>
    <ds:schemaRef ds:uri="ae4845cf-d57d-4409-b7e0-dcbedeb78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963C970-8442-470D-88F9-9806F96E21E8}">
  <ds:schemaRefs>
    <ds:schemaRef ds:uri="790b2e47-8e08-461c-b80e-5d05b63cd69a"/>
    <ds:schemaRef ds:uri="ae4845cf-d57d-4409-b7e0-dcbedeb785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Theme1</Template>
  <TotalTime>0</TotalTime>
  <Words>2700</Words>
  <Application>Microsoft Office PowerPoint</Application>
  <PresentationFormat>Widescreen</PresentationFormat>
  <Paragraphs>352</Paragraphs>
  <Slides>47</Slides>
  <Notes>29</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47</vt:i4>
      </vt:variant>
    </vt:vector>
  </HeadingPairs>
  <TitlesOfParts>
    <vt:vector size="59" baseType="lpstr">
      <vt:lpstr>Arial</vt:lpstr>
      <vt:lpstr>Calibri</vt:lpstr>
      <vt:lpstr>Calibri (Headings)</vt:lpstr>
      <vt:lpstr>Segoe UI</vt:lpstr>
      <vt:lpstr>Times New Roman</vt:lpstr>
      <vt:lpstr>Wingdings</vt:lpstr>
      <vt:lpstr>Wingdings 2</vt:lpstr>
      <vt:lpstr>Theme1</vt:lpstr>
      <vt:lpstr>Custom Design</vt:lpstr>
      <vt:lpstr>uwgb-theme-3</vt:lpstr>
      <vt:lpstr>uwgb-theme-3</vt:lpstr>
      <vt:lpstr>UWGB-Prevea</vt:lpstr>
      <vt:lpstr>Feedback, Expectations &amp; Performance Management of Student Employees</vt:lpstr>
      <vt:lpstr>Agenda </vt:lpstr>
      <vt:lpstr>Americans with Disabilities Act</vt:lpstr>
      <vt:lpstr>Why the ADA?</vt:lpstr>
      <vt:lpstr>University's Legal Obligation</vt:lpstr>
      <vt:lpstr>Reasonable Accommodation</vt:lpstr>
      <vt:lpstr>Initiating ADA Process</vt:lpstr>
      <vt:lpstr>Tips for Employee Discussion</vt:lpstr>
      <vt:lpstr>Best Practices</vt:lpstr>
      <vt:lpstr>Best Practices, cont.</vt:lpstr>
      <vt:lpstr>Dean of Students Office</vt:lpstr>
      <vt:lpstr>PowerPoint Presentation</vt:lpstr>
      <vt:lpstr>Phoenix Cares</vt:lpstr>
      <vt:lpstr>PowerPoint Presentation</vt:lpstr>
      <vt:lpstr>Student Misconduct</vt:lpstr>
      <vt:lpstr>Behavioral Intervention Team</vt:lpstr>
      <vt:lpstr>Bias Incident Response</vt:lpstr>
      <vt:lpstr>Title IX incident response at UWGB</vt:lpstr>
      <vt:lpstr>Student Support Functions of DOS</vt:lpstr>
      <vt:lpstr>CARE Team</vt:lpstr>
      <vt:lpstr>CARE (continued)</vt:lpstr>
      <vt:lpstr>Case Managers</vt:lpstr>
      <vt:lpstr>Check on Student Welfare</vt:lpstr>
      <vt:lpstr>Other Stuff We Do</vt:lpstr>
      <vt:lpstr>The UW-Green Bay Wellness Center</vt:lpstr>
      <vt:lpstr>The UW-Green Bay Wellness Center Counseling Services</vt:lpstr>
      <vt:lpstr>PowerPoint Presentation</vt:lpstr>
      <vt:lpstr>UW-Green Bay Counseling Center Sheboygan &amp; Manitowoc Campuses</vt:lpstr>
      <vt:lpstr>   Counseling Marinette Campus  </vt:lpstr>
      <vt:lpstr>Medical Services in partnership with Prevea Health</vt:lpstr>
      <vt:lpstr>The UW-Green Bay Wellness Center Medical Services in partnership with Prevea Health</vt:lpstr>
      <vt:lpstr>Medical Care for SHB, MAN, MNT Students </vt:lpstr>
      <vt:lpstr>As UWGB Staff you have access to support services too</vt:lpstr>
      <vt:lpstr>PowerPoint Presentation</vt:lpstr>
      <vt:lpstr>PowerPoint Presentation</vt:lpstr>
      <vt:lpstr>PowerPoint Presentation</vt:lpstr>
      <vt:lpstr>PowerPoint Presentation</vt:lpstr>
      <vt:lpstr>Questions/Feedback</vt:lpstr>
      <vt:lpstr>Human Resources</vt:lpstr>
      <vt:lpstr>Setting Expectations</vt:lpstr>
      <vt:lpstr>Performance Management</vt:lpstr>
      <vt:lpstr>Policies </vt:lpstr>
      <vt:lpstr>Corrective Action</vt:lpstr>
      <vt:lpstr>Case Studies</vt:lpstr>
      <vt:lpstr>Scenario #1</vt:lpstr>
      <vt:lpstr>Scenario #2</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Recruitment &amp; Hiring of Student Employees</dc:title>
  <dc:creator>Noltner, Megan</dc:creator>
  <cp:lastModifiedBy>Majewski, Beverly</cp:lastModifiedBy>
  <cp:revision>3</cp:revision>
  <dcterms:created xsi:type="dcterms:W3CDTF">2023-07-13T17:04:18Z</dcterms:created>
  <dcterms:modified xsi:type="dcterms:W3CDTF">2024-08-21T19:27:19Z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0x010100922B700A2AA69B4C84DE46CECFAB47CA</vt:lpwstr>
  </property>
</Properties>
</file>