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charts/chartEx4.xml" ContentType="application/vnd.ms-office.chartex+xml"/>
  <Override PartName="/ppt/charts/style8.xml" ContentType="application/vnd.ms-office.chartstyle+xml"/>
  <Override PartName="/ppt/charts/colors8.xml" ContentType="application/vnd.ms-office.chartcolorstyle+xml"/>
  <Override PartName="/ppt/charts/chartEx5.xml" ContentType="application/vnd.ms-office.chartex+xml"/>
  <Override PartName="/ppt/charts/style9.xml" ContentType="application/vnd.ms-office.chartstyle+xml"/>
  <Override PartName="/ppt/charts/colors9.xml" ContentType="application/vnd.ms-office.chartcolorstyle+xml"/>
  <Override PartName="/ppt/charts/chartEx6.xml" ContentType="application/vnd.ms-office.chartex+xml"/>
  <Override PartName="/ppt/charts/style10.xml" ContentType="application/vnd.ms-office.chartstyle+xml"/>
  <Override PartName="/ppt/charts/colors10.xml" ContentType="application/vnd.ms-office.chartcolorstyle+xml"/>
  <Override PartName="/ppt/charts/chartEx7.xml" ContentType="application/vnd.ms-office.chartex+xml"/>
  <Override PartName="/ppt/charts/style11.xml" ContentType="application/vnd.ms-office.chartstyle+xml"/>
  <Override PartName="/ppt/charts/colors11.xml" ContentType="application/vnd.ms-office.chartcolorstyle+xml"/>
  <Override PartName="/ppt/charts/chartEx8.xml" ContentType="application/vnd.ms-office.chartex+xml"/>
  <Override PartName="/ppt/charts/style12.xml" ContentType="application/vnd.ms-office.chartstyle+xml"/>
  <Override PartName="/ppt/charts/colors12.xml" ContentType="application/vnd.ms-office.chartcolorstyle+xml"/>
  <Override PartName="/ppt/charts/chart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80" r:id="rId5"/>
    <p:sldId id="257" r:id="rId6"/>
    <p:sldId id="268" r:id="rId7"/>
    <p:sldId id="259" r:id="rId8"/>
    <p:sldId id="260" r:id="rId9"/>
    <p:sldId id="267" r:id="rId10"/>
    <p:sldId id="281" r:id="rId11"/>
    <p:sldId id="275" r:id="rId12"/>
    <p:sldId id="276" r:id="rId13"/>
    <p:sldId id="277" r:id="rId14"/>
    <p:sldId id="278" r:id="rId15"/>
    <p:sldId id="279" r:id="rId16"/>
    <p:sldId id="272" r:id="rId17"/>
    <p:sldId id="273" r:id="rId18"/>
    <p:sldId id="274" r:id="rId19"/>
    <p:sldId id="261" r:id="rId20"/>
    <p:sldId id="262" r:id="rId21"/>
    <p:sldId id="265"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115740"/>
    <a:srgbClr val="70AD47"/>
    <a:srgbClr val="A5A5A5"/>
    <a:srgbClr val="ED7D31"/>
    <a:srgbClr val="4472C4"/>
    <a:srgbClr val="264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8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fpsa\B\BLEIERA\Budget%20In%20Brief.xlsx" TargetMode="External"/><Relationship Id="rId2" Type="http://schemas.microsoft.com/office/2011/relationships/chartColorStyle" Target="colors18.xml"/><Relationship Id="rId1" Type="http://schemas.microsoft.com/office/2011/relationships/chartStyle" Target="style1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oleObject" Target="file:///\\fpsa\vicechancbus&amp;fin$\Budget\Budget%20in%20Brief\Budget%20In%20Brie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fpsa\vicechancbus&amp;fin$\Budget\Budget%20in%20Brief\Budget%20In%20Brief.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fpsa\vicechancbus&amp;fin$\Budget\Budget%20in%20Brief\Budget%20In%20Brief.xlsx" TargetMode="External"/><Relationship Id="rId2" Type="http://schemas.microsoft.com/office/2011/relationships/chartColorStyle" Target="colors13.xml"/><Relationship Id="rId1" Type="http://schemas.microsoft.com/office/2011/relationships/chartStyle" Target="style13.xml"/></Relationships>
</file>

<file path=ppt/charts/_rels/chart7.xml.rels><?xml version="1.0" encoding="UTF-8" standalone="yes"?>
<Relationships xmlns="http://schemas.openxmlformats.org/package/2006/relationships"><Relationship Id="rId3" Type="http://schemas.openxmlformats.org/officeDocument/2006/relationships/oleObject" Target="file:///\\fpsa\vicechancbus&amp;fin$\Budget\Budget%20in%20Brief\Budget%20In%20Brief.xlsx" TargetMode="External"/><Relationship Id="rId2" Type="http://schemas.microsoft.com/office/2011/relationships/chartColorStyle" Target="colors14.xml"/><Relationship Id="rId1" Type="http://schemas.microsoft.com/office/2011/relationships/chartStyle" Target="style14.xml"/></Relationships>
</file>

<file path=ppt/charts/_rels/chart8.xml.rels><?xml version="1.0" encoding="UTF-8" standalone="yes"?>
<Relationships xmlns="http://schemas.openxmlformats.org/package/2006/relationships"><Relationship Id="rId3" Type="http://schemas.openxmlformats.org/officeDocument/2006/relationships/oleObject" Target="file:///\\fpsa\vicechancbus&amp;fin$\Budget\Budget%20in%20Brief\Budget%20In%20Brief.xlsx" TargetMode="External"/><Relationship Id="rId2" Type="http://schemas.microsoft.com/office/2011/relationships/chartColorStyle" Target="colors15.xml"/><Relationship Id="rId1" Type="http://schemas.microsoft.com/office/2011/relationships/chartStyle" Target="style15.xml"/></Relationships>
</file>

<file path=ppt/charts/_rels/chart9.xml.rels><?xml version="1.0" encoding="UTF-8" standalone="yes"?>
<Relationships xmlns="http://schemas.openxmlformats.org/package/2006/relationships"><Relationship Id="rId3" Type="http://schemas.openxmlformats.org/officeDocument/2006/relationships/oleObject" Target="file:///\\fpsa\vicechancbus&amp;fin$\Budget\Budget%20in%20Brief\Budget%20In%20Brief.xlsx" TargetMode="External"/><Relationship Id="rId2" Type="http://schemas.microsoft.com/office/2011/relationships/chartColorStyle" Target="colors16.xml"/><Relationship Id="rId1" Type="http://schemas.microsoft.com/office/2011/relationships/chartStyle" Target="style16.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M:\Budget%20In%20Brief.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M:\Budget%20In%20Brief.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M:\Budget%20In%20Brief.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Budget%20In%20Brief.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M:\Budget%20In%20Brief.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M:\Budget%20In%20Brief.xlsx"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M:\Budget%20In%20Brief.xlsx" TargetMode="External"/></Relationships>
</file>

<file path=ppt/charts/_rels/chartEx8.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M:\Budget%20In%20Brie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7792957437498"/>
          <c:y val="0.1322780842684142"/>
          <c:w val="0.79945167509544024"/>
          <c:h val="0.7703329828601112"/>
        </c:manualLayout>
      </c:layout>
      <c:pie3DChart>
        <c:varyColors val="1"/>
        <c:ser>
          <c:idx val="0"/>
          <c:order val="0"/>
          <c:tx>
            <c:strRef>
              <c:f>'Budget Source of Funds'!$I$4</c:f>
              <c:strCache>
                <c:ptCount val="1"/>
                <c:pt idx="0">
                  <c:v>Amount</c:v>
                </c:pt>
              </c:strCache>
            </c:strRef>
          </c:tx>
          <c:dPt>
            <c:idx val="0"/>
            <c:bubble3D val="0"/>
            <c:spPr>
              <a:solidFill>
                <a:srgbClr val="4472C4"/>
              </a:solidFill>
              <a:ln w="25400">
                <a:solidFill>
                  <a:schemeClr val="lt1"/>
                </a:solidFill>
              </a:ln>
              <a:effectLst/>
              <a:sp3d contourW="25400">
                <a:contourClr>
                  <a:schemeClr val="lt1"/>
                </a:contourClr>
              </a:sp3d>
            </c:spPr>
            <c:extLst>
              <c:ext xmlns:c16="http://schemas.microsoft.com/office/drawing/2014/chart" uri="{C3380CC4-5D6E-409C-BE32-E72D297353CC}">
                <c16:uniqueId val="{00000001-C7C3-4BF5-8F34-E8F1F33C1E35}"/>
              </c:ext>
            </c:extLst>
          </c:dPt>
          <c:dPt>
            <c:idx val="1"/>
            <c:bubble3D val="0"/>
            <c:spPr>
              <a:solidFill>
                <a:srgbClr val="ED7D31"/>
              </a:solidFill>
              <a:ln w="25400">
                <a:solidFill>
                  <a:schemeClr val="lt1"/>
                </a:solidFill>
              </a:ln>
              <a:effectLst/>
              <a:sp3d contourW="25400">
                <a:contourClr>
                  <a:schemeClr val="lt1"/>
                </a:contourClr>
              </a:sp3d>
            </c:spPr>
            <c:extLst>
              <c:ext xmlns:c16="http://schemas.microsoft.com/office/drawing/2014/chart" uri="{C3380CC4-5D6E-409C-BE32-E72D297353CC}">
                <c16:uniqueId val="{00000003-C7C3-4BF5-8F34-E8F1F33C1E35}"/>
              </c:ext>
            </c:extLst>
          </c:dPt>
          <c:dPt>
            <c:idx val="2"/>
            <c:bubble3D val="0"/>
            <c:spPr>
              <a:solidFill>
                <a:srgbClr val="A5A5A5"/>
              </a:solidFill>
              <a:ln w="25400">
                <a:solidFill>
                  <a:schemeClr val="lt1"/>
                </a:solidFill>
              </a:ln>
              <a:effectLst/>
              <a:sp3d contourW="25400">
                <a:contourClr>
                  <a:schemeClr val="lt1"/>
                </a:contourClr>
              </a:sp3d>
            </c:spPr>
            <c:extLst>
              <c:ext xmlns:c16="http://schemas.microsoft.com/office/drawing/2014/chart" uri="{C3380CC4-5D6E-409C-BE32-E72D297353CC}">
                <c16:uniqueId val="{00000005-C7C3-4BF5-8F34-E8F1F33C1E35}"/>
              </c:ext>
            </c:extLst>
          </c:dPt>
          <c:dPt>
            <c:idx val="3"/>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C7C3-4BF5-8F34-E8F1F33C1E35}"/>
              </c:ext>
            </c:extLst>
          </c:dPt>
          <c:dPt>
            <c:idx val="4"/>
            <c:bubble3D val="0"/>
            <c:spPr>
              <a:solidFill>
                <a:srgbClr val="5B9BD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7C3-4BF5-8F34-E8F1F33C1E35}"/>
              </c:ext>
            </c:extLst>
          </c:dPt>
          <c:dPt>
            <c:idx val="5"/>
            <c:bubble3D val="0"/>
            <c:spPr>
              <a:solidFill>
                <a:srgbClr val="70AD47"/>
              </a:solidFill>
              <a:ln w="25400">
                <a:solidFill>
                  <a:schemeClr val="lt1"/>
                </a:solidFill>
              </a:ln>
              <a:effectLst/>
              <a:sp3d contourW="25400">
                <a:contourClr>
                  <a:schemeClr val="lt1"/>
                </a:contourClr>
              </a:sp3d>
            </c:spPr>
            <c:extLst>
              <c:ext xmlns:c16="http://schemas.microsoft.com/office/drawing/2014/chart" uri="{C3380CC4-5D6E-409C-BE32-E72D297353CC}">
                <c16:uniqueId val="{0000000B-C7C3-4BF5-8F34-E8F1F33C1E35}"/>
              </c:ext>
            </c:extLst>
          </c:dPt>
          <c:dPt>
            <c:idx val="6"/>
            <c:bubble3D val="0"/>
            <c:spPr>
              <a:solidFill>
                <a:srgbClr val="264478"/>
              </a:solidFill>
              <a:ln w="25400">
                <a:solidFill>
                  <a:schemeClr val="lt1"/>
                </a:solidFill>
              </a:ln>
              <a:effectLst/>
              <a:sp3d contourW="25400">
                <a:contourClr>
                  <a:schemeClr val="lt1"/>
                </a:contourClr>
              </a:sp3d>
            </c:spPr>
            <c:extLst>
              <c:ext xmlns:c16="http://schemas.microsoft.com/office/drawing/2014/chart" uri="{C3380CC4-5D6E-409C-BE32-E72D297353CC}">
                <c16:uniqueId val="{0000000D-C7C3-4BF5-8F34-E8F1F33C1E35}"/>
              </c:ext>
            </c:extLst>
          </c:dPt>
          <c:dPt>
            <c:idx val="7"/>
            <c:bubble3D val="0"/>
            <c:spPr>
              <a:solidFill>
                <a:srgbClr val="9E480E"/>
              </a:solidFill>
              <a:ln w="25400">
                <a:solidFill>
                  <a:schemeClr val="lt1"/>
                </a:solidFill>
              </a:ln>
              <a:effectLst/>
              <a:sp3d contourW="25400">
                <a:contourClr>
                  <a:schemeClr val="lt1"/>
                </a:contourClr>
              </a:sp3d>
            </c:spPr>
            <c:extLst>
              <c:ext xmlns:c16="http://schemas.microsoft.com/office/drawing/2014/chart" uri="{C3380CC4-5D6E-409C-BE32-E72D297353CC}">
                <c16:uniqueId val="{0000000F-C7C3-4BF5-8F34-E8F1F33C1E35}"/>
              </c:ext>
            </c:extLst>
          </c:dPt>
          <c:dLbls>
            <c:dLbl>
              <c:idx val="0"/>
              <c:layout>
                <c:manualLayout>
                  <c:x val="-0.13082636056035166"/>
                  <c:y val="-1.0907666851431257E-2"/>
                </c:manualLayout>
              </c:layout>
              <c:tx>
                <c:rich>
                  <a:bodyPr/>
                  <a:lstStyle/>
                  <a:p>
                    <a:fld id="{FC6D1750-022D-4FED-87D8-69023313AA24}" type="CATEGORYNAME">
                      <a:rPr lang="en-US" baseline="0" smtClean="0"/>
                      <a:pPr/>
                      <a:t>[CATEGORY NAME]</a:t>
                    </a:fld>
                    <a:r>
                      <a:rPr lang="en-US" baseline="0" dirty="0"/>
                      <a:t>, </a:t>
                    </a:r>
                    <a:fld id="{AEE7D0E8-B493-41EE-A218-BE99C9E4946D}" type="VALUE">
                      <a:rPr lang="en-US" baseline="0" smtClean="0"/>
                      <a:pPr/>
                      <a:t>[VALUE]</a:t>
                    </a:fld>
                    <a:r>
                      <a:rPr lang="en-US" baseline="0" dirty="0"/>
                      <a:t>, </a:t>
                    </a:r>
                    <a:fld id="{8E325417-7CBA-4657-B99E-43EE7AC7870E}"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7C3-4BF5-8F34-E8F1F33C1E35}"/>
                </c:ext>
              </c:extLst>
            </c:dLbl>
            <c:dLbl>
              <c:idx val="1"/>
              <c:layout>
                <c:manualLayout>
                  <c:x val="-2.7706073241424198E-2"/>
                  <c:y val="-7.4714517278236664E-2"/>
                </c:manualLayout>
              </c:layout>
              <c:tx>
                <c:rich>
                  <a:bodyPr/>
                  <a:lstStyle/>
                  <a:p>
                    <a:fld id="{6533EDA9-652D-4B3F-AF66-C9DE738A6EF9}" type="CATEGORYNAME">
                      <a:rPr lang="en-US" smtClean="0"/>
                      <a:pPr/>
                      <a:t>[CATEGORY NAME]</a:t>
                    </a:fld>
                    <a:r>
                      <a:rPr lang="en-US" baseline="0" dirty="0"/>
                      <a:t>, </a:t>
                    </a:r>
                    <a:fld id="{A968581A-C25B-4223-89AD-EB6FACCFB39E}" type="VALUE">
                      <a:rPr lang="en-US" baseline="0" smtClean="0"/>
                      <a:pPr/>
                      <a:t>[VALUE]</a:t>
                    </a:fld>
                    <a:r>
                      <a:rPr lang="en-US" baseline="0" dirty="0"/>
                      <a:t>, </a:t>
                    </a:r>
                    <a:fld id="{5CB3756A-92CA-489F-B836-FD505917FBCE}"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7C3-4BF5-8F34-E8F1F33C1E35}"/>
                </c:ext>
              </c:extLst>
            </c:dLbl>
            <c:dLbl>
              <c:idx val="2"/>
              <c:layout>
                <c:manualLayout>
                  <c:x val="-0.1385266147669329"/>
                  <c:y val="-4.3474829612573082E-2"/>
                </c:manualLayout>
              </c:layout>
              <c:tx>
                <c:rich>
                  <a:bodyPr/>
                  <a:lstStyle/>
                  <a:p>
                    <a:fld id="{E6889B12-6C70-4CCD-A476-B4ECAC924BA2}" type="CATEGORYNAME">
                      <a:rPr lang="en-US" baseline="0" smtClean="0"/>
                      <a:pPr/>
                      <a:t>[CATEGORY NAME]</a:t>
                    </a:fld>
                    <a:r>
                      <a:rPr lang="en-US" baseline="0" dirty="0"/>
                      <a:t>, </a:t>
                    </a:r>
                    <a:fld id="{23F5266F-FA08-4935-85B1-77818BB2EE78}" type="VALUE">
                      <a:rPr lang="en-US" baseline="0" smtClean="0"/>
                      <a:pPr/>
                      <a:t>[VALUE]</a:t>
                    </a:fld>
                    <a:r>
                      <a:rPr lang="en-US" baseline="0" dirty="0"/>
                      <a:t>, </a:t>
                    </a:r>
                    <a:fld id="{7FCD7CCA-9E30-4C60-83FF-2596CFF5B54A}"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7C3-4BF5-8F34-E8F1F33C1E35}"/>
                </c:ext>
              </c:extLst>
            </c:dLbl>
            <c:dLbl>
              <c:idx val="3"/>
              <c:layout>
                <c:manualLayout>
                  <c:x val="-7.1358264860429163E-2"/>
                  <c:y val="-0.16669385414897067"/>
                </c:manualLayout>
              </c:layout>
              <c:tx>
                <c:rich>
                  <a:bodyPr/>
                  <a:lstStyle/>
                  <a:p>
                    <a:fld id="{E83D96AE-44AE-4162-BD43-20A77D1C566A}" type="CATEGORYNAME">
                      <a:rPr lang="en-US" baseline="0" smtClean="0"/>
                      <a:pPr/>
                      <a:t>[CATEGORY NAME]</a:t>
                    </a:fld>
                    <a:r>
                      <a:rPr lang="en-US" baseline="0" dirty="0"/>
                      <a:t>, </a:t>
                    </a:r>
                    <a:fld id="{9D1B2DC8-88D8-4808-9484-D2AF2ECC182B}" type="VALUE">
                      <a:rPr lang="en-US" baseline="0" smtClean="0"/>
                      <a:pPr/>
                      <a:t>[VALUE]</a:t>
                    </a:fld>
                    <a:r>
                      <a:rPr lang="en-US" baseline="0" dirty="0"/>
                      <a:t>, </a:t>
                    </a:r>
                    <a:fld id="{F7849C6D-9302-4C99-ADCA-33F3D685E720}"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7C3-4BF5-8F34-E8F1F33C1E35}"/>
                </c:ext>
              </c:extLst>
            </c:dLbl>
            <c:dLbl>
              <c:idx val="4"/>
              <c:layout>
                <c:manualLayout>
                  <c:x val="-1.3512578372149972E-16"/>
                  <c:y val="-6.5990534895213976E-2"/>
                </c:manualLayout>
              </c:layout>
              <c:tx>
                <c:rich>
                  <a:bodyPr/>
                  <a:lstStyle/>
                  <a:p>
                    <a:fld id="{AB41C143-A4E0-43C8-96D6-3BCFF73034A9}" type="CATEGORYNAME">
                      <a:rPr lang="en-US" baseline="0" smtClean="0"/>
                      <a:pPr/>
                      <a:t>[CATEGORY NAME]</a:t>
                    </a:fld>
                    <a:r>
                      <a:rPr lang="en-US" baseline="0" dirty="0"/>
                      <a:t>, </a:t>
                    </a:r>
                    <a:fld id="{A6A217A5-CBDC-4682-9ABE-4D609B561242}" type="VALUE">
                      <a:rPr lang="en-US" baseline="0" smtClean="0"/>
                      <a:pPr/>
                      <a:t>[VALUE]</a:t>
                    </a:fld>
                    <a:r>
                      <a:rPr lang="en-US" baseline="0" dirty="0"/>
                      <a:t>, </a:t>
                    </a:r>
                    <a:fld id="{9CDD5727-345B-45B8-8B84-016E63093017}"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7C3-4BF5-8F34-E8F1F33C1E35}"/>
                </c:ext>
              </c:extLst>
            </c:dLbl>
            <c:dLbl>
              <c:idx val="5"/>
              <c:layout>
                <c:manualLayout>
                  <c:x val="0"/>
                  <c:y val="7.8360276289169556E-3"/>
                </c:manualLayout>
              </c:layout>
              <c:tx>
                <c:rich>
                  <a:bodyPr/>
                  <a:lstStyle/>
                  <a:p>
                    <a:fld id="{BA0FE214-131F-46AE-8D2A-020914884EA7}" type="CATEGORYNAME">
                      <a:rPr lang="en-US" baseline="0" smtClean="0"/>
                      <a:pPr/>
                      <a:t>[CATEGORY NAME]</a:t>
                    </a:fld>
                    <a:r>
                      <a:rPr lang="en-US" baseline="0" dirty="0"/>
                      <a:t>, </a:t>
                    </a:r>
                    <a:fld id="{F20BF9D7-2EF6-473D-8886-D82BB691C88E}" type="VALUE">
                      <a:rPr lang="en-US" baseline="0" smtClean="0"/>
                      <a:pPr/>
                      <a:t>[VALUE]</a:t>
                    </a:fld>
                    <a:r>
                      <a:rPr lang="en-US" baseline="0" dirty="0"/>
                      <a:t>, </a:t>
                    </a:r>
                    <a:fld id="{79FEC16B-0110-4015-85DC-4B6ED052E8A9}"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7C3-4BF5-8F34-E8F1F33C1E35}"/>
                </c:ext>
              </c:extLst>
            </c:dLbl>
            <c:dLbl>
              <c:idx val="6"/>
              <c:layout>
                <c:manualLayout>
                  <c:x val="-1.2774579307366531E-2"/>
                  <c:y val="0.16595646544631384"/>
                </c:manualLayout>
              </c:layout>
              <c:tx>
                <c:rich>
                  <a:bodyPr/>
                  <a:lstStyle/>
                  <a:p>
                    <a:fld id="{7105C127-C041-457A-9746-BA390CB644BF}" type="CATEGORYNAME">
                      <a:rPr lang="en-US" baseline="0" smtClean="0"/>
                      <a:pPr/>
                      <a:t>[CATEGORY NAME]</a:t>
                    </a:fld>
                    <a:r>
                      <a:rPr lang="en-US" baseline="0" dirty="0"/>
                      <a:t>, </a:t>
                    </a:r>
                    <a:fld id="{C2724AE2-1306-4FCA-AF43-6A6274DDC719}" type="VALUE">
                      <a:rPr lang="en-US" baseline="0" smtClean="0"/>
                      <a:pPr/>
                      <a:t>[VALUE]</a:t>
                    </a:fld>
                    <a:r>
                      <a:rPr lang="en-US" baseline="0" dirty="0"/>
                      <a:t>, </a:t>
                    </a:r>
                    <a:fld id="{B09030CC-4934-43CF-9451-EFC2188834B6}"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7C3-4BF5-8F34-E8F1F33C1E35}"/>
                </c:ext>
              </c:extLst>
            </c:dLbl>
            <c:dLbl>
              <c:idx val="7"/>
              <c:layout>
                <c:manualLayout>
                  <c:x val="-1.1997291456044052E-2"/>
                  <c:y val="3.4754772127071509E-2"/>
                </c:manualLayout>
              </c:layout>
              <c:tx>
                <c:rich>
                  <a:bodyPr/>
                  <a:lstStyle/>
                  <a:p>
                    <a:fld id="{594EB664-57DB-4C2F-8030-24C601487AA0}" type="CATEGORYNAME">
                      <a:rPr lang="en-US" smtClean="0"/>
                      <a:pPr/>
                      <a:t>[CATEGORY NAME]</a:t>
                    </a:fld>
                    <a:r>
                      <a:rPr lang="en-US" baseline="0" dirty="0"/>
                      <a:t>, </a:t>
                    </a:r>
                    <a:fld id="{AABD2ABE-7471-4A45-99D0-F04F04578D4E}" type="VALUE">
                      <a:rPr lang="en-US" baseline="0" smtClean="0"/>
                      <a:pPr/>
                      <a:t>[VALUE]</a:t>
                    </a:fld>
                    <a:r>
                      <a:rPr lang="en-US" baseline="0" dirty="0"/>
                      <a:t>, </a:t>
                    </a:r>
                    <a:fld id="{BBD7B476-F6C2-41EC-B625-ED98142435E6}"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7C3-4BF5-8F34-E8F1F33C1E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'Budget Source of Funds'!$H$5:$H$12</c:f>
              <c:strCache>
                <c:ptCount val="8"/>
                <c:pt idx="0">
                  <c:v>GPR</c:v>
                </c:pt>
                <c:pt idx="1">
                  <c:v>Tuition and Fees</c:v>
                </c:pt>
                <c:pt idx="2">
                  <c:v>Auxiliary Operations</c:v>
                </c:pt>
                <c:pt idx="3">
                  <c:v>General Program Operations</c:v>
                </c:pt>
                <c:pt idx="4">
                  <c:v>Federal Indirect Cost Reimbursement</c:v>
                </c:pt>
                <c:pt idx="5">
                  <c:v>Gifts, Grants, and Contracts</c:v>
                </c:pt>
                <c:pt idx="6">
                  <c:v>Federal Financial Aid</c:v>
                </c:pt>
                <c:pt idx="7">
                  <c:v>Other Funds</c:v>
                </c:pt>
              </c:strCache>
            </c:strRef>
          </c:cat>
          <c:val>
            <c:numRef>
              <c:f>'Budget Source of Funds'!$I$5:$I$12</c:f>
              <c:numCache>
                <c:formatCode>"$"##0.0,,"M"</c:formatCode>
                <c:ptCount val="8"/>
                <c:pt idx="0">
                  <c:v>31712287</c:v>
                </c:pt>
                <c:pt idx="1">
                  <c:v>41115302</c:v>
                </c:pt>
                <c:pt idx="2">
                  <c:v>20890856</c:v>
                </c:pt>
                <c:pt idx="3">
                  <c:v>3609501</c:v>
                </c:pt>
                <c:pt idx="4">
                  <c:v>266117</c:v>
                </c:pt>
                <c:pt idx="5">
                  <c:v>4959135</c:v>
                </c:pt>
                <c:pt idx="6">
                  <c:v>36697400</c:v>
                </c:pt>
                <c:pt idx="7">
                  <c:v>2497207.7400000002</c:v>
                </c:pt>
              </c:numCache>
            </c:numRef>
          </c:val>
          <c:extLst>
            <c:ext xmlns:c15="http://schemas.microsoft.com/office/drawing/2012/chart" uri="{02D57815-91ED-43cb-92C2-25804820EDAC}">
              <c15:datalabelsRange>
                <c15:f>'Budget Source of Funds'!$I$5:$I$12</c15:f>
                <c15:dlblRangeCache>
                  <c:ptCount val="8"/>
                  <c:pt idx="0">
                    <c:v>$31.7M</c:v>
                  </c:pt>
                  <c:pt idx="1">
                    <c:v>$41.1M</c:v>
                  </c:pt>
                  <c:pt idx="2">
                    <c:v>$20.9M</c:v>
                  </c:pt>
                  <c:pt idx="3">
                    <c:v>$3.6M</c:v>
                  </c:pt>
                  <c:pt idx="4">
                    <c:v>$0.3M</c:v>
                  </c:pt>
                  <c:pt idx="5">
                    <c:v>$5.0M</c:v>
                  </c:pt>
                  <c:pt idx="6">
                    <c:v>$36.7M</c:v>
                  </c:pt>
                  <c:pt idx="7">
                    <c:v>$2.5M</c:v>
                  </c:pt>
                </c15:dlblRangeCache>
              </c15:datalabelsRange>
            </c:ext>
            <c:ext xmlns:c16="http://schemas.microsoft.com/office/drawing/2014/chart" uri="{C3380CC4-5D6E-409C-BE32-E72D297353CC}">
              <c16:uniqueId val="{00000010-C7C3-4BF5-8F34-E8F1F33C1E35}"/>
            </c:ext>
          </c:extLst>
        </c:ser>
        <c:ser>
          <c:idx val="1"/>
          <c:order val="1"/>
          <c:tx>
            <c:strRef>
              <c:f>'Budget Source of Funds'!$J$4</c:f>
              <c:strCache>
                <c:ptCount val="1"/>
                <c:pt idx="0">
                  <c:v>Percentage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2-C7C3-4BF5-8F34-E8F1F33C1E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4-C7C3-4BF5-8F34-E8F1F33C1E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6-C7C3-4BF5-8F34-E8F1F33C1E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8-C7C3-4BF5-8F34-E8F1F33C1E3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A-C7C3-4BF5-8F34-E8F1F33C1E3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C-C7C3-4BF5-8F34-E8F1F33C1E3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E-C7C3-4BF5-8F34-E8F1F33C1E35}"/>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0-C7C3-4BF5-8F34-E8F1F33C1E35}"/>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2-C7C3-4BF5-8F34-E8F1F33C1E35}"/>
              </c:ext>
            </c:extLst>
          </c:dPt>
          <c:cat>
            <c:strRef>
              <c:f>'Budget Source of Funds'!$H$5:$H$12</c:f>
              <c:strCache>
                <c:ptCount val="8"/>
                <c:pt idx="0">
                  <c:v>GPR</c:v>
                </c:pt>
                <c:pt idx="1">
                  <c:v>Tuition and Fees</c:v>
                </c:pt>
                <c:pt idx="2">
                  <c:v>Auxiliary Operations</c:v>
                </c:pt>
                <c:pt idx="3">
                  <c:v>General Program Operations</c:v>
                </c:pt>
                <c:pt idx="4">
                  <c:v>Federal Indirect Cost Reimbursement</c:v>
                </c:pt>
                <c:pt idx="5">
                  <c:v>Gifts, Grants, and Contracts</c:v>
                </c:pt>
                <c:pt idx="6">
                  <c:v>Federal Financial Aid</c:v>
                </c:pt>
                <c:pt idx="7">
                  <c:v>Other Funds</c:v>
                </c:pt>
              </c:strCache>
            </c:strRef>
          </c:cat>
          <c:val>
            <c:numRef>
              <c:f>'Budget Source of Funds'!$J$5:$J$12</c:f>
              <c:numCache>
                <c:formatCode>0%</c:formatCode>
                <c:ptCount val="8"/>
                <c:pt idx="0">
                  <c:v>0.22372330093185397</c:v>
                </c:pt>
                <c:pt idx="1">
                  <c:v>0.29005953062451967</c:v>
                </c:pt>
                <c:pt idx="2">
                  <c:v>0.14738045425774643</c:v>
                </c:pt>
                <c:pt idx="3">
                  <c:v>2.5464246032991182E-2</c:v>
                </c:pt>
                <c:pt idx="4">
                  <c:v>1.8773976684205143E-3</c:v>
                </c:pt>
                <c:pt idx="5">
                  <c:v>3.4985620935087072E-2</c:v>
                </c:pt>
                <c:pt idx="6">
                  <c:v>0.25889219101784172</c:v>
                </c:pt>
                <c:pt idx="7">
                  <c:v>1.7617258531539368E-2</c:v>
                </c:pt>
              </c:numCache>
            </c:numRef>
          </c:val>
          <c:extLst>
            <c:ext xmlns:c16="http://schemas.microsoft.com/office/drawing/2014/chart" uri="{C3380CC4-5D6E-409C-BE32-E72D297353CC}">
              <c16:uniqueId val="{00000023-C7C3-4BF5-8F34-E8F1F33C1E3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56089157478037E-2"/>
          <c:y val="0.12301306326374747"/>
          <c:w val="0.68340078966839268"/>
          <c:h val="0.82646822492362526"/>
        </c:manualLayout>
      </c:layout>
      <c:barChart>
        <c:barDir val="col"/>
        <c:grouping val="clustered"/>
        <c:varyColors val="0"/>
        <c:ser>
          <c:idx val="0"/>
          <c:order val="0"/>
          <c:tx>
            <c:strRef>
              <c:f>CFI!$A$3</c:f>
              <c:strCache>
                <c:ptCount val="1"/>
                <c:pt idx="0">
                  <c:v>Total CFI</c:v>
                </c:pt>
              </c:strCache>
            </c:strRef>
          </c:tx>
          <c:spPr>
            <a:solidFill>
              <a:schemeClr val="accent1"/>
            </a:solidFill>
            <a:ln>
              <a:noFill/>
            </a:ln>
            <a:effectLst/>
          </c:spPr>
          <c:invertIfNegative val="0"/>
          <c:cat>
            <c:strRef>
              <c:f>CFI!$B$2:$L$2</c:f>
              <c:strCache>
                <c:ptCount val="11"/>
                <c:pt idx="0">
                  <c:v>FY10</c:v>
                </c:pt>
                <c:pt idx="1">
                  <c:v>FY11</c:v>
                </c:pt>
                <c:pt idx="2">
                  <c:v>FY12</c:v>
                </c:pt>
                <c:pt idx="3">
                  <c:v>FY13</c:v>
                </c:pt>
                <c:pt idx="4">
                  <c:v>FY14</c:v>
                </c:pt>
                <c:pt idx="5">
                  <c:v>FY15</c:v>
                </c:pt>
                <c:pt idx="6">
                  <c:v>FY16</c:v>
                </c:pt>
                <c:pt idx="7">
                  <c:v>FY17</c:v>
                </c:pt>
                <c:pt idx="8">
                  <c:v>FY18</c:v>
                </c:pt>
                <c:pt idx="9">
                  <c:v>FY19</c:v>
                </c:pt>
                <c:pt idx="10">
                  <c:v>FY20</c:v>
                </c:pt>
              </c:strCache>
            </c:strRef>
          </c:cat>
          <c:val>
            <c:numRef>
              <c:f>CFI!$B$3:$L$3</c:f>
              <c:numCache>
                <c:formatCode>General</c:formatCode>
                <c:ptCount val="11"/>
                <c:pt idx="0">
                  <c:v>2.2000000000000002</c:v>
                </c:pt>
                <c:pt idx="1">
                  <c:v>2.9</c:v>
                </c:pt>
                <c:pt idx="2">
                  <c:v>2.9</c:v>
                </c:pt>
                <c:pt idx="3">
                  <c:v>6.1</c:v>
                </c:pt>
                <c:pt idx="4">
                  <c:v>4.3</c:v>
                </c:pt>
                <c:pt idx="5">
                  <c:v>4.2</c:v>
                </c:pt>
                <c:pt idx="6">
                  <c:v>4.4000000000000004</c:v>
                </c:pt>
                <c:pt idx="7">
                  <c:v>6.2</c:v>
                </c:pt>
                <c:pt idx="8">
                  <c:v>4.9000000000000004</c:v>
                </c:pt>
                <c:pt idx="9">
                  <c:v>4.8</c:v>
                </c:pt>
                <c:pt idx="10">
                  <c:v>5.2</c:v>
                </c:pt>
              </c:numCache>
            </c:numRef>
          </c:val>
          <c:extLst>
            <c:ext xmlns:c16="http://schemas.microsoft.com/office/drawing/2014/chart" uri="{C3380CC4-5D6E-409C-BE32-E72D297353CC}">
              <c16:uniqueId val="{00000000-DFB2-44DE-BF08-7513DB4403CF}"/>
            </c:ext>
          </c:extLst>
        </c:ser>
        <c:dLbls>
          <c:showLegendKey val="0"/>
          <c:showVal val="0"/>
          <c:showCatName val="0"/>
          <c:showSerName val="0"/>
          <c:showPercent val="0"/>
          <c:showBubbleSize val="0"/>
        </c:dLbls>
        <c:gapWidth val="100"/>
        <c:overlap val="-27"/>
        <c:axId val="164251808"/>
        <c:axId val="1044208960"/>
      </c:barChart>
      <c:lineChart>
        <c:grouping val="standard"/>
        <c:varyColors val="0"/>
        <c:ser>
          <c:idx val="1"/>
          <c:order val="1"/>
          <c:tx>
            <c:strRef>
              <c:f>CFI!$A$4</c:f>
              <c:strCache>
                <c:ptCount val="1"/>
                <c:pt idx="0">
                  <c:v>Net Operating Revenue</c:v>
                </c:pt>
              </c:strCache>
            </c:strRef>
          </c:tx>
          <c:spPr>
            <a:ln w="47625" cap="rnd">
              <a:solidFill>
                <a:schemeClr val="accent2"/>
              </a:solidFill>
              <a:round/>
            </a:ln>
            <a:effectLst/>
          </c:spPr>
          <c:marker>
            <c:symbol val="none"/>
          </c:marker>
          <c:cat>
            <c:strRef>
              <c:f>CFI!$B$2:$L$2</c:f>
              <c:strCache>
                <c:ptCount val="11"/>
                <c:pt idx="0">
                  <c:v>FY10</c:v>
                </c:pt>
                <c:pt idx="1">
                  <c:v>FY11</c:v>
                </c:pt>
                <c:pt idx="2">
                  <c:v>FY12</c:v>
                </c:pt>
                <c:pt idx="3">
                  <c:v>FY13</c:v>
                </c:pt>
                <c:pt idx="4">
                  <c:v>FY14</c:v>
                </c:pt>
                <c:pt idx="5">
                  <c:v>FY15</c:v>
                </c:pt>
                <c:pt idx="6">
                  <c:v>FY16</c:v>
                </c:pt>
                <c:pt idx="7">
                  <c:v>FY17</c:v>
                </c:pt>
                <c:pt idx="8">
                  <c:v>FY18</c:v>
                </c:pt>
                <c:pt idx="9">
                  <c:v>FY19</c:v>
                </c:pt>
                <c:pt idx="10">
                  <c:v>FY20</c:v>
                </c:pt>
              </c:strCache>
            </c:strRef>
          </c:cat>
          <c:val>
            <c:numRef>
              <c:f>CFI!$B$4:$L$4</c:f>
              <c:numCache>
                <c:formatCode>General</c:formatCode>
                <c:ptCount val="11"/>
                <c:pt idx="0">
                  <c:v>-0.1</c:v>
                </c:pt>
                <c:pt idx="1">
                  <c:v>-0.1</c:v>
                </c:pt>
                <c:pt idx="2">
                  <c:v>-0.1</c:v>
                </c:pt>
                <c:pt idx="3">
                  <c:v>0.1</c:v>
                </c:pt>
                <c:pt idx="4">
                  <c:v>-0.3</c:v>
                </c:pt>
                <c:pt idx="5">
                  <c:v>-0.4</c:v>
                </c:pt>
                <c:pt idx="6">
                  <c:v>-0.3</c:v>
                </c:pt>
                <c:pt idx="7">
                  <c:v>-0.3</c:v>
                </c:pt>
                <c:pt idx="8">
                  <c:v>-0.1</c:v>
                </c:pt>
                <c:pt idx="9">
                  <c:v>0</c:v>
                </c:pt>
                <c:pt idx="10">
                  <c:v>0.1</c:v>
                </c:pt>
              </c:numCache>
            </c:numRef>
          </c:val>
          <c:smooth val="0"/>
          <c:extLst>
            <c:ext xmlns:c16="http://schemas.microsoft.com/office/drawing/2014/chart" uri="{C3380CC4-5D6E-409C-BE32-E72D297353CC}">
              <c16:uniqueId val="{00000001-DFB2-44DE-BF08-7513DB4403CF}"/>
            </c:ext>
          </c:extLst>
        </c:ser>
        <c:ser>
          <c:idx val="2"/>
          <c:order val="2"/>
          <c:tx>
            <c:strRef>
              <c:f>CFI!$A$5</c:f>
              <c:strCache>
                <c:ptCount val="1"/>
                <c:pt idx="0">
                  <c:v>Primary Reserve</c:v>
                </c:pt>
              </c:strCache>
            </c:strRef>
          </c:tx>
          <c:spPr>
            <a:ln w="47625" cap="rnd">
              <a:solidFill>
                <a:schemeClr val="accent3"/>
              </a:solidFill>
              <a:round/>
            </a:ln>
            <a:effectLst/>
          </c:spPr>
          <c:marker>
            <c:symbol val="none"/>
          </c:marker>
          <c:cat>
            <c:strRef>
              <c:f>CFI!$B$2:$L$2</c:f>
              <c:strCache>
                <c:ptCount val="11"/>
                <c:pt idx="0">
                  <c:v>FY10</c:v>
                </c:pt>
                <c:pt idx="1">
                  <c:v>FY11</c:v>
                </c:pt>
                <c:pt idx="2">
                  <c:v>FY12</c:v>
                </c:pt>
                <c:pt idx="3">
                  <c:v>FY13</c:v>
                </c:pt>
                <c:pt idx="4">
                  <c:v>FY14</c:v>
                </c:pt>
                <c:pt idx="5">
                  <c:v>FY15</c:v>
                </c:pt>
                <c:pt idx="6">
                  <c:v>FY16</c:v>
                </c:pt>
                <c:pt idx="7">
                  <c:v>FY17</c:v>
                </c:pt>
                <c:pt idx="8">
                  <c:v>FY18</c:v>
                </c:pt>
                <c:pt idx="9">
                  <c:v>FY19</c:v>
                </c:pt>
                <c:pt idx="10">
                  <c:v>FY20</c:v>
                </c:pt>
              </c:strCache>
            </c:strRef>
          </c:cat>
          <c:val>
            <c:numRef>
              <c:f>CFI!$B$5:$L$5</c:f>
              <c:numCache>
                <c:formatCode>General</c:formatCode>
                <c:ptCount val="11"/>
                <c:pt idx="0">
                  <c:v>0.7</c:v>
                </c:pt>
                <c:pt idx="1">
                  <c:v>0.7</c:v>
                </c:pt>
                <c:pt idx="2">
                  <c:v>0.7</c:v>
                </c:pt>
                <c:pt idx="3">
                  <c:v>0.9</c:v>
                </c:pt>
                <c:pt idx="4">
                  <c:v>1</c:v>
                </c:pt>
                <c:pt idx="5">
                  <c:v>1</c:v>
                </c:pt>
                <c:pt idx="6">
                  <c:v>1.1000000000000001</c:v>
                </c:pt>
                <c:pt idx="7">
                  <c:v>1.2</c:v>
                </c:pt>
                <c:pt idx="8">
                  <c:v>1.1000000000000001</c:v>
                </c:pt>
                <c:pt idx="9">
                  <c:v>1</c:v>
                </c:pt>
                <c:pt idx="10">
                  <c:v>1.1000000000000001</c:v>
                </c:pt>
              </c:numCache>
            </c:numRef>
          </c:val>
          <c:smooth val="0"/>
          <c:extLst>
            <c:ext xmlns:c16="http://schemas.microsoft.com/office/drawing/2014/chart" uri="{C3380CC4-5D6E-409C-BE32-E72D297353CC}">
              <c16:uniqueId val="{00000002-DFB2-44DE-BF08-7513DB4403CF}"/>
            </c:ext>
          </c:extLst>
        </c:ser>
        <c:ser>
          <c:idx val="3"/>
          <c:order val="3"/>
          <c:tx>
            <c:strRef>
              <c:f>CFI!$A$6</c:f>
              <c:strCache>
                <c:ptCount val="1"/>
                <c:pt idx="0">
                  <c:v>Return on Net Assets</c:v>
                </c:pt>
              </c:strCache>
            </c:strRef>
          </c:tx>
          <c:spPr>
            <a:ln w="47625" cap="rnd">
              <a:solidFill>
                <a:schemeClr val="accent4"/>
              </a:solidFill>
              <a:round/>
            </a:ln>
            <a:effectLst/>
          </c:spPr>
          <c:marker>
            <c:symbol val="none"/>
          </c:marker>
          <c:cat>
            <c:strRef>
              <c:f>CFI!$B$2:$L$2</c:f>
              <c:strCache>
                <c:ptCount val="11"/>
                <c:pt idx="0">
                  <c:v>FY10</c:v>
                </c:pt>
                <c:pt idx="1">
                  <c:v>FY11</c:v>
                </c:pt>
                <c:pt idx="2">
                  <c:v>FY12</c:v>
                </c:pt>
                <c:pt idx="3">
                  <c:v>FY13</c:v>
                </c:pt>
                <c:pt idx="4">
                  <c:v>FY14</c:v>
                </c:pt>
                <c:pt idx="5">
                  <c:v>FY15</c:v>
                </c:pt>
                <c:pt idx="6">
                  <c:v>FY16</c:v>
                </c:pt>
                <c:pt idx="7">
                  <c:v>FY17</c:v>
                </c:pt>
                <c:pt idx="8">
                  <c:v>FY18</c:v>
                </c:pt>
                <c:pt idx="9">
                  <c:v>FY19</c:v>
                </c:pt>
                <c:pt idx="10">
                  <c:v>FY20</c:v>
                </c:pt>
              </c:strCache>
            </c:strRef>
          </c:cat>
          <c:val>
            <c:numRef>
              <c:f>CFI!$B$6:$L$6</c:f>
              <c:numCache>
                <c:formatCode>General</c:formatCode>
                <c:ptCount val="11"/>
                <c:pt idx="0">
                  <c:v>-0.1</c:v>
                </c:pt>
                <c:pt idx="1">
                  <c:v>0.3</c:v>
                </c:pt>
                <c:pt idx="2">
                  <c:v>0.3</c:v>
                </c:pt>
                <c:pt idx="3">
                  <c:v>2</c:v>
                </c:pt>
                <c:pt idx="4">
                  <c:v>0.2</c:v>
                </c:pt>
                <c:pt idx="5">
                  <c:v>0.1</c:v>
                </c:pt>
                <c:pt idx="6">
                  <c:v>0</c:v>
                </c:pt>
                <c:pt idx="7">
                  <c:v>1.8</c:v>
                </c:pt>
                <c:pt idx="8">
                  <c:v>0.4</c:v>
                </c:pt>
                <c:pt idx="9">
                  <c:v>0.2</c:v>
                </c:pt>
                <c:pt idx="10">
                  <c:v>0.4</c:v>
                </c:pt>
              </c:numCache>
            </c:numRef>
          </c:val>
          <c:smooth val="0"/>
          <c:extLst>
            <c:ext xmlns:c16="http://schemas.microsoft.com/office/drawing/2014/chart" uri="{C3380CC4-5D6E-409C-BE32-E72D297353CC}">
              <c16:uniqueId val="{00000003-DFB2-44DE-BF08-7513DB4403CF}"/>
            </c:ext>
          </c:extLst>
        </c:ser>
        <c:ser>
          <c:idx val="4"/>
          <c:order val="4"/>
          <c:tx>
            <c:strRef>
              <c:f>CFI!$A$7</c:f>
              <c:strCache>
                <c:ptCount val="1"/>
                <c:pt idx="0">
                  <c:v>Viability</c:v>
                </c:pt>
              </c:strCache>
            </c:strRef>
          </c:tx>
          <c:spPr>
            <a:ln w="47625" cap="rnd">
              <a:solidFill>
                <a:schemeClr val="accent5"/>
              </a:solidFill>
              <a:round/>
            </a:ln>
            <a:effectLst/>
          </c:spPr>
          <c:marker>
            <c:symbol val="none"/>
          </c:marker>
          <c:cat>
            <c:strRef>
              <c:f>CFI!$B$2:$L$2</c:f>
              <c:strCache>
                <c:ptCount val="11"/>
                <c:pt idx="0">
                  <c:v>FY10</c:v>
                </c:pt>
                <c:pt idx="1">
                  <c:v>FY11</c:v>
                </c:pt>
                <c:pt idx="2">
                  <c:v>FY12</c:v>
                </c:pt>
                <c:pt idx="3">
                  <c:v>FY13</c:v>
                </c:pt>
                <c:pt idx="4">
                  <c:v>FY14</c:v>
                </c:pt>
                <c:pt idx="5">
                  <c:v>FY15</c:v>
                </c:pt>
                <c:pt idx="6">
                  <c:v>FY16</c:v>
                </c:pt>
                <c:pt idx="7">
                  <c:v>FY17</c:v>
                </c:pt>
                <c:pt idx="8">
                  <c:v>FY18</c:v>
                </c:pt>
                <c:pt idx="9">
                  <c:v>FY19</c:v>
                </c:pt>
                <c:pt idx="10">
                  <c:v>FY20</c:v>
                </c:pt>
              </c:strCache>
            </c:strRef>
          </c:cat>
          <c:val>
            <c:numRef>
              <c:f>CFI!$B$7:$L$7</c:f>
              <c:numCache>
                <c:formatCode>General</c:formatCode>
                <c:ptCount val="11"/>
                <c:pt idx="0">
                  <c:v>1.7</c:v>
                </c:pt>
                <c:pt idx="1">
                  <c:v>2</c:v>
                </c:pt>
                <c:pt idx="2">
                  <c:v>2</c:v>
                </c:pt>
                <c:pt idx="3">
                  <c:v>3</c:v>
                </c:pt>
                <c:pt idx="4">
                  <c:v>3.4</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4-DFB2-44DE-BF08-7513DB4403CF}"/>
            </c:ext>
          </c:extLst>
        </c:ser>
        <c:dLbls>
          <c:showLegendKey val="0"/>
          <c:showVal val="0"/>
          <c:showCatName val="0"/>
          <c:showSerName val="0"/>
          <c:showPercent val="0"/>
          <c:showBubbleSize val="0"/>
        </c:dLbls>
        <c:marker val="1"/>
        <c:smooth val="0"/>
        <c:axId val="164251808"/>
        <c:axId val="1044208960"/>
      </c:lineChart>
      <c:catAx>
        <c:axId val="1642518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44208960"/>
        <c:crosses val="autoZero"/>
        <c:auto val="1"/>
        <c:lblAlgn val="ctr"/>
        <c:lblOffset val="100"/>
        <c:noMultiLvlLbl val="0"/>
      </c:catAx>
      <c:valAx>
        <c:axId val="104420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4251808"/>
        <c:crosses val="autoZero"/>
        <c:crossBetween val="between"/>
      </c:valAx>
      <c:spPr>
        <a:noFill/>
        <a:ln>
          <a:noFill/>
        </a:ln>
        <a:effectLst/>
      </c:spPr>
    </c:plotArea>
    <c:legend>
      <c:legendPos val="r"/>
      <c:layout>
        <c:manualLayout>
          <c:xMode val="edge"/>
          <c:yMode val="edge"/>
          <c:x val="0.7577509981742041"/>
          <c:y val="0.17789191554704883"/>
          <c:w val="0.22676823566195614"/>
          <c:h val="0.6891625876603505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'Inst Marg Ratio'!$A$6</c:f>
              <c:strCache>
                <c:ptCount val="1"/>
                <c:pt idx="0">
                  <c:v>Tuition Margin Ratio</c:v>
                </c:pt>
              </c:strCache>
            </c:strRef>
          </c:tx>
          <c:spPr>
            <a:solidFill>
              <a:schemeClr val="accent3"/>
            </a:solidFill>
            <a:ln>
              <a:noFill/>
            </a:ln>
            <a:effectLst/>
          </c:spPr>
          <c:invertIfNegative val="0"/>
          <c:cat>
            <c:strRef>
              <c:f>'Inst Marg Ratio'!$B$3:$M$3</c:f>
              <c:strCache>
                <c:ptCount val="12"/>
                <c:pt idx="0">
                  <c:v>FY09</c:v>
                </c:pt>
                <c:pt idx="1">
                  <c:v>FY10</c:v>
                </c:pt>
                <c:pt idx="2">
                  <c:v>FY11</c:v>
                </c:pt>
                <c:pt idx="3">
                  <c:v>FY12</c:v>
                </c:pt>
                <c:pt idx="4">
                  <c:v>FY13</c:v>
                </c:pt>
                <c:pt idx="5">
                  <c:v>FY14</c:v>
                </c:pt>
                <c:pt idx="6">
                  <c:v>FY15</c:v>
                </c:pt>
                <c:pt idx="7">
                  <c:v>FY16</c:v>
                </c:pt>
                <c:pt idx="8">
                  <c:v>FY17</c:v>
                </c:pt>
                <c:pt idx="9">
                  <c:v>FY18</c:v>
                </c:pt>
                <c:pt idx="10">
                  <c:v>FY19</c:v>
                </c:pt>
                <c:pt idx="11">
                  <c:v>FY20</c:v>
                </c:pt>
              </c:strCache>
            </c:strRef>
          </c:cat>
          <c:val>
            <c:numRef>
              <c:f>'Inst Marg Ratio'!$B$6:$M$6</c:f>
              <c:numCache>
                <c:formatCode>_(* #,##0.00_);_(* \(#,##0.00\);_(* "-"??_);_(@_)</c:formatCode>
                <c:ptCount val="12"/>
                <c:pt idx="0">
                  <c:v>1.0518731636636605</c:v>
                </c:pt>
                <c:pt idx="1">
                  <c:v>1.03413002772594</c:v>
                </c:pt>
                <c:pt idx="2">
                  <c:v>1.0188256098436075</c:v>
                </c:pt>
                <c:pt idx="3">
                  <c:v>1.0253431451109296</c:v>
                </c:pt>
                <c:pt idx="4">
                  <c:v>1.0145679858659098</c:v>
                </c:pt>
                <c:pt idx="5">
                  <c:v>1.0225276707763158</c:v>
                </c:pt>
                <c:pt idx="6">
                  <c:v>0.99922900360935996</c:v>
                </c:pt>
                <c:pt idx="7">
                  <c:v>0.97838980852454638</c:v>
                </c:pt>
                <c:pt idx="8">
                  <c:v>0.95732056417408462</c:v>
                </c:pt>
                <c:pt idx="9">
                  <c:v>1.0104958563671085</c:v>
                </c:pt>
                <c:pt idx="10">
                  <c:v>1.0283789771317973</c:v>
                </c:pt>
                <c:pt idx="11">
                  <c:v>1.0057763711312915</c:v>
                </c:pt>
              </c:numCache>
            </c:numRef>
          </c:val>
          <c:extLst>
            <c:ext xmlns:c16="http://schemas.microsoft.com/office/drawing/2014/chart" uri="{C3380CC4-5D6E-409C-BE32-E72D297353CC}">
              <c16:uniqueId val="{00000000-7D7E-4B9C-96B4-0DAD047C3960}"/>
            </c:ext>
          </c:extLst>
        </c:ser>
        <c:dLbls>
          <c:showLegendKey val="0"/>
          <c:showVal val="0"/>
          <c:showCatName val="0"/>
          <c:showSerName val="0"/>
          <c:showPercent val="0"/>
          <c:showBubbleSize val="0"/>
        </c:dLbls>
        <c:gapWidth val="50"/>
        <c:axId val="1046185631"/>
        <c:axId val="1242610271"/>
      </c:barChart>
      <c:lineChart>
        <c:grouping val="standard"/>
        <c:varyColors val="0"/>
        <c:ser>
          <c:idx val="0"/>
          <c:order val="0"/>
          <c:tx>
            <c:strRef>
              <c:f>'Inst Marg Ratio'!$A$4</c:f>
              <c:strCache>
                <c:ptCount val="1"/>
                <c:pt idx="0">
                  <c:v>Tuition Revenue</c:v>
                </c:pt>
              </c:strCache>
            </c:strRef>
          </c:tx>
          <c:spPr>
            <a:ln w="57150" cap="rnd">
              <a:solidFill>
                <a:schemeClr val="accent1"/>
              </a:solidFill>
              <a:round/>
            </a:ln>
            <a:effectLst/>
          </c:spPr>
          <c:marker>
            <c:symbol val="none"/>
          </c:marker>
          <c:cat>
            <c:strRef>
              <c:f>'Inst Marg Ratio'!$B$3:$M$3</c:f>
              <c:strCache>
                <c:ptCount val="12"/>
                <c:pt idx="0">
                  <c:v>FY09</c:v>
                </c:pt>
                <c:pt idx="1">
                  <c:v>FY10</c:v>
                </c:pt>
                <c:pt idx="2">
                  <c:v>FY11</c:v>
                </c:pt>
                <c:pt idx="3">
                  <c:v>FY12</c:v>
                </c:pt>
                <c:pt idx="4">
                  <c:v>FY13</c:v>
                </c:pt>
                <c:pt idx="5">
                  <c:v>FY14</c:v>
                </c:pt>
                <c:pt idx="6">
                  <c:v>FY15</c:v>
                </c:pt>
                <c:pt idx="7">
                  <c:v>FY16</c:v>
                </c:pt>
                <c:pt idx="8">
                  <c:v>FY17</c:v>
                </c:pt>
                <c:pt idx="9">
                  <c:v>FY18</c:v>
                </c:pt>
                <c:pt idx="10">
                  <c:v>FY19</c:v>
                </c:pt>
                <c:pt idx="11">
                  <c:v>FY20</c:v>
                </c:pt>
              </c:strCache>
            </c:strRef>
          </c:cat>
          <c:val>
            <c:numRef>
              <c:f>'Inst Marg Ratio'!$B$4:$M$4</c:f>
              <c:numCache>
                <c:formatCode>_(* #,##0_);_(* \(#,##0\);_(* "-"??_);_(@_)</c:formatCode>
                <c:ptCount val="12"/>
                <c:pt idx="0">
                  <c:v>42217225</c:v>
                </c:pt>
                <c:pt idx="1">
                  <c:v>43989971</c:v>
                </c:pt>
                <c:pt idx="2">
                  <c:v>46910407</c:v>
                </c:pt>
                <c:pt idx="3">
                  <c:v>46384627</c:v>
                </c:pt>
                <c:pt idx="4">
                  <c:v>49103801</c:v>
                </c:pt>
                <c:pt idx="5">
                  <c:v>51402284</c:v>
                </c:pt>
                <c:pt idx="6">
                  <c:v>51087928</c:v>
                </c:pt>
                <c:pt idx="7">
                  <c:v>48578095</c:v>
                </c:pt>
                <c:pt idx="8">
                  <c:v>47562997</c:v>
                </c:pt>
                <c:pt idx="9">
                  <c:v>51214048</c:v>
                </c:pt>
                <c:pt idx="10">
                  <c:v>54139437</c:v>
                </c:pt>
                <c:pt idx="11">
                  <c:v>63587588</c:v>
                </c:pt>
              </c:numCache>
            </c:numRef>
          </c:val>
          <c:smooth val="0"/>
          <c:extLst>
            <c:ext xmlns:c16="http://schemas.microsoft.com/office/drawing/2014/chart" uri="{C3380CC4-5D6E-409C-BE32-E72D297353CC}">
              <c16:uniqueId val="{00000001-7D7E-4B9C-96B4-0DAD047C3960}"/>
            </c:ext>
          </c:extLst>
        </c:ser>
        <c:ser>
          <c:idx val="1"/>
          <c:order val="1"/>
          <c:tx>
            <c:strRef>
              <c:f>'Inst Marg Ratio'!$A$5</c:f>
              <c:strCache>
                <c:ptCount val="1"/>
                <c:pt idx="0">
                  <c:v>Tuition Expenses</c:v>
                </c:pt>
              </c:strCache>
            </c:strRef>
          </c:tx>
          <c:spPr>
            <a:ln w="57150" cap="rnd">
              <a:solidFill>
                <a:schemeClr val="accent2"/>
              </a:solidFill>
              <a:round/>
            </a:ln>
            <a:effectLst/>
          </c:spPr>
          <c:marker>
            <c:symbol val="none"/>
          </c:marker>
          <c:cat>
            <c:strRef>
              <c:f>'Inst Marg Ratio'!$B$3:$M$3</c:f>
              <c:strCache>
                <c:ptCount val="12"/>
                <c:pt idx="0">
                  <c:v>FY09</c:v>
                </c:pt>
                <c:pt idx="1">
                  <c:v>FY10</c:v>
                </c:pt>
                <c:pt idx="2">
                  <c:v>FY11</c:v>
                </c:pt>
                <c:pt idx="3">
                  <c:v>FY12</c:v>
                </c:pt>
                <c:pt idx="4">
                  <c:v>FY13</c:v>
                </c:pt>
                <c:pt idx="5">
                  <c:v>FY14</c:v>
                </c:pt>
                <c:pt idx="6">
                  <c:v>FY15</c:v>
                </c:pt>
                <c:pt idx="7">
                  <c:v>FY16</c:v>
                </c:pt>
                <c:pt idx="8">
                  <c:v>FY17</c:v>
                </c:pt>
                <c:pt idx="9">
                  <c:v>FY18</c:v>
                </c:pt>
                <c:pt idx="10">
                  <c:v>FY19</c:v>
                </c:pt>
                <c:pt idx="11">
                  <c:v>FY20</c:v>
                </c:pt>
              </c:strCache>
            </c:strRef>
          </c:cat>
          <c:val>
            <c:numRef>
              <c:f>'Inst Marg Ratio'!$B$5:$M$5</c:f>
              <c:numCache>
                <c:formatCode>_(* #,##0_);_(* \(#,##0\);_(* "-"??_);_(@_)</c:formatCode>
                <c:ptCount val="12"/>
                <c:pt idx="0">
                  <c:v>40135281</c:v>
                </c:pt>
                <c:pt idx="1">
                  <c:v>42538143</c:v>
                </c:pt>
                <c:pt idx="2">
                  <c:v>46043608</c:v>
                </c:pt>
                <c:pt idx="3">
                  <c:v>45238150</c:v>
                </c:pt>
                <c:pt idx="4">
                  <c:v>48398729</c:v>
                </c:pt>
                <c:pt idx="5">
                  <c:v>50269822</c:v>
                </c:pt>
                <c:pt idx="6">
                  <c:v>51127347</c:v>
                </c:pt>
                <c:pt idx="7">
                  <c:v>49651064</c:v>
                </c:pt>
                <c:pt idx="8">
                  <c:v>49683459</c:v>
                </c:pt>
                <c:pt idx="9">
                  <c:v>50682096</c:v>
                </c:pt>
                <c:pt idx="10">
                  <c:v>52645414</c:v>
                </c:pt>
                <c:pt idx="11">
                  <c:v>63222392</c:v>
                </c:pt>
              </c:numCache>
            </c:numRef>
          </c:val>
          <c:smooth val="0"/>
          <c:extLst>
            <c:ext xmlns:c16="http://schemas.microsoft.com/office/drawing/2014/chart" uri="{C3380CC4-5D6E-409C-BE32-E72D297353CC}">
              <c16:uniqueId val="{00000002-7D7E-4B9C-96B4-0DAD047C3960}"/>
            </c:ext>
          </c:extLst>
        </c:ser>
        <c:dLbls>
          <c:showLegendKey val="0"/>
          <c:showVal val="0"/>
          <c:showCatName val="0"/>
          <c:showSerName val="0"/>
          <c:showPercent val="0"/>
          <c:showBubbleSize val="0"/>
        </c:dLbls>
        <c:marker val="1"/>
        <c:smooth val="0"/>
        <c:axId val="1127864863"/>
        <c:axId val="1554654351"/>
      </c:lineChart>
      <c:catAx>
        <c:axId val="104618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610271"/>
        <c:crosses val="autoZero"/>
        <c:auto val="1"/>
        <c:lblAlgn val="ctr"/>
        <c:lblOffset val="100"/>
        <c:noMultiLvlLbl val="0"/>
      </c:catAx>
      <c:valAx>
        <c:axId val="1242610271"/>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Margin Ratio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6185631"/>
        <c:crosses val="autoZero"/>
        <c:crossBetween val="between"/>
        <c:majorUnit val="0.1"/>
      </c:valAx>
      <c:valAx>
        <c:axId val="1554654351"/>
        <c:scaling>
          <c:orientation val="minMax"/>
          <c:min val="3500000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864863"/>
        <c:crosses val="max"/>
        <c:crossBetween val="between"/>
      </c:valAx>
      <c:catAx>
        <c:axId val="1127864863"/>
        <c:scaling>
          <c:orientation val="minMax"/>
        </c:scaling>
        <c:delete val="1"/>
        <c:axPos val="b"/>
        <c:numFmt formatCode="General" sourceLinked="1"/>
        <c:majorTickMark val="out"/>
        <c:minorTickMark val="none"/>
        <c:tickLblPos val="nextTo"/>
        <c:crossAx val="15546543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'Tuition Rates'!$B$2</c:f>
              <c:strCache>
                <c:ptCount val="1"/>
                <c:pt idx="0">
                  <c:v>Tuition</c:v>
                </c:pt>
              </c:strCache>
            </c:strRef>
          </c:tx>
          <c:spPr>
            <a:solidFill>
              <a:srgbClr val="ED7D31"/>
            </a:solidFill>
            <a:ln>
              <a:noFill/>
            </a:ln>
            <a:effectLst/>
          </c:spPr>
          <c:invertIfNegative val="0"/>
          <c:cat>
            <c:strRef>
              <c:f>'Tuition Rates'!$A$3:$A$17</c:f>
              <c:strCache>
                <c:ptCount val="15"/>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(All)</c:v>
                </c:pt>
                <c:pt idx="14">
                  <c:v>Average (Comprehensives)</c:v>
                </c:pt>
              </c:strCache>
            </c:strRef>
          </c:cat>
          <c:val>
            <c:numRef>
              <c:f>'Tuition Rates'!$B$3:$B$17</c:f>
              <c:numCache>
                <c:formatCode>_(* #,##0_);_(* \(#,##0\);_(* "-"??_);_(@_)</c:formatCode>
                <c:ptCount val="15"/>
                <c:pt idx="0">
                  <c:v>9273</c:v>
                </c:pt>
                <c:pt idx="1">
                  <c:v>8091</c:v>
                </c:pt>
                <c:pt idx="2">
                  <c:v>7361</c:v>
                </c:pt>
                <c:pt idx="3">
                  <c:v>6298</c:v>
                </c:pt>
                <c:pt idx="4">
                  <c:v>7585</c:v>
                </c:pt>
                <c:pt idx="5">
                  <c:v>6422</c:v>
                </c:pt>
                <c:pt idx="6">
                  <c:v>6298</c:v>
                </c:pt>
                <c:pt idx="7">
                  <c:v>6418</c:v>
                </c:pt>
                <c:pt idx="8">
                  <c:v>6428</c:v>
                </c:pt>
                <c:pt idx="9">
                  <c:v>6698</c:v>
                </c:pt>
                <c:pt idx="10">
                  <c:v>7020</c:v>
                </c:pt>
                <c:pt idx="11">
                  <c:v>6535</c:v>
                </c:pt>
                <c:pt idx="12">
                  <c:v>6519</c:v>
                </c:pt>
                <c:pt idx="13">
                  <c:v>6995.8461538461543</c:v>
                </c:pt>
                <c:pt idx="14">
                  <c:v>6689.272727272727</c:v>
                </c:pt>
              </c:numCache>
            </c:numRef>
          </c:val>
          <c:extLst>
            <c:ext xmlns:c16="http://schemas.microsoft.com/office/drawing/2014/chart" uri="{C3380CC4-5D6E-409C-BE32-E72D297353CC}">
              <c16:uniqueId val="{00000000-6761-4EA0-89A3-C0FCFC0E7414}"/>
            </c:ext>
          </c:extLst>
        </c:ser>
        <c:ser>
          <c:idx val="1"/>
          <c:order val="1"/>
          <c:tx>
            <c:strRef>
              <c:f>'Tuition Rates'!$C$2</c:f>
              <c:strCache>
                <c:ptCount val="1"/>
                <c:pt idx="0">
                  <c:v>Segregated Fees</c:v>
                </c:pt>
              </c:strCache>
            </c:strRef>
          </c:tx>
          <c:spPr>
            <a:solidFill>
              <a:srgbClr val="A5A5A5"/>
            </a:solidFill>
            <a:ln>
              <a:noFill/>
            </a:ln>
            <a:effectLst/>
          </c:spPr>
          <c:invertIfNegative val="0"/>
          <c:cat>
            <c:strRef>
              <c:f>'Tuition Rates'!$A$3:$A$17</c:f>
              <c:strCache>
                <c:ptCount val="15"/>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(All)</c:v>
                </c:pt>
                <c:pt idx="14">
                  <c:v>Average (Comprehensives)</c:v>
                </c:pt>
              </c:strCache>
            </c:strRef>
          </c:cat>
          <c:val>
            <c:numRef>
              <c:f>'Tuition Rates'!$C$3:$C$17</c:f>
              <c:numCache>
                <c:formatCode>_(* #,##0_);_(* \(#,##0\);_(* "-"??_);_(@_)</c:formatCode>
                <c:ptCount val="15"/>
                <c:pt idx="0">
                  <c:v>1447</c:v>
                </c:pt>
                <c:pt idx="1">
                  <c:v>1519</c:v>
                </c:pt>
                <c:pt idx="2">
                  <c:v>1373</c:v>
                </c:pt>
                <c:pt idx="3">
                  <c:v>1575</c:v>
                </c:pt>
                <c:pt idx="4">
                  <c:v>1436</c:v>
                </c:pt>
                <c:pt idx="5">
                  <c:v>1311</c:v>
                </c:pt>
                <c:pt idx="6">
                  <c:v>1146</c:v>
                </c:pt>
                <c:pt idx="7">
                  <c:v>1206</c:v>
                </c:pt>
                <c:pt idx="8">
                  <c:v>1484</c:v>
                </c:pt>
                <c:pt idx="9">
                  <c:v>1503</c:v>
                </c:pt>
                <c:pt idx="10">
                  <c:v>1364</c:v>
                </c:pt>
                <c:pt idx="11">
                  <c:v>1620</c:v>
                </c:pt>
                <c:pt idx="12">
                  <c:v>1037</c:v>
                </c:pt>
                <c:pt idx="13">
                  <c:v>1386.2307692307693</c:v>
                </c:pt>
                <c:pt idx="14">
                  <c:v>1368.6363636363637</c:v>
                </c:pt>
              </c:numCache>
            </c:numRef>
          </c:val>
          <c:extLst>
            <c:ext xmlns:c16="http://schemas.microsoft.com/office/drawing/2014/chart" uri="{C3380CC4-5D6E-409C-BE32-E72D297353CC}">
              <c16:uniqueId val="{00000001-6761-4EA0-89A3-C0FCFC0E7414}"/>
            </c:ext>
          </c:extLst>
        </c:ser>
        <c:ser>
          <c:idx val="2"/>
          <c:order val="2"/>
          <c:tx>
            <c:strRef>
              <c:f>'Tuition Rates'!$D$2</c:f>
              <c:strCache>
                <c:ptCount val="1"/>
                <c:pt idx="0">
                  <c:v>Room Rate</c:v>
                </c:pt>
              </c:strCache>
            </c:strRef>
          </c:tx>
          <c:spPr>
            <a:solidFill>
              <a:schemeClr val="accent3"/>
            </a:solidFill>
            <a:ln>
              <a:noFill/>
            </a:ln>
            <a:effectLst/>
          </c:spPr>
          <c:invertIfNegative val="0"/>
          <c:cat>
            <c:strRef>
              <c:f>'Tuition Rates'!$A$3:$A$17</c:f>
              <c:strCache>
                <c:ptCount val="15"/>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(All)</c:v>
                </c:pt>
                <c:pt idx="14">
                  <c:v>Average (Comprehensives)</c:v>
                </c:pt>
              </c:strCache>
            </c:strRef>
          </c:cat>
          <c:val>
            <c:numRef>
              <c:f>'Tuition Rates'!$D$3:$D$17</c:f>
              <c:numCache>
                <c:formatCode>_(* #,##0_);_(* \(#,##0\);_(* "-"??_);_(@_)</c:formatCode>
                <c:ptCount val="15"/>
                <c:pt idx="0">
                  <c:v>7367</c:v>
                </c:pt>
                <c:pt idx="1">
                  <c:v>6274</c:v>
                </c:pt>
                <c:pt idx="2">
                  <c:v>5170</c:v>
                </c:pt>
                <c:pt idx="3">
                  <c:v>4575</c:v>
                </c:pt>
                <c:pt idx="4">
                  <c:v>4130</c:v>
                </c:pt>
                <c:pt idx="5">
                  <c:v>4662</c:v>
                </c:pt>
                <c:pt idx="6">
                  <c:v>4908</c:v>
                </c:pt>
                <c:pt idx="7">
                  <c:v>5057</c:v>
                </c:pt>
                <c:pt idx="8">
                  <c:v>4450</c:v>
                </c:pt>
                <c:pt idx="9">
                  <c:v>4600</c:v>
                </c:pt>
                <c:pt idx="10">
                  <c:v>4810</c:v>
                </c:pt>
                <c:pt idx="11">
                  <c:v>4433</c:v>
                </c:pt>
                <c:pt idx="12">
                  <c:v>5435</c:v>
                </c:pt>
                <c:pt idx="13">
                  <c:v>5067</c:v>
                </c:pt>
                <c:pt idx="14">
                  <c:v>4748.181818181818</c:v>
                </c:pt>
              </c:numCache>
            </c:numRef>
          </c:val>
          <c:extLst>
            <c:ext xmlns:c16="http://schemas.microsoft.com/office/drawing/2014/chart" uri="{C3380CC4-5D6E-409C-BE32-E72D297353CC}">
              <c16:uniqueId val="{00000002-6761-4EA0-89A3-C0FCFC0E7414}"/>
            </c:ext>
          </c:extLst>
        </c:ser>
        <c:ser>
          <c:idx val="3"/>
          <c:order val="3"/>
          <c:tx>
            <c:strRef>
              <c:f>'Tuition Rates'!$E$2</c:f>
              <c:strCache>
                <c:ptCount val="1"/>
                <c:pt idx="0">
                  <c:v>Meal Plan</c:v>
                </c:pt>
              </c:strCache>
            </c:strRef>
          </c:tx>
          <c:spPr>
            <a:solidFill>
              <a:schemeClr val="accent4"/>
            </a:solidFill>
            <a:ln>
              <a:noFill/>
            </a:ln>
            <a:effectLst/>
          </c:spPr>
          <c:invertIfNegative val="0"/>
          <c:cat>
            <c:strRef>
              <c:f>'Tuition Rates'!$A$3:$A$17</c:f>
              <c:strCache>
                <c:ptCount val="15"/>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(All)</c:v>
                </c:pt>
                <c:pt idx="14">
                  <c:v>Average (Comprehensives)</c:v>
                </c:pt>
              </c:strCache>
            </c:strRef>
          </c:cat>
          <c:val>
            <c:numRef>
              <c:f>'Tuition Rates'!$E$3:$E$17</c:f>
              <c:numCache>
                <c:formatCode>_(* #,##0_);_(* \(#,##0\);_(* "-"??_);_(@_)</c:formatCode>
                <c:ptCount val="15"/>
                <c:pt idx="0">
                  <c:v>4100</c:v>
                </c:pt>
                <c:pt idx="1">
                  <c:v>4189</c:v>
                </c:pt>
                <c:pt idx="2">
                  <c:v>3180</c:v>
                </c:pt>
                <c:pt idx="3">
                  <c:v>2850</c:v>
                </c:pt>
                <c:pt idx="4">
                  <c:v>2674</c:v>
                </c:pt>
                <c:pt idx="5">
                  <c:v>3330</c:v>
                </c:pt>
                <c:pt idx="6">
                  <c:v>2856</c:v>
                </c:pt>
                <c:pt idx="7">
                  <c:v>3160</c:v>
                </c:pt>
                <c:pt idx="8">
                  <c:v>2572</c:v>
                </c:pt>
                <c:pt idx="9">
                  <c:v>3200</c:v>
                </c:pt>
                <c:pt idx="10">
                  <c:v>2988</c:v>
                </c:pt>
                <c:pt idx="11">
                  <c:v>2772</c:v>
                </c:pt>
                <c:pt idx="12">
                  <c:v>2724</c:v>
                </c:pt>
                <c:pt idx="13">
                  <c:v>3122.6923076923076</c:v>
                </c:pt>
                <c:pt idx="14">
                  <c:v>2936.909090909091</c:v>
                </c:pt>
              </c:numCache>
            </c:numRef>
          </c:val>
          <c:extLst>
            <c:ext xmlns:c16="http://schemas.microsoft.com/office/drawing/2014/chart" uri="{C3380CC4-5D6E-409C-BE32-E72D297353CC}">
              <c16:uniqueId val="{00000003-6761-4EA0-89A3-C0FCFC0E7414}"/>
            </c:ext>
          </c:extLst>
        </c:ser>
        <c:dLbls>
          <c:showLegendKey val="0"/>
          <c:showVal val="0"/>
          <c:showCatName val="0"/>
          <c:showSerName val="0"/>
          <c:showPercent val="0"/>
          <c:showBubbleSize val="0"/>
        </c:dLbls>
        <c:gapWidth val="88"/>
        <c:overlap val="100"/>
        <c:axId val="1639075872"/>
        <c:axId val="1639501440"/>
      </c:barChart>
      <c:catAx>
        <c:axId val="163907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39501440"/>
        <c:crosses val="autoZero"/>
        <c:auto val="1"/>
        <c:lblAlgn val="ctr"/>
        <c:lblOffset val="100"/>
        <c:noMultiLvlLbl val="0"/>
      </c:catAx>
      <c:valAx>
        <c:axId val="16395014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3907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[Budget In Brief.xlsx]Budget Expenses!PivotTable9</c:name>
    <c:fmtId val="6"/>
  </c:pivotSource>
  <c:chart>
    <c:autoTitleDeleted val="1"/>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3"/>
          </a:solidFill>
          <a:ln w="25400">
            <a:solidFill>
              <a:schemeClr val="lt1"/>
            </a:solidFill>
          </a:ln>
          <a:effectLst/>
          <a:sp3d contourW="25400">
            <a:contourClr>
              <a:schemeClr val="lt1"/>
            </a:contourClr>
          </a:sp3d>
        </c:spPr>
        <c:dLbl>
          <c:idx val="0"/>
          <c:layout>
            <c:manualLayout>
              <c:x val="-5.6118467738345557E-2"/>
              <c:y val="9.086936276964961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
        <c:spPr>
          <a:solidFill>
            <a:schemeClr val="accent2"/>
          </a:solidFill>
          <a:ln w="25400">
            <a:solidFill>
              <a:schemeClr val="lt1"/>
            </a:solidFill>
          </a:ln>
          <a:effectLst/>
          <a:sp3d contourW="25400">
            <a:contourClr>
              <a:schemeClr val="lt1"/>
            </a:contourClr>
          </a:sp3d>
        </c:spPr>
        <c:dLbl>
          <c:idx val="0"/>
          <c:layout>
            <c:manualLayout>
              <c:x val="0"/>
              <c:y val="0.1223241421899131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3"/>
        <c:spPr>
          <a:solidFill>
            <a:schemeClr val="accent5"/>
          </a:solidFill>
          <a:ln w="25400">
            <a:solidFill>
              <a:schemeClr val="lt1"/>
            </a:solidFill>
          </a:ln>
          <a:effectLst/>
          <a:sp3d contourW="25400">
            <a:contourClr>
              <a:schemeClr val="lt1"/>
            </a:contourClr>
          </a:sp3d>
        </c:spPr>
        <c:dLbl>
          <c:idx val="0"/>
          <c:layout>
            <c:manualLayout>
              <c:x val="0"/>
              <c:y val="-8.038443629622865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4"/>
        <c:spPr>
          <a:solidFill>
            <a:schemeClr val="accent6"/>
          </a:solidFill>
          <a:ln w="25400">
            <a:solidFill>
              <a:schemeClr val="lt1"/>
            </a:solidFill>
          </a:ln>
          <a:effectLst/>
          <a:sp3d contourW="25400">
            <a:contourClr>
              <a:schemeClr val="lt1"/>
            </a:contourClr>
          </a:sp3d>
        </c:spPr>
        <c:dLbl>
          <c:idx val="0"/>
          <c:layout>
            <c:manualLayout>
              <c:x val="2.3494860499265784E-2"/>
              <c:y val="-3.145477942026338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5"/>
        <c:spPr>
          <a:solidFill>
            <a:schemeClr val="accent1">
              <a:lumMod val="60000"/>
            </a:schemeClr>
          </a:solidFill>
          <a:ln w="25400">
            <a:solidFill>
              <a:schemeClr val="lt1"/>
            </a:solidFill>
          </a:ln>
          <a:effectLst/>
          <a:sp3d contourW="25400">
            <a:contourClr>
              <a:schemeClr val="lt1"/>
            </a:contourClr>
          </a:sp3d>
        </c:spPr>
        <c:dLbl>
          <c:idx val="0"/>
          <c:layout>
            <c:manualLayout>
              <c:x val="5.8737151248164461E-3"/>
              <c:y val="-4.54346813848249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dLbl>
          <c:idx val="0"/>
          <c:layout>
            <c:manualLayout>
              <c:x val="0"/>
              <c:y val="0.1223241421899131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9"/>
        <c:spPr>
          <a:solidFill>
            <a:schemeClr val="accent1"/>
          </a:solidFill>
          <a:ln w="25400">
            <a:solidFill>
              <a:schemeClr val="lt1"/>
            </a:solidFill>
          </a:ln>
          <a:effectLst/>
          <a:sp3d contourW="25400">
            <a:contourClr>
              <a:schemeClr val="lt1"/>
            </a:contourClr>
          </a:sp3d>
        </c:spPr>
        <c:dLbl>
          <c:idx val="0"/>
          <c:layout>
            <c:manualLayout>
              <c:x val="-5.6118467738345557E-2"/>
              <c:y val="9.086936276964961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dLbl>
          <c:idx val="0"/>
          <c:layout>
            <c:manualLayout>
              <c:x val="0"/>
              <c:y val="-8.038443629622865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dLbl>
          <c:idx val="0"/>
          <c:layout>
            <c:manualLayout>
              <c:x val="2.3494860499265784E-2"/>
              <c:y val="-3.145477942026338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3"/>
        <c:spPr>
          <a:solidFill>
            <a:schemeClr val="accent1"/>
          </a:solidFill>
          <a:ln w="25400">
            <a:solidFill>
              <a:schemeClr val="lt1"/>
            </a:solidFill>
          </a:ln>
          <a:effectLst/>
          <a:sp3d contourW="25400">
            <a:contourClr>
              <a:schemeClr val="lt1"/>
            </a:contourClr>
          </a:sp3d>
        </c:spPr>
        <c:dLbl>
          <c:idx val="0"/>
          <c:layout>
            <c:manualLayout>
              <c:x val="5.8737151248164461E-3"/>
              <c:y val="-4.54346813848249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dLbl>
          <c:idx val="0"/>
          <c:layout>
            <c:manualLayout>
              <c:x val="0"/>
              <c:y val="0.1223241421899131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8"/>
        <c:spPr>
          <a:solidFill>
            <a:schemeClr val="accent1"/>
          </a:solidFill>
          <a:ln w="25400">
            <a:solidFill>
              <a:schemeClr val="lt1"/>
            </a:solidFill>
          </a:ln>
          <a:effectLst/>
          <a:sp3d contourW="25400">
            <a:contourClr>
              <a:schemeClr val="lt1"/>
            </a:contourClr>
          </a:sp3d>
        </c:spPr>
        <c:dLbl>
          <c:idx val="0"/>
          <c:layout>
            <c:manualLayout>
              <c:x val="-5.6118467738345557E-2"/>
              <c:y val="9.086936276964961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dLbl>
          <c:idx val="0"/>
          <c:layout>
            <c:manualLayout>
              <c:x val="0"/>
              <c:y val="-8.038443629622865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1"/>
        <c:spPr>
          <a:solidFill>
            <a:schemeClr val="accent1"/>
          </a:solidFill>
          <a:ln w="25400">
            <a:solidFill>
              <a:schemeClr val="lt1"/>
            </a:solidFill>
          </a:ln>
          <a:effectLst/>
          <a:sp3d contourW="25400">
            <a:contourClr>
              <a:schemeClr val="lt1"/>
            </a:contourClr>
          </a:sp3d>
        </c:spPr>
        <c:dLbl>
          <c:idx val="0"/>
          <c:layout>
            <c:manualLayout>
              <c:x val="2.3494860499265784E-2"/>
              <c:y val="-3.145477942026338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2"/>
        <c:spPr>
          <a:solidFill>
            <a:schemeClr val="accent1"/>
          </a:solidFill>
          <a:ln w="25400">
            <a:solidFill>
              <a:schemeClr val="lt1"/>
            </a:solidFill>
          </a:ln>
          <a:effectLst/>
          <a:sp3d contourW="25400">
            <a:contourClr>
              <a:schemeClr val="lt1"/>
            </a:contourClr>
          </a:sp3d>
        </c:spPr>
        <c:dLbl>
          <c:idx val="0"/>
          <c:layout>
            <c:manualLayout>
              <c:x val="5.8737151248164461E-3"/>
              <c:y val="-4.54346813848249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23"/>
        <c:spPr>
          <a:solidFill>
            <a:schemeClr val="accent1"/>
          </a:solidFill>
          <a:ln w="25400">
            <a:solidFill>
              <a:schemeClr val="lt1"/>
            </a:solidFill>
          </a:ln>
          <a:effectLst/>
          <a:sp3d contourW="25400">
            <a:contourClr>
              <a:schemeClr val="lt1"/>
            </a:contourClr>
          </a:sp3d>
        </c:spPr>
      </c:pivotFmt>
    </c:pivotFmts>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'Budget Expenses'!$B$3</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9CD-4C4B-9B7A-E2F57740962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9CD-4C4B-9B7A-E2F57740962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9CD-4C4B-9B7A-E2F57740962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9CD-4C4B-9B7A-E2F57740962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9CD-4C4B-9B7A-E2F57740962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9CD-4C4B-9B7A-E2F57740962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9CD-4C4B-9B7A-E2F57740962D}"/>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9CD-4C4B-9B7A-E2F57740962D}"/>
              </c:ext>
            </c:extLst>
          </c:dPt>
          <c:dLbls>
            <c:dLbl>
              <c:idx val="1"/>
              <c:layout>
                <c:manualLayout>
                  <c:x val="0"/>
                  <c:y val="0.12232414218991311"/>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CD-4C4B-9B7A-E2F57740962D}"/>
                </c:ext>
              </c:extLst>
            </c:dLbl>
            <c:dLbl>
              <c:idx val="2"/>
              <c:layout>
                <c:manualLayout>
                  <c:x val="1.6842875861373847E-3"/>
                  <c:y val="0.12234871148360035"/>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9CD-4C4B-9B7A-E2F57740962D}"/>
                </c:ext>
              </c:extLst>
            </c:dLbl>
            <c:dLbl>
              <c:idx val="4"/>
              <c:layout>
                <c:manualLayout>
                  <c:x val="0"/>
                  <c:y val="-8.038443629622865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9CD-4C4B-9B7A-E2F57740962D}"/>
                </c:ext>
              </c:extLst>
            </c:dLbl>
            <c:dLbl>
              <c:idx val="5"/>
              <c:layout>
                <c:manualLayout>
                  <c:x val="2.3494860499265784E-2"/>
                  <c:y val="-3.145477942026338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9CD-4C4B-9B7A-E2F57740962D}"/>
                </c:ext>
              </c:extLst>
            </c:dLbl>
            <c:dLbl>
              <c:idx val="6"/>
              <c:layout>
                <c:manualLayout>
                  <c:x val="5.8737151248164461E-3"/>
                  <c:y val="-4.54346813848249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9CD-4C4B-9B7A-E2F5774096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Expenses'!$A$4:$A$12</c:f>
              <c:strCache>
                <c:ptCount val="8"/>
                <c:pt idx="0">
                  <c:v>Aid to Individuals</c:v>
                </c:pt>
                <c:pt idx="1">
                  <c:v>Fringe Benefits</c:v>
                </c:pt>
                <c:pt idx="2">
                  <c:v>LTE and Student Salaries</c:v>
                </c:pt>
                <c:pt idx="3">
                  <c:v>Permanent Salaries</c:v>
                </c:pt>
                <c:pt idx="4">
                  <c:v>Sales Credit</c:v>
                </c:pt>
                <c:pt idx="5">
                  <c:v>Supplies</c:v>
                </c:pt>
                <c:pt idx="6">
                  <c:v>Capital</c:v>
                </c:pt>
                <c:pt idx="7">
                  <c:v>Special Purpose</c:v>
                </c:pt>
              </c:strCache>
            </c:strRef>
          </c:cat>
          <c:val>
            <c:numRef>
              <c:f>'Budget Expenses'!$B$4:$B$12</c:f>
              <c:numCache>
                <c:formatCode>"$"##0.0,,"M"</c:formatCode>
                <c:ptCount val="8"/>
                <c:pt idx="0">
                  <c:v>39859684</c:v>
                </c:pt>
                <c:pt idx="1">
                  <c:v>21701755.879999984</c:v>
                </c:pt>
                <c:pt idx="2">
                  <c:v>2914564</c:v>
                </c:pt>
                <c:pt idx="3">
                  <c:v>48085800</c:v>
                </c:pt>
                <c:pt idx="4">
                  <c:v>-1852588</c:v>
                </c:pt>
                <c:pt idx="5">
                  <c:v>23376437.989999995</c:v>
                </c:pt>
                <c:pt idx="6">
                  <c:v>1743613</c:v>
                </c:pt>
                <c:pt idx="7">
                  <c:v>7264153.7400000002</c:v>
                </c:pt>
              </c:numCache>
            </c:numRef>
          </c:val>
          <c:extLst>
            <c:ext xmlns:c16="http://schemas.microsoft.com/office/drawing/2014/chart" uri="{C3380CC4-5D6E-409C-BE32-E72D297353CC}">
              <c16:uniqueId val="{00000010-D9CD-4C4B-9B7A-E2F57740962D}"/>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'Budget Source Trend'!$Z$14</c:f>
              <c:strCache>
                <c:ptCount val="1"/>
                <c:pt idx="0">
                  <c:v>State Appropriation</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'Budget Source Trend'!$AA$13:$AL$13</c:f>
              <c:strCache>
                <c:ptCount val="5"/>
                <c:pt idx="0">
                  <c:v>FY18</c:v>
                </c:pt>
                <c:pt idx="1">
                  <c:v>FY19</c:v>
                </c:pt>
                <c:pt idx="2">
                  <c:v>FY20</c:v>
                </c:pt>
                <c:pt idx="3">
                  <c:v>FY21</c:v>
                </c:pt>
                <c:pt idx="4">
                  <c:v>FY22</c:v>
                </c:pt>
              </c:strCache>
            </c:strRef>
          </c:cat>
          <c:val>
            <c:numRef>
              <c:f>'Budget Source Trend'!$AA$14:$AL$14</c:f>
              <c:numCache>
                <c:formatCode>0%</c:formatCode>
                <c:ptCount val="5"/>
                <c:pt idx="0">
                  <c:v>0.25187894468129457</c:v>
                </c:pt>
                <c:pt idx="1">
                  <c:v>0.27234329471565571</c:v>
                </c:pt>
                <c:pt idx="2">
                  <c:v>0.29115216770526092</c:v>
                </c:pt>
                <c:pt idx="3">
                  <c:v>0.28568881735693452</c:v>
                </c:pt>
                <c:pt idx="4">
                  <c:v>0.29805893413559637</c:v>
                </c:pt>
              </c:numCache>
            </c:numRef>
          </c:val>
          <c:smooth val="0"/>
          <c:extLst>
            <c:ext xmlns:c16="http://schemas.microsoft.com/office/drawing/2014/chart" uri="{C3380CC4-5D6E-409C-BE32-E72D297353CC}">
              <c16:uniqueId val="{00000000-1F3F-4654-8883-3E6130BCC4EC}"/>
            </c:ext>
          </c:extLst>
        </c:ser>
        <c:ser>
          <c:idx val="1"/>
          <c:order val="1"/>
          <c:tx>
            <c:strRef>
              <c:f>'Budget Source Trend'!$Z$15</c:f>
              <c:strCache>
                <c:ptCount val="1"/>
                <c:pt idx="0">
                  <c:v>Tuition</c:v>
                </c:pt>
              </c:strCache>
            </c:strRef>
          </c:tx>
          <c:spPr>
            <a:ln w="57150" cap="rnd">
              <a:solidFill>
                <a:schemeClr val="accent6"/>
              </a:solidFill>
              <a:round/>
            </a:ln>
            <a:effectLst/>
          </c:spPr>
          <c:marker>
            <c:symbol val="circle"/>
            <c:size val="5"/>
            <c:spPr>
              <a:solidFill>
                <a:schemeClr val="accent6"/>
              </a:solidFill>
              <a:ln w="57150">
                <a:solidFill>
                  <a:schemeClr val="accent6"/>
                </a:solidFill>
              </a:ln>
              <a:effectLst/>
            </c:spPr>
          </c:marker>
          <c:cat>
            <c:strRef>
              <c:f>'Budget Source Trend'!$AA$13:$AL$13</c:f>
              <c:strCache>
                <c:ptCount val="5"/>
                <c:pt idx="0">
                  <c:v>FY18</c:v>
                </c:pt>
                <c:pt idx="1">
                  <c:v>FY19</c:v>
                </c:pt>
                <c:pt idx="2">
                  <c:v>FY20</c:v>
                </c:pt>
                <c:pt idx="3">
                  <c:v>FY21</c:v>
                </c:pt>
                <c:pt idx="4">
                  <c:v>FY22</c:v>
                </c:pt>
              </c:strCache>
            </c:strRef>
          </c:cat>
          <c:val>
            <c:numRef>
              <c:f>'Budget Source Trend'!$AA$15:$AL$15</c:f>
              <c:numCache>
                <c:formatCode>0%</c:formatCode>
                <c:ptCount val="5"/>
                <c:pt idx="0">
                  <c:v>0.38951767708502694</c:v>
                </c:pt>
                <c:pt idx="1">
                  <c:v>0.37726797931920891</c:v>
                </c:pt>
                <c:pt idx="2">
                  <c:v>0.37862664499169618</c:v>
                </c:pt>
                <c:pt idx="3">
                  <c:v>0.36938943992170586</c:v>
                </c:pt>
                <c:pt idx="4">
                  <c:v>0.36888858887769205</c:v>
                </c:pt>
              </c:numCache>
            </c:numRef>
          </c:val>
          <c:smooth val="0"/>
          <c:extLst>
            <c:ext xmlns:c16="http://schemas.microsoft.com/office/drawing/2014/chart" uri="{C3380CC4-5D6E-409C-BE32-E72D297353CC}">
              <c16:uniqueId val="{00000001-1F3F-4654-8883-3E6130BCC4EC}"/>
            </c:ext>
          </c:extLst>
        </c:ser>
        <c:ser>
          <c:idx val="2"/>
          <c:order val="2"/>
          <c:tx>
            <c:strRef>
              <c:f>'Budget Source Trend'!$Z$16</c:f>
              <c:strCache>
                <c:ptCount val="1"/>
                <c:pt idx="0">
                  <c:v>Auxiliary &amp; Other Receipts</c:v>
                </c:pt>
              </c:strCache>
            </c:strRef>
          </c:tx>
          <c:spPr>
            <a:ln w="57150" cap="rnd">
              <a:solidFill>
                <a:schemeClr val="bg1">
                  <a:lumMod val="65000"/>
                </a:schemeClr>
              </a:solidFill>
              <a:round/>
            </a:ln>
            <a:effectLst/>
          </c:spPr>
          <c:marker>
            <c:symbol val="circle"/>
            <c:size val="5"/>
            <c:spPr>
              <a:solidFill>
                <a:schemeClr val="bg1">
                  <a:lumMod val="65000"/>
                </a:schemeClr>
              </a:solidFill>
              <a:ln w="57150">
                <a:solidFill>
                  <a:schemeClr val="bg1">
                    <a:lumMod val="65000"/>
                  </a:schemeClr>
                </a:solidFill>
              </a:ln>
              <a:effectLst/>
            </c:spPr>
          </c:marker>
          <c:cat>
            <c:strRef>
              <c:f>'Budget Source Trend'!$AA$13:$AL$13</c:f>
              <c:strCache>
                <c:ptCount val="5"/>
                <c:pt idx="0">
                  <c:v>FY18</c:v>
                </c:pt>
                <c:pt idx="1">
                  <c:v>FY19</c:v>
                </c:pt>
                <c:pt idx="2">
                  <c:v>FY20</c:v>
                </c:pt>
                <c:pt idx="3">
                  <c:v>FY21</c:v>
                </c:pt>
                <c:pt idx="4">
                  <c:v>FY22</c:v>
                </c:pt>
              </c:strCache>
            </c:strRef>
          </c:cat>
          <c:val>
            <c:numRef>
              <c:f>'Budget Source Trend'!$AA$16:$AL$16</c:f>
              <c:numCache>
                <c:formatCode>0%</c:formatCode>
                <c:ptCount val="5"/>
                <c:pt idx="0">
                  <c:v>0.28756528699460648</c:v>
                </c:pt>
                <c:pt idx="1">
                  <c:v>0.27696669560664566</c:v>
                </c:pt>
                <c:pt idx="2">
                  <c:v>0.25694626164489909</c:v>
                </c:pt>
                <c:pt idx="3">
                  <c:v>0.26021793472236221</c:v>
                </c:pt>
                <c:pt idx="4">
                  <c:v>0.25089525662654194</c:v>
                </c:pt>
              </c:numCache>
            </c:numRef>
          </c:val>
          <c:smooth val="0"/>
          <c:extLst>
            <c:ext xmlns:c16="http://schemas.microsoft.com/office/drawing/2014/chart" uri="{C3380CC4-5D6E-409C-BE32-E72D297353CC}">
              <c16:uniqueId val="{00000002-1F3F-4654-8883-3E6130BCC4EC}"/>
            </c:ext>
          </c:extLst>
        </c:ser>
        <c:ser>
          <c:idx val="3"/>
          <c:order val="3"/>
          <c:tx>
            <c:strRef>
              <c:f>'Budget Source Trend'!$Z$17</c:f>
              <c:strCache>
                <c:ptCount val="1"/>
                <c:pt idx="0">
                  <c:v>Non-Credit Outreach/Other</c:v>
                </c:pt>
              </c:strCache>
            </c:strRef>
          </c:tx>
          <c:spPr>
            <a:ln w="57150" cap="rnd">
              <a:solidFill>
                <a:srgbClr val="FFC000"/>
              </a:solidFill>
              <a:round/>
            </a:ln>
            <a:effectLst/>
          </c:spPr>
          <c:marker>
            <c:symbol val="circle"/>
            <c:size val="5"/>
            <c:spPr>
              <a:solidFill>
                <a:srgbClr val="FFC000"/>
              </a:solidFill>
              <a:ln w="57150">
                <a:solidFill>
                  <a:srgbClr val="FFC000"/>
                </a:solidFill>
              </a:ln>
              <a:effectLst/>
            </c:spPr>
          </c:marker>
          <c:cat>
            <c:strRef>
              <c:f>'Budget Source Trend'!$AA$13:$AL$13</c:f>
              <c:strCache>
                <c:ptCount val="5"/>
                <c:pt idx="0">
                  <c:v>FY18</c:v>
                </c:pt>
                <c:pt idx="1">
                  <c:v>FY19</c:v>
                </c:pt>
                <c:pt idx="2">
                  <c:v>FY20</c:v>
                </c:pt>
                <c:pt idx="3">
                  <c:v>FY21</c:v>
                </c:pt>
                <c:pt idx="4">
                  <c:v>FY22</c:v>
                </c:pt>
              </c:strCache>
            </c:strRef>
          </c:cat>
          <c:val>
            <c:numRef>
              <c:f>'Budget Source Trend'!$AA$17:$AL$17</c:f>
              <c:numCache>
                <c:formatCode>0%</c:formatCode>
                <c:ptCount val="5"/>
                <c:pt idx="0">
                  <c:v>1.2242819604514699E-2</c:v>
                </c:pt>
                <c:pt idx="1">
                  <c:v>8.5136531887864825E-3</c:v>
                </c:pt>
                <c:pt idx="2">
                  <c:v>1.0922669827363769E-2</c:v>
                </c:pt>
                <c:pt idx="3">
                  <c:v>1.5217264220988751E-2</c:v>
                </c:pt>
                <c:pt idx="4">
                  <c:v>1.5205097551150147E-2</c:v>
                </c:pt>
              </c:numCache>
            </c:numRef>
          </c:val>
          <c:smooth val="0"/>
          <c:extLst>
            <c:ext xmlns:c16="http://schemas.microsoft.com/office/drawing/2014/chart" uri="{C3380CC4-5D6E-409C-BE32-E72D297353CC}">
              <c16:uniqueId val="{00000003-1F3F-4654-8883-3E6130BCC4EC}"/>
            </c:ext>
          </c:extLst>
        </c:ser>
        <c:ser>
          <c:idx val="4"/>
          <c:order val="4"/>
          <c:tx>
            <c:strRef>
              <c:f>'Budget Source Trend'!$Z$18</c:f>
              <c:strCache>
                <c:ptCount val="1"/>
                <c:pt idx="0">
                  <c:v>Gifts &amp; Grants</c:v>
                </c:pt>
              </c:strCache>
            </c:strRef>
          </c:tx>
          <c:spPr>
            <a:ln w="57150" cap="rnd">
              <a:solidFill>
                <a:srgbClr val="548235"/>
              </a:solidFill>
              <a:round/>
            </a:ln>
            <a:effectLst/>
          </c:spPr>
          <c:marker>
            <c:symbol val="circle"/>
            <c:size val="5"/>
            <c:spPr>
              <a:solidFill>
                <a:srgbClr val="548235"/>
              </a:solidFill>
              <a:ln w="57150">
                <a:solidFill>
                  <a:srgbClr val="548235"/>
                </a:solidFill>
              </a:ln>
              <a:effectLst/>
            </c:spPr>
          </c:marker>
          <c:cat>
            <c:strRef>
              <c:f>'Budget Source Trend'!$AA$13:$AL$13</c:f>
              <c:strCache>
                <c:ptCount val="5"/>
                <c:pt idx="0">
                  <c:v>FY18</c:v>
                </c:pt>
                <c:pt idx="1">
                  <c:v>FY19</c:v>
                </c:pt>
                <c:pt idx="2">
                  <c:v>FY20</c:v>
                </c:pt>
                <c:pt idx="3">
                  <c:v>FY21</c:v>
                </c:pt>
                <c:pt idx="4">
                  <c:v>FY22</c:v>
                </c:pt>
              </c:strCache>
            </c:strRef>
          </c:cat>
          <c:val>
            <c:numRef>
              <c:f>'Budget Source Trend'!$AA$18:$AL$18</c:f>
              <c:numCache>
                <c:formatCode>0%</c:formatCode>
                <c:ptCount val="5"/>
                <c:pt idx="0">
                  <c:v>5.8795271634557313E-2</c:v>
                </c:pt>
                <c:pt idx="1">
                  <c:v>6.4908377169703241E-2</c:v>
                </c:pt>
                <c:pt idx="2">
                  <c:v>6.2352255830780072E-2</c:v>
                </c:pt>
                <c:pt idx="3">
                  <c:v>6.9486543778008655E-2</c:v>
                </c:pt>
                <c:pt idx="4">
                  <c:v>6.6952122809019493E-2</c:v>
                </c:pt>
              </c:numCache>
            </c:numRef>
          </c:val>
          <c:smooth val="0"/>
          <c:extLst>
            <c:ext xmlns:c16="http://schemas.microsoft.com/office/drawing/2014/chart" uri="{C3380CC4-5D6E-409C-BE32-E72D297353CC}">
              <c16:uniqueId val="{00000004-1F3F-4654-8883-3E6130BCC4EC}"/>
            </c:ext>
          </c:extLst>
        </c:ser>
        <c:dLbls>
          <c:showLegendKey val="0"/>
          <c:showVal val="0"/>
          <c:showCatName val="0"/>
          <c:showSerName val="0"/>
          <c:showPercent val="0"/>
          <c:showBubbleSize val="0"/>
        </c:dLbls>
        <c:marker val="1"/>
        <c:smooth val="0"/>
        <c:axId val="807734767"/>
        <c:axId val="1395164191"/>
      </c:lineChart>
      <c:catAx>
        <c:axId val="80773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95164191"/>
        <c:crosses val="autoZero"/>
        <c:auto val="1"/>
        <c:lblAlgn val="ctr"/>
        <c:lblOffset val="100"/>
        <c:noMultiLvlLbl val="0"/>
      </c:catAx>
      <c:valAx>
        <c:axId val="1395164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07734767"/>
        <c:crosses val="autoZero"/>
        <c:crossBetween val="between"/>
      </c:valAx>
      <c:spPr>
        <a:noFill/>
        <a:ln>
          <a:noFill/>
        </a:ln>
        <a:effectLst/>
      </c:spPr>
    </c:plotArea>
    <c:legend>
      <c:legendPos val="b"/>
      <c:layout>
        <c:manualLayout>
          <c:xMode val="edge"/>
          <c:yMode val="edge"/>
          <c:x val="7.2973781503118576E-2"/>
          <c:y val="0.79126061657964741"/>
          <c:w val="0.9011592905725494"/>
          <c:h val="0.1886641090450966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FY22</a:t>
            </a:r>
            <a:r>
              <a:rPr lang="en-US" b="1" baseline="0"/>
              <a:t> Budget Positions (All Funds)</a:t>
            </a:r>
            <a:endParaRPr lang="en-US" b="1"/>
          </a:p>
        </c:rich>
      </c:tx>
      <c:overlay val="0"/>
      <c:spPr>
        <a:noFill/>
        <a:ln>
          <a:noFill/>
        </a:ln>
        <a:effectLst/>
      </c:spPr>
    </c:title>
    <c:autoTitleDeleted val="0"/>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FA-4CC1-830B-FF90E973C6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FA-4CC1-830B-FF90E973C6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FA-4CC1-830B-FF90E973C6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FA-4CC1-830B-FF90E973C6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FA-4CC1-830B-FF90E973C6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7FA-4CC1-830B-FF90E973C6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7FA-4CC1-830B-FF90E973C6D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7FA-4CC1-830B-FF90E973C6D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7FA-4CC1-830B-FF90E973C6D8}"/>
              </c:ext>
            </c:extLst>
          </c:dPt>
          <c:dLbls>
            <c:dLbl>
              <c:idx val="3"/>
              <c:layout>
                <c:manualLayout>
                  <c:x val="-2.8192367794574659E-2"/>
                  <c:y val="-9.8400971302816092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7FA-4CC1-830B-FF90E973C6D8}"/>
                </c:ext>
              </c:extLst>
            </c:dLbl>
            <c:dLbl>
              <c:idx val="4"/>
              <c:layout>
                <c:manualLayout>
                  <c:x val="4.8092862708392005E-2"/>
                  <c:y val="-6.560064753521078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7FA-4CC1-830B-FF90E973C6D8}"/>
                </c:ext>
              </c:extLst>
            </c:dLbl>
            <c:dLbl>
              <c:idx val="5"/>
              <c:layout>
                <c:manualLayout>
                  <c:x val="-8.2815734989648033E-4"/>
                  <c:y val="1.049859734878869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8.4786749482401655E-2"/>
                      <c:h val="8.3950338665763929E-2"/>
                    </c:manualLayout>
                  </c15:layout>
                </c:ext>
                <c:ext xmlns:c16="http://schemas.microsoft.com/office/drawing/2014/chart" uri="{C3380CC4-5D6E-409C-BE32-E72D297353CC}">
                  <c16:uniqueId val="{0000000B-37FA-4CC1-830B-FF90E973C6D8}"/>
                </c:ext>
              </c:extLst>
            </c:dLbl>
            <c:dLbl>
              <c:idx val="6"/>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7FA-4CC1-830B-FF90E973C6D8}"/>
                </c:ext>
              </c:extLst>
            </c:dLbl>
            <c:dLbl>
              <c:idx val="7"/>
              <c:layout>
                <c:manualLayout>
                  <c:x val="-6.520924027079083E-8"/>
                  <c:y val="-1.312337585307109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8.4968944099378871E-2"/>
                      <c:h val="0.10494774003067769"/>
                    </c:manualLayout>
                  </c15:layout>
                </c:ext>
                <c:ext xmlns:c16="http://schemas.microsoft.com/office/drawing/2014/chart" uri="{C3380CC4-5D6E-409C-BE32-E72D297353CC}">
                  <c16:uniqueId val="{0000000F-37FA-4CC1-830B-FF90E973C6D8}"/>
                </c:ext>
              </c:extLst>
            </c:dLbl>
            <c:dLbl>
              <c:idx val="8"/>
              <c:tx>
                <c:rich>
                  <a:bodyPr/>
                  <a:lstStyle/>
                  <a:p>
                    <a:r>
                      <a:rPr lang="en-US"/>
                      <a:t>Faculty</a:t>
                    </a:r>
                    <a:r>
                      <a:rPr lang="en-US" baseline="0"/>
                      <a:t>, </a:t>
                    </a:r>
                    <a:fld id="{2834436E-4C1B-4581-924A-9889C04AF522}" type="VALUE">
                      <a:rPr lang="en-US" baseline="0"/>
                      <a:pPr/>
                      <a:t>[VALUE]</a:t>
                    </a:fld>
                    <a:r>
                      <a:rPr lang="en-US" baseline="0"/>
                      <a:t>, </a:t>
                    </a:r>
                    <a:fld id="{3D26587D-47E9-42FC-8CE1-9EB5D6BE81D6}"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7FA-4CC1-830B-FF90E973C6D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'CAT Pivots'!$K$5:$K$12</c:f>
              <c:strCache>
                <c:ptCount val="8"/>
                <c:pt idx="0">
                  <c:v>Academic Staff</c:v>
                </c:pt>
                <c:pt idx="1">
                  <c:v>Limited Staff</c:v>
                </c:pt>
                <c:pt idx="2">
                  <c:v>University Staff</c:v>
                </c:pt>
                <c:pt idx="3">
                  <c:v>Other</c:v>
                </c:pt>
                <c:pt idx="4">
                  <c:v>Instructional Academic Staff</c:v>
                </c:pt>
                <c:pt idx="5">
                  <c:v>Professor</c:v>
                </c:pt>
                <c:pt idx="6">
                  <c:v>Associate Professor</c:v>
                </c:pt>
                <c:pt idx="7">
                  <c:v>Assistant Professor</c:v>
                </c:pt>
              </c:strCache>
            </c:strRef>
          </c:cat>
          <c:val>
            <c:numRef>
              <c:f>'CAT Pivots'!$L$5:$L$12</c:f>
              <c:numCache>
                <c:formatCode>General</c:formatCode>
                <c:ptCount val="8"/>
                <c:pt idx="0">
                  <c:v>247.36</c:v>
                </c:pt>
                <c:pt idx="1">
                  <c:v>62.35</c:v>
                </c:pt>
                <c:pt idx="2">
                  <c:v>186.17</c:v>
                </c:pt>
                <c:pt idx="3">
                  <c:v>6.74</c:v>
                </c:pt>
                <c:pt idx="4">
                  <c:v>60.19</c:v>
                </c:pt>
                <c:pt idx="5">
                  <c:v>43.5</c:v>
                </c:pt>
                <c:pt idx="6">
                  <c:v>91</c:v>
                </c:pt>
                <c:pt idx="7">
                  <c:v>62</c:v>
                </c:pt>
              </c:numCache>
            </c:numRef>
          </c:val>
          <c:extLst>
            <c:ext xmlns:c16="http://schemas.microsoft.com/office/drawing/2014/chart" uri="{C3380CC4-5D6E-409C-BE32-E72D297353CC}">
              <c16:uniqueId val="{00000012-37FA-4CC1-830B-FF90E973C6D8}"/>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2A8-4E53-B4EF-60E0F7B1169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2A8-4E53-B4EF-60E0F7B1169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2A8-4E53-B4EF-60E0F7B1169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2A8-4E53-B4EF-60E0F7B1169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2A8-4E53-B4EF-60E0F7B1169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2A8-4E53-B4EF-60E0F7B1169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2A8-4E53-B4EF-60E0F7B1169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2A8-4E53-B4EF-60E0F7B1169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12A8-4E53-B4EF-60E0F7B11699}"/>
              </c:ext>
            </c:extLst>
          </c:dPt>
          <c:dLbls>
            <c:dLbl>
              <c:idx val="0"/>
              <c:layout>
                <c:manualLayout>
                  <c:x val="-2.0396699238886221E-2"/>
                  <c:y val="3.5290828063842526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A8-4E53-B4EF-60E0F7B11699}"/>
                </c:ext>
              </c:extLst>
            </c:dLbl>
            <c:dLbl>
              <c:idx val="2"/>
              <c:layout>
                <c:manualLayout>
                  <c:x val="9.6280594154942237E-3"/>
                  <c:y val="-7.038152092993091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A8-4E53-B4EF-60E0F7B11699}"/>
                </c:ext>
              </c:extLst>
            </c:dLbl>
            <c:dLbl>
              <c:idx val="3"/>
              <c:layout>
                <c:manualLayout>
                  <c:x val="6.0015955447546579E-2"/>
                  <c:y val="-2.558202674101285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2A8-4E53-B4EF-60E0F7B11699}"/>
                </c:ext>
              </c:extLst>
            </c:dLbl>
            <c:dLbl>
              <c:idx val="4"/>
              <c:layout>
                <c:manualLayout>
                  <c:x val="9.2995272846894007E-3"/>
                  <c:y val="4.648964100778529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2A8-4E53-B4EF-60E0F7B11699}"/>
                </c:ext>
              </c:extLst>
            </c:dLbl>
            <c:dLbl>
              <c:idx val="5"/>
              <c:layout>
                <c:manualLayout>
                  <c:x val="-6.0387979177757199E-2"/>
                  <c:y val="1.198120272662553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2A8-4E53-B4EF-60E0F7B11699}"/>
                </c:ext>
              </c:extLst>
            </c:dLbl>
            <c:dLbl>
              <c:idx val="6"/>
              <c:layout>
                <c:manualLayout>
                  <c:x val="-6.0134724943419635E-2"/>
                  <c:y val="3.790538200238723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2A8-4E53-B4EF-60E0F7B11699}"/>
                </c:ext>
              </c:extLst>
            </c:dLbl>
            <c:dLbl>
              <c:idx val="7"/>
              <c:layout>
                <c:manualLayout>
                  <c:x val="-4.9760572349448178E-3"/>
                  <c:y val="-4.641196428646287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2A8-4E53-B4EF-60E0F7B11699}"/>
                </c:ext>
              </c:extLst>
            </c:dLbl>
            <c:dLbl>
              <c:idx val="8"/>
              <c:layout>
                <c:manualLayout>
                  <c:x val="8.8846992717459619E-3"/>
                  <c:y val="-5.77122902693602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2A8-4E53-B4EF-60E0F7B1169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'FY21 Exp by Program'!$B$5:$B$13</c:f>
              <c:strCache>
                <c:ptCount val="9"/>
                <c:pt idx="0">
                  <c:v>Student Services</c:v>
                </c:pt>
                <c:pt idx="1">
                  <c:v>Institutional Support</c:v>
                </c:pt>
                <c:pt idx="2">
                  <c:v>Instruction</c:v>
                </c:pt>
                <c:pt idx="3">
                  <c:v>Research</c:v>
                </c:pt>
                <c:pt idx="4">
                  <c:v>Public Service</c:v>
                </c:pt>
                <c:pt idx="5">
                  <c:v>Academic Support</c:v>
                </c:pt>
                <c:pt idx="6">
                  <c:v>Physical Plant</c:v>
                </c:pt>
                <c:pt idx="7">
                  <c:v>Auxiliary Enterprises</c:v>
                </c:pt>
                <c:pt idx="8">
                  <c:v>Financial Aid</c:v>
                </c:pt>
              </c:strCache>
            </c:strRef>
          </c:cat>
          <c:val>
            <c:numRef>
              <c:f>'FY21 Exp by Program'!$C$5:$C$13</c:f>
              <c:numCache>
                <c:formatCode>_("$"* #,##0_);_("$"* \(#,##0\);_("$"* "-"??_);_(@_)</c:formatCode>
                <c:ptCount val="9"/>
                <c:pt idx="0">
                  <c:v>16460336</c:v>
                </c:pt>
                <c:pt idx="1">
                  <c:v>11231890</c:v>
                </c:pt>
                <c:pt idx="2">
                  <c:v>33534508</c:v>
                </c:pt>
                <c:pt idx="3">
                  <c:v>2027643</c:v>
                </c:pt>
                <c:pt idx="4">
                  <c:v>3361288</c:v>
                </c:pt>
                <c:pt idx="5">
                  <c:v>15117729</c:v>
                </c:pt>
                <c:pt idx="6">
                  <c:v>13376177</c:v>
                </c:pt>
                <c:pt idx="7">
                  <c:v>8000621</c:v>
                </c:pt>
                <c:pt idx="8">
                  <c:v>43079396</c:v>
                </c:pt>
              </c:numCache>
            </c:numRef>
          </c:val>
          <c:extLst>
            <c:ext xmlns:c16="http://schemas.microsoft.com/office/drawing/2014/chart" uri="{C3380CC4-5D6E-409C-BE32-E72D297353CC}">
              <c16:uniqueId val="{00000012-12A8-4E53-B4EF-60E0F7B11699}"/>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4-12A8-4E53-B4EF-60E0F7B1169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6-12A8-4E53-B4EF-60E0F7B1169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8-12A8-4E53-B4EF-60E0F7B1169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A-12A8-4E53-B4EF-60E0F7B1169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C-12A8-4E53-B4EF-60E0F7B1169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E-12A8-4E53-B4EF-60E0F7B1169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0-12A8-4E53-B4EF-60E0F7B1169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2-12A8-4E53-B4EF-60E0F7B1169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4-12A8-4E53-B4EF-60E0F7B116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'FY21 Exp by Program'!$B$5:$B$13</c:f>
              <c:strCache>
                <c:ptCount val="9"/>
                <c:pt idx="0">
                  <c:v>Student Services</c:v>
                </c:pt>
                <c:pt idx="1">
                  <c:v>Institutional Support</c:v>
                </c:pt>
                <c:pt idx="2">
                  <c:v>Instruction</c:v>
                </c:pt>
                <c:pt idx="3">
                  <c:v>Research</c:v>
                </c:pt>
                <c:pt idx="4">
                  <c:v>Public Service</c:v>
                </c:pt>
                <c:pt idx="5">
                  <c:v>Academic Support</c:v>
                </c:pt>
                <c:pt idx="6">
                  <c:v>Physical Plant</c:v>
                </c:pt>
                <c:pt idx="7">
                  <c:v>Auxiliary Enterprises</c:v>
                </c:pt>
                <c:pt idx="8">
                  <c:v>Financial Aid</c:v>
                </c:pt>
              </c:strCache>
            </c:strRef>
          </c:cat>
          <c:val>
            <c:numRef>
              <c:f>'FY21 Exp by Program'!$D$5:$D$13</c:f>
              <c:numCache>
                <c:formatCode>0%</c:formatCode>
                <c:ptCount val="9"/>
                <c:pt idx="0">
                  <c:v>0.1125958163313245</c:v>
                </c:pt>
                <c:pt idx="1">
                  <c:v>7.6830984707337707E-2</c:v>
                </c:pt>
                <c:pt idx="2">
                  <c:v>0.22939053634927817</c:v>
                </c:pt>
                <c:pt idx="3">
                  <c:v>1.3869954951921747E-2</c:v>
                </c:pt>
                <c:pt idx="4">
                  <c:v>2.299266347203879E-2</c:v>
                </c:pt>
                <c:pt idx="5">
                  <c:v>0.1034118038556891</c:v>
                </c:pt>
                <c:pt idx="6">
                  <c:v>9.1498835060674771E-2</c:v>
                </c:pt>
                <c:pt idx="7">
                  <c:v>5.4727707420585935E-2</c:v>
                </c:pt>
                <c:pt idx="8">
                  <c:v>0.29468169785114928</c:v>
                </c:pt>
              </c:numCache>
            </c:numRef>
          </c:val>
          <c:extLst>
            <c:ext xmlns:c16="http://schemas.microsoft.com/office/drawing/2014/chart" uri="{C3380CC4-5D6E-409C-BE32-E72D297353CC}">
              <c16:uniqueId val="{00000025-12A8-4E53-B4EF-60E0F7B1169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'Spending Change 2'!$C$1</c:f>
              <c:strCache>
                <c:ptCount val="1"/>
                <c:pt idx="0">
                  <c:v>FY21</c:v>
                </c:pt>
              </c:strCache>
            </c:strRef>
          </c:tx>
          <c:spPr>
            <a:solidFill>
              <a:srgbClr val="777777"/>
            </a:solidFill>
            <a:ln>
              <a:noFill/>
            </a:ln>
            <a:effectLst/>
          </c:spPr>
          <c:invertIfNegative val="0"/>
          <c:cat>
            <c:strRef>
              <c:f>'Spending Change 2'!$A$2:$A$25</c:f>
              <c:strCache>
                <c:ptCount val="24"/>
                <c:pt idx="0">
                  <c:v>Chancellor's Area</c:v>
                </c:pt>
                <c:pt idx="1">
                  <c:v>Athletics + Clinics</c:v>
                </c:pt>
                <c:pt idx="2">
                  <c:v>U Rec</c:v>
                </c:pt>
                <c:pt idx="3">
                  <c:v>Academic Affairs</c:v>
                </c:pt>
                <c:pt idx="4">
                  <c:v>CECE</c:v>
                </c:pt>
                <c:pt idx="5">
                  <c:v>Enrollment Services</c:v>
                </c:pt>
                <c:pt idx="6">
                  <c:v>University Inclusivity</c:v>
                </c:pt>
                <c:pt idx="7">
                  <c:v>CSET</c:v>
                </c:pt>
                <c:pt idx="8">
                  <c:v>CAHSS</c:v>
                </c:pt>
                <c:pt idx="9">
                  <c:v>CHESW</c:v>
                </c:pt>
                <c:pt idx="10">
                  <c:v>AECSB</c:v>
                </c:pt>
                <c:pt idx="11">
                  <c:v>IT</c:v>
                </c:pt>
                <c:pt idx="12">
                  <c:v>Library</c:v>
                </c:pt>
                <c:pt idx="13">
                  <c:v>Business &amp; Finance</c:v>
                </c:pt>
                <c:pt idx="14">
                  <c:v>Facilities</c:v>
                </c:pt>
                <c:pt idx="15">
                  <c:v>University Union</c:v>
                </c:pt>
                <c:pt idx="16">
                  <c:v>Weidner Center</c:v>
                </c:pt>
                <c:pt idx="17">
                  <c:v>Advancement</c:v>
                </c:pt>
                <c:pt idx="18">
                  <c:v>Marketing</c:v>
                </c:pt>
                <c:pt idx="19">
                  <c:v>Project Coastal</c:v>
                </c:pt>
                <c:pt idx="20">
                  <c:v>Manitowoc</c:v>
                </c:pt>
                <c:pt idx="21">
                  <c:v>Marinette</c:v>
                </c:pt>
                <c:pt idx="22">
                  <c:v>Sheboygan</c:v>
                </c:pt>
                <c:pt idx="23">
                  <c:v>Unit Wide</c:v>
                </c:pt>
              </c:strCache>
            </c:strRef>
          </c:cat>
          <c:val>
            <c:numRef>
              <c:f>'Spending Change 2'!$C$2:$C$25</c:f>
              <c:numCache>
                <c:formatCode>_(* #,##0_);_(* \(#,##0\);_(* "-"??_);_(@_)</c:formatCode>
                <c:ptCount val="24"/>
                <c:pt idx="0">
                  <c:v>904634.28</c:v>
                </c:pt>
                <c:pt idx="1">
                  <c:v>5518844.1500000004</c:v>
                </c:pt>
                <c:pt idx="2">
                  <c:v>1440122.7</c:v>
                </c:pt>
                <c:pt idx="3">
                  <c:v>4276660.2300000004</c:v>
                </c:pt>
                <c:pt idx="4">
                  <c:v>2647015.33</c:v>
                </c:pt>
                <c:pt idx="5">
                  <c:v>41522043.619999997</c:v>
                </c:pt>
                <c:pt idx="6">
                  <c:v>6362212.1900000004</c:v>
                </c:pt>
                <c:pt idx="7">
                  <c:v>10263297.119999999</c:v>
                </c:pt>
                <c:pt idx="8">
                  <c:v>11674148.51</c:v>
                </c:pt>
                <c:pt idx="9">
                  <c:v>5787346.29</c:v>
                </c:pt>
                <c:pt idx="10">
                  <c:v>6287060.9299999997</c:v>
                </c:pt>
                <c:pt idx="11">
                  <c:v>4997777.7300000004</c:v>
                </c:pt>
                <c:pt idx="12">
                  <c:v>1881364.2</c:v>
                </c:pt>
                <c:pt idx="13">
                  <c:v>5301921.38</c:v>
                </c:pt>
                <c:pt idx="14">
                  <c:v>6013282.3099999996</c:v>
                </c:pt>
                <c:pt idx="15">
                  <c:v>2992753.12</c:v>
                </c:pt>
                <c:pt idx="16">
                  <c:v>692673.29</c:v>
                </c:pt>
                <c:pt idx="17">
                  <c:v>847931.38</c:v>
                </c:pt>
                <c:pt idx="18">
                  <c:v>1889985.54</c:v>
                </c:pt>
                <c:pt idx="19">
                  <c:v>48735.77</c:v>
                </c:pt>
                <c:pt idx="20">
                  <c:v>2586247.08</c:v>
                </c:pt>
                <c:pt idx="21">
                  <c:v>2159534.81</c:v>
                </c:pt>
                <c:pt idx="22">
                  <c:v>2755168.64</c:v>
                </c:pt>
                <c:pt idx="23">
                  <c:v>17380102.809999999</c:v>
                </c:pt>
              </c:numCache>
            </c:numRef>
          </c:val>
          <c:extLst>
            <c:ext xmlns:c16="http://schemas.microsoft.com/office/drawing/2014/chart" uri="{C3380CC4-5D6E-409C-BE32-E72D297353CC}">
              <c16:uniqueId val="{00000000-3961-4307-A013-230949FA88E5}"/>
            </c:ext>
          </c:extLst>
        </c:ser>
        <c:dLbls>
          <c:showLegendKey val="0"/>
          <c:showVal val="0"/>
          <c:showCatName val="0"/>
          <c:showSerName val="0"/>
          <c:showPercent val="0"/>
          <c:showBubbleSize val="0"/>
        </c:dLbls>
        <c:gapWidth val="32"/>
        <c:overlap val="100"/>
        <c:axId val="2146081776"/>
        <c:axId val="290152208"/>
      </c:barChart>
      <c:barChart>
        <c:barDir val="col"/>
        <c:grouping val="clustered"/>
        <c:varyColors val="0"/>
        <c:ser>
          <c:idx val="1"/>
          <c:order val="0"/>
          <c:tx>
            <c:strRef>
              <c:f>'Spending Change 2'!$B$1</c:f>
              <c:strCache>
                <c:ptCount val="1"/>
                <c:pt idx="0">
                  <c:v>FY20</c:v>
                </c:pt>
              </c:strCache>
            </c:strRef>
          </c:tx>
          <c:spPr>
            <a:solidFill>
              <a:srgbClr val="92D050"/>
            </a:solidFill>
            <a:ln>
              <a:solidFill>
                <a:schemeClr val="tx1"/>
              </a:solidFill>
            </a:ln>
            <a:effectLst/>
          </c:spPr>
          <c:invertIfNegative val="0"/>
          <c:cat>
            <c:strRef>
              <c:f>'Spending Change 2'!$A$2:$A$25</c:f>
              <c:strCache>
                <c:ptCount val="24"/>
                <c:pt idx="0">
                  <c:v>Chancellor's Area</c:v>
                </c:pt>
                <c:pt idx="1">
                  <c:v>Athletics + Clinics</c:v>
                </c:pt>
                <c:pt idx="2">
                  <c:v>U Rec</c:v>
                </c:pt>
                <c:pt idx="3">
                  <c:v>Academic Affairs</c:v>
                </c:pt>
                <c:pt idx="4">
                  <c:v>CECE</c:v>
                </c:pt>
                <c:pt idx="5">
                  <c:v>Enrollment Services</c:v>
                </c:pt>
                <c:pt idx="6">
                  <c:v>University Inclusivity</c:v>
                </c:pt>
                <c:pt idx="7">
                  <c:v>CSET</c:v>
                </c:pt>
                <c:pt idx="8">
                  <c:v>CAHSS</c:v>
                </c:pt>
                <c:pt idx="9">
                  <c:v>CHESW</c:v>
                </c:pt>
                <c:pt idx="10">
                  <c:v>AECSB</c:v>
                </c:pt>
                <c:pt idx="11">
                  <c:v>IT</c:v>
                </c:pt>
                <c:pt idx="12">
                  <c:v>Library</c:v>
                </c:pt>
                <c:pt idx="13">
                  <c:v>Business &amp; Finance</c:v>
                </c:pt>
                <c:pt idx="14">
                  <c:v>Facilities</c:v>
                </c:pt>
                <c:pt idx="15">
                  <c:v>University Union</c:v>
                </c:pt>
                <c:pt idx="16">
                  <c:v>Weidner Center</c:v>
                </c:pt>
                <c:pt idx="17">
                  <c:v>Advancement</c:v>
                </c:pt>
                <c:pt idx="18">
                  <c:v>Marketing</c:v>
                </c:pt>
                <c:pt idx="19">
                  <c:v>Project Coastal</c:v>
                </c:pt>
                <c:pt idx="20">
                  <c:v>Manitowoc</c:v>
                </c:pt>
                <c:pt idx="21">
                  <c:v>Marinette</c:v>
                </c:pt>
                <c:pt idx="22">
                  <c:v>Sheboygan</c:v>
                </c:pt>
                <c:pt idx="23">
                  <c:v>Unit Wide</c:v>
                </c:pt>
              </c:strCache>
            </c:strRef>
          </c:cat>
          <c:val>
            <c:numRef>
              <c:f>'Spending Change 2'!$B$2:$B$25</c:f>
              <c:numCache>
                <c:formatCode>_(* #,##0_);_(* \(#,##0\);_(* "-"??_);_(@_)</c:formatCode>
                <c:ptCount val="24"/>
                <c:pt idx="0">
                  <c:v>900155.62</c:v>
                </c:pt>
                <c:pt idx="1">
                  <c:v>6243243.3200000003</c:v>
                </c:pt>
                <c:pt idx="2">
                  <c:v>1832276.21</c:v>
                </c:pt>
                <c:pt idx="3">
                  <c:v>3950492.99</c:v>
                </c:pt>
                <c:pt idx="4">
                  <c:v>2681081.23</c:v>
                </c:pt>
                <c:pt idx="5">
                  <c:v>42280308.280000001</c:v>
                </c:pt>
                <c:pt idx="6">
                  <c:v>9673655.3599999994</c:v>
                </c:pt>
                <c:pt idx="7">
                  <c:v>10218638.77</c:v>
                </c:pt>
                <c:pt idx="8">
                  <c:v>11651766.49</c:v>
                </c:pt>
                <c:pt idx="9">
                  <c:v>5355024.22</c:v>
                </c:pt>
                <c:pt idx="10">
                  <c:v>4715904.57</c:v>
                </c:pt>
                <c:pt idx="11">
                  <c:v>4449354.72</c:v>
                </c:pt>
                <c:pt idx="12">
                  <c:v>1862395.45</c:v>
                </c:pt>
                <c:pt idx="13">
                  <c:v>5248662.8600000003</c:v>
                </c:pt>
                <c:pt idx="14">
                  <c:v>4065425.39</c:v>
                </c:pt>
                <c:pt idx="15">
                  <c:v>4276766.78</c:v>
                </c:pt>
                <c:pt idx="16">
                  <c:v>1131862.22</c:v>
                </c:pt>
                <c:pt idx="17">
                  <c:v>949540.38</c:v>
                </c:pt>
                <c:pt idx="18">
                  <c:v>1726423.57</c:v>
                </c:pt>
                <c:pt idx="19">
                  <c:v>0</c:v>
                </c:pt>
                <c:pt idx="20">
                  <c:v>2464927.41</c:v>
                </c:pt>
                <c:pt idx="21">
                  <c:v>2714308.12</c:v>
                </c:pt>
                <c:pt idx="22">
                  <c:v>3095575.37</c:v>
                </c:pt>
                <c:pt idx="23">
                  <c:v>10081543.050000001</c:v>
                </c:pt>
              </c:numCache>
            </c:numRef>
          </c:val>
          <c:extLst>
            <c:ext xmlns:c16="http://schemas.microsoft.com/office/drawing/2014/chart" uri="{C3380CC4-5D6E-409C-BE32-E72D297353CC}">
              <c16:uniqueId val="{00000001-3961-4307-A013-230949FA88E5}"/>
            </c:ext>
          </c:extLst>
        </c:ser>
        <c:dLbls>
          <c:showLegendKey val="0"/>
          <c:showVal val="0"/>
          <c:showCatName val="0"/>
          <c:showSerName val="0"/>
          <c:showPercent val="0"/>
          <c:showBubbleSize val="0"/>
        </c:dLbls>
        <c:gapWidth val="150"/>
        <c:overlap val="100"/>
        <c:axId val="1964717104"/>
        <c:axId val="2137919760"/>
      </c:barChart>
      <c:catAx>
        <c:axId val="214608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0152208"/>
        <c:crosses val="autoZero"/>
        <c:auto val="1"/>
        <c:lblAlgn val="ctr"/>
        <c:lblOffset val="100"/>
        <c:noMultiLvlLbl val="0"/>
      </c:catAx>
      <c:valAx>
        <c:axId val="2901522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46081776"/>
        <c:crosses val="autoZero"/>
        <c:crossBetween val="between"/>
      </c:valAx>
      <c:valAx>
        <c:axId val="2137919760"/>
        <c:scaling>
          <c:orientation val="minMax"/>
        </c:scaling>
        <c:delete val="1"/>
        <c:axPos val="r"/>
        <c:numFmt formatCode="_(* #,##0_);_(* \(#,##0\);_(* &quot;-&quot;??_);_(@_)" sourceLinked="1"/>
        <c:majorTickMark val="out"/>
        <c:minorTickMark val="none"/>
        <c:tickLblPos val="nextTo"/>
        <c:crossAx val="1964717104"/>
        <c:crosses val="max"/>
        <c:crossBetween val="between"/>
      </c:valAx>
      <c:catAx>
        <c:axId val="1964717104"/>
        <c:scaling>
          <c:orientation val="minMax"/>
        </c:scaling>
        <c:delete val="1"/>
        <c:axPos val="b"/>
        <c:numFmt formatCode="General" sourceLinked="1"/>
        <c:majorTickMark val="out"/>
        <c:minorTickMark val="none"/>
        <c:tickLblPos val="nextTo"/>
        <c:crossAx val="2137919760"/>
        <c:crosses val="autoZero"/>
        <c:auto val="1"/>
        <c:lblAlgn val="ctr"/>
        <c:lblOffset val="100"/>
        <c:noMultiLvlLbl val="0"/>
      </c:catAx>
      <c:spPr>
        <a:noFill/>
        <a:ln>
          <a:noFill/>
        </a:ln>
        <a:effectLst/>
      </c:spPr>
    </c:plotArea>
    <c:legend>
      <c:legendPos val="b"/>
      <c:layout>
        <c:manualLayout>
          <c:xMode val="edge"/>
          <c:yMode val="edge"/>
          <c:x val="0.45084528496437948"/>
          <c:y val="0.92299968503937013"/>
          <c:w val="0.15783312242219721"/>
          <c:h val="6.1000314960629909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'Budget to Actual'!$B$32</c:f>
              <c:strCache>
                <c:ptCount val="1"/>
                <c:pt idx="0">
                  <c:v>Budget</c:v>
                </c:pt>
              </c:strCache>
            </c:strRef>
          </c:tx>
          <c:spPr>
            <a:solidFill>
              <a:schemeClr val="tx1">
                <a:lumMod val="50000"/>
                <a:lumOff val="50000"/>
              </a:schemeClr>
            </a:solidFill>
            <a:ln>
              <a:noFill/>
            </a:ln>
            <a:effectLst/>
          </c:spPr>
          <c:invertIfNegative val="0"/>
          <c:cat>
            <c:strRef>
              <c:f>'Budget to Actual'!$A$33:$A$40</c:f>
              <c:strCache>
                <c:ptCount val="8"/>
                <c:pt idx="0">
                  <c:v>Permanent Salaries</c:v>
                </c:pt>
                <c:pt idx="1">
                  <c:v>LTE and Student Salaries</c:v>
                </c:pt>
                <c:pt idx="2">
                  <c:v>Fringe Benefits</c:v>
                </c:pt>
                <c:pt idx="3">
                  <c:v>Supplies</c:v>
                </c:pt>
                <c:pt idx="4">
                  <c:v>Capital</c:v>
                </c:pt>
                <c:pt idx="5">
                  <c:v>Special Purpose</c:v>
                </c:pt>
                <c:pt idx="6">
                  <c:v>Aid to Individuals</c:v>
                </c:pt>
                <c:pt idx="7">
                  <c:v>Sales Credits</c:v>
                </c:pt>
              </c:strCache>
            </c:strRef>
          </c:cat>
          <c:val>
            <c:numRef>
              <c:f>'Budget to Actual'!$B$33:$B$40</c:f>
              <c:numCache>
                <c:formatCode>_(* #,##0_);_(* \(#,##0\);_(* "-"??_);_(@_)</c:formatCode>
                <c:ptCount val="8"/>
                <c:pt idx="0" formatCode="_(&quot;$&quot;* #,##0_);_(&quot;$&quot;* \(#,##0\);_(&quot;$&quot;* &quot;-&quot;??_);_(@_)">
                  <c:v>50208377.189999998</c:v>
                </c:pt>
                <c:pt idx="1">
                  <c:v>3060943.72</c:v>
                </c:pt>
                <c:pt idx="2">
                  <c:v>20955008.07</c:v>
                </c:pt>
                <c:pt idx="3">
                  <c:v>33842476.369999997</c:v>
                </c:pt>
                <c:pt idx="4">
                  <c:v>3287898.78</c:v>
                </c:pt>
                <c:pt idx="5">
                  <c:v>7433286.71</c:v>
                </c:pt>
                <c:pt idx="6">
                  <c:v>42223560</c:v>
                </c:pt>
                <c:pt idx="7">
                  <c:v>1871504</c:v>
                </c:pt>
              </c:numCache>
            </c:numRef>
          </c:val>
          <c:extLst>
            <c:ext xmlns:c16="http://schemas.microsoft.com/office/drawing/2014/chart" uri="{C3380CC4-5D6E-409C-BE32-E72D297353CC}">
              <c16:uniqueId val="{00000000-886F-4CA9-982C-0032A2FEEC8A}"/>
            </c:ext>
          </c:extLst>
        </c:ser>
        <c:dLbls>
          <c:showLegendKey val="0"/>
          <c:showVal val="0"/>
          <c:showCatName val="0"/>
          <c:showSerName val="0"/>
          <c:showPercent val="0"/>
          <c:showBubbleSize val="0"/>
        </c:dLbls>
        <c:gapWidth val="25"/>
        <c:overlap val="100"/>
        <c:axId val="1844619376"/>
        <c:axId val="541940944"/>
      </c:barChart>
      <c:barChart>
        <c:barDir val="col"/>
        <c:grouping val="clustered"/>
        <c:varyColors val="0"/>
        <c:ser>
          <c:idx val="1"/>
          <c:order val="1"/>
          <c:tx>
            <c:strRef>
              <c:f>'Budget to Actual'!$C$32</c:f>
              <c:strCache>
                <c:ptCount val="1"/>
                <c:pt idx="0">
                  <c:v>Actuals</c:v>
                </c:pt>
              </c:strCache>
            </c:strRef>
          </c:tx>
          <c:spPr>
            <a:solidFill>
              <a:srgbClr val="92D050"/>
            </a:solidFill>
            <a:ln>
              <a:solidFill>
                <a:schemeClr val="tx1"/>
              </a:solidFill>
            </a:ln>
            <a:effectLst/>
          </c:spPr>
          <c:invertIfNegative val="0"/>
          <c:cat>
            <c:strRef>
              <c:f>'Budget to Actual'!$A$33:$A$40</c:f>
              <c:strCache>
                <c:ptCount val="8"/>
                <c:pt idx="0">
                  <c:v>Permanent Salaries</c:v>
                </c:pt>
                <c:pt idx="1">
                  <c:v>LTE and Student Salaries</c:v>
                </c:pt>
                <c:pt idx="2">
                  <c:v>Fringe Benefits</c:v>
                </c:pt>
                <c:pt idx="3">
                  <c:v>Supplies</c:v>
                </c:pt>
                <c:pt idx="4">
                  <c:v>Capital</c:v>
                </c:pt>
                <c:pt idx="5">
                  <c:v>Special Purpose</c:v>
                </c:pt>
                <c:pt idx="6">
                  <c:v>Aid to Individuals</c:v>
                </c:pt>
                <c:pt idx="7">
                  <c:v>Sales Credits</c:v>
                </c:pt>
              </c:strCache>
            </c:strRef>
          </c:cat>
          <c:val>
            <c:numRef>
              <c:f>'Budget to Actual'!$C$33:$C$40</c:f>
              <c:numCache>
                <c:formatCode>_(* #,##0_);_(* \(#,##0\);_(* "-"??_);_(@_)</c:formatCode>
                <c:ptCount val="8"/>
                <c:pt idx="0" formatCode="_(&quot;$&quot;* #,##0_);_(&quot;$&quot;* \(#,##0\);_(&quot;$&quot;* &quot;-&quot;??_);_(@_)">
                  <c:v>47498923.030000001</c:v>
                </c:pt>
                <c:pt idx="1">
                  <c:v>1918914.44</c:v>
                </c:pt>
                <c:pt idx="2">
                  <c:v>21298064.760000002</c:v>
                </c:pt>
                <c:pt idx="3">
                  <c:v>24948695.82</c:v>
                </c:pt>
                <c:pt idx="4">
                  <c:v>1320515.08</c:v>
                </c:pt>
                <c:pt idx="5">
                  <c:v>8687662.4199999999</c:v>
                </c:pt>
                <c:pt idx="6">
                  <c:v>43020879.939999998</c:v>
                </c:pt>
                <c:pt idx="7">
                  <c:v>2504066.61</c:v>
                </c:pt>
              </c:numCache>
            </c:numRef>
          </c:val>
          <c:extLst>
            <c:ext xmlns:c16="http://schemas.microsoft.com/office/drawing/2014/chart" uri="{C3380CC4-5D6E-409C-BE32-E72D297353CC}">
              <c16:uniqueId val="{00000001-886F-4CA9-982C-0032A2FEEC8A}"/>
            </c:ext>
          </c:extLst>
        </c:ser>
        <c:dLbls>
          <c:showLegendKey val="0"/>
          <c:showVal val="0"/>
          <c:showCatName val="0"/>
          <c:showSerName val="0"/>
          <c:showPercent val="0"/>
          <c:showBubbleSize val="0"/>
        </c:dLbls>
        <c:gapWidth val="150"/>
        <c:overlap val="100"/>
        <c:axId val="307582640"/>
        <c:axId val="541958416"/>
      </c:barChart>
      <c:catAx>
        <c:axId val="18446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1940944"/>
        <c:crosses val="autoZero"/>
        <c:auto val="1"/>
        <c:lblAlgn val="ctr"/>
        <c:lblOffset val="100"/>
        <c:noMultiLvlLbl val="0"/>
      </c:catAx>
      <c:valAx>
        <c:axId val="5419409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4619376"/>
        <c:crosses val="autoZero"/>
        <c:crossBetween val="between"/>
      </c:valAx>
      <c:valAx>
        <c:axId val="541958416"/>
        <c:scaling>
          <c:orientation val="minMax"/>
          <c:max val="60000000"/>
        </c:scaling>
        <c:delete val="1"/>
        <c:axPos val="r"/>
        <c:numFmt formatCode="_(&quot;$&quot;* #,##0_);_(&quot;$&quot;* \(#,##0\);_(&quot;$&quot;* &quot;-&quot;??_);_(@_)" sourceLinked="1"/>
        <c:majorTickMark val="out"/>
        <c:minorTickMark val="none"/>
        <c:tickLblPos val="nextTo"/>
        <c:crossAx val="307582640"/>
        <c:crosses val="max"/>
        <c:crossBetween val="between"/>
      </c:valAx>
      <c:catAx>
        <c:axId val="307582640"/>
        <c:scaling>
          <c:orientation val="minMax"/>
        </c:scaling>
        <c:delete val="1"/>
        <c:axPos val="b"/>
        <c:numFmt formatCode="General" sourceLinked="1"/>
        <c:majorTickMark val="out"/>
        <c:minorTickMark val="none"/>
        <c:tickLblPos val="nextTo"/>
        <c:crossAx val="54195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'Budget to Actual'!$C$3</c:f>
              <c:strCache>
                <c:ptCount val="1"/>
                <c:pt idx="0">
                  <c:v>Actuals</c:v>
                </c:pt>
              </c:strCache>
            </c:strRef>
          </c:tx>
          <c:spPr>
            <a:solidFill>
              <a:schemeClr val="accent2"/>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09C3-443D-8509-ED40C05F3A7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09C3-443D-8509-ED40C05F3A74}"/>
              </c:ext>
            </c:extLst>
          </c:dPt>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09C3-443D-8509-ED40C05F3A74}"/>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7-09C3-443D-8509-ED40C05F3A74}"/>
              </c:ext>
            </c:extLst>
          </c:dPt>
          <c:dPt>
            <c:idx val="6"/>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9-09C3-443D-8509-ED40C05F3A74}"/>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0B-09C3-443D-8509-ED40C05F3A74}"/>
              </c:ext>
            </c:extLst>
          </c:dPt>
          <c:dPt>
            <c:idx val="9"/>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D-09C3-443D-8509-ED40C05F3A74}"/>
              </c:ext>
            </c:extLst>
          </c:dPt>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0F-09C3-443D-8509-ED40C05F3A74}"/>
              </c:ext>
            </c:extLst>
          </c:dPt>
          <c:dPt>
            <c:idx val="12"/>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1-09C3-443D-8509-ED40C05F3A74}"/>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13-09C3-443D-8509-ED40C05F3A74}"/>
              </c:ext>
            </c:extLst>
          </c:dPt>
          <c:dPt>
            <c:idx val="15"/>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5-09C3-443D-8509-ED40C05F3A74}"/>
              </c:ext>
            </c:extLst>
          </c:dPt>
          <c:dPt>
            <c:idx val="17"/>
            <c:invertIfNegative val="0"/>
            <c:bubble3D val="0"/>
            <c:spPr>
              <a:solidFill>
                <a:schemeClr val="bg1">
                  <a:lumMod val="50000"/>
                </a:schemeClr>
              </a:solidFill>
              <a:ln>
                <a:noFill/>
              </a:ln>
              <a:effectLst/>
            </c:spPr>
            <c:extLst>
              <c:ext xmlns:c16="http://schemas.microsoft.com/office/drawing/2014/chart" uri="{C3380CC4-5D6E-409C-BE32-E72D297353CC}">
                <c16:uniqueId val="{00000017-09C3-443D-8509-ED40C05F3A74}"/>
              </c:ext>
            </c:extLst>
          </c:dPt>
          <c:dPt>
            <c:idx val="18"/>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9-09C3-443D-8509-ED40C05F3A74}"/>
              </c:ext>
            </c:extLst>
          </c:dPt>
          <c:dPt>
            <c:idx val="20"/>
            <c:invertIfNegative val="0"/>
            <c:bubble3D val="0"/>
            <c:spPr>
              <a:solidFill>
                <a:schemeClr val="bg1">
                  <a:lumMod val="50000"/>
                </a:schemeClr>
              </a:solidFill>
              <a:ln>
                <a:noFill/>
              </a:ln>
              <a:effectLst/>
            </c:spPr>
            <c:extLst>
              <c:ext xmlns:c16="http://schemas.microsoft.com/office/drawing/2014/chart" uri="{C3380CC4-5D6E-409C-BE32-E72D297353CC}">
                <c16:uniqueId val="{0000001B-09C3-443D-8509-ED40C05F3A74}"/>
              </c:ext>
            </c:extLst>
          </c:dPt>
          <c:dPt>
            <c:idx val="2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D-09C3-443D-8509-ED40C05F3A74}"/>
              </c:ext>
            </c:extLst>
          </c:dPt>
          <c:dPt>
            <c:idx val="23"/>
            <c:invertIfNegative val="0"/>
            <c:bubble3D val="0"/>
            <c:spPr>
              <a:solidFill>
                <a:schemeClr val="bg1">
                  <a:lumMod val="50000"/>
                </a:schemeClr>
              </a:solidFill>
              <a:ln>
                <a:noFill/>
              </a:ln>
              <a:effectLst/>
            </c:spPr>
            <c:extLst>
              <c:ext xmlns:c16="http://schemas.microsoft.com/office/drawing/2014/chart" uri="{C3380CC4-5D6E-409C-BE32-E72D297353CC}">
                <c16:uniqueId val="{0000001F-09C3-443D-8509-ED40C05F3A74}"/>
              </c:ext>
            </c:extLst>
          </c:dPt>
          <c:cat>
            <c:strRef>
              <c:f>'Budget to Actual'!$A$4:$A$27</c:f>
              <c:strCache>
                <c:ptCount val="23"/>
                <c:pt idx="1">
                  <c:v>Permanent Salaries</c:v>
                </c:pt>
                <c:pt idx="4">
                  <c:v>LTE and Student Salaries</c:v>
                </c:pt>
                <c:pt idx="7">
                  <c:v>Fringe Benefits</c:v>
                </c:pt>
                <c:pt idx="10">
                  <c:v>Supplies</c:v>
                </c:pt>
                <c:pt idx="13">
                  <c:v>Capital</c:v>
                </c:pt>
                <c:pt idx="16">
                  <c:v>Special Purpose</c:v>
                </c:pt>
                <c:pt idx="19">
                  <c:v>Aid to Individuals</c:v>
                </c:pt>
                <c:pt idx="22">
                  <c:v>Sales Credits</c:v>
                </c:pt>
              </c:strCache>
            </c:strRef>
          </c:cat>
          <c:val>
            <c:numRef>
              <c:f>'Budget to Actual'!$C$4:$C$27</c:f>
              <c:numCache>
                <c:formatCode>_("$"* #,##0_);_("$"* \(#,##0\);_("$"* "-"??_);_(@_)</c:formatCode>
                <c:ptCount val="24"/>
                <c:pt idx="0">
                  <c:v>45176468.25</c:v>
                </c:pt>
                <c:pt idx="1">
                  <c:v>0</c:v>
                </c:pt>
                <c:pt idx="2">
                  <c:v>47498923.030000001</c:v>
                </c:pt>
                <c:pt idx="3" formatCode="_(* #,##0_);_(* \(#,##0\);_(* &quot;-&quot;??_);_(@_)">
                  <c:v>2696298.6</c:v>
                </c:pt>
                <c:pt idx="4" formatCode="_(* #,##0_);_(* \(#,##0\);_(* &quot;-&quot;??_);_(@_)">
                  <c:v>0</c:v>
                </c:pt>
                <c:pt idx="5" formatCode="_(* #,##0_);_(* \(#,##0\);_(* &quot;-&quot;??_);_(@_)">
                  <c:v>1918914.44</c:v>
                </c:pt>
                <c:pt idx="6" formatCode="_(* #,##0_);_(* \(#,##0\);_(* &quot;-&quot;??_);_(@_)">
                  <c:v>20352166.399999999</c:v>
                </c:pt>
                <c:pt idx="7" formatCode="_(* #,##0_);_(* \(#,##0\);_(* &quot;-&quot;??_);_(@_)">
                  <c:v>0</c:v>
                </c:pt>
                <c:pt idx="8" formatCode="_(* #,##0_);_(* \(#,##0\);_(* &quot;-&quot;??_);_(@_)">
                  <c:v>21298064.760000002</c:v>
                </c:pt>
                <c:pt idx="9" formatCode="_(* #,##0_);_(* \(#,##0\);_(* &quot;-&quot;??_);_(@_)">
                  <c:v>26194343.010000002</c:v>
                </c:pt>
                <c:pt idx="10" formatCode="_(* #,##0_);_(* \(#,##0\);_(* &quot;-&quot;??_);_(@_)">
                  <c:v>0</c:v>
                </c:pt>
                <c:pt idx="11" formatCode="_(* #,##0_);_(* \(#,##0\);_(* &quot;-&quot;??_);_(@_)">
                  <c:v>24948695.82</c:v>
                </c:pt>
                <c:pt idx="12" formatCode="_(* #,##0_);_(* \(#,##0\);_(* &quot;-&quot;??_);_(@_)">
                  <c:v>2040771.12</c:v>
                </c:pt>
                <c:pt idx="13" formatCode="_(* #,##0_);_(* \(#,##0\);_(* &quot;-&quot;??_);_(@_)">
                  <c:v>0</c:v>
                </c:pt>
                <c:pt idx="14" formatCode="_(* #,##0_);_(* \(#,##0\);_(* &quot;-&quot;??_);_(@_)">
                  <c:v>1320515.08</c:v>
                </c:pt>
                <c:pt idx="15" formatCode="_(* #,##0_);_(* \(#,##0\);_(* &quot;-&quot;??_);_(@_)">
                  <c:v>8112217.9900000002</c:v>
                </c:pt>
                <c:pt idx="16" formatCode="_(* #,##0_);_(* \(#,##0\);_(* &quot;-&quot;??_);_(@_)">
                  <c:v>0</c:v>
                </c:pt>
                <c:pt idx="17" formatCode="_(* #,##0_);_(* \(#,##0\);_(* &quot;-&quot;??_);_(@_)">
                  <c:v>8687662.4199999999</c:v>
                </c:pt>
                <c:pt idx="18" formatCode="_(* #,##0_);_(* \(#,##0\);_(* &quot;-&quot;??_);_(@_)">
                  <c:v>41573579.969999999</c:v>
                </c:pt>
                <c:pt idx="19" formatCode="_(* #,##0_);_(* \(#,##0\);_(* &quot;-&quot;??_);_(@_)">
                  <c:v>0</c:v>
                </c:pt>
                <c:pt idx="20" formatCode="_(* #,##0_);_(* \(#,##0\);_(* &quot;-&quot;??_);_(@_)">
                  <c:v>43020879.939999998</c:v>
                </c:pt>
                <c:pt idx="21" formatCode="_(* #,##0_);_(* \(#,##0\);_(* &quot;-&quot;??_);_(@_)">
                  <c:v>2581069.94</c:v>
                </c:pt>
                <c:pt idx="22" formatCode="_(* #,##0_);_(* \(#,##0\);_(* &quot;-&quot;??_);_(@_)">
                  <c:v>0</c:v>
                </c:pt>
                <c:pt idx="23" formatCode="_(* #,##0_);_(* \(#,##0\);_(* &quot;-&quot;??_);_(@_)">
                  <c:v>2504066.61</c:v>
                </c:pt>
              </c:numCache>
            </c:numRef>
          </c:val>
          <c:extLst>
            <c:ext xmlns:c16="http://schemas.microsoft.com/office/drawing/2014/chart" uri="{C3380CC4-5D6E-409C-BE32-E72D297353CC}">
              <c16:uniqueId val="{00000020-09C3-443D-8509-ED40C05F3A74}"/>
            </c:ext>
          </c:extLst>
        </c:ser>
        <c:dLbls>
          <c:showLegendKey val="0"/>
          <c:showVal val="0"/>
          <c:showCatName val="0"/>
          <c:showSerName val="0"/>
          <c:showPercent val="0"/>
          <c:showBubbleSize val="0"/>
        </c:dLbls>
        <c:gapWidth val="12"/>
        <c:overlap val="100"/>
        <c:axId val="257162272"/>
        <c:axId val="290178000"/>
      </c:barChart>
      <c:barChart>
        <c:barDir val="col"/>
        <c:grouping val="clustered"/>
        <c:varyColors val="0"/>
        <c:ser>
          <c:idx val="0"/>
          <c:order val="0"/>
          <c:tx>
            <c:strRef>
              <c:f>'Budget to Actual'!$B$3</c:f>
              <c:strCache>
                <c:ptCount val="1"/>
                <c:pt idx="0">
                  <c:v>Budget</c:v>
                </c:pt>
              </c:strCache>
            </c:strRef>
          </c:tx>
          <c:spPr>
            <a:solidFill>
              <a:schemeClr val="accent1"/>
            </a:solidFill>
            <a:ln>
              <a:solidFill>
                <a:schemeClr val="tx1"/>
              </a:solidFill>
            </a:ln>
            <a:effectLst/>
          </c:spPr>
          <c:invertIfNegative val="0"/>
          <c:dPt>
            <c:idx val="0"/>
            <c:invertIfNegative val="0"/>
            <c:bubble3D val="0"/>
            <c:spPr>
              <a:solidFill>
                <a:schemeClr val="accent2"/>
              </a:solidFill>
              <a:ln>
                <a:solidFill>
                  <a:schemeClr val="tx1"/>
                </a:solidFill>
              </a:ln>
              <a:effectLst/>
            </c:spPr>
            <c:extLst>
              <c:ext xmlns:c16="http://schemas.microsoft.com/office/drawing/2014/chart" uri="{C3380CC4-5D6E-409C-BE32-E72D297353CC}">
                <c16:uniqueId val="{00000022-09C3-443D-8509-ED40C05F3A74}"/>
              </c:ext>
            </c:extLst>
          </c:dPt>
          <c:dPt>
            <c:idx val="2"/>
            <c:invertIfNegative val="0"/>
            <c:bubble3D val="0"/>
            <c:spPr>
              <a:solidFill>
                <a:srgbClr val="92D050"/>
              </a:solidFill>
              <a:ln>
                <a:solidFill>
                  <a:schemeClr val="tx1"/>
                </a:solidFill>
              </a:ln>
              <a:effectLst/>
            </c:spPr>
            <c:extLst>
              <c:ext xmlns:c16="http://schemas.microsoft.com/office/drawing/2014/chart" uri="{C3380CC4-5D6E-409C-BE32-E72D297353CC}">
                <c16:uniqueId val="{00000024-09C3-443D-8509-ED40C05F3A74}"/>
              </c:ext>
            </c:extLst>
          </c:dPt>
          <c:dPt>
            <c:idx val="3"/>
            <c:invertIfNegative val="0"/>
            <c:bubble3D val="0"/>
            <c:spPr>
              <a:solidFill>
                <a:schemeClr val="accent2"/>
              </a:solidFill>
              <a:ln>
                <a:solidFill>
                  <a:schemeClr val="tx1"/>
                </a:solidFill>
              </a:ln>
              <a:effectLst/>
            </c:spPr>
            <c:extLst>
              <c:ext xmlns:c16="http://schemas.microsoft.com/office/drawing/2014/chart" uri="{C3380CC4-5D6E-409C-BE32-E72D297353CC}">
                <c16:uniqueId val="{00000026-09C3-443D-8509-ED40C05F3A74}"/>
              </c:ext>
            </c:extLst>
          </c:dPt>
          <c:dPt>
            <c:idx val="5"/>
            <c:invertIfNegative val="0"/>
            <c:bubble3D val="0"/>
            <c:spPr>
              <a:solidFill>
                <a:srgbClr val="92D050"/>
              </a:solidFill>
              <a:ln>
                <a:solidFill>
                  <a:schemeClr val="tx1"/>
                </a:solidFill>
              </a:ln>
              <a:effectLst/>
            </c:spPr>
            <c:extLst>
              <c:ext xmlns:c16="http://schemas.microsoft.com/office/drawing/2014/chart" uri="{C3380CC4-5D6E-409C-BE32-E72D297353CC}">
                <c16:uniqueId val="{00000028-09C3-443D-8509-ED40C05F3A74}"/>
              </c:ext>
            </c:extLst>
          </c:dPt>
          <c:dPt>
            <c:idx val="6"/>
            <c:invertIfNegative val="0"/>
            <c:bubble3D val="0"/>
            <c:spPr>
              <a:solidFill>
                <a:schemeClr val="accent2"/>
              </a:solidFill>
              <a:ln>
                <a:solidFill>
                  <a:schemeClr val="tx1"/>
                </a:solidFill>
              </a:ln>
              <a:effectLst/>
            </c:spPr>
            <c:extLst>
              <c:ext xmlns:c16="http://schemas.microsoft.com/office/drawing/2014/chart" uri="{C3380CC4-5D6E-409C-BE32-E72D297353CC}">
                <c16:uniqueId val="{0000002A-09C3-443D-8509-ED40C05F3A74}"/>
              </c:ext>
            </c:extLst>
          </c:dPt>
          <c:dPt>
            <c:idx val="8"/>
            <c:invertIfNegative val="0"/>
            <c:bubble3D val="0"/>
            <c:spPr>
              <a:solidFill>
                <a:srgbClr val="92D050"/>
              </a:solidFill>
              <a:ln>
                <a:solidFill>
                  <a:schemeClr val="tx1"/>
                </a:solidFill>
              </a:ln>
              <a:effectLst/>
            </c:spPr>
            <c:extLst>
              <c:ext xmlns:c16="http://schemas.microsoft.com/office/drawing/2014/chart" uri="{C3380CC4-5D6E-409C-BE32-E72D297353CC}">
                <c16:uniqueId val="{0000002C-09C3-443D-8509-ED40C05F3A74}"/>
              </c:ext>
            </c:extLst>
          </c:dPt>
          <c:dPt>
            <c:idx val="9"/>
            <c:invertIfNegative val="0"/>
            <c:bubble3D val="0"/>
            <c:spPr>
              <a:solidFill>
                <a:schemeClr val="accent2"/>
              </a:solidFill>
              <a:ln>
                <a:solidFill>
                  <a:schemeClr val="tx1"/>
                </a:solidFill>
              </a:ln>
              <a:effectLst/>
            </c:spPr>
            <c:extLst>
              <c:ext xmlns:c16="http://schemas.microsoft.com/office/drawing/2014/chart" uri="{C3380CC4-5D6E-409C-BE32-E72D297353CC}">
                <c16:uniqueId val="{0000002E-09C3-443D-8509-ED40C05F3A74}"/>
              </c:ext>
            </c:extLst>
          </c:dPt>
          <c:dPt>
            <c:idx val="11"/>
            <c:invertIfNegative val="0"/>
            <c:bubble3D val="0"/>
            <c:spPr>
              <a:solidFill>
                <a:srgbClr val="92D050"/>
              </a:solidFill>
              <a:ln>
                <a:solidFill>
                  <a:schemeClr val="tx1"/>
                </a:solidFill>
              </a:ln>
              <a:effectLst/>
            </c:spPr>
            <c:extLst>
              <c:ext xmlns:c16="http://schemas.microsoft.com/office/drawing/2014/chart" uri="{C3380CC4-5D6E-409C-BE32-E72D297353CC}">
                <c16:uniqueId val="{00000030-09C3-443D-8509-ED40C05F3A74}"/>
              </c:ext>
            </c:extLst>
          </c:dPt>
          <c:dPt>
            <c:idx val="12"/>
            <c:invertIfNegative val="0"/>
            <c:bubble3D val="0"/>
            <c:spPr>
              <a:solidFill>
                <a:schemeClr val="accent2"/>
              </a:solidFill>
              <a:ln>
                <a:solidFill>
                  <a:schemeClr val="tx1"/>
                </a:solidFill>
              </a:ln>
              <a:effectLst/>
            </c:spPr>
            <c:extLst>
              <c:ext xmlns:c16="http://schemas.microsoft.com/office/drawing/2014/chart" uri="{C3380CC4-5D6E-409C-BE32-E72D297353CC}">
                <c16:uniqueId val="{00000032-09C3-443D-8509-ED40C05F3A74}"/>
              </c:ext>
            </c:extLst>
          </c:dPt>
          <c:dPt>
            <c:idx val="14"/>
            <c:invertIfNegative val="0"/>
            <c:bubble3D val="0"/>
            <c:spPr>
              <a:solidFill>
                <a:srgbClr val="92D050"/>
              </a:solidFill>
              <a:ln>
                <a:solidFill>
                  <a:schemeClr val="tx1"/>
                </a:solidFill>
              </a:ln>
              <a:effectLst/>
            </c:spPr>
            <c:extLst>
              <c:ext xmlns:c16="http://schemas.microsoft.com/office/drawing/2014/chart" uri="{C3380CC4-5D6E-409C-BE32-E72D297353CC}">
                <c16:uniqueId val="{00000034-09C3-443D-8509-ED40C05F3A74}"/>
              </c:ext>
            </c:extLst>
          </c:dPt>
          <c:dPt>
            <c:idx val="15"/>
            <c:invertIfNegative val="0"/>
            <c:bubble3D val="0"/>
            <c:spPr>
              <a:solidFill>
                <a:schemeClr val="accent2"/>
              </a:solidFill>
              <a:ln>
                <a:solidFill>
                  <a:schemeClr val="tx1"/>
                </a:solidFill>
              </a:ln>
              <a:effectLst/>
            </c:spPr>
            <c:extLst>
              <c:ext xmlns:c16="http://schemas.microsoft.com/office/drawing/2014/chart" uri="{C3380CC4-5D6E-409C-BE32-E72D297353CC}">
                <c16:uniqueId val="{00000036-09C3-443D-8509-ED40C05F3A74}"/>
              </c:ext>
            </c:extLst>
          </c:dPt>
          <c:dPt>
            <c:idx val="17"/>
            <c:invertIfNegative val="0"/>
            <c:bubble3D val="0"/>
            <c:spPr>
              <a:solidFill>
                <a:srgbClr val="92D050"/>
              </a:solidFill>
              <a:ln>
                <a:solidFill>
                  <a:schemeClr val="tx1"/>
                </a:solidFill>
              </a:ln>
              <a:effectLst/>
            </c:spPr>
            <c:extLst>
              <c:ext xmlns:c16="http://schemas.microsoft.com/office/drawing/2014/chart" uri="{C3380CC4-5D6E-409C-BE32-E72D297353CC}">
                <c16:uniqueId val="{00000038-09C3-443D-8509-ED40C05F3A74}"/>
              </c:ext>
            </c:extLst>
          </c:dPt>
          <c:dPt>
            <c:idx val="18"/>
            <c:invertIfNegative val="0"/>
            <c:bubble3D val="0"/>
            <c:spPr>
              <a:solidFill>
                <a:schemeClr val="accent2"/>
              </a:solidFill>
              <a:ln>
                <a:solidFill>
                  <a:schemeClr val="tx1"/>
                </a:solidFill>
              </a:ln>
              <a:effectLst/>
            </c:spPr>
            <c:extLst>
              <c:ext xmlns:c16="http://schemas.microsoft.com/office/drawing/2014/chart" uri="{C3380CC4-5D6E-409C-BE32-E72D297353CC}">
                <c16:uniqueId val="{0000003A-09C3-443D-8509-ED40C05F3A74}"/>
              </c:ext>
            </c:extLst>
          </c:dPt>
          <c:dPt>
            <c:idx val="20"/>
            <c:invertIfNegative val="0"/>
            <c:bubble3D val="0"/>
            <c:spPr>
              <a:solidFill>
                <a:srgbClr val="92D050"/>
              </a:solidFill>
              <a:ln>
                <a:solidFill>
                  <a:schemeClr val="tx1"/>
                </a:solidFill>
              </a:ln>
              <a:effectLst/>
            </c:spPr>
            <c:extLst>
              <c:ext xmlns:c16="http://schemas.microsoft.com/office/drawing/2014/chart" uri="{C3380CC4-5D6E-409C-BE32-E72D297353CC}">
                <c16:uniqueId val="{0000003C-09C3-443D-8509-ED40C05F3A74}"/>
              </c:ext>
            </c:extLst>
          </c:dPt>
          <c:dPt>
            <c:idx val="21"/>
            <c:invertIfNegative val="0"/>
            <c:bubble3D val="0"/>
            <c:spPr>
              <a:solidFill>
                <a:schemeClr val="accent2"/>
              </a:solidFill>
              <a:ln>
                <a:solidFill>
                  <a:schemeClr val="tx1"/>
                </a:solidFill>
              </a:ln>
              <a:effectLst/>
            </c:spPr>
            <c:extLst>
              <c:ext xmlns:c16="http://schemas.microsoft.com/office/drawing/2014/chart" uri="{C3380CC4-5D6E-409C-BE32-E72D297353CC}">
                <c16:uniqueId val="{0000003E-09C3-443D-8509-ED40C05F3A74}"/>
              </c:ext>
            </c:extLst>
          </c:dPt>
          <c:dPt>
            <c:idx val="23"/>
            <c:invertIfNegative val="0"/>
            <c:bubble3D val="0"/>
            <c:spPr>
              <a:solidFill>
                <a:srgbClr val="92D050"/>
              </a:solidFill>
              <a:ln>
                <a:solidFill>
                  <a:schemeClr val="tx1"/>
                </a:solidFill>
              </a:ln>
              <a:effectLst/>
            </c:spPr>
            <c:extLst>
              <c:ext xmlns:c16="http://schemas.microsoft.com/office/drawing/2014/chart" uri="{C3380CC4-5D6E-409C-BE32-E72D297353CC}">
                <c16:uniqueId val="{00000040-09C3-443D-8509-ED40C05F3A74}"/>
              </c:ext>
            </c:extLst>
          </c:dPt>
          <c:cat>
            <c:strRef>
              <c:f>'Budget to Actual'!$A$4:$A$27</c:f>
              <c:strCache>
                <c:ptCount val="23"/>
                <c:pt idx="1">
                  <c:v>Permanent Salaries</c:v>
                </c:pt>
                <c:pt idx="4">
                  <c:v>LTE and Student Salaries</c:v>
                </c:pt>
                <c:pt idx="7">
                  <c:v>Fringe Benefits</c:v>
                </c:pt>
                <c:pt idx="10">
                  <c:v>Supplies</c:v>
                </c:pt>
                <c:pt idx="13">
                  <c:v>Capital</c:v>
                </c:pt>
                <c:pt idx="16">
                  <c:v>Special Purpose</c:v>
                </c:pt>
                <c:pt idx="19">
                  <c:v>Aid to Individuals</c:v>
                </c:pt>
                <c:pt idx="22">
                  <c:v>Sales Credits</c:v>
                </c:pt>
              </c:strCache>
            </c:strRef>
          </c:cat>
          <c:val>
            <c:numRef>
              <c:f>'Budget to Actual'!$B$4:$B$27</c:f>
              <c:numCache>
                <c:formatCode>_("$"* #,##0_);_("$"* \(#,##0\);_("$"* "-"??_);_(@_)</c:formatCode>
                <c:ptCount val="24"/>
                <c:pt idx="0">
                  <c:v>46779771</c:v>
                </c:pt>
                <c:pt idx="1">
                  <c:v>0</c:v>
                </c:pt>
                <c:pt idx="2">
                  <c:v>50208377.189999998</c:v>
                </c:pt>
                <c:pt idx="3" formatCode="_(* #,##0_);_(* \(#,##0\);_(* &quot;-&quot;??_);_(@_)">
                  <c:v>3182657</c:v>
                </c:pt>
                <c:pt idx="4" formatCode="_(* #,##0_);_(* \(#,##0\);_(* &quot;-&quot;??_);_(@_)">
                  <c:v>0</c:v>
                </c:pt>
                <c:pt idx="5" formatCode="_(* #,##0_);_(* \(#,##0\);_(* &quot;-&quot;??_);_(@_)">
                  <c:v>3060943.72</c:v>
                </c:pt>
                <c:pt idx="6" formatCode="_(* #,##0_);_(* \(#,##0\);_(* &quot;-&quot;??_);_(@_)">
                  <c:v>18835368.48</c:v>
                </c:pt>
                <c:pt idx="7" formatCode="_(* #,##0_);_(* \(#,##0\);_(* &quot;-&quot;??_);_(@_)">
                  <c:v>0</c:v>
                </c:pt>
                <c:pt idx="8" formatCode="_(* #,##0_);_(* \(#,##0\);_(* &quot;-&quot;??_);_(@_)">
                  <c:v>20955008.07</c:v>
                </c:pt>
                <c:pt idx="9" formatCode="_(* #,##0_);_(* \(#,##0\);_(* &quot;-&quot;??_);_(@_)">
                  <c:v>33701663.420000002</c:v>
                </c:pt>
                <c:pt idx="10" formatCode="_(* #,##0_);_(* \(#,##0\);_(* &quot;-&quot;??_);_(@_)">
                  <c:v>0</c:v>
                </c:pt>
                <c:pt idx="11" formatCode="_(* #,##0_);_(* \(#,##0\);_(* &quot;-&quot;??_);_(@_)">
                  <c:v>33842476.369999997</c:v>
                </c:pt>
                <c:pt idx="12" formatCode="_(* #,##0_);_(* \(#,##0\);_(* &quot;-&quot;??_);_(@_)">
                  <c:v>2603716</c:v>
                </c:pt>
                <c:pt idx="13" formatCode="_(* #,##0_);_(* \(#,##0\);_(* &quot;-&quot;??_);_(@_)">
                  <c:v>0</c:v>
                </c:pt>
                <c:pt idx="14" formatCode="_(* #,##0_);_(* \(#,##0\);_(* &quot;-&quot;??_);_(@_)">
                  <c:v>3287898.78</c:v>
                </c:pt>
                <c:pt idx="15" formatCode="_(* #,##0_);_(* \(#,##0\);_(* &quot;-&quot;??_);_(@_)">
                  <c:v>8156579</c:v>
                </c:pt>
                <c:pt idx="16" formatCode="_(* #,##0_);_(* \(#,##0\);_(* &quot;-&quot;??_);_(@_)">
                  <c:v>0</c:v>
                </c:pt>
                <c:pt idx="17" formatCode="_(* #,##0_);_(* \(#,##0\);_(* &quot;-&quot;??_);_(@_)">
                  <c:v>7433286.71</c:v>
                </c:pt>
                <c:pt idx="18" formatCode="_(* #,##0_);_(* \(#,##0\);_(* &quot;-&quot;??_);_(@_)">
                  <c:v>39688540</c:v>
                </c:pt>
                <c:pt idx="19" formatCode="_(* #,##0_);_(* \(#,##0\);_(* &quot;-&quot;??_);_(@_)">
                  <c:v>0</c:v>
                </c:pt>
                <c:pt idx="20" formatCode="_(* #,##0_);_(* \(#,##0\);_(* &quot;-&quot;??_);_(@_)">
                  <c:v>42223560</c:v>
                </c:pt>
                <c:pt idx="21" formatCode="_(* #,##0_);_(* \(#,##0\);_(* &quot;-&quot;??_);_(@_)">
                  <c:v>1901504</c:v>
                </c:pt>
                <c:pt idx="22" formatCode="_(* #,##0_);_(* \(#,##0\);_(* &quot;-&quot;??_);_(@_)">
                  <c:v>0</c:v>
                </c:pt>
                <c:pt idx="23" formatCode="_(* #,##0_);_(* \(#,##0\);_(* &quot;-&quot;??_);_(@_)">
                  <c:v>1871504</c:v>
                </c:pt>
              </c:numCache>
            </c:numRef>
          </c:val>
          <c:extLst>
            <c:ext xmlns:c16="http://schemas.microsoft.com/office/drawing/2014/chart" uri="{C3380CC4-5D6E-409C-BE32-E72D297353CC}">
              <c16:uniqueId val="{00000041-09C3-443D-8509-ED40C05F3A74}"/>
            </c:ext>
          </c:extLst>
        </c:ser>
        <c:dLbls>
          <c:showLegendKey val="0"/>
          <c:showVal val="0"/>
          <c:showCatName val="0"/>
          <c:showSerName val="0"/>
          <c:showPercent val="0"/>
          <c:showBubbleSize val="0"/>
        </c:dLbls>
        <c:gapWidth val="100"/>
        <c:overlap val="100"/>
        <c:axId val="306954352"/>
        <c:axId val="290168432"/>
      </c:barChart>
      <c:catAx>
        <c:axId val="2571622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solidFill>
                      <a:sysClr val="windowText" lastClr="000000"/>
                    </a:solidFill>
                  </a:rPr>
                  <a:t>2019-20 Budget     </a:t>
                </a:r>
                <a:r>
                  <a:rPr lang="en-US" sz="1400" b="1" baseline="0" dirty="0">
                    <a:solidFill>
                      <a:schemeClr val="accent2"/>
                    </a:solidFill>
                  </a:rPr>
                  <a:t>2019-20 Actuals     </a:t>
                </a:r>
                <a:r>
                  <a:rPr lang="en-US" sz="1400" b="1" baseline="0" dirty="0">
                    <a:solidFill>
                      <a:schemeClr val="bg1">
                        <a:lumMod val="50000"/>
                      </a:schemeClr>
                    </a:solidFill>
                  </a:rPr>
                  <a:t>2020-21 Budget     </a:t>
                </a:r>
                <a:r>
                  <a:rPr lang="en-US" sz="1400" b="1" baseline="0" dirty="0">
                    <a:solidFill>
                      <a:srgbClr val="92D050"/>
                    </a:solidFill>
                  </a:rPr>
                  <a:t>2020-21 Actuals</a:t>
                </a:r>
              </a:p>
            </c:rich>
          </c:tx>
          <c:layout>
            <c:manualLayout>
              <c:xMode val="edge"/>
              <c:yMode val="edge"/>
              <c:x val="0.23997052999953952"/>
              <c:y val="0.918238001314924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2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90178000"/>
        <c:crosses val="autoZero"/>
        <c:auto val="1"/>
        <c:lblAlgn val="ctr"/>
        <c:lblOffset val="100"/>
        <c:noMultiLvlLbl val="0"/>
      </c:catAx>
      <c:valAx>
        <c:axId val="290178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57162272"/>
        <c:crosses val="autoZero"/>
        <c:crossBetween val="between"/>
      </c:valAx>
      <c:valAx>
        <c:axId val="290168432"/>
        <c:scaling>
          <c:orientation val="minMax"/>
          <c:max val="50000000"/>
        </c:scaling>
        <c:delete val="1"/>
        <c:axPos val="r"/>
        <c:numFmt formatCode="_(&quot;$&quot;* #,##0_);_(&quot;$&quot;* \(#,##0\);_(&quot;$&quot;* &quot;-&quot;??_);_(@_)" sourceLinked="1"/>
        <c:majorTickMark val="out"/>
        <c:minorTickMark val="none"/>
        <c:tickLblPos val="nextTo"/>
        <c:crossAx val="306954352"/>
        <c:crosses val="max"/>
        <c:crossBetween val="between"/>
      </c:valAx>
      <c:catAx>
        <c:axId val="306954352"/>
        <c:scaling>
          <c:orientation val="minMax"/>
        </c:scaling>
        <c:delete val="1"/>
        <c:axPos val="b"/>
        <c:numFmt formatCode="General" sourceLinked="1"/>
        <c:majorTickMark val="out"/>
        <c:minorTickMark val="none"/>
        <c:tickLblPos val="nextTo"/>
        <c:crossAx val="2901684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 Balance Summary'!$B$3</c:f>
              <c:strCache>
                <c:ptCount val="1"/>
                <c:pt idx="0">
                  <c:v>Committed</c:v>
                </c:pt>
              </c:strCache>
            </c:strRef>
          </c:tx>
          <c:spPr>
            <a:solidFill>
              <a:srgbClr val="4472C4"/>
            </a:solidFill>
            <a:ln>
              <a:noFill/>
            </a:ln>
            <a:effectLst/>
          </c:spPr>
          <c:invertIfNegative val="0"/>
          <c:cat>
            <c:strRef>
              <c:f>'PR Balance Summary'!$A$4:$A$8</c:f>
              <c:strCache>
                <c:ptCount val="5"/>
                <c:pt idx="0">
                  <c:v>Tuition</c:v>
                </c:pt>
                <c:pt idx="1">
                  <c:v>Auxiliary</c:v>
                </c:pt>
                <c:pt idx="2">
                  <c:v>General Operations</c:v>
                </c:pt>
                <c:pt idx="3">
                  <c:v>Other Unrestricted</c:v>
                </c:pt>
                <c:pt idx="4">
                  <c:v>Federal Indirect Costs</c:v>
                </c:pt>
              </c:strCache>
            </c:strRef>
          </c:cat>
          <c:val>
            <c:numRef>
              <c:f>'PR Balance Summary'!$B$4:$B$8</c:f>
              <c:numCache>
                <c:formatCode>_(* #,##0.0_);_(* \(#,##0.0\);_(* "-"??_);_(@_)</c:formatCode>
                <c:ptCount val="5"/>
                <c:pt idx="0">
                  <c:v>15.4</c:v>
                </c:pt>
                <c:pt idx="1">
                  <c:v>13.2</c:v>
                </c:pt>
                <c:pt idx="2">
                  <c:v>2.7</c:v>
                </c:pt>
                <c:pt idx="3">
                  <c:v>0.7</c:v>
                </c:pt>
                <c:pt idx="4">
                  <c:v>0.7</c:v>
                </c:pt>
              </c:numCache>
            </c:numRef>
          </c:val>
          <c:extLst>
            <c:ext xmlns:c16="http://schemas.microsoft.com/office/drawing/2014/chart" uri="{C3380CC4-5D6E-409C-BE32-E72D297353CC}">
              <c16:uniqueId val="{00000000-554F-4F2B-AA4B-F664655391AB}"/>
            </c:ext>
          </c:extLst>
        </c:ser>
        <c:ser>
          <c:idx val="1"/>
          <c:order val="1"/>
          <c:tx>
            <c:strRef>
              <c:f>'PR Balance Summary'!$C$3</c:f>
              <c:strCache>
                <c:ptCount val="1"/>
                <c:pt idx="0">
                  <c:v>Non-committed</c:v>
                </c:pt>
              </c:strCache>
            </c:strRef>
          </c:tx>
          <c:spPr>
            <a:solidFill>
              <a:schemeClr val="accent2"/>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2-554F-4F2B-AA4B-F664655391AB}"/>
              </c:ext>
            </c:extLst>
          </c:dPt>
          <c:cat>
            <c:strRef>
              <c:f>'PR Balance Summary'!$A$4:$A$8</c:f>
              <c:strCache>
                <c:ptCount val="5"/>
                <c:pt idx="0">
                  <c:v>Tuition</c:v>
                </c:pt>
                <c:pt idx="1">
                  <c:v>Auxiliary</c:v>
                </c:pt>
                <c:pt idx="2">
                  <c:v>General Operations</c:v>
                </c:pt>
                <c:pt idx="3">
                  <c:v>Other Unrestricted</c:v>
                </c:pt>
                <c:pt idx="4">
                  <c:v>Federal Indirect Costs</c:v>
                </c:pt>
              </c:strCache>
            </c:strRef>
          </c:cat>
          <c:val>
            <c:numRef>
              <c:f>'PR Balance Summary'!$C$4:$C$8</c:f>
              <c:numCache>
                <c:formatCode>_(* #,##0.0_);_(* \(#,##0.0\);_(* "-"??_);_(@_)</c:formatCode>
                <c:ptCount val="5"/>
                <c:pt idx="0">
                  <c:v>0.7</c:v>
                </c:pt>
                <c:pt idx="1">
                  <c:v>0.9</c:v>
                </c:pt>
                <c:pt idx="2">
                  <c:v>0.8</c:v>
                </c:pt>
                <c:pt idx="3">
                  <c:v>0.1</c:v>
                </c:pt>
                <c:pt idx="4">
                  <c:v>0.2</c:v>
                </c:pt>
              </c:numCache>
            </c:numRef>
          </c:val>
          <c:extLst>
            <c:ext xmlns:c16="http://schemas.microsoft.com/office/drawing/2014/chart" uri="{C3380CC4-5D6E-409C-BE32-E72D297353CC}">
              <c16:uniqueId val="{00000001-554F-4F2B-AA4B-F664655391AB}"/>
            </c:ext>
          </c:extLst>
        </c:ser>
        <c:dLbls>
          <c:showLegendKey val="0"/>
          <c:showVal val="0"/>
          <c:showCatName val="0"/>
          <c:showSerName val="0"/>
          <c:showPercent val="0"/>
          <c:showBubbleSize val="0"/>
        </c:dLbls>
        <c:gapWidth val="100"/>
        <c:overlap val="100"/>
        <c:axId val="1840031728"/>
        <c:axId val="1639501856"/>
      </c:barChart>
      <c:catAx>
        <c:axId val="184003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39501856"/>
        <c:crosses val="autoZero"/>
        <c:auto val="1"/>
        <c:lblAlgn val="ctr"/>
        <c:lblOffset val="100"/>
        <c:noMultiLvlLbl val="0"/>
      </c:catAx>
      <c:valAx>
        <c:axId val="163950185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 millions)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840031728"/>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change'!$B$13:$B$15</cx:f>
        <cx:lvl ptCount="3" formatCode="_(* #,##0_);_(* \(#,##0\);_(* &quot;-&quot;??_);_(@_)">
          <cx:pt idx="0">5404856</cx:pt>
          <cx:pt idx="1">676061</cx:pt>
          <cx:pt idx="2">6080917</cx:pt>
        </cx:lvl>
      </cx:numDim>
    </cx:data>
  </cx:chartData>
  <cx:chart>
    <cx:title pos="t" align="ctr" overlay="0">
      <cx:tx>
        <cx:txData>
          <cx:v>CSET</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CSET</a:t>
          </a:r>
        </a:p>
      </cx:txPr>
    </cx:title>
    <cx:plotArea>
      <cx:plotAreaRegion>
        <cx:series layoutId="waterfall" uniqueId="{D2C9A473-401C-49E8-94E0-A03C582CDA35}">
          <cx:spPr>
            <a:solidFill>
              <a:srgbClr val="70AD47"/>
            </a:solidFill>
          </cx:spPr>
          <cx:dataPt idx="1">
            <cx:spPr>
              <a:solidFill>
                <a:srgbClr val="00B05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8000000"/>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change'!$C$13:$C$15</cx:f>
        <cx:lvl ptCount="3" formatCode="_(* #,##0_);_(* \(#,##0\);_(* &quot;-&quot;??_);_(@_)">
          <cx:pt idx="0">7616137</cx:pt>
          <cx:pt idx="1">90366</cx:pt>
          <cx:pt idx="2">7706503</cx:pt>
        </cx:lvl>
      </cx:numDim>
    </cx:data>
  </cx:chartData>
  <cx:chart>
    <cx:title pos="t" align="ctr" overlay="0">
      <cx:tx>
        <cx:txData>
          <cx:v>CAHSS</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CAHSS</a:t>
          </a:r>
        </a:p>
      </cx:txPr>
    </cx:title>
    <cx:plotArea>
      <cx:plotAreaRegion>
        <cx:plotSurface>
          <cx:spPr>
            <a:solidFill>
              <a:srgbClr val="00B050"/>
            </a:solidFill>
          </cx:spPr>
        </cx:plotSurface>
        <cx:series layoutId="waterfall" uniqueId="{83893CAA-2707-41BE-9996-E88F0A79280C}">
          <cx:spPr>
            <a:solidFill>
              <a:srgbClr val="70AD47"/>
            </a:solidFill>
          </cx:spPr>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change'!$D$13:$D$15</cx:f>
        <cx:lvl ptCount="3" formatCode="_(* #,##0_);_(* \(#,##0\);_(* &quot;-&quot;??_);_(@_)">
          <cx:pt idx="0">3169678</cx:pt>
          <cx:pt idx="1">179181</cx:pt>
          <cx:pt idx="2">3348859</cx:pt>
        </cx:lvl>
      </cx:numDim>
    </cx:data>
  </cx:chartData>
  <cx:chart>
    <cx:title pos="t" align="ctr" overlay="0">
      <cx:tx>
        <cx:txData>
          <cx:v>CHESW</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CHESW</a:t>
          </a:r>
        </a:p>
      </cx:txPr>
    </cx:title>
    <cx:plotArea>
      <cx:plotAreaRegion>
        <cx:series layoutId="waterfall" uniqueId="{751C7490-9D36-4EAB-9E9B-78E992B8E577}">
          <cx:spPr>
            <a:solidFill>
              <a:srgbClr val="70AD47"/>
            </a:solidFill>
          </cx:spPr>
          <cx:dataPt idx="1">
            <cx:spPr>
              <a:solidFill>
                <a:srgbClr val="00B05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5000000"/>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change'!$E$13:$E$15</cx:f>
        <cx:lvl ptCount="3" formatCode="_(* #,##0_);_(* \(#,##0\);_(* &quot;-&quot;??_);_(@_)">
          <cx:pt idx="0">3254571</cx:pt>
          <cx:pt idx="1">694325</cx:pt>
          <cx:pt idx="2">3948896</cx:pt>
        </cx:lvl>
      </cx:numDim>
    </cx:data>
  </cx:chartData>
  <cx:chart>
    <cx:title pos="t" align="ctr" overlay="0">
      <cx:tx>
        <cx:txData>
          <cx:v>AECSB</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AECSB</a:t>
          </a:r>
        </a:p>
      </cx:txPr>
    </cx:title>
    <cx:plotArea>
      <cx:plotAreaRegion>
        <cx:series layoutId="waterfall" uniqueId="{35CF0367-E30C-4636-B773-01BA9030AABD}">
          <cx:spPr>
            <a:solidFill>
              <a:srgbClr val="70AD47"/>
            </a:solidFill>
          </cx:spPr>
          <cx:dataPt idx="1">
            <cx:spPr>
              <a:solidFill>
                <a:srgbClr val="00B05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change'!$F$13:$F$15</cx:f>
        <cx:lvl ptCount="3" formatCode="_(* #,##0_);_(* \(#,##0\);_(* &quot;-&quot;??_);_(@_)">
          <cx:pt idx="0">2073803</cx:pt>
          <cx:pt idx="1">428052</cx:pt>
          <cx:pt idx="2">2501855</cx:pt>
        </cx:lvl>
      </cx:numDim>
    </cx:data>
  </cx:chartData>
  <cx:chart>
    <cx:title pos="t" align="ctr" overlay="0">
      <cx:tx>
        <cx:txData>
          <cx:v>Academic Affairs</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Academic Affairs</a:t>
          </a:r>
        </a:p>
      </cx:txPr>
    </cx:title>
    <cx:plotArea>
      <cx:plotAreaRegion>
        <cx:series layoutId="waterfall" uniqueId="{AA9FF823-DF70-4C5B-94B4-45C79D86B528}">
          <cx:spPr>
            <a:solidFill>
              <a:srgbClr val="70AD47"/>
            </a:solidFill>
          </cx:spPr>
          <cx:dataPt idx="1">
            <cx:spPr>
              <a:solidFill>
                <a:srgbClr val="00B05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change'!$G$13:$G$15</cx:f>
        <cx:lvl ptCount="3" formatCode="_(* #,##0_);_(* \(#,##0\);_(* &quot;-&quot;??_);_(@_)">
          <cx:pt idx="0">1268117</cx:pt>
          <cx:pt idx="1">232818</cx:pt>
          <cx:pt idx="2">1500935</cx:pt>
        </cx:lvl>
      </cx:numDim>
    </cx:data>
  </cx:chartData>
  <cx:chart>
    <cx:title pos="t" align="ctr" overlay="0">
      <cx:tx>
        <cx:txData>
          <cx:v>CECE</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CECE</a:t>
          </a:r>
        </a:p>
      </cx:txPr>
    </cx:title>
    <cx:plotArea>
      <cx:plotAreaRegion>
        <cx:series layoutId="waterfall" uniqueId="{89C57B2F-2946-4E6F-BF81-CB31A0D9397C}">
          <cx:spPr>
            <a:solidFill>
              <a:srgbClr val="70AD47"/>
            </a:solidFill>
          </cx:spPr>
          <cx:dataPt idx="1">
            <cx:spPr>
              <a:solidFill>
                <a:srgbClr val="00B05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2000000"/>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YOY Change</cx:pt>
          <cx:pt idx="2">FY21</cx:pt>
        </cx:lvl>
      </cx:strDim>
      <cx:numDim type="val">
        <cx:f>'Salary change'!$H$13:$H$15</cx:f>
        <cx:lvl ptCount="3" formatCode="_(* #,##0_);_(* \(#,##0\);_(* &quot;-&quot;??_);_(@_)">
          <cx:pt idx="0">2808253</cx:pt>
          <cx:pt idx="1">539113</cx:pt>
          <cx:pt idx="2">3347366</cx:pt>
        </cx:lvl>
      </cx:numDim>
    </cx:data>
  </cx:chartData>
  <cx:chart>
    <cx:title pos="t" align="ctr" overlay="0">
      <cx:tx>
        <cx:txData>
          <cx:v>Enrollment Services</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Enrollment Services</a:t>
          </a:r>
        </a:p>
      </cx:txPr>
    </cx:title>
    <cx:plotArea>
      <cx:plotAreaRegion>
        <cx:series layoutId="waterfall" uniqueId="{9375DC65-796B-4617-99D0-87F63E07AD40}">
          <cx:spPr>
            <a:solidFill>
              <a:srgbClr val="70AD47"/>
            </a:solidFill>
          </cx:spPr>
          <cx:dataPt idx="1">
            <cx:spPr>
              <a:solidFill>
                <a:srgbClr val="00B05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FY20</cx:pt>
          <cx:pt idx="1">Change</cx:pt>
          <cx:pt idx="2">FY21</cx:pt>
        </cx:lvl>
      </cx:strDim>
      <cx:numDim type="val">
        <cx:f>'Salary change'!$I$13:$I$15</cx:f>
        <cx:lvl ptCount="3" formatCode="_(* #,##0_);_(* \(#,##0\);_(* &quot;-&quot;??_);_(@_)">
          <cx:pt idx="0">19581053</cx:pt>
          <cx:pt idx="1">-517461</cx:pt>
          <cx:pt idx="2">19063592</cx:pt>
        </cx:lvl>
      </cx:numDim>
    </cx:data>
  </cx:chartData>
  <cx:chart>
    <cx:title pos="t" align="ctr" overlay="0">
      <cx:tx>
        <cx:txData>
          <cx:v>Other</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Other</a:t>
          </a:r>
        </a:p>
      </cx:txPr>
    </cx:title>
    <cx:plotArea>
      <cx:plotAreaRegion>
        <cx:series layoutId="waterfall" uniqueId="{B41E787B-C90D-4411-B857-DB96C4C565DE}">
          <cx:spPr>
            <a:solidFill>
              <a:srgbClr val="70AD47"/>
            </a:solidFill>
          </cx:spPr>
          <cx:dataPt idx="1">
            <cx:spPr>
              <a:solidFill>
                <a:srgbClr val="FF0000"/>
              </a:soli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majorGridlines>
          <cx:spPr>
            <a:ln>
              <a:noFill/>
            </a:ln>
          </cx:spPr>
        </cx:majorGridlines>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accent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E39F-85F4-4373-8B08-4D8149C4E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417B8-85DC-4CA1-AFD7-E50D8D135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0A815-FB7C-4473-AFD6-27F7802BFF55}"/>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5" name="Footer Placeholder 4">
            <a:extLst>
              <a:ext uri="{FF2B5EF4-FFF2-40B4-BE49-F238E27FC236}">
                <a16:creationId xmlns:a16="http://schemas.microsoft.com/office/drawing/2014/main" id="{938623EE-66A9-46E9-966F-BE18D4700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E264C-CF4A-4A24-AA6F-D59E81684338}"/>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35363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BC73-6A34-4F40-BDEC-23756EC767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5F563-71A1-4D00-BF9E-089A05756C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45815-CADF-4A2C-8402-A76E5EC80E7D}"/>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5" name="Footer Placeholder 4">
            <a:extLst>
              <a:ext uri="{FF2B5EF4-FFF2-40B4-BE49-F238E27FC236}">
                <a16:creationId xmlns:a16="http://schemas.microsoft.com/office/drawing/2014/main" id="{26B1BC39-E820-4B18-B2A3-A7769DACF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E32A7-5D41-45F7-9487-89D08E442A38}"/>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234451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FD332-CCCF-4EFD-80D5-0E9677709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9B4D5-F298-4F78-ABEB-C2805D2FEA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01177-026A-4D3B-B06E-8908B884F9A9}"/>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5" name="Footer Placeholder 4">
            <a:extLst>
              <a:ext uri="{FF2B5EF4-FFF2-40B4-BE49-F238E27FC236}">
                <a16:creationId xmlns:a16="http://schemas.microsoft.com/office/drawing/2014/main" id="{9A2C1266-0CD7-4F17-A57B-948A57D9F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D2278-5984-4AD5-9C98-4657D2078F78}"/>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188421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13FF-D126-4FA8-BE71-0D819F4CA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6EFAD-2AF0-4CA8-9E05-24BF768A5A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DDF46-174F-497B-896A-B606B6323381}"/>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5" name="Footer Placeholder 4">
            <a:extLst>
              <a:ext uri="{FF2B5EF4-FFF2-40B4-BE49-F238E27FC236}">
                <a16:creationId xmlns:a16="http://schemas.microsoft.com/office/drawing/2014/main" id="{B106155F-F996-49D2-8040-6568D81D0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8B2C8-E1DF-408F-8356-DC9B5E088C3E}"/>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249498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1C31-592B-4DF9-8A83-EE1E9FE55E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4CC33A-30FB-4694-9CB1-A08F75CC2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822C3E-06F2-49D1-AA53-DD083BF9A35F}"/>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5" name="Footer Placeholder 4">
            <a:extLst>
              <a:ext uri="{FF2B5EF4-FFF2-40B4-BE49-F238E27FC236}">
                <a16:creationId xmlns:a16="http://schemas.microsoft.com/office/drawing/2014/main" id="{354E264E-7014-485D-8B7B-2D9A7BA9D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6652F-2215-4845-B089-4000EF63EA1E}"/>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30569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D65F-0F10-4ED6-A239-30F2BF5E1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459E3-7DBD-457A-B6F7-1232BC7588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AD195-6B5A-480C-8A25-A13DED292E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6652CE-49DD-4621-AD67-C2D892E3089A}"/>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6" name="Footer Placeholder 5">
            <a:extLst>
              <a:ext uri="{FF2B5EF4-FFF2-40B4-BE49-F238E27FC236}">
                <a16:creationId xmlns:a16="http://schemas.microsoft.com/office/drawing/2014/main" id="{E4091C7F-91BC-491B-B5D7-76D81CD62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8FE20-C416-46BA-A33E-E62B3BB0BAB9}"/>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227230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808D-F317-4290-BD48-122214638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20058-8004-4453-B751-F8969B656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B5E28F-362A-4B18-B991-12354359C5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4E1FE-8FF0-4F62-9A8B-5E31ED3C8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8914D6-5B9F-470A-BDAF-A25FBA6AF1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1203B-FA8F-40E3-B274-BFC63F7746BD}"/>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8" name="Footer Placeholder 7">
            <a:extLst>
              <a:ext uri="{FF2B5EF4-FFF2-40B4-BE49-F238E27FC236}">
                <a16:creationId xmlns:a16="http://schemas.microsoft.com/office/drawing/2014/main" id="{51DEB4D0-F66A-4FB0-B9C3-2073C226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43809-016B-4EE5-BBEC-AB4D1FEDE1B4}"/>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319327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6C6C-F787-4DF7-B3D9-0F8F33F13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970AE-0040-4449-A2E9-43392EB42E01}"/>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4" name="Footer Placeholder 3">
            <a:extLst>
              <a:ext uri="{FF2B5EF4-FFF2-40B4-BE49-F238E27FC236}">
                <a16:creationId xmlns:a16="http://schemas.microsoft.com/office/drawing/2014/main" id="{784166FF-69DB-4E8F-A59F-CDF6486929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EC538-FF3D-4FED-AB4A-13E62DD94A18}"/>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202030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1C380-18C6-4B7A-82FF-C0331ED1A7DB}"/>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3" name="Footer Placeholder 2">
            <a:extLst>
              <a:ext uri="{FF2B5EF4-FFF2-40B4-BE49-F238E27FC236}">
                <a16:creationId xmlns:a16="http://schemas.microsoft.com/office/drawing/2014/main" id="{5C8B7DE9-A4E4-436F-B57D-698B65579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A60D5-287A-479C-B2FA-D60D76F377FB}"/>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16848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4FA5-1C1C-411B-ABC8-20B64D069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6DE3D5-8A8D-4185-B14C-DEF54A4F9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A51F50-6533-41A3-B3FC-1D051E5AA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AD6BCA-BE80-4135-A23B-845439678D7E}"/>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6" name="Footer Placeholder 5">
            <a:extLst>
              <a:ext uri="{FF2B5EF4-FFF2-40B4-BE49-F238E27FC236}">
                <a16:creationId xmlns:a16="http://schemas.microsoft.com/office/drawing/2014/main" id="{ABF65434-8F4F-4974-9105-44E1016A8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83D6B-75B3-4E93-B411-C49952101815}"/>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338330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AAF6-BB9D-4EEB-B8C0-394E658C6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5C4BD-A823-43E4-8E46-76EF7216D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4FC41-680D-49DE-984A-CCFE7E4A7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EC8C79-79A3-4314-A5A2-D5856E20FBFC}"/>
              </a:ext>
            </a:extLst>
          </p:cNvPr>
          <p:cNvSpPr>
            <a:spLocks noGrp="1"/>
          </p:cNvSpPr>
          <p:nvPr>
            <p:ph type="dt" sz="half" idx="10"/>
          </p:nvPr>
        </p:nvSpPr>
        <p:spPr/>
        <p:txBody>
          <a:bodyPr/>
          <a:lstStyle/>
          <a:p>
            <a:fld id="{01408811-9472-4507-8995-9519D2655558}" type="datetimeFigureOut">
              <a:rPr lang="en-US" smtClean="0"/>
              <a:t>11/22/2021</a:t>
            </a:fld>
            <a:endParaRPr lang="en-US"/>
          </a:p>
        </p:txBody>
      </p:sp>
      <p:sp>
        <p:nvSpPr>
          <p:cNvPr id="6" name="Footer Placeholder 5">
            <a:extLst>
              <a:ext uri="{FF2B5EF4-FFF2-40B4-BE49-F238E27FC236}">
                <a16:creationId xmlns:a16="http://schemas.microsoft.com/office/drawing/2014/main" id="{A2314884-5649-4CC0-9D9B-F13357B15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6D3C0-8C47-4748-B286-8583CFC855CF}"/>
              </a:ext>
            </a:extLst>
          </p:cNvPr>
          <p:cNvSpPr>
            <a:spLocks noGrp="1"/>
          </p:cNvSpPr>
          <p:nvPr>
            <p:ph type="sldNum" sz="quarter" idx="12"/>
          </p:nvPr>
        </p:nvSpPr>
        <p:spPr/>
        <p:txBody>
          <a:bodyPr/>
          <a:lstStyle/>
          <a:p>
            <a:fld id="{F303CA1E-96A5-4EE1-A4D0-F3D87CBA43C8}" type="slidenum">
              <a:rPr lang="en-US" smtClean="0"/>
              <a:t>‹#›</a:t>
            </a:fld>
            <a:endParaRPr lang="en-US"/>
          </a:p>
        </p:txBody>
      </p:sp>
    </p:spTree>
    <p:extLst>
      <p:ext uri="{BB962C8B-B14F-4D97-AF65-F5344CB8AC3E}">
        <p14:creationId xmlns:p14="http://schemas.microsoft.com/office/powerpoint/2010/main" val="27322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D45EE-391C-4076-9622-C9331C6E5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0B51A-FB9F-4159-A462-A3CCA51B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6F3CD-D123-4FC7-A727-7C414B3F8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08811-9472-4507-8995-9519D2655558}" type="datetimeFigureOut">
              <a:rPr lang="en-US" smtClean="0"/>
              <a:t>11/22/2021</a:t>
            </a:fld>
            <a:endParaRPr lang="en-US"/>
          </a:p>
        </p:txBody>
      </p:sp>
      <p:sp>
        <p:nvSpPr>
          <p:cNvPr id="5" name="Footer Placeholder 4">
            <a:extLst>
              <a:ext uri="{FF2B5EF4-FFF2-40B4-BE49-F238E27FC236}">
                <a16:creationId xmlns:a16="http://schemas.microsoft.com/office/drawing/2014/main" id="{79081E98-025A-435E-B530-1D386BCD6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AE512A-E033-4628-8E9A-EADFF97F0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3CA1E-96A5-4EE1-A4D0-F3D87CBA43C8}" type="slidenum">
              <a:rPr lang="en-US" smtClean="0"/>
              <a:t>‹#›</a:t>
            </a:fld>
            <a:endParaRPr lang="en-US"/>
          </a:p>
        </p:txBody>
      </p:sp>
    </p:spTree>
    <p:extLst>
      <p:ext uri="{BB962C8B-B14F-4D97-AF65-F5344CB8AC3E}">
        <p14:creationId xmlns:p14="http://schemas.microsoft.com/office/powerpoint/2010/main" val="355388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14/relationships/chartEx" Target="../charts/chartEx4.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14/relationships/chartEx" Target="../charts/chartEx6.xml"/><Relationship Id="rId17" Type="http://schemas.openxmlformats.org/officeDocument/2006/relationships/image" Target="../media/image12.png"/><Relationship Id="rId2" Type="http://schemas.microsoft.com/office/2014/relationships/chartEx" Target="../charts/chartEx1.xml"/><Relationship Id="rId16" Type="http://schemas.microsoft.com/office/2014/relationships/chartEx" Target="../charts/chartEx8.xml"/><Relationship Id="rId1" Type="http://schemas.openxmlformats.org/officeDocument/2006/relationships/slideLayout" Target="../slideLayouts/slideLayout2.xml"/><Relationship Id="rId6" Type="http://schemas.microsoft.com/office/2014/relationships/chartEx" Target="../charts/chartEx3.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14/relationships/chartEx" Target="../charts/chartEx5.xml"/><Relationship Id="rId4" Type="http://schemas.microsoft.com/office/2014/relationships/chartEx" Target="../charts/chartEx2.xml"/><Relationship Id="rId9" Type="http://schemas.openxmlformats.org/officeDocument/2006/relationships/image" Target="../media/image8.png"/><Relationship Id="rId14" Type="http://schemas.microsoft.com/office/2014/relationships/chartEx" Target="../charts/chartEx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9E10-A4A7-47E6-9132-4B60E994D2A8}"/>
              </a:ext>
            </a:extLst>
          </p:cNvPr>
          <p:cNvSpPr>
            <a:spLocks noGrp="1"/>
          </p:cNvSpPr>
          <p:nvPr>
            <p:ph type="title"/>
          </p:nvPr>
        </p:nvSpPr>
        <p:spPr>
          <a:xfrm>
            <a:off x="2844248" y="1"/>
            <a:ext cx="6503504" cy="898494"/>
          </a:xfrm>
        </p:spPr>
        <p:txBody>
          <a:bodyPr>
            <a:normAutofit/>
          </a:bodyPr>
          <a:lstStyle/>
          <a:p>
            <a:pPr algn="ctr"/>
            <a:r>
              <a:rPr lang="en-US" sz="4800" b="1" dirty="0">
                <a:solidFill>
                  <a:srgbClr val="115740"/>
                </a:solidFill>
                <a:latin typeface="Arial Black" panose="020B0A04020102020204" pitchFamily="34" charset="0"/>
                <a:cs typeface="Calibri" panose="020F0502020204030204" pitchFamily="34" charset="0"/>
              </a:rPr>
              <a:t>BUDGET IN BRIEF</a:t>
            </a:r>
          </a:p>
        </p:txBody>
      </p:sp>
      <p:pic>
        <p:nvPicPr>
          <p:cNvPr id="8" name="Picture 7">
            <a:extLst>
              <a:ext uri="{FF2B5EF4-FFF2-40B4-BE49-F238E27FC236}">
                <a16:creationId xmlns:a16="http://schemas.microsoft.com/office/drawing/2014/main" id="{E02C3C60-81AB-492A-B5C6-CA45F28BA3F7}"/>
              </a:ext>
            </a:extLst>
          </p:cNvPr>
          <p:cNvPicPr>
            <a:picLocks noChangeAspect="1"/>
          </p:cNvPicPr>
          <p:nvPr/>
        </p:nvPicPr>
        <p:blipFill rotWithShape="1">
          <a:blip r:embed="rId2"/>
          <a:srcRect l="217" t="16535" r="-217" b="23335"/>
          <a:stretch/>
        </p:blipFill>
        <p:spPr>
          <a:xfrm>
            <a:off x="21202" y="1026170"/>
            <a:ext cx="12184049" cy="4900038"/>
          </a:xfrm>
          <a:prstGeom prst="rect">
            <a:avLst/>
          </a:prstGeom>
        </p:spPr>
      </p:pic>
      <p:cxnSp>
        <p:nvCxnSpPr>
          <p:cNvPr id="10" name="Straight Connector 9">
            <a:extLst>
              <a:ext uri="{FF2B5EF4-FFF2-40B4-BE49-F238E27FC236}">
                <a16:creationId xmlns:a16="http://schemas.microsoft.com/office/drawing/2014/main" id="{D1F25976-9396-418A-90DF-C7037AE79500}"/>
              </a:ext>
            </a:extLst>
          </p:cNvPr>
          <p:cNvCxnSpPr/>
          <p:nvPr/>
        </p:nvCxnSpPr>
        <p:spPr>
          <a:xfrm>
            <a:off x="0" y="1001862"/>
            <a:ext cx="12192000" cy="0"/>
          </a:xfrm>
          <a:prstGeom prst="line">
            <a:avLst/>
          </a:prstGeom>
          <a:ln w="76200">
            <a:solidFill>
              <a:srgbClr val="11574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6D4EA4-6F2D-4434-B064-5698FDDDDB2C}"/>
              </a:ext>
            </a:extLst>
          </p:cNvPr>
          <p:cNvCxnSpPr/>
          <p:nvPr/>
        </p:nvCxnSpPr>
        <p:spPr>
          <a:xfrm>
            <a:off x="0" y="5959504"/>
            <a:ext cx="12192000" cy="0"/>
          </a:xfrm>
          <a:prstGeom prst="line">
            <a:avLst/>
          </a:prstGeom>
          <a:ln w="76200">
            <a:solidFill>
              <a:srgbClr val="11574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789D644-4709-4197-AA37-49392F62E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487" y="6053050"/>
            <a:ext cx="1515025" cy="720740"/>
          </a:xfrm>
          <a:prstGeom prst="rect">
            <a:avLst/>
          </a:prstGeom>
        </p:spPr>
      </p:pic>
      <p:sp>
        <p:nvSpPr>
          <p:cNvPr id="14" name="TextBox 13">
            <a:extLst>
              <a:ext uri="{FF2B5EF4-FFF2-40B4-BE49-F238E27FC236}">
                <a16:creationId xmlns:a16="http://schemas.microsoft.com/office/drawing/2014/main" id="{F0DBAD64-C81C-42A8-9611-1B39D9C4D78A}"/>
              </a:ext>
            </a:extLst>
          </p:cNvPr>
          <p:cNvSpPr txBox="1"/>
          <p:nvPr/>
        </p:nvSpPr>
        <p:spPr>
          <a:xfrm>
            <a:off x="3881561" y="669778"/>
            <a:ext cx="4428876"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2021 – 2022 Budget Report</a:t>
            </a:r>
          </a:p>
        </p:txBody>
      </p:sp>
    </p:spTree>
    <p:extLst>
      <p:ext uri="{BB962C8B-B14F-4D97-AF65-F5344CB8AC3E}">
        <p14:creationId xmlns:p14="http://schemas.microsoft.com/office/powerpoint/2010/main" val="310506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C1A0-8F67-42DC-80F8-1CBC499656D1}"/>
              </a:ext>
            </a:extLst>
          </p:cNvPr>
          <p:cNvSpPr>
            <a:spLocks noGrp="1"/>
          </p:cNvSpPr>
          <p:nvPr>
            <p:ph type="title"/>
          </p:nvPr>
        </p:nvSpPr>
        <p:spPr>
          <a:xfrm>
            <a:off x="838200" y="365126"/>
            <a:ext cx="10515600" cy="420938"/>
          </a:xfrm>
        </p:spPr>
        <p:txBody>
          <a:bodyPr>
            <a:normAutofit/>
          </a:bodyPr>
          <a:lstStyle/>
          <a:p>
            <a:pPr algn="ctr"/>
            <a:r>
              <a:rPr lang="en-US" sz="2400" b="1" dirty="0">
                <a:latin typeface="Calibri" panose="020F0502020204030204" pitchFamily="34" charset="0"/>
                <a:cs typeface="Calibri" panose="020F0502020204030204" pitchFamily="34" charset="0"/>
              </a:rPr>
              <a:t>Salary Summary by Division</a:t>
            </a:r>
          </a:p>
        </p:txBody>
      </p:sp>
      <p:graphicFrame>
        <p:nvGraphicFramePr>
          <p:cNvPr id="5" name="Table 4">
            <a:extLst>
              <a:ext uri="{FF2B5EF4-FFF2-40B4-BE49-F238E27FC236}">
                <a16:creationId xmlns:a16="http://schemas.microsoft.com/office/drawing/2014/main" id="{82C8D0E6-721B-4E93-811C-51F16A899268}"/>
              </a:ext>
            </a:extLst>
          </p:cNvPr>
          <p:cNvGraphicFramePr>
            <a:graphicFrameLocks noGrp="1"/>
          </p:cNvGraphicFramePr>
          <p:nvPr>
            <p:extLst>
              <p:ext uri="{D42A27DB-BD31-4B8C-83A1-F6EECF244321}">
                <p14:modId xmlns:p14="http://schemas.microsoft.com/office/powerpoint/2010/main" val="2284622563"/>
              </p:ext>
            </p:extLst>
          </p:nvPr>
        </p:nvGraphicFramePr>
        <p:xfrm>
          <a:off x="834189" y="786064"/>
          <a:ext cx="10519612" cy="5743616"/>
        </p:xfrm>
        <a:graphic>
          <a:graphicData uri="http://schemas.openxmlformats.org/drawingml/2006/table">
            <a:tbl>
              <a:tblPr/>
              <a:tblGrid>
                <a:gridCol w="2069432">
                  <a:extLst>
                    <a:ext uri="{9D8B030D-6E8A-4147-A177-3AD203B41FA5}">
                      <a16:colId xmlns:a16="http://schemas.microsoft.com/office/drawing/2014/main" val="4183258515"/>
                    </a:ext>
                  </a:extLst>
                </a:gridCol>
                <a:gridCol w="962526">
                  <a:extLst>
                    <a:ext uri="{9D8B030D-6E8A-4147-A177-3AD203B41FA5}">
                      <a16:colId xmlns:a16="http://schemas.microsoft.com/office/drawing/2014/main" val="1149949792"/>
                    </a:ext>
                  </a:extLst>
                </a:gridCol>
                <a:gridCol w="954506">
                  <a:extLst>
                    <a:ext uri="{9D8B030D-6E8A-4147-A177-3AD203B41FA5}">
                      <a16:colId xmlns:a16="http://schemas.microsoft.com/office/drawing/2014/main" val="3207817606"/>
                    </a:ext>
                  </a:extLst>
                </a:gridCol>
                <a:gridCol w="962526">
                  <a:extLst>
                    <a:ext uri="{9D8B030D-6E8A-4147-A177-3AD203B41FA5}">
                      <a16:colId xmlns:a16="http://schemas.microsoft.com/office/drawing/2014/main" val="4235966092"/>
                    </a:ext>
                  </a:extLst>
                </a:gridCol>
                <a:gridCol w="74513">
                  <a:extLst>
                    <a:ext uri="{9D8B030D-6E8A-4147-A177-3AD203B41FA5}">
                      <a16:colId xmlns:a16="http://schemas.microsoft.com/office/drawing/2014/main" val="4251228800"/>
                    </a:ext>
                  </a:extLst>
                </a:gridCol>
                <a:gridCol w="992144">
                  <a:extLst>
                    <a:ext uri="{9D8B030D-6E8A-4147-A177-3AD203B41FA5}">
                      <a16:colId xmlns:a16="http://schemas.microsoft.com/office/drawing/2014/main" val="143854344"/>
                    </a:ext>
                  </a:extLst>
                </a:gridCol>
                <a:gridCol w="1131111">
                  <a:extLst>
                    <a:ext uri="{9D8B030D-6E8A-4147-A177-3AD203B41FA5}">
                      <a16:colId xmlns:a16="http://schemas.microsoft.com/office/drawing/2014/main" val="3154055895"/>
                    </a:ext>
                  </a:extLst>
                </a:gridCol>
                <a:gridCol w="97990">
                  <a:extLst>
                    <a:ext uri="{9D8B030D-6E8A-4147-A177-3AD203B41FA5}">
                      <a16:colId xmlns:a16="http://schemas.microsoft.com/office/drawing/2014/main" val="1345407484"/>
                    </a:ext>
                  </a:extLst>
                </a:gridCol>
                <a:gridCol w="721031">
                  <a:extLst>
                    <a:ext uri="{9D8B030D-6E8A-4147-A177-3AD203B41FA5}">
                      <a16:colId xmlns:a16="http://schemas.microsoft.com/office/drawing/2014/main" val="4139040699"/>
                    </a:ext>
                  </a:extLst>
                </a:gridCol>
                <a:gridCol w="721031">
                  <a:extLst>
                    <a:ext uri="{9D8B030D-6E8A-4147-A177-3AD203B41FA5}">
                      <a16:colId xmlns:a16="http://schemas.microsoft.com/office/drawing/2014/main" val="1392673384"/>
                    </a:ext>
                  </a:extLst>
                </a:gridCol>
                <a:gridCol w="853808">
                  <a:extLst>
                    <a:ext uri="{9D8B030D-6E8A-4147-A177-3AD203B41FA5}">
                      <a16:colId xmlns:a16="http://schemas.microsoft.com/office/drawing/2014/main" val="4017950809"/>
                    </a:ext>
                  </a:extLst>
                </a:gridCol>
                <a:gridCol w="978994">
                  <a:extLst>
                    <a:ext uri="{9D8B030D-6E8A-4147-A177-3AD203B41FA5}">
                      <a16:colId xmlns:a16="http://schemas.microsoft.com/office/drawing/2014/main" val="389393876"/>
                    </a:ext>
                  </a:extLst>
                </a:gridCol>
              </a:tblGrid>
              <a:tr h="120168">
                <a:tc>
                  <a:txBody>
                    <a:bodyPr/>
                    <a:lstStyle/>
                    <a:p>
                      <a:pPr algn="ctr" fontAlgn="b"/>
                      <a:r>
                        <a:rPr lang="en-US" sz="1000" b="0" i="0" u="none" strike="noStrike" dirty="0">
                          <a:solidFill>
                            <a:srgbClr val="000000"/>
                          </a:solidFill>
                          <a:effectLst/>
                          <a:latin typeface="Calibri" panose="020F0502020204030204" pitchFamily="34" charset="0"/>
                        </a:rPr>
                        <a:t> </a:t>
                      </a:r>
                    </a:p>
                  </a:txBody>
                  <a:tcPr marL="4581" marR="4581" marT="4581" marB="0" anchor="b">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4581" marR="4581" marT="4581"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4581" marR="4581" marT="4581"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4581" marR="4581" marT="4581"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4581" marR="4581" marT="45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gridSpan="2">
                  <a:txBody>
                    <a:bodyPr/>
                    <a:lstStyle/>
                    <a:p>
                      <a:pPr algn="ctr" fontAlgn="b"/>
                      <a:r>
                        <a:rPr lang="en-US" sz="1000" b="1" i="0" u="none" strike="noStrike">
                          <a:solidFill>
                            <a:srgbClr val="000000"/>
                          </a:solidFill>
                          <a:effectLst/>
                          <a:latin typeface="Calibri" panose="020F0502020204030204" pitchFamily="34" charset="0"/>
                        </a:rPr>
                        <a:t> Summary of Change </a:t>
                      </a:r>
                    </a:p>
                  </a:txBody>
                  <a:tcPr marL="4581" marR="4581" marT="45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4581" marR="4581" marT="45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gridSpan="4">
                  <a:txBody>
                    <a:bodyPr/>
                    <a:lstStyle/>
                    <a:p>
                      <a:pPr algn="ctr" fontAlgn="b"/>
                      <a:r>
                        <a:rPr lang="en-US" sz="1000" b="1" i="0" u="none" strike="noStrike">
                          <a:solidFill>
                            <a:srgbClr val="000000"/>
                          </a:solidFill>
                          <a:effectLst/>
                          <a:latin typeface="Calibri" panose="020F0502020204030204" pitchFamily="34" charset="0"/>
                        </a:rPr>
                        <a:t>New Positions Added</a:t>
                      </a:r>
                    </a:p>
                  </a:txBody>
                  <a:tcPr marL="4581" marR="4581" marT="4581"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4617053"/>
                  </a:ext>
                </a:extLst>
              </a:tr>
              <a:tr h="366515">
                <a:tc>
                  <a:txBody>
                    <a:bodyPr/>
                    <a:lstStyle/>
                    <a:p>
                      <a:pPr algn="ctr" fontAlgn="ctr"/>
                      <a:r>
                        <a:rPr lang="en-US" sz="1000" b="1" i="0" u="none" strike="noStrike" dirty="0">
                          <a:solidFill>
                            <a:srgbClr val="000000"/>
                          </a:solidFill>
                          <a:effectLst/>
                          <a:latin typeface="Calibri" panose="020F0502020204030204" pitchFamily="34" charset="0"/>
                        </a:rPr>
                        <a:t>Division</a:t>
                      </a:r>
                    </a:p>
                  </a:txBody>
                  <a:tcPr marL="4581" marR="4581" marT="4581" marB="0" anchor="ctr">
                    <a:lnL w="3175"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dirty="0">
                          <a:solidFill>
                            <a:srgbClr val="000000"/>
                          </a:solidFill>
                          <a:effectLst/>
                          <a:latin typeface="Calibri" panose="020F0502020204030204" pitchFamily="34" charset="0"/>
                        </a:rPr>
                        <a:t> 2018-19 </a:t>
                      </a:r>
                    </a:p>
                  </a:txBody>
                  <a:tcPr marL="4581" marR="4581" marT="4581" marB="0" anchor="ctr">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dirty="0">
                          <a:solidFill>
                            <a:srgbClr val="000000"/>
                          </a:solidFill>
                          <a:effectLst/>
                          <a:latin typeface="Calibri" panose="020F0502020204030204" pitchFamily="34" charset="0"/>
                        </a:rPr>
                        <a:t> 2019-20 </a:t>
                      </a:r>
                    </a:p>
                  </a:txBody>
                  <a:tcPr marL="4581" marR="4581" marT="4581" marB="0" anchor="ctr">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dirty="0">
                          <a:solidFill>
                            <a:srgbClr val="000000"/>
                          </a:solidFill>
                          <a:effectLst/>
                          <a:latin typeface="Calibri" panose="020F0502020204030204" pitchFamily="34" charset="0"/>
                        </a:rPr>
                        <a:t> 2020-21 </a:t>
                      </a:r>
                    </a:p>
                  </a:txBody>
                  <a:tcPr marL="4581" marR="4581" marT="458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4581" marR="4581" marT="45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 Incr (Decr) 2018-19 to 2019-20 </a:t>
                      </a:r>
                    </a:p>
                  </a:txBody>
                  <a:tcPr marL="4581" marR="4581" marT="458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 Incr (Decr) 2019-20 to 2020-21 </a:t>
                      </a:r>
                    </a:p>
                  </a:txBody>
                  <a:tcPr marL="4581" marR="4581" marT="458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4581" marR="4581" marT="45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 2018-19 </a:t>
                      </a:r>
                    </a:p>
                  </a:txBody>
                  <a:tcPr marL="4581" marR="4581" marT="458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Calibri" panose="020F0502020204030204" pitchFamily="34" charset="0"/>
                        </a:rPr>
                        <a:t> 2019-20 </a:t>
                      </a:r>
                    </a:p>
                  </a:txBody>
                  <a:tcPr marL="4581" marR="4581" marT="4581" marB="0" anchor="ctr">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Calibri" panose="020F0502020204030204" pitchFamily="34" charset="0"/>
                        </a:rPr>
                        <a:t> 2020-21 </a:t>
                      </a:r>
                    </a:p>
                  </a:txBody>
                  <a:tcPr marL="4581" marR="4581" marT="4581" marB="0" anchor="ctr">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Calibri" panose="020F0502020204030204" pitchFamily="34" charset="0"/>
                        </a:rPr>
                        <a:t> 2021-22 </a:t>
                      </a:r>
                    </a:p>
                  </a:txBody>
                  <a:tcPr marL="4581" marR="4581" marT="4581" marB="0" anchor="ctr">
                    <a:lnL>
                      <a:noFill/>
                    </a:lnL>
                    <a:lnR w="3175"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01879044"/>
                  </a:ext>
                </a:extLst>
              </a:tr>
              <a:tr h="217505">
                <a:tc>
                  <a:txBody>
                    <a:bodyPr/>
                    <a:lstStyle/>
                    <a:p>
                      <a:pPr algn="l" fontAlgn="b"/>
                      <a:r>
                        <a:rPr lang="en-US" sz="1000" b="1" i="0" u="none" strike="noStrike" dirty="0">
                          <a:solidFill>
                            <a:srgbClr val="000000"/>
                          </a:solidFill>
                          <a:effectLst/>
                          <a:latin typeface="Calibri" panose="020F0502020204030204" pitchFamily="34" charset="0"/>
                        </a:rPr>
                        <a:t>01 - Chancellor</a:t>
                      </a:r>
                    </a:p>
                  </a:txBody>
                  <a:tcPr marL="4581" marR="4581" marT="4581" marB="0" anchor="b">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483,612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408,823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457,464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(74,789)</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48,641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   </a:t>
                      </a:r>
                    </a:p>
                  </a:txBody>
                  <a:tcPr marL="4581" marR="4581" marT="458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60,000 </a:t>
                      </a:r>
                    </a:p>
                  </a:txBody>
                  <a:tcPr marL="4581" marR="4581" marT="4581" marB="0" anchor="b">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889042"/>
                  </a:ext>
                </a:extLst>
              </a:tr>
              <a:tr h="217505">
                <a:tc>
                  <a:txBody>
                    <a:bodyPr/>
                    <a:lstStyle/>
                    <a:p>
                      <a:pPr algn="l" fontAlgn="b"/>
                      <a:r>
                        <a:rPr lang="en-US" sz="1000" b="1" i="0" u="none" strike="noStrike" dirty="0">
                          <a:solidFill>
                            <a:srgbClr val="000000"/>
                          </a:solidFill>
                          <a:effectLst/>
                          <a:latin typeface="Calibri" panose="020F0502020204030204" pitchFamily="34" charset="0"/>
                        </a:rPr>
                        <a:t>03 - Athletics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2,095,146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2,069,846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2,033,377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(25,300)</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(36,469)</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55,000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21308835"/>
                  </a:ext>
                </a:extLst>
              </a:tr>
              <a:tr h="217505">
                <a:tc>
                  <a:txBody>
                    <a:bodyPr/>
                    <a:lstStyle/>
                    <a:p>
                      <a:pPr algn="l" fontAlgn="b"/>
                      <a:r>
                        <a:rPr lang="en-US" sz="1000" b="1" i="0" u="none" strike="noStrike" dirty="0">
                          <a:solidFill>
                            <a:srgbClr val="000000"/>
                          </a:solidFill>
                          <a:effectLst/>
                          <a:latin typeface="Calibri" panose="020F0502020204030204" pitchFamily="34" charset="0"/>
                        </a:rPr>
                        <a:t>09 - Urec &amp; Kress Events Center</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276,216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263,943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286,690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(12,273)</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22,748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58135838"/>
                  </a:ext>
                </a:extLst>
              </a:tr>
              <a:tr h="217505">
                <a:tc>
                  <a:txBody>
                    <a:bodyPr/>
                    <a:lstStyle/>
                    <a:p>
                      <a:pPr algn="l" fontAlgn="b"/>
                      <a:r>
                        <a:rPr lang="en-US" sz="1000" b="1" i="0" u="none" strike="noStrike" dirty="0">
                          <a:solidFill>
                            <a:srgbClr val="000000"/>
                          </a:solidFill>
                          <a:effectLst/>
                          <a:latin typeface="Calibri" panose="020F0502020204030204" pitchFamily="34" charset="0"/>
                        </a:rPr>
                        <a:t>12 - Academic Affairs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1,783,324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2,073,803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2,501,855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290,479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428,051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178,497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454,860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55,000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00979315"/>
                  </a:ext>
                </a:extLst>
              </a:tr>
              <a:tr h="217505">
                <a:tc>
                  <a:txBody>
                    <a:bodyPr/>
                    <a:lstStyle/>
                    <a:p>
                      <a:pPr algn="l" fontAlgn="b"/>
                      <a:r>
                        <a:rPr lang="en-US" sz="1000" b="1" i="0" u="none" strike="noStrike">
                          <a:solidFill>
                            <a:srgbClr val="000000"/>
                          </a:solidFill>
                          <a:effectLst/>
                          <a:latin typeface="Calibri" panose="020F0502020204030204" pitchFamily="34" charset="0"/>
                        </a:rPr>
                        <a:t>13 - CECE</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1,042,701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1,268,117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1,500,935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225,416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232,818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136,363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441,190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9713489"/>
                  </a:ext>
                </a:extLst>
              </a:tr>
              <a:tr h="217505">
                <a:tc>
                  <a:txBody>
                    <a:bodyPr/>
                    <a:lstStyle/>
                    <a:p>
                      <a:pPr algn="l" fontAlgn="b"/>
                      <a:r>
                        <a:rPr lang="en-US" sz="1000" b="1" i="0" u="none" strike="noStrike">
                          <a:solidFill>
                            <a:srgbClr val="000000"/>
                          </a:solidFill>
                          <a:effectLst/>
                          <a:latin typeface="Calibri" panose="020F0502020204030204" pitchFamily="34" charset="0"/>
                        </a:rPr>
                        <a:t>14 - Enrollment Services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2,712,489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2,808,253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3,347,366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95,764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539,114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47,859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45,702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251,000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351,000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94609475"/>
                  </a:ext>
                </a:extLst>
              </a:tr>
              <a:tr h="217505">
                <a:tc>
                  <a:txBody>
                    <a:bodyPr/>
                    <a:lstStyle/>
                    <a:p>
                      <a:pPr algn="l" fontAlgn="b"/>
                      <a:r>
                        <a:rPr lang="en-US" sz="1000" b="1" i="0" u="none" strike="noStrike">
                          <a:solidFill>
                            <a:srgbClr val="000000"/>
                          </a:solidFill>
                          <a:effectLst/>
                          <a:latin typeface="Calibri" panose="020F0502020204030204" pitchFamily="34" charset="0"/>
                        </a:rPr>
                        <a:t>18 - Univ Inclusivity &amp; Student Affairs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2,456,725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2,582,111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2,191,451 </a:t>
                      </a:r>
                    </a:p>
                  </a:txBody>
                  <a:tcPr marL="4581" marR="4581" marT="4581"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125,386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(390,660)</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162,129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65,000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43,000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55582711"/>
                  </a:ext>
                </a:extLst>
              </a:tr>
              <a:tr h="217505">
                <a:tc>
                  <a:txBody>
                    <a:bodyPr/>
                    <a:lstStyle/>
                    <a:p>
                      <a:pPr algn="l" fontAlgn="b"/>
                      <a:r>
                        <a:rPr lang="en-US" sz="1000" b="1" i="0" u="none" strike="noStrike">
                          <a:solidFill>
                            <a:srgbClr val="000000"/>
                          </a:solidFill>
                          <a:effectLst/>
                          <a:latin typeface="Calibri" panose="020F0502020204030204" pitchFamily="34" charset="0"/>
                        </a:rPr>
                        <a:t>24 - CSET</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4,940,536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5,404,856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6,080,917 </a:t>
                      </a:r>
                    </a:p>
                  </a:txBody>
                  <a:tcPr marL="4581" marR="4581" marT="4581"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464,320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676,061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67,626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142,800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476,260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90,000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37583432"/>
                  </a:ext>
                </a:extLst>
              </a:tr>
              <a:tr h="217505">
                <a:tc>
                  <a:txBody>
                    <a:bodyPr/>
                    <a:lstStyle/>
                    <a:p>
                      <a:pPr algn="l" fontAlgn="b"/>
                      <a:r>
                        <a:rPr lang="en-US" sz="1000" b="1" i="0" u="none" strike="noStrike">
                          <a:solidFill>
                            <a:srgbClr val="000000"/>
                          </a:solidFill>
                          <a:effectLst/>
                          <a:latin typeface="Calibri" panose="020F0502020204030204" pitchFamily="34" charset="0"/>
                        </a:rPr>
                        <a:t>26 - CAHSS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7,233,214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7,616,137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7,706,503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382,923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90,366 </a:t>
                      </a:r>
                    </a:p>
                  </a:txBody>
                  <a:tcPr marL="4581" marR="4581" marT="4581"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55,080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181,400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155,000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66393374"/>
                  </a:ext>
                </a:extLst>
              </a:tr>
              <a:tr h="217505">
                <a:tc>
                  <a:txBody>
                    <a:bodyPr/>
                    <a:lstStyle/>
                    <a:p>
                      <a:pPr algn="l" fontAlgn="b"/>
                      <a:r>
                        <a:rPr lang="en-US" sz="1000" b="1" i="0" u="none" strike="noStrike">
                          <a:solidFill>
                            <a:srgbClr val="000000"/>
                          </a:solidFill>
                          <a:effectLst/>
                          <a:latin typeface="Calibri" panose="020F0502020204030204" pitchFamily="34" charset="0"/>
                        </a:rPr>
                        <a:t>30 - CHESW</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3,199,934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3,169,678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3,348,859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(30,256)</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179,181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199,900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227,000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69602728"/>
                  </a:ext>
                </a:extLst>
              </a:tr>
              <a:tr h="217505">
                <a:tc>
                  <a:txBody>
                    <a:bodyPr/>
                    <a:lstStyle/>
                    <a:p>
                      <a:pPr algn="l" fontAlgn="b"/>
                      <a:r>
                        <a:rPr lang="en-US" sz="1000" b="1" i="0" u="none" strike="noStrike">
                          <a:solidFill>
                            <a:srgbClr val="000000"/>
                          </a:solidFill>
                          <a:effectLst/>
                          <a:latin typeface="Calibri" panose="020F0502020204030204" pitchFamily="34" charset="0"/>
                        </a:rPr>
                        <a:t>32 - Business School</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2,874,672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3,254,571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3,948,896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379,899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694,325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346,830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345,500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95466331"/>
                  </a:ext>
                </a:extLst>
              </a:tr>
              <a:tr h="217505">
                <a:tc>
                  <a:txBody>
                    <a:bodyPr/>
                    <a:lstStyle/>
                    <a:p>
                      <a:pPr algn="l" fontAlgn="b"/>
                      <a:r>
                        <a:rPr lang="en-US" sz="1000" b="1" i="0" u="none" strike="noStrike">
                          <a:solidFill>
                            <a:srgbClr val="000000"/>
                          </a:solidFill>
                          <a:effectLst/>
                          <a:latin typeface="Calibri" panose="020F0502020204030204" pitchFamily="34" charset="0"/>
                        </a:rPr>
                        <a:t>33 - Information Technology</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1,877,206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2,090,672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2,085,385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213,466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(5,287)</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201,246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91,163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7119510"/>
                  </a:ext>
                </a:extLst>
              </a:tr>
              <a:tr h="217505">
                <a:tc>
                  <a:txBody>
                    <a:bodyPr/>
                    <a:lstStyle/>
                    <a:p>
                      <a:pPr algn="l" fontAlgn="b"/>
                      <a:r>
                        <a:rPr lang="en-US" sz="1000" b="1" i="0" u="none" strike="noStrike">
                          <a:solidFill>
                            <a:srgbClr val="000000"/>
                          </a:solidFill>
                          <a:effectLst/>
                          <a:latin typeface="Calibri" panose="020F0502020204030204" pitchFamily="34" charset="0"/>
                        </a:rPr>
                        <a:t>36 - Library</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702,812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721,515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722,335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18,703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820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73390125"/>
                  </a:ext>
                </a:extLst>
              </a:tr>
              <a:tr h="217505">
                <a:tc>
                  <a:txBody>
                    <a:bodyPr/>
                    <a:lstStyle/>
                    <a:p>
                      <a:pPr algn="l" fontAlgn="b"/>
                      <a:r>
                        <a:rPr lang="en-US" sz="1000" b="1" i="0" u="none" strike="noStrike">
                          <a:solidFill>
                            <a:srgbClr val="000000"/>
                          </a:solidFill>
                          <a:effectLst/>
                          <a:latin typeface="Calibri" panose="020F0502020204030204" pitchFamily="34" charset="0"/>
                        </a:rPr>
                        <a:t>40 - Business &amp; Finance</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2,342,853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2,305,326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2,426,390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(37,527)</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121,064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100,560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94202126"/>
                  </a:ext>
                </a:extLst>
              </a:tr>
              <a:tr h="217505">
                <a:tc>
                  <a:txBody>
                    <a:bodyPr/>
                    <a:lstStyle/>
                    <a:p>
                      <a:pPr algn="l" fontAlgn="b"/>
                      <a:r>
                        <a:rPr lang="en-US" sz="1000" b="1" i="0" u="none" strike="noStrike">
                          <a:solidFill>
                            <a:srgbClr val="000000"/>
                          </a:solidFill>
                          <a:effectLst/>
                          <a:latin typeface="Calibri" panose="020F0502020204030204" pitchFamily="34" charset="0"/>
                        </a:rPr>
                        <a:t>45 - Facilities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2,262,063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2,287,374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2,193,673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25,311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(93,701)</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53,500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78,030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76,000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85374885"/>
                  </a:ext>
                </a:extLst>
              </a:tr>
              <a:tr h="217505">
                <a:tc>
                  <a:txBody>
                    <a:bodyPr/>
                    <a:lstStyle/>
                    <a:p>
                      <a:pPr algn="l" fontAlgn="b"/>
                      <a:r>
                        <a:rPr lang="en-US" sz="1000" b="1" i="0" u="none" strike="noStrike">
                          <a:solidFill>
                            <a:srgbClr val="000000"/>
                          </a:solidFill>
                          <a:effectLst/>
                          <a:latin typeface="Calibri" panose="020F0502020204030204" pitchFamily="34" charset="0"/>
                        </a:rPr>
                        <a:t>50 - University Union</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513,645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465,470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474,750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(48,175)</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9,280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38,000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86143362"/>
                  </a:ext>
                </a:extLst>
              </a:tr>
              <a:tr h="217505">
                <a:tc>
                  <a:txBody>
                    <a:bodyPr/>
                    <a:lstStyle/>
                    <a:p>
                      <a:pPr algn="l" fontAlgn="b"/>
                      <a:r>
                        <a:rPr lang="en-US" sz="1000" b="1" i="0" u="none" strike="noStrike">
                          <a:solidFill>
                            <a:srgbClr val="000000"/>
                          </a:solidFill>
                          <a:effectLst/>
                          <a:latin typeface="Calibri" panose="020F0502020204030204" pitchFamily="34" charset="0"/>
                        </a:rPr>
                        <a:t>55 - Weidner Center</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384,258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403,610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281,838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19,352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(121,772)</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51356428"/>
                  </a:ext>
                </a:extLst>
              </a:tr>
              <a:tr h="217505">
                <a:tc>
                  <a:txBody>
                    <a:bodyPr/>
                    <a:lstStyle/>
                    <a:p>
                      <a:pPr algn="l" fontAlgn="b"/>
                      <a:r>
                        <a:rPr lang="en-US" sz="1000" b="1" i="0" u="none" strike="noStrike">
                          <a:solidFill>
                            <a:srgbClr val="000000"/>
                          </a:solidFill>
                          <a:effectLst/>
                          <a:latin typeface="Calibri" panose="020F0502020204030204" pitchFamily="34" charset="0"/>
                        </a:rPr>
                        <a:t>65 - Univ. Advancement</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572,725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624,549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587,815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51,824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(36,734)</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70,000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05509003"/>
                  </a:ext>
                </a:extLst>
              </a:tr>
              <a:tr h="217505">
                <a:tc>
                  <a:txBody>
                    <a:bodyPr/>
                    <a:lstStyle/>
                    <a:p>
                      <a:pPr algn="l" fontAlgn="b"/>
                      <a:r>
                        <a:rPr lang="en-US" sz="1000" b="1" i="0" u="none" strike="noStrike">
                          <a:solidFill>
                            <a:srgbClr val="000000"/>
                          </a:solidFill>
                          <a:effectLst/>
                          <a:latin typeface="Calibri" panose="020F0502020204030204" pitchFamily="34" charset="0"/>
                        </a:rPr>
                        <a:t>67 - Marketing</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581,399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628,244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725,172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46,845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96,928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57,222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44,720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62504268"/>
                  </a:ext>
                </a:extLst>
              </a:tr>
              <a:tr h="217505">
                <a:tc>
                  <a:txBody>
                    <a:bodyPr/>
                    <a:lstStyle/>
                    <a:p>
                      <a:pPr algn="l" fontAlgn="b"/>
                      <a:r>
                        <a:rPr lang="en-US" sz="1000" b="1" i="0" u="none" strike="noStrike">
                          <a:solidFill>
                            <a:srgbClr val="000000"/>
                          </a:solidFill>
                          <a:effectLst/>
                          <a:latin typeface="Calibri" panose="020F0502020204030204" pitchFamily="34" charset="0"/>
                        </a:rPr>
                        <a:t>71 - Manitowoc Campus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110,263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1,520,701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1,480,071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1,410,438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(40,630)</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46,410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43,000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67977730"/>
                  </a:ext>
                </a:extLst>
              </a:tr>
              <a:tr h="217505">
                <a:tc>
                  <a:txBody>
                    <a:bodyPr/>
                    <a:lstStyle/>
                    <a:p>
                      <a:pPr algn="l" fontAlgn="b"/>
                      <a:r>
                        <a:rPr lang="en-US" sz="1000" b="1" i="0" u="none" strike="noStrike">
                          <a:solidFill>
                            <a:srgbClr val="000000"/>
                          </a:solidFill>
                          <a:effectLst/>
                          <a:latin typeface="Calibri" panose="020F0502020204030204" pitchFamily="34" charset="0"/>
                        </a:rPr>
                        <a:t>72 - Marinette Campus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151,824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1,392,448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1,124,593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1,240,624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(267,855)</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135,645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127,500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43,000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36675597"/>
                  </a:ext>
                </a:extLst>
              </a:tr>
              <a:tr h="217505">
                <a:tc>
                  <a:txBody>
                    <a:bodyPr/>
                    <a:lstStyle/>
                    <a:p>
                      <a:pPr algn="l" fontAlgn="b"/>
                      <a:r>
                        <a:rPr lang="en-US" sz="1000" b="1" i="0" u="none" strike="noStrike">
                          <a:solidFill>
                            <a:srgbClr val="000000"/>
                          </a:solidFill>
                          <a:effectLst/>
                          <a:latin typeface="Calibri" panose="020F0502020204030204" pitchFamily="34" charset="0"/>
                        </a:rPr>
                        <a:t>73 - Sheboygan Campus</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112,147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1,777,347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1,434,392 </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1,665,200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(342,954)</a:t>
                      </a:r>
                    </a:p>
                  </a:txBody>
                  <a:tcPr marL="4581" marR="4581" marT="4581"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92,820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119,599 </a:t>
                      </a:r>
                    </a:p>
                  </a:txBody>
                  <a:tcPr marL="4581" marR="4581" marT="4581"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85863370"/>
                  </a:ext>
                </a:extLst>
              </a:tr>
              <a:tr h="217505">
                <a:tc>
                  <a:txBody>
                    <a:bodyPr/>
                    <a:lstStyle/>
                    <a:p>
                      <a:pPr algn="l" fontAlgn="b"/>
                      <a:r>
                        <a:rPr lang="en-US" sz="1000" b="1" i="0" u="none" strike="noStrike">
                          <a:solidFill>
                            <a:srgbClr val="000000"/>
                          </a:solidFill>
                          <a:effectLst/>
                          <a:latin typeface="Calibri" panose="020F0502020204030204" pitchFamily="34" charset="0"/>
                        </a:rPr>
                        <a:t>98 - Unitwide/Central</a:t>
                      </a:r>
                    </a:p>
                  </a:txBody>
                  <a:tcPr marL="4581" marR="4581" marT="4581"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91,877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39,077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558,195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(52,800)</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519,118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581" marR="4581" marT="4581"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4581" marR="4581" marT="45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4581" marR="4581" marT="4581"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10136"/>
                  </a:ext>
                </a:extLst>
              </a:tr>
              <a:tr h="217505">
                <a:tc>
                  <a:txBody>
                    <a:bodyPr/>
                    <a:lstStyle/>
                    <a:p>
                      <a:pPr algn="l" fontAlgn="b"/>
                      <a:r>
                        <a:rPr lang="en-US" sz="1000" b="1" i="0" u="none" strike="noStrike">
                          <a:solidFill>
                            <a:srgbClr val="000000"/>
                          </a:solidFill>
                          <a:effectLst/>
                          <a:latin typeface="Calibri" panose="020F0502020204030204" pitchFamily="34" charset="0"/>
                        </a:rPr>
                        <a:t>Total</a:t>
                      </a:r>
                    </a:p>
                  </a:txBody>
                  <a:tcPr marL="4581" marR="4581" marT="4581" marB="0" anchor="b">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38,801,641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45,176,468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47,498,923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4581" marR="4581" marT="4581"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6,374,827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2,322,455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4581" marR="4581" marT="4581"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388,336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$ 1,079,283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$ 2,729,970 </a:t>
                      </a:r>
                    </a:p>
                  </a:txBody>
                  <a:tcPr marL="4581" marR="4581" marT="4581"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$ 1,854,822 </a:t>
                      </a:r>
                    </a:p>
                  </a:txBody>
                  <a:tcPr marL="4581" marR="4581" marT="4581"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29973"/>
                  </a:ext>
                </a:extLst>
              </a:tr>
            </a:tbl>
          </a:graphicData>
        </a:graphic>
      </p:graphicFrame>
    </p:spTree>
    <p:extLst>
      <p:ext uri="{BB962C8B-B14F-4D97-AF65-F5344CB8AC3E}">
        <p14:creationId xmlns:p14="http://schemas.microsoft.com/office/powerpoint/2010/main" val="159311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D0B1-5476-4696-96EF-BB8E2A597B16}"/>
              </a:ext>
            </a:extLst>
          </p:cNvPr>
          <p:cNvSpPr>
            <a:spLocks noGrp="1"/>
          </p:cNvSpPr>
          <p:nvPr>
            <p:ph type="title"/>
          </p:nvPr>
        </p:nvSpPr>
        <p:spPr>
          <a:xfrm>
            <a:off x="838200" y="365125"/>
            <a:ext cx="10515600" cy="549275"/>
          </a:xfrm>
        </p:spPr>
        <p:txBody>
          <a:bodyPr>
            <a:normAutofit/>
          </a:bodyPr>
          <a:lstStyle/>
          <a:p>
            <a:pPr algn="ctr"/>
            <a:r>
              <a:rPr lang="en-US" sz="2400" b="1" dirty="0">
                <a:latin typeface="Calibri" panose="020F0502020204030204" pitchFamily="34" charset="0"/>
                <a:cs typeface="Calibri" panose="020F0502020204030204" pitchFamily="34" charset="0"/>
              </a:rPr>
              <a:t>Budget-to-Actual Comparison</a:t>
            </a:r>
          </a:p>
        </p:txBody>
      </p:sp>
      <p:graphicFrame>
        <p:nvGraphicFramePr>
          <p:cNvPr id="4" name="Table 3">
            <a:extLst>
              <a:ext uri="{FF2B5EF4-FFF2-40B4-BE49-F238E27FC236}">
                <a16:creationId xmlns:a16="http://schemas.microsoft.com/office/drawing/2014/main" id="{8C6AF5DD-A9DB-4397-9BFA-E0ADEDDB747E}"/>
              </a:ext>
            </a:extLst>
          </p:cNvPr>
          <p:cNvGraphicFramePr>
            <a:graphicFrameLocks noGrp="1"/>
          </p:cNvGraphicFramePr>
          <p:nvPr>
            <p:extLst>
              <p:ext uri="{D42A27DB-BD31-4B8C-83A1-F6EECF244321}">
                <p14:modId xmlns:p14="http://schemas.microsoft.com/office/powerpoint/2010/main" val="1381487466"/>
              </p:ext>
            </p:extLst>
          </p:nvPr>
        </p:nvGraphicFramePr>
        <p:xfrm>
          <a:off x="1628616" y="914400"/>
          <a:ext cx="8934768" cy="5721910"/>
        </p:xfrm>
        <a:graphic>
          <a:graphicData uri="http://schemas.openxmlformats.org/drawingml/2006/table">
            <a:tbl>
              <a:tblPr/>
              <a:tblGrid>
                <a:gridCol w="200190">
                  <a:extLst>
                    <a:ext uri="{9D8B030D-6E8A-4147-A177-3AD203B41FA5}">
                      <a16:colId xmlns:a16="http://schemas.microsoft.com/office/drawing/2014/main" val="715966560"/>
                    </a:ext>
                  </a:extLst>
                </a:gridCol>
                <a:gridCol w="2676216">
                  <a:extLst>
                    <a:ext uri="{9D8B030D-6E8A-4147-A177-3AD203B41FA5}">
                      <a16:colId xmlns:a16="http://schemas.microsoft.com/office/drawing/2014/main" val="1605997796"/>
                    </a:ext>
                  </a:extLst>
                </a:gridCol>
                <a:gridCol w="1011483">
                  <a:extLst>
                    <a:ext uri="{9D8B030D-6E8A-4147-A177-3AD203B41FA5}">
                      <a16:colId xmlns:a16="http://schemas.microsoft.com/office/drawing/2014/main" val="4004593222"/>
                    </a:ext>
                  </a:extLst>
                </a:gridCol>
                <a:gridCol w="1166016">
                  <a:extLst>
                    <a:ext uri="{9D8B030D-6E8A-4147-A177-3AD203B41FA5}">
                      <a16:colId xmlns:a16="http://schemas.microsoft.com/office/drawing/2014/main" val="926367327"/>
                    </a:ext>
                  </a:extLst>
                </a:gridCol>
                <a:gridCol w="154532">
                  <a:extLst>
                    <a:ext uri="{9D8B030D-6E8A-4147-A177-3AD203B41FA5}">
                      <a16:colId xmlns:a16="http://schemas.microsoft.com/office/drawing/2014/main" val="389514883"/>
                    </a:ext>
                  </a:extLst>
                </a:gridCol>
                <a:gridCol w="1127382">
                  <a:extLst>
                    <a:ext uri="{9D8B030D-6E8A-4147-A177-3AD203B41FA5}">
                      <a16:colId xmlns:a16="http://schemas.microsoft.com/office/drawing/2014/main" val="3905854272"/>
                    </a:ext>
                  </a:extLst>
                </a:gridCol>
                <a:gridCol w="1208160">
                  <a:extLst>
                    <a:ext uri="{9D8B030D-6E8A-4147-A177-3AD203B41FA5}">
                      <a16:colId xmlns:a16="http://schemas.microsoft.com/office/drawing/2014/main" val="123522025"/>
                    </a:ext>
                  </a:extLst>
                </a:gridCol>
                <a:gridCol w="154532">
                  <a:extLst>
                    <a:ext uri="{9D8B030D-6E8A-4147-A177-3AD203B41FA5}">
                      <a16:colId xmlns:a16="http://schemas.microsoft.com/office/drawing/2014/main" val="2390017430"/>
                    </a:ext>
                  </a:extLst>
                </a:gridCol>
                <a:gridCol w="1236257">
                  <a:extLst>
                    <a:ext uri="{9D8B030D-6E8A-4147-A177-3AD203B41FA5}">
                      <a16:colId xmlns:a16="http://schemas.microsoft.com/office/drawing/2014/main" val="1463855843"/>
                    </a:ext>
                  </a:extLst>
                </a:gridCol>
              </a:tblGrid>
              <a:tr h="201012">
                <a:tc rowSpan="2" gridSpan="2">
                  <a:txBody>
                    <a:bodyPr/>
                    <a:lstStyle/>
                    <a:p>
                      <a:pPr algn="l" fontAlgn="ctr"/>
                      <a:r>
                        <a:rPr lang="en-US" sz="1200" b="1" i="0" u="none" strike="noStrike" dirty="0">
                          <a:solidFill>
                            <a:srgbClr val="000000"/>
                          </a:solidFill>
                          <a:effectLst/>
                          <a:latin typeface="Calibri" panose="020F0502020204030204" pitchFamily="34" charset="0"/>
                        </a:rPr>
                        <a:t>All Funds</a:t>
                      </a:r>
                    </a:p>
                  </a:txBody>
                  <a:tcPr marL="0" marR="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w="1270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Year-Over-Year</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209590926"/>
                  </a:ext>
                </a:extLst>
              </a:tr>
              <a:tr h="211062">
                <a:tc gridSpan="2" vMerge="1">
                  <a:txBody>
                    <a:bodyPr/>
                    <a:lstStyle/>
                    <a:p>
                      <a:endParaRPr lang="en-US"/>
                    </a:p>
                  </a:txBody>
                  <a:tcPr/>
                </a:tc>
                <a:tc hMerge="1" v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Change in Actuals</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2555489"/>
                  </a:ext>
                </a:extLst>
              </a:tr>
              <a:tr h="357937">
                <a:tc gridSpan="2">
                  <a:txBody>
                    <a:bodyPr/>
                    <a:lstStyle/>
                    <a:p>
                      <a:pPr algn="l" fontAlgn="b"/>
                      <a:r>
                        <a:rPr lang="en-US" sz="1200" b="1" i="0" u="none" strike="noStrike" dirty="0">
                          <a:solidFill>
                            <a:srgbClr val="000000"/>
                          </a:solidFill>
                          <a:effectLst/>
                          <a:latin typeface="Calibri" panose="020F0502020204030204" pitchFamily="34" charset="0"/>
                        </a:rPr>
                        <a:t>Revenues </a:t>
                      </a:r>
                    </a:p>
                  </a:txBody>
                  <a:tcPr marL="0" marR="0" marT="0" marB="0" anchor="b">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  139,421,171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113,980,928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142,123,439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118,924,490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4,943,562 </a:t>
                      </a:r>
                    </a:p>
                  </a:txBody>
                  <a:tcPr marL="0" marR="0" marT="0" marB="0" anchor="b">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8857119"/>
                  </a:ext>
                </a:extLst>
              </a:tr>
              <a:tr h="357937">
                <a:tc gridSpan="2">
                  <a:txBody>
                    <a:bodyPr/>
                    <a:lstStyle/>
                    <a:p>
                      <a:pPr algn="l" fontAlgn="b"/>
                      <a:r>
                        <a:rPr lang="en-US" sz="1200" b="1" i="0" u="none" strike="noStrike" dirty="0">
                          <a:solidFill>
                            <a:srgbClr val="000000"/>
                          </a:solidFill>
                          <a:effectLst/>
                          <a:latin typeface="Calibri" panose="020F0502020204030204" pitchFamily="34" charset="0"/>
                        </a:rPr>
                        <a:t>GPR Appropriations </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33,692,839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33,475,290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33,447,714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34,518,639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1,043,349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086079"/>
                  </a:ext>
                </a:extLst>
              </a:tr>
              <a:tr h="357937">
                <a:tc gridSpan="2">
                  <a:txBody>
                    <a:bodyPr/>
                    <a:lstStyle/>
                    <a:p>
                      <a:pPr algn="l" fontAlgn="b"/>
                      <a:r>
                        <a:rPr lang="en-US" sz="1200" b="1" i="0" u="none" strike="noStrike" dirty="0">
                          <a:solidFill>
                            <a:srgbClr val="000000"/>
                          </a:solidFill>
                          <a:effectLst/>
                          <a:latin typeface="Calibri" panose="020F0502020204030204" pitchFamily="34" charset="0"/>
                        </a:rPr>
                        <a:t>Total Revenue</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  173,114,010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147,456,218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175,571,153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153,443,129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5,986,911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51123328"/>
                  </a:ext>
                </a:extLst>
              </a:tr>
              <a:tr h="211062">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02454335"/>
                  </a:ext>
                </a:extLst>
              </a:tr>
              <a:tr h="211062">
                <a:tc gridSpan="2">
                  <a:txBody>
                    <a:bodyPr/>
                    <a:lstStyle/>
                    <a:p>
                      <a:pPr algn="l" fontAlgn="b"/>
                      <a:r>
                        <a:rPr lang="en-US" sz="1200" b="1" i="0" u="none" strike="noStrike" dirty="0">
                          <a:solidFill>
                            <a:srgbClr val="000000"/>
                          </a:solidFill>
                          <a:effectLst/>
                          <a:latin typeface="Calibri" panose="020F0502020204030204" pitchFamily="34" charset="0"/>
                        </a:rPr>
                        <a:t>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97251944"/>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Permanent Salaries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46,779,771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45,176,468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50,208,377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47,498,923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2,322,455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35953779"/>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LTE and Student Salaries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3,182,657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2,696,299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3,060,944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1,918,914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(777,384)</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1477165"/>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Fringe Benefits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18,835,368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20,352,166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20,955,008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21,298,065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945,898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85401771"/>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Supplies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33,701,663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26,194,343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33,842,476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24,948,696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(1,245,647)</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34435924"/>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Capital</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2,603,716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2,040,771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3,287,899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1,320,515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(720,256)</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39066816"/>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Special Purpose</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8,156,579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8,112,218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7,433,287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8,687,662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575,444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14154212"/>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Aid to Individuals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39,688,540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41,573,580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42,223,560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43,020,880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1,447,300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77940246"/>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Sales Credits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(1,901,504)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(2,581,070)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(1,871,504)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(2,504,067)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77,003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805586"/>
                  </a:ext>
                </a:extLst>
              </a:tr>
              <a:tr h="357937">
                <a:tc gridSpan="2">
                  <a:txBody>
                    <a:bodyPr/>
                    <a:lstStyle/>
                    <a:p>
                      <a:pPr algn="l" fontAlgn="b"/>
                      <a:r>
                        <a:rPr lang="en-US" sz="1200" b="1" i="0" u="none" strike="noStrike">
                          <a:solidFill>
                            <a:srgbClr val="000000"/>
                          </a:solidFill>
                          <a:effectLst/>
                          <a:latin typeface="Calibri" panose="020F0502020204030204" pitchFamily="34" charset="0"/>
                        </a:rPr>
                        <a:t>Total 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151,046,791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143,564,775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159,140,047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146,189,589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2,624,813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8147122"/>
                  </a:ext>
                </a:extLst>
              </a:tr>
              <a:tr h="211062">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20443184"/>
                  </a:ext>
                </a:extLst>
              </a:tr>
              <a:tr h="357937">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Net Increase (Decrease)</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 $           3,891,443 </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 $             7,253,540 </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4986244"/>
                  </a:ext>
                </a:extLst>
              </a:tr>
            </a:tbl>
          </a:graphicData>
        </a:graphic>
      </p:graphicFrame>
    </p:spTree>
    <p:extLst>
      <p:ext uri="{BB962C8B-B14F-4D97-AF65-F5344CB8AC3E}">
        <p14:creationId xmlns:p14="http://schemas.microsoft.com/office/powerpoint/2010/main" val="74456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2B17-A356-4BC3-87C0-5AC6B32A8C28}"/>
              </a:ext>
            </a:extLst>
          </p:cNvPr>
          <p:cNvSpPr>
            <a:spLocks noGrp="1"/>
          </p:cNvSpPr>
          <p:nvPr>
            <p:ph type="title"/>
          </p:nvPr>
        </p:nvSpPr>
        <p:spPr>
          <a:xfrm>
            <a:off x="838198" y="467436"/>
            <a:ext cx="10515600" cy="477996"/>
          </a:xfrm>
        </p:spPr>
        <p:txBody>
          <a:bodyPr>
            <a:normAutofit/>
          </a:bodyPr>
          <a:lstStyle/>
          <a:p>
            <a:pPr algn="ctr"/>
            <a:r>
              <a:rPr lang="en-US" sz="2400" b="1" dirty="0">
                <a:latin typeface="Calibri" panose="020F0502020204030204" pitchFamily="34" charset="0"/>
                <a:cs typeface="Calibri" panose="020F0502020204030204" pitchFamily="34" charset="0"/>
              </a:rPr>
              <a:t>GPR Budget-to-Actual Comparison</a:t>
            </a:r>
          </a:p>
        </p:txBody>
      </p:sp>
      <p:graphicFrame>
        <p:nvGraphicFramePr>
          <p:cNvPr id="5" name="Table 4">
            <a:extLst>
              <a:ext uri="{FF2B5EF4-FFF2-40B4-BE49-F238E27FC236}">
                <a16:creationId xmlns:a16="http://schemas.microsoft.com/office/drawing/2014/main" id="{CC6BCAC4-6F56-44F2-BE4D-2B0B8A317375}"/>
              </a:ext>
            </a:extLst>
          </p:cNvPr>
          <p:cNvGraphicFramePr>
            <a:graphicFrameLocks noGrp="1"/>
          </p:cNvGraphicFramePr>
          <p:nvPr>
            <p:extLst>
              <p:ext uri="{D42A27DB-BD31-4B8C-83A1-F6EECF244321}">
                <p14:modId xmlns:p14="http://schemas.microsoft.com/office/powerpoint/2010/main" val="353697802"/>
              </p:ext>
            </p:extLst>
          </p:nvPr>
        </p:nvGraphicFramePr>
        <p:xfrm>
          <a:off x="1362565" y="945432"/>
          <a:ext cx="9570478" cy="5453792"/>
        </p:xfrm>
        <a:graphic>
          <a:graphicData uri="http://schemas.openxmlformats.org/drawingml/2006/table">
            <a:tbl>
              <a:tblPr/>
              <a:tblGrid>
                <a:gridCol w="211934">
                  <a:extLst>
                    <a:ext uri="{9D8B030D-6E8A-4147-A177-3AD203B41FA5}">
                      <a16:colId xmlns:a16="http://schemas.microsoft.com/office/drawing/2014/main" val="1560664291"/>
                    </a:ext>
                  </a:extLst>
                </a:gridCol>
                <a:gridCol w="2944762">
                  <a:extLst>
                    <a:ext uri="{9D8B030D-6E8A-4147-A177-3AD203B41FA5}">
                      <a16:colId xmlns:a16="http://schemas.microsoft.com/office/drawing/2014/main" val="2299693636"/>
                    </a:ext>
                  </a:extLst>
                </a:gridCol>
                <a:gridCol w="1070824">
                  <a:extLst>
                    <a:ext uri="{9D8B030D-6E8A-4147-A177-3AD203B41FA5}">
                      <a16:colId xmlns:a16="http://schemas.microsoft.com/office/drawing/2014/main" val="4108793339"/>
                    </a:ext>
                  </a:extLst>
                </a:gridCol>
                <a:gridCol w="1234421">
                  <a:extLst>
                    <a:ext uri="{9D8B030D-6E8A-4147-A177-3AD203B41FA5}">
                      <a16:colId xmlns:a16="http://schemas.microsoft.com/office/drawing/2014/main" val="1747276459"/>
                    </a:ext>
                  </a:extLst>
                </a:gridCol>
                <a:gridCol w="163597">
                  <a:extLst>
                    <a:ext uri="{9D8B030D-6E8A-4147-A177-3AD203B41FA5}">
                      <a16:colId xmlns:a16="http://schemas.microsoft.com/office/drawing/2014/main" val="4080412132"/>
                    </a:ext>
                  </a:extLst>
                </a:gridCol>
                <a:gridCol w="1193521">
                  <a:extLst>
                    <a:ext uri="{9D8B030D-6E8A-4147-A177-3AD203B41FA5}">
                      <a16:colId xmlns:a16="http://schemas.microsoft.com/office/drawing/2014/main" val="2103782794"/>
                    </a:ext>
                  </a:extLst>
                </a:gridCol>
                <a:gridCol w="1279038">
                  <a:extLst>
                    <a:ext uri="{9D8B030D-6E8A-4147-A177-3AD203B41FA5}">
                      <a16:colId xmlns:a16="http://schemas.microsoft.com/office/drawing/2014/main" val="2238528534"/>
                    </a:ext>
                  </a:extLst>
                </a:gridCol>
                <a:gridCol w="163597">
                  <a:extLst>
                    <a:ext uri="{9D8B030D-6E8A-4147-A177-3AD203B41FA5}">
                      <a16:colId xmlns:a16="http://schemas.microsoft.com/office/drawing/2014/main" val="3429318708"/>
                    </a:ext>
                  </a:extLst>
                </a:gridCol>
                <a:gridCol w="1308784">
                  <a:extLst>
                    <a:ext uri="{9D8B030D-6E8A-4147-A177-3AD203B41FA5}">
                      <a16:colId xmlns:a16="http://schemas.microsoft.com/office/drawing/2014/main" val="1364453481"/>
                    </a:ext>
                  </a:extLst>
                </a:gridCol>
              </a:tblGrid>
              <a:tr h="218329">
                <a:tc rowSpan="2" gridSpan="2">
                  <a:txBody>
                    <a:bodyPr/>
                    <a:lstStyle/>
                    <a:p>
                      <a:pPr algn="ctr" fontAlgn="ctr"/>
                      <a:r>
                        <a:rPr lang="en-US" sz="1200" b="1" i="0" u="none" strike="noStrike" dirty="0">
                          <a:solidFill>
                            <a:srgbClr val="000000"/>
                          </a:solidFill>
                          <a:effectLst/>
                          <a:latin typeface="Calibri" panose="020F0502020204030204" pitchFamily="34" charset="0"/>
                        </a:rPr>
                        <a:t>GPR Summary (102 and 103) - exclude fringes</a:t>
                      </a:r>
                    </a:p>
                  </a:txBody>
                  <a:tcPr marL="0" marR="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w="1270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Year-Over-Year</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756418390"/>
                  </a:ext>
                </a:extLst>
              </a:tr>
              <a:tr h="229246">
                <a:tc gridSpan="2" vMerge="1">
                  <a:txBody>
                    <a:bodyPr/>
                    <a:lstStyle/>
                    <a:p>
                      <a:endParaRPr lang="en-US"/>
                    </a:p>
                  </a:txBody>
                  <a:tcPr/>
                </a:tc>
                <a:tc hMerge="1" v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Change in Actuals</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69205642"/>
                  </a:ext>
                </a:extLst>
              </a:tr>
              <a:tr h="218329">
                <a:tc gridSpan="2">
                  <a:txBody>
                    <a:bodyPr/>
                    <a:lstStyle/>
                    <a:p>
                      <a:pPr algn="l" fontAlgn="b"/>
                      <a:r>
                        <a:rPr lang="en-US" sz="1200" b="1" i="0" u="none" strike="noStrike" dirty="0">
                          <a:solidFill>
                            <a:srgbClr val="000000"/>
                          </a:solidFill>
                          <a:effectLst/>
                          <a:latin typeface="Calibri" panose="020F0502020204030204" pitchFamily="34" charset="0"/>
                        </a:rPr>
                        <a:t>Expenses</a:t>
                      </a:r>
                    </a:p>
                  </a:txBody>
                  <a:tcPr marL="0" marR="0" marT="0" marB="0" anchor="b">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3385143"/>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Permanent Salaries</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31,603,482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         31,461,376 </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        33,370,182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          33,273,930 </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              1,812,554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45773774"/>
                  </a:ext>
                </a:extLst>
              </a:tr>
              <a:tr h="298425">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LTE and Student Salaries</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502,069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561,133 </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530,999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310,546</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(250,587)</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71036064"/>
                  </a:ext>
                </a:extLst>
              </a:tr>
              <a:tr h="31282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Supplies</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16,391,185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6,989,634 </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17,452,012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8,851,442</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1,861,808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02216483"/>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Capital</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1,144,230 </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980,845 </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861,607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793,949</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(186,896)</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80430098"/>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Special Purpose</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500 </a:t>
                      </a:r>
                    </a:p>
                  </a:txBody>
                  <a:tcPr marL="0" marR="0" marT="0" marB="0" anchor="b">
                    <a:lnL>
                      <a:noFill/>
                    </a:lnL>
                    <a:lnR>
                      <a:noFill/>
                    </a:lnR>
                    <a:lnT>
                      <a:noFill/>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183,667</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183,167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88965642"/>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Aid to Individuals</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478,221 </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2,555,317 </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2,795,780 </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2,778,418</a:t>
                      </a:r>
                    </a:p>
                  </a:txBody>
                  <a:tcPr marL="0" marR="0" marT="0"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223,101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60459958"/>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Sales Credits</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(1,901,504)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(2,134,872)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(1,871,504)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(1,694,228)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440,644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87323"/>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 $    48,217,683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panose="020F0502020204030204" pitchFamily="34" charset="0"/>
                        </a:rPr>
                        <a:t> $         40,413,934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53,139,076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44,497,725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              4,083,791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80603547"/>
                  </a:ext>
                </a:extLst>
              </a:tr>
              <a:tr h="218329">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FY21 Net activity - includes FY21 carryover of $7.7M</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Calibri" panose="020F0502020204030204" pitchFamily="34" charset="0"/>
                        </a:rPr>
                        <a:t>               7,805,338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8,641,352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79585057"/>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Fund 402 balance</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17,954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8,891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69211491"/>
                  </a:ext>
                </a:extLst>
              </a:tr>
              <a:tr h="218329">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Excess tuition collections - sweep to 102/103</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2,163,612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59334716"/>
                  </a:ext>
                </a:extLst>
              </a:tr>
              <a:tr h="38426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200" b="0" i="0" u="none" strike="noStrike">
                          <a:solidFill>
                            <a:srgbClr val="000000"/>
                          </a:solidFill>
                          <a:effectLst/>
                          <a:latin typeface="Calibri" panose="020F0502020204030204" pitchFamily="34" charset="0"/>
                        </a:rPr>
                        <a:t>First 2 month health insurance, fringes on covid leave, etc</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200" b="0" i="0" u="none" strike="noStrike" dirty="0">
                          <a:solidFill>
                            <a:srgbClr val="000000"/>
                          </a:solidFill>
                          <a:effectLst/>
                          <a:latin typeface="Calibri" panose="020F0502020204030204" pitchFamily="34" charset="0"/>
                        </a:rPr>
                        <a:t>                  (55,510)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(98,759)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59775184"/>
                  </a:ext>
                </a:extLst>
              </a:tr>
              <a:tr h="218329">
                <a:tc gridSpan="2">
                  <a:txBody>
                    <a:bodyPr/>
                    <a:lstStyle/>
                    <a:p>
                      <a:pPr algn="l" fontAlgn="b"/>
                      <a:r>
                        <a:rPr lang="en-US" sz="1200" b="1" i="0" u="none" strike="noStrike">
                          <a:solidFill>
                            <a:srgbClr val="000000"/>
                          </a:solidFill>
                          <a:effectLst/>
                          <a:latin typeface="Calibri" panose="020F0502020204030204" pitchFamily="34" charset="0"/>
                        </a:rPr>
                        <a:t>GPR Balance</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panose="020F0502020204030204" pitchFamily="34" charset="0"/>
                        </a:rPr>
                        <a:t> $           7,767,782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panose="020F0502020204030204" pitchFamily="34" charset="0"/>
                        </a:rPr>
                        <a:t> $          10,715,096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0564107"/>
                  </a:ext>
                </a:extLst>
              </a:tr>
              <a:tr h="218329">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Less:  FY2021 open PO encumbrances</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(91,450)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(656,299)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90889129"/>
                  </a:ext>
                </a:extLst>
              </a:tr>
              <a:tr h="229246">
                <a:tc gridSpan="2">
                  <a:txBody>
                    <a:bodyPr/>
                    <a:lstStyle/>
                    <a:p>
                      <a:pPr algn="l" fontAlgn="b"/>
                      <a:r>
                        <a:rPr lang="en-US" sz="1200" b="1" i="0" u="none" strike="noStrike" dirty="0">
                          <a:solidFill>
                            <a:srgbClr val="000000"/>
                          </a:solidFill>
                          <a:effectLst/>
                          <a:latin typeface="Calibri" panose="020F0502020204030204" pitchFamily="34" charset="0"/>
                        </a:rPr>
                        <a:t>GPR Carryover FY2021</a:t>
                      </a:r>
                    </a:p>
                  </a:txBody>
                  <a:tcPr marL="0" marR="0" marT="0" marB="0" anchor="b">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panose="020F0502020204030204" pitchFamily="34" charset="0"/>
                        </a:rPr>
                        <a:t> $           7,676,332 </a:t>
                      </a: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panose="020F0502020204030204" pitchFamily="34" charset="0"/>
                        </a:rPr>
                        <a:t> $          10,058,797 </a:t>
                      </a: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102153"/>
                  </a:ext>
                </a:extLst>
              </a:tr>
            </a:tbl>
          </a:graphicData>
        </a:graphic>
      </p:graphicFrame>
    </p:spTree>
    <p:extLst>
      <p:ext uri="{BB962C8B-B14F-4D97-AF65-F5344CB8AC3E}">
        <p14:creationId xmlns:p14="http://schemas.microsoft.com/office/powerpoint/2010/main" val="26835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BBE4-B1E9-4C68-B278-A31C0688813D}"/>
              </a:ext>
            </a:extLst>
          </p:cNvPr>
          <p:cNvSpPr>
            <a:spLocks noGrp="1"/>
          </p:cNvSpPr>
          <p:nvPr>
            <p:ph type="title"/>
          </p:nvPr>
        </p:nvSpPr>
        <p:spPr>
          <a:xfrm>
            <a:off x="838200" y="179596"/>
            <a:ext cx="10515600" cy="444500"/>
          </a:xfrm>
        </p:spPr>
        <p:txBody>
          <a:bodyPr>
            <a:normAutofit/>
          </a:bodyPr>
          <a:lstStyle/>
          <a:p>
            <a:pPr algn="ctr"/>
            <a:r>
              <a:rPr lang="en-US" sz="2400" b="1" dirty="0">
                <a:latin typeface="Calibri" panose="020F0502020204030204" pitchFamily="34" charset="0"/>
                <a:cs typeface="Calibri" panose="020F0502020204030204" pitchFamily="34" charset="0"/>
              </a:rPr>
              <a:t>Tuition Budget-to-Actual</a:t>
            </a:r>
          </a:p>
        </p:txBody>
      </p:sp>
      <p:graphicFrame>
        <p:nvGraphicFramePr>
          <p:cNvPr id="3" name="Table 2">
            <a:extLst>
              <a:ext uri="{FF2B5EF4-FFF2-40B4-BE49-F238E27FC236}">
                <a16:creationId xmlns:a16="http://schemas.microsoft.com/office/drawing/2014/main" id="{CED039FE-E080-4AB0-876E-E0D37DC18B39}"/>
              </a:ext>
            </a:extLst>
          </p:cNvPr>
          <p:cNvGraphicFramePr>
            <a:graphicFrameLocks noGrp="1"/>
          </p:cNvGraphicFramePr>
          <p:nvPr>
            <p:extLst>
              <p:ext uri="{D42A27DB-BD31-4B8C-83A1-F6EECF244321}">
                <p14:modId xmlns:p14="http://schemas.microsoft.com/office/powerpoint/2010/main" val="3479187877"/>
              </p:ext>
            </p:extLst>
          </p:nvPr>
        </p:nvGraphicFramePr>
        <p:xfrm>
          <a:off x="838200" y="624096"/>
          <a:ext cx="10515600" cy="5917199"/>
        </p:xfrm>
        <a:graphic>
          <a:graphicData uri="http://schemas.openxmlformats.org/drawingml/2006/table">
            <a:tbl>
              <a:tblPr/>
              <a:tblGrid>
                <a:gridCol w="232863">
                  <a:extLst>
                    <a:ext uri="{9D8B030D-6E8A-4147-A177-3AD203B41FA5}">
                      <a16:colId xmlns:a16="http://schemas.microsoft.com/office/drawing/2014/main" val="2272890261"/>
                    </a:ext>
                  </a:extLst>
                </a:gridCol>
                <a:gridCol w="3235571">
                  <a:extLst>
                    <a:ext uri="{9D8B030D-6E8A-4147-A177-3AD203B41FA5}">
                      <a16:colId xmlns:a16="http://schemas.microsoft.com/office/drawing/2014/main" val="3938597290"/>
                    </a:ext>
                  </a:extLst>
                </a:gridCol>
                <a:gridCol w="255016">
                  <a:extLst>
                    <a:ext uri="{9D8B030D-6E8A-4147-A177-3AD203B41FA5}">
                      <a16:colId xmlns:a16="http://schemas.microsoft.com/office/drawing/2014/main" val="602773635"/>
                    </a:ext>
                  </a:extLst>
                </a:gridCol>
                <a:gridCol w="1083776">
                  <a:extLst>
                    <a:ext uri="{9D8B030D-6E8A-4147-A177-3AD203B41FA5}">
                      <a16:colId xmlns:a16="http://schemas.microsoft.com/office/drawing/2014/main" val="3512412437"/>
                    </a:ext>
                  </a:extLst>
                </a:gridCol>
                <a:gridCol w="1194103">
                  <a:extLst>
                    <a:ext uri="{9D8B030D-6E8A-4147-A177-3AD203B41FA5}">
                      <a16:colId xmlns:a16="http://schemas.microsoft.com/office/drawing/2014/main" val="3049079493"/>
                    </a:ext>
                  </a:extLst>
                </a:gridCol>
                <a:gridCol w="179753">
                  <a:extLst>
                    <a:ext uri="{9D8B030D-6E8A-4147-A177-3AD203B41FA5}">
                      <a16:colId xmlns:a16="http://schemas.microsoft.com/office/drawing/2014/main" val="4028252708"/>
                    </a:ext>
                  </a:extLst>
                </a:gridCol>
                <a:gridCol w="1311386">
                  <a:extLst>
                    <a:ext uri="{9D8B030D-6E8A-4147-A177-3AD203B41FA5}">
                      <a16:colId xmlns:a16="http://schemas.microsoft.com/office/drawing/2014/main" val="211301022"/>
                    </a:ext>
                  </a:extLst>
                </a:gridCol>
                <a:gridCol w="1405347">
                  <a:extLst>
                    <a:ext uri="{9D8B030D-6E8A-4147-A177-3AD203B41FA5}">
                      <a16:colId xmlns:a16="http://schemas.microsoft.com/office/drawing/2014/main" val="1142114441"/>
                    </a:ext>
                  </a:extLst>
                </a:gridCol>
                <a:gridCol w="179753">
                  <a:extLst>
                    <a:ext uri="{9D8B030D-6E8A-4147-A177-3AD203B41FA5}">
                      <a16:colId xmlns:a16="http://schemas.microsoft.com/office/drawing/2014/main" val="3199562655"/>
                    </a:ext>
                  </a:extLst>
                </a:gridCol>
                <a:gridCol w="1438032">
                  <a:extLst>
                    <a:ext uri="{9D8B030D-6E8A-4147-A177-3AD203B41FA5}">
                      <a16:colId xmlns:a16="http://schemas.microsoft.com/office/drawing/2014/main" val="3455857409"/>
                    </a:ext>
                  </a:extLst>
                </a:gridCol>
              </a:tblGrid>
              <a:tr h="134452">
                <a:tc rowSpan="2" gridSpan="3">
                  <a:txBody>
                    <a:bodyPr/>
                    <a:lstStyle/>
                    <a:p>
                      <a:pPr algn="l" fontAlgn="ctr"/>
                      <a:r>
                        <a:rPr lang="en-US" sz="1100" b="1" i="0" u="none" strike="noStrike" dirty="0">
                          <a:solidFill>
                            <a:srgbClr val="000000"/>
                          </a:solidFill>
                          <a:effectLst/>
                          <a:latin typeface="Calibri" panose="020F0502020204030204" pitchFamily="34" charset="0"/>
                        </a:rPr>
                        <a:t>Fund 131 - Tuition</a:t>
                      </a:r>
                    </a:p>
                  </a:txBody>
                  <a:tcPr marL="0" marR="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rowSpan="2" hMerge="1">
                  <a:txBody>
                    <a:bodyPr/>
                    <a:lstStyle/>
                    <a:p>
                      <a:endParaRPr lang="en-US"/>
                    </a:p>
                  </a:txBody>
                  <a:tcPr/>
                </a:tc>
                <a:tc rowSpan="2" hMerge="1">
                  <a:txBody>
                    <a:bodyPr/>
                    <a:lstStyle/>
                    <a:p>
                      <a:pPr algn="ctr" fontAlgn="b"/>
                      <a:r>
                        <a:rPr lang="en-US" sz="700" b="1" i="0" u="none" strike="noStrike">
                          <a:solidFill>
                            <a:srgbClr val="000000"/>
                          </a:solidFill>
                          <a:effectLst/>
                          <a:latin typeface="Calibri" panose="020F0502020204030204" pitchFamily="34" charset="0"/>
                        </a:rPr>
                        <a:t>2019-20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2019-20</a:t>
                      </a:r>
                    </a:p>
                  </a:txBody>
                  <a:tcPr marL="0" marR="0" marT="0"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2019-20</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2020-21</a:t>
                      </a:r>
                    </a:p>
                  </a:txBody>
                  <a:tcPr marL="0" marR="0" marT="0" marB="0" anchor="b">
                    <a:lnL w="1270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2020-21</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Year-Over-Year</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287128225"/>
                  </a:ext>
                </a:extLst>
              </a:tr>
              <a:tr h="141175">
                <a:tc gridSpan="3" vMerge="1">
                  <a:txBody>
                    <a:bodyPr/>
                    <a:lstStyle/>
                    <a:p>
                      <a:endParaRPr lang="en-US"/>
                    </a:p>
                  </a:txBody>
                  <a:tcPr/>
                </a:tc>
                <a:tc hMerge="1" vMerge="1">
                  <a:txBody>
                    <a:bodyPr/>
                    <a:lstStyle/>
                    <a:p>
                      <a:endParaRPr lang="en-US"/>
                    </a:p>
                  </a:txBody>
                  <a:tcPr/>
                </a:tc>
                <a:tc hMerge="1" vMerge="1">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Budget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Budget</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Change in Actuals</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15684562"/>
                  </a:ext>
                </a:extLst>
              </a:tr>
              <a:tr h="134452">
                <a:tc gridSpan="3">
                  <a:txBody>
                    <a:bodyPr/>
                    <a:lstStyle/>
                    <a:p>
                      <a:pPr algn="l" fontAlgn="b"/>
                      <a:r>
                        <a:rPr lang="en-US" sz="1100" b="1" i="0" u="none" strike="noStrike" dirty="0">
                          <a:solidFill>
                            <a:srgbClr val="000000"/>
                          </a:solidFill>
                          <a:effectLst/>
                          <a:latin typeface="Calibri" panose="020F0502020204030204" pitchFamily="34" charset="0"/>
                        </a:rPr>
                        <a:t>Revenue</a:t>
                      </a:r>
                    </a:p>
                  </a:txBody>
                  <a:tcPr marL="0" marR="0" marT="0" marB="0" anchor="b">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5056075"/>
                  </a:ext>
                </a:extLst>
              </a:tr>
              <a:tr h="2443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Tuition Collected</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37,340,187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37,340,187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37,458,463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38,547,709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38,747,958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1,289,495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03424604"/>
                  </a:ext>
                </a:extLst>
              </a:tr>
              <a:tr h="349576">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Other Revenue - Recapture of prior year lapse $1,426,725 and other expenses from CARES Funds</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1,438,291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1,438,291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38046693"/>
                  </a:ext>
                </a:extLst>
              </a:tr>
              <a:tr h="268904">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UW Colleges restructure balance transfer</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(13,674)</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13,674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18201720"/>
                  </a:ext>
                </a:extLst>
              </a:tr>
              <a:tr h="2443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Transfer from CECE </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800,000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800,000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800,000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800,000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59973312"/>
                  </a:ext>
                </a:extLst>
              </a:tr>
              <a:tr h="2443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Transfer from UWSA</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503,000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303,000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663648"/>
                  </a:ext>
                </a:extLst>
              </a:tr>
              <a:tr h="216087">
                <a:tc gridSpan="3">
                  <a:txBody>
                    <a:bodyPr/>
                    <a:lstStyle/>
                    <a:p>
                      <a:pPr algn="l" fontAlgn="b"/>
                      <a:r>
                        <a:rPr lang="en-US" sz="1100" b="1" i="0" u="none" strike="noStrike" dirty="0">
                          <a:solidFill>
                            <a:srgbClr val="000000"/>
                          </a:solidFill>
                          <a:effectLst/>
                          <a:latin typeface="Calibri" panose="020F0502020204030204" pitchFamily="34" charset="0"/>
                        </a:rPr>
                        <a:t>Total Revenue</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pPr algn="l" fontAlgn="b"/>
                      <a:r>
                        <a:rPr lang="en-US" sz="1200" b="0" i="0" u="none" strike="noStrike">
                          <a:solidFill>
                            <a:srgbClr val="000000"/>
                          </a:solidFill>
                          <a:effectLst/>
                          <a:latin typeface="Calibri" panose="020F0502020204030204" pitchFamily="34" charset="0"/>
                        </a:rPr>
                        <a:t> $    38,140,187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38,140,187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38,444,789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38,547,709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41,489,250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3,044,461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5000771"/>
                  </a:ext>
                </a:extLst>
              </a:tr>
              <a:tr h="0">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41362177"/>
                  </a:ext>
                </a:extLst>
              </a:tr>
              <a:tr h="0">
                <a:tc gridSpan="3">
                  <a:txBody>
                    <a:bodyPr/>
                    <a:lstStyle/>
                    <a:p>
                      <a:pPr algn="l" fontAlgn="b"/>
                      <a:r>
                        <a:rPr lang="en-US" sz="1100" b="1" i="0" u="none" strike="noStrike">
                          <a:solidFill>
                            <a:srgbClr val="000000"/>
                          </a:solidFill>
                          <a:effectLst/>
                          <a:latin typeface="Calibri" panose="020F0502020204030204" pitchFamily="34" charset="0"/>
                        </a:rPr>
                        <a:t>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42321183"/>
                  </a:ext>
                </a:extLst>
              </a:tr>
              <a:tr h="244322">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Permanent Salaries</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2,260,317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2,260,317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3,561,231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2,292,775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4,104,340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543,109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7519886"/>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LTE and Student Salaries</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63,590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63,590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22,968 </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46,440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9,973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(12,995)</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35972627"/>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Fringe Benefits</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963,314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963,314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899,506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966,539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1,025,866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126,360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17632582"/>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Supplies PlanUW</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218,823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218,823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963,079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146,246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1,013,548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50,469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87984258"/>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Capital</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20,000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20,000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33,550 </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20,000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72,673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39,123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97545883"/>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Special Purpose</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11,585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9,697 </a:t>
                      </a: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(1,888)</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30131908"/>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Sales Credits</a:t>
                      </a:r>
                    </a:p>
                  </a:txBody>
                  <a:tcPr marL="0" marR="0" marT="0" marB="0" anchor="b">
                    <a:lnL>
                      <a:noFill/>
                    </a:lnL>
                    <a:lnR>
                      <a:noFill/>
                    </a:lnR>
                    <a:lnT>
                      <a:noFill/>
                    </a:lnT>
                    <a:lnB>
                      <a:noFill/>
                    </a:lnB>
                  </a:tcPr>
                </a:tc>
                <a:tc hMerge="1">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(9,242)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(132,602)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(123,360)</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249047"/>
                  </a:ext>
                </a:extLst>
              </a:tr>
              <a:tr h="244322">
                <a:tc gridSpan="3">
                  <a:txBody>
                    <a:bodyPr/>
                    <a:lstStyle/>
                    <a:p>
                      <a:pPr algn="l" fontAlgn="b"/>
                      <a:r>
                        <a:rPr lang="en-US" sz="1100" b="1" i="0" u="none" strike="noStrike">
                          <a:solidFill>
                            <a:srgbClr val="000000"/>
                          </a:solidFill>
                          <a:effectLst/>
                          <a:latin typeface="Calibri" panose="020F0502020204030204" pitchFamily="34" charset="0"/>
                        </a:rPr>
                        <a:t>Total 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pPr algn="l" fontAlgn="b"/>
                      <a:r>
                        <a:rPr lang="en-US" sz="1200" b="0" i="0" u="none" strike="noStrike">
                          <a:solidFill>
                            <a:srgbClr val="000000"/>
                          </a:solidFill>
                          <a:effectLst/>
                          <a:latin typeface="Calibri" panose="020F0502020204030204" pitchFamily="34" charset="0"/>
                        </a:rPr>
                        <a:t> $       3,526,044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3,526,044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5,482,677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3,472,000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6,103,494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620,817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0575223"/>
                  </a:ext>
                </a:extLst>
              </a:tr>
              <a:tr h="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5763431"/>
                  </a:ext>
                </a:extLst>
              </a:tr>
              <a:tr h="6374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Net </a:t>
                      </a:r>
                    </a:p>
                  </a:txBody>
                  <a:tcPr marL="0" marR="0" marT="0" marB="0" anchor="b">
                    <a:lnL>
                      <a:noFill/>
                    </a:lnL>
                    <a:lnR>
                      <a:noFill/>
                    </a:lnR>
                    <a:lnT>
                      <a:noFill/>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32,962,112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35,385,756 </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06977159"/>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Beginning fund balance</a:t>
                      </a:r>
                    </a:p>
                  </a:txBody>
                  <a:tcPr marL="0" marR="0" marT="0" marB="0" anchor="b">
                    <a:lnL>
                      <a:noFill/>
                    </a:lnL>
                    <a:lnR>
                      <a:noFill/>
                    </a:lnR>
                    <a:lnT>
                      <a:noFill/>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2,311,533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2,139,597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810520"/>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Funds available</a:t>
                      </a:r>
                    </a:p>
                  </a:txBody>
                  <a:tcPr marL="0" marR="0" marT="0" marB="0" anchor="b">
                    <a:lnL>
                      <a:noFill/>
                    </a:lnL>
                    <a:lnR>
                      <a:noFill/>
                    </a:lnR>
                    <a:lnT>
                      <a:noFill/>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35,273,645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37,525,353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80018778"/>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Tuition target - required</a:t>
                      </a:r>
                    </a:p>
                  </a:txBody>
                  <a:tcPr marL="0" marR="0" marT="0" marB="0" anchor="b">
                    <a:lnL>
                      <a:noFill/>
                    </a:lnL>
                    <a:lnR>
                      <a:noFill/>
                    </a:lnR>
                    <a:lnT>
                      <a:noFill/>
                    </a:lnT>
                    <a:lnB>
                      <a:noFill/>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(33,134,048)</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(33,134,048)</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30844986"/>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gridSpan="3">
                  <a:txBody>
                    <a:bodyPr/>
                    <a:lstStyle/>
                    <a:p>
                      <a:pPr algn="l" fontAlgn="b"/>
                      <a:r>
                        <a:rPr lang="en-US" sz="1100" b="0" i="0" u="none" strike="noStrike">
                          <a:solidFill>
                            <a:srgbClr val="000000"/>
                          </a:solidFill>
                          <a:effectLst/>
                          <a:latin typeface="Calibri" panose="020F0502020204030204" pitchFamily="34" charset="0"/>
                        </a:rPr>
                        <a:t>Tuition sweep to Fund 102/103 GPR Carryover</a:t>
                      </a: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(2,163,612)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41902058"/>
                  </a:ext>
                </a:extLst>
              </a:tr>
              <a:tr h="24432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Ending Fund Balance</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gridSpan="2">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2,139,597 </a:t>
                      </a: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2,227,693 </a:t>
                      </a: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204997"/>
                  </a:ext>
                </a:extLst>
              </a:tr>
            </a:tbl>
          </a:graphicData>
        </a:graphic>
      </p:graphicFrame>
    </p:spTree>
    <p:extLst>
      <p:ext uri="{BB962C8B-B14F-4D97-AF65-F5344CB8AC3E}">
        <p14:creationId xmlns:p14="http://schemas.microsoft.com/office/powerpoint/2010/main" val="307961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F497-E25A-4301-B84E-034DF50FF904}"/>
              </a:ext>
            </a:extLst>
          </p:cNvPr>
          <p:cNvSpPr>
            <a:spLocks noGrp="1"/>
          </p:cNvSpPr>
          <p:nvPr>
            <p:ph type="title"/>
          </p:nvPr>
        </p:nvSpPr>
        <p:spPr>
          <a:xfrm>
            <a:off x="838200" y="365125"/>
            <a:ext cx="10515600" cy="473075"/>
          </a:xfrm>
        </p:spPr>
        <p:txBody>
          <a:bodyPr>
            <a:normAutofit/>
          </a:bodyPr>
          <a:lstStyle/>
          <a:p>
            <a:pPr algn="ctr"/>
            <a:r>
              <a:rPr lang="en-US" sz="2400" b="1" dirty="0">
                <a:latin typeface="Calibri" panose="020F0502020204030204" pitchFamily="34" charset="0"/>
                <a:cs typeface="Calibri" panose="020F0502020204030204" pitchFamily="34" charset="0"/>
              </a:rPr>
              <a:t>Tuition Extension Budget-to-Actual</a:t>
            </a:r>
          </a:p>
        </p:txBody>
      </p:sp>
      <p:graphicFrame>
        <p:nvGraphicFramePr>
          <p:cNvPr id="5" name="Table 4">
            <a:extLst>
              <a:ext uri="{FF2B5EF4-FFF2-40B4-BE49-F238E27FC236}">
                <a16:creationId xmlns:a16="http://schemas.microsoft.com/office/drawing/2014/main" id="{22CFD5B4-2921-4B1C-AF6D-D2835575C3BC}"/>
              </a:ext>
            </a:extLst>
          </p:cNvPr>
          <p:cNvGraphicFramePr>
            <a:graphicFrameLocks noGrp="1"/>
          </p:cNvGraphicFramePr>
          <p:nvPr>
            <p:extLst>
              <p:ext uri="{D42A27DB-BD31-4B8C-83A1-F6EECF244321}">
                <p14:modId xmlns:p14="http://schemas.microsoft.com/office/powerpoint/2010/main" val="929619284"/>
              </p:ext>
            </p:extLst>
          </p:nvPr>
        </p:nvGraphicFramePr>
        <p:xfrm>
          <a:off x="1444487" y="838199"/>
          <a:ext cx="9117494" cy="5695412"/>
        </p:xfrm>
        <a:graphic>
          <a:graphicData uri="http://schemas.openxmlformats.org/drawingml/2006/table">
            <a:tbl>
              <a:tblPr/>
              <a:tblGrid>
                <a:gridCol w="199318">
                  <a:extLst>
                    <a:ext uri="{9D8B030D-6E8A-4147-A177-3AD203B41FA5}">
                      <a16:colId xmlns:a16="http://schemas.microsoft.com/office/drawing/2014/main" val="776022847"/>
                    </a:ext>
                  </a:extLst>
                </a:gridCol>
                <a:gridCol w="2806196">
                  <a:extLst>
                    <a:ext uri="{9D8B030D-6E8A-4147-A177-3AD203B41FA5}">
                      <a16:colId xmlns:a16="http://schemas.microsoft.com/office/drawing/2014/main" val="3836759771"/>
                    </a:ext>
                  </a:extLst>
                </a:gridCol>
                <a:gridCol w="1020436">
                  <a:extLst>
                    <a:ext uri="{9D8B030D-6E8A-4147-A177-3AD203B41FA5}">
                      <a16:colId xmlns:a16="http://schemas.microsoft.com/office/drawing/2014/main" val="510860539"/>
                    </a:ext>
                  </a:extLst>
                </a:gridCol>
                <a:gridCol w="1176335">
                  <a:extLst>
                    <a:ext uri="{9D8B030D-6E8A-4147-A177-3AD203B41FA5}">
                      <a16:colId xmlns:a16="http://schemas.microsoft.com/office/drawing/2014/main" val="730147727"/>
                    </a:ext>
                  </a:extLst>
                </a:gridCol>
                <a:gridCol w="155899">
                  <a:extLst>
                    <a:ext uri="{9D8B030D-6E8A-4147-A177-3AD203B41FA5}">
                      <a16:colId xmlns:a16="http://schemas.microsoft.com/office/drawing/2014/main" val="2656732947"/>
                    </a:ext>
                  </a:extLst>
                </a:gridCol>
                <a:gridCol w="1137360">
                  <a:extLst>
                    <a:ext uri="{9D8B030D-6E8A-4147-A177-3AD203B41FA5}">
                      <a16:colId xmlns:a16="http://schemas.microsoft.com/office/drawing/2014/main" val="2869417166"/>
                    </a:ext>
                  </a:extLst>
                </a:gridCol>
                <a:gridCol w="1218853">
                  <a:extLst>
                    <a:ext uri="{9D8B030D-6E8A-4147-A177-3AD203B41FA5}">
                      <a16:colId xmlns:a16="http://schemas.microsoft.com/office/drawing/2014/main" val="1798139590"/>
                    </a:ext>
                  </a:extLst>
                </a:gridCol>
                <a:gridCol w="155899">
                  <a:extLst>
                    <a:ext uri="{9D8B030D-6E8A-4147-A177-3AD203B41FA5}">
                      <a16:colId xmlns:a16="http://schemas.microsoft.com/office/drawing/2014/main" val="595947812"/>
                    </a:ext>
                  </a:extLst>
                </a:gridCol>
                <a:gridCol w="1247198">
                  <a:extLst>
                    <a:ext uri="{9D8B030D-6E8A-4147-A177-3AD203B41FA5}">
                      <a16:colId xmlns:a16="http://schemas.microsoft.com/office/drawing/2014/main" val="3331513678"/>
                    </a:ext>
                  </a:extLst>
                </a:gridCol>
              </a:tblGrid>
              <a:tr h="174732">
                <a:tc rowSpan="2" gridSpan="2">
                  <a:txBody>
                    <a:bodyPr/>
                    <a:lstStyle/>
                    <a:p>
                      <a:pPr algn="l" fontAlgn="ctr"/>
                      <a:r>
                        <a:rPr lang="en-US" sz="1200" b="1" i="0" u="none" strike="noStrike" dirty="0">
                          <a:solidFill>
                            <a:srgbClr val="000000"/>
                          </a:solidFill>
                          <a:effectLst/>
                          <a:latin typeface="Calibri" panose="020F0502020204030204" pitchFamily="34" charset="0"/>
                        </a:rPr>
                        <a:t>Fund 189 - Tuition Extension</a:t>
                      </a:r>
                    </a:p>
                  </a:txBody>
                  <a:tcPr marL="0" marR="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w="1270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Year-Over-Year</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57279202"/>
                  </a:ext>
                </a:extLst>
              </a:tr>
              <a:tr h="183469">
                <a:tc gridSpan="2" vMerge="1">
                  <a:txBody>
                    <a:bodyPr/>
                    <a:lstStyle/>
                    <a:p>
                      <a:endParaRPr lang="en-US"/>
                    </a:p>
                  </a:txBody>
                  <a:tcPr/>
                </a:tc>
                <a:tc hMerge="1" v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Budget</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Change in Actuals</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19423260"/>
                  </a:ext>
                </a:extLst>
              </a:tr>
              <a:tr h="174732">
                <a:tc gridSpan="2">
                  <a:txBody>
                    <a:bodyPr/>
                    <a:lstStyle/>
                    <a:p>
                      <a:pPr algn="l" fontAlgn="b"/>
                      <a:r>
                        <a:rPr lang="en-US" sz="1200" b="1" i="0" u="none" strike="noStrike" dirty="0">
                          <a:solidFill>
                            <a:srgbClr val="000000"/>
                          </a:solidFill>
                          <a:effectLst/>
                          <a:latin typeface="Calibri" panose="020F0502020204030204" pitchFamily="34" charset="0"/>
                        </a:rPr>
                        <a:t>Revenue</a:t>
                      </a:r>
                    </a:p>
                  </a:txBody>
                  <a:tcPr marL="0" marR="0" marT="0" marB="0" anchor="b">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0283134"/>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Tuition Collected</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1,739,836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3,912,420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1,950,345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4,659,154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746,734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7200223"/>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Transfer to tuition pool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(200,000)</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(200,000)</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16770896"/>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Transfers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(1,811,019)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447,405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(1,648,894)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162,125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882618"/>
                  </a:ext>
                </a:extLst>
              </a:tr>
              <a:tr h="315291">
                <a:tc gridSpan="2">
                  <a:txBody>
                    <a:bodyPr/>
                    <a:lstStyle/>
                    <a:p>
                      <a:pPr algn="l" fontAlgn="b"/>
                      <a:r>
                        <a:rPr lang="en-US" sz="1200" b="1" i="0" u="none" strike="noStrike" dirty="0">
                          <a:solidFill>
                            <a:srgbClr val="000000"/>
                          </a:solidFill>
                          <a:effectLst/>
                          <a:latin typeface="Calibri" panose="020F0502020204030204" pitchFamily="34" charset="0"/>
                        </a:rPr>
                        <a:t>Total Revenue</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       1,739,836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2,101,401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2,397,750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2,810,260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708,859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0461797"/>
                  </a:ext>
                </a:extLst>
              </a:tr>
              <a:tr h="174732">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65889912"/>
                  </a:ext>
                </a:extLst>
              </a:tr>
              <a:tr h="174732">
                <a:tc gridSpan="2">
                  <a:txBody>
                    <a:bodyPr/>
                    <a:lstStyle/>
                    <a:p>
                      <a:pPr algn="l" fontAlgn="b"/>
                      <a:r>
                        <a:rPr lang="en-US" sz="1200" b="1" i="0" u="none" strike="noStrike">
                          <a:solidFill>
                            <a:srgbClr val="000000"/>
                          </a:solidFill>
                          <a:effectLst/>
                          <a:latin typeface="Calibri" panose="020F0502020204030204" pitchFamily="34" charset="0"/>
                        </a:rPr>
                        <a:t>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40571822"/>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Permanent Salaries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1,199,183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1,023,443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1,408,602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1,334,011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310,568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62960033"/>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LTE and Student Salaries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30,000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8,175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15,000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(8,175)</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28101709"/>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Fringe Benefits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382,153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326,451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565,033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431,378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104,927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67290576"/>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Supplies PlanUW</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128,500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206,200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488,901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303,687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97,487 </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61912633"/>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Aid to Individuals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14,400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14,400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156592"/>
                  </a:ext>
                </a:extLst>
              </a:tr>
              <a:tr h="315291">
                <a:tc gridSpan="2">
                  <a:txBody>
                    <a:bodyPr/>
                    <a:lstStyle/>
                    <a:p>
                      <a:pPr algn="l" fontAlgn="b"/>
                      <a:r>
                        <a:rPr lang="en-US" sz="1200" b="1" i="0" u="none" strike="noStrike">
                          <a:solidFill>
                            <a:srgbClr val="000000"/>
                          </a:solidFill>
                          <a:effectLst/>
                          <a:latin typeface="Calibri" panose="020F0502020204030204" pitchFamily="34" charset="0"/>
                        </a:rPr>
                        <a:t>Total 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1,739,836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1,564,268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2,477,536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2,083,476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519,208 </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031625"/>
                  </a:ext>
                </a:extLst>
              </a:tr>
              <a:tr h="174732">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95160901"/>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Net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537,133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726,784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84011370"/>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Beginning fund balance</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1,886,394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2,423,527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425600635"/>
                  </a:ext>
                </a:extLst>
              </a:tr>
              <a:tr h="315291">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Ending Fund Balance</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2,423,527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3,150,311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732542078"/>
                  </a:ext>
                </a:extLst>
              </a:tr>
              <a:tr h="18346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57157429"/>
                  </a:ext>
                </a:extLst>
              </a:tr>
              <a:tr h="315291">
                <a:tc gridSpan="3">
                  <a:txBody>
                    <a:bodyPr/>
                    <a:lstStyle/>
                    <a:p>
                      <a:pPr algn="l" fontAlgn="b"/>
                      <a:r>
                        <a:rPr lang="en-US" sz="1200" b="1" i="0" u="none" strike="noStrike">
                          <a:solidFill>
                            <a:srgbClr val="000000"/>
                          </a:solidFill>
                          <a:effectLst/>
                          <a:latin typeface="Calibri" panose="020F0502020204030204" pitchFamily="34" charset="0"/>
                        </a:rPr>
                        <a:t>Total Tuition Fund Balance (Funds 102, 103, 131 &amp; 189)</a:t>
                      </a:r>
                    </a:p>
                  </a:txBody>
                  <a:tcPr marL="0" marR="0" marT="0" marB="0" anchor="b">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000000"/>
                          </a:solidFill>
                          <a:effectLst/>
                          <a:latin typeface="Calibri" panose="020F0502020204030204" pitchFamily="34" charset="0"/>
                        </a:rPr>
                        <a:t> $         12,330,906 </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 $          16,093,100 </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189715"/>
                  </a:ext>
                </a:extLst>
              </a:tr>
            </a:tbl>
          </a:graphicData>
        </a:graphic>
      </p:graphicFrame>
    </p:spTree>
    <p:extLst>
      <p:ext uri="{BB962C8B-B14F-4D97-AF65-F5344CB8AC3E}">
        <p14:creationId xmlns:p14="http://schemas.microsoft.com/office/powerpoint/2010/main" val="86389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0ABF-D422-4266-8AEB-744DE8E1FE84}"/>
              </a:ext>
            </a:extLst>
          </p:cNvPr>
          <p:cNvSpPr>
            <a:spLocks noGrp="1"/>
          </p:cNvSpPr>
          <p:nvPr>
            <p:ph type="title"/>
          </p:nvPr>
        </p:nvSpPr>
        <p:spPr>
          <a:xfrm>
            <a:off x="838200" y="365125"/>
            <a:ext cx="10515600" cy="492125"/>
          </a:xfrm>
        </p:spPr>
        <p:txBody>
          <a:bodyPr>
            <a:normAutofit/>
          </a:bodyPr>
          <a:lstStyle/>
          <a:p>
            <a:pPr algn="ctr"/>
            <a:r>
              <a:rPr lang="en-US" sz="2400" b="1" dirty="0">
                <a:latin typeface="Calibri" panose="020F0502020204030204" pitchFamily="34" charset="0"/>
                <a:cs typeface="Calibri" panose="020F0502020204030204" pitchFamily="34" charset="0"/>
              </a:rPr>
              <a:t>Auxiliaries Budget-to-Actual</a:t>
            </a:r>
          </a:p>
        </p:txBody>
      </p:sp>
      <p:graphicFrame>
        <p:nvGraphicFramePr>
          <p:cNvPr id="3" name="Table 2">
            <a:extLst>
              <a:ext uri="{FF2B5EF4-FFF2-40B4-BE49-F238E27FC236}">
                <a16:creationId xmlns:a16="http://schemas.microsoft.com/office/drawing/2014/main" id="{9C9CCEC6-330E-41B6-8403-1DE2881E14AF}"/>
              </a:ext>
            </a:extLst>
          </p:cNvPr>
          <p:cNvGraphicFramePr>
            <a:graphicFrameLocks noGrp="1"/>
          </p:cNvGraphicFramePr>
          <p:nvPr>
            <p:extLst>
              <p:ext uri="{D42A27DB-BD31-4B8C-83A1-F6EECF244321}">
                <p14:modId xmlns:p14="http://schemas.microsoft.com/office/powerpoint/2010/main" val="1569663206"/>
              </p:ext>
            </p:extLst>
          </p:nvPr>
        </p:nvGraphicFramePr>
        <p:xfrm>
          <a:off x="1537252" y="857249"/>
          <a:ext cx="9236763" cy="5635629"/>
        </p:xfrm>
        <a:graphic>
          <a:graphicData uri="http://schemas.openxmlformats.org/drawingml/2006/table">
            <a:tbl>
              <a:tblPr/>
              <a:tblGrid>
                <a:gridCol w="299310">
                  <a:extLst>
                    <a:ext uri="{9D8B030D-6E8A-4147-A177-3AD203B41FA5}">
                      <a16:colId xmlns:a16="http://schemas.microsoft.com/office/drawing/2014/main" val="2323591798"/>
                    </a:ext>
                  </a:extLst>
                </a:gridCol>
                <a:gridCol w="2804795">
                  <a:extLst>
                    <a:ext uri="{9D8B030D-6E8A-4147-A177-3AD203B41FA5}">
                      <a16:colId xmlns:a16="http://schemas.microsoft.com/office/drawing/2014/main" val="3341427667"/>
                    </a:ext>
                  </a:extLst>
                </a:gridCol>
                <a:gridCol w="1087322">
                  <a:extLst>
                    <a:ext uri="{9D8B030D-6E8A-4147-A177-3AD203B41FA5}">
                      <a16:colId xmlns:a16="http://schemas.microsoft.com/office/drawing/2014/main" val="451222503"/>
                    </a:ext>
                  </a:extLst>
                </a:gridCol>
                <a:gridCol w="1087322">
                  <a:extLst>
                    <a:ext uri="{9D8B030D-6E8A-4147-A177-3AD203B41FA5}">
                      <a16:colId xmlns:a16="http://schemas.microsoft.com/office/drawing/2014/main" val="2152332802"/>
                    </a:ext>
                  </a:extLst>
                </a:gridCol>
                <a:gridCol w="284185">
                  <a:extLst>
                    <a:ext uri="{9D8B030D-6E8A-4147-A177-3AD203B41FA5}">
                      <a16:colId xmlns:a16="http://schemas.microsoft.com/office/drawing/2014/main" val="3746983396"/>
                    </a:ext>
                  </a:extLst>
                </a:gridCol>
                <a:gridCol w="1103796">
                  <a:extLst>
                    <a:ext uri="{9D8B030D-6E8A-4147-A177-3AD203B41FA5}">
                      <a16:colId xmlns:a16="http://schemas.microsoft.com/office/drawing/2014/main" val="2326019461"/>
                    </a:ext>
                  </a:extLst>
                </a:gridCol>
                <a:gridCol w="1103796">
                  <a:extLst>
                    <a:ext uri="{9D8B030D-6E8A-4147-A177-3AD203B41FA5}">
                      <a16:colId xmlns:a16="http://schemas.microsoft.com/office/drawing/2014/main" val="4105189647"/>
                    </a:ext>
                  </a:extLst>
                </a:gridCol>
                <a:gridCol w="345966">
                  <a:extLst>
                    <a:ext uri="{9D8B030D-6E8A-4147-A177-3AD203B41FA5}">
                      <a16:colId xmlns:a16="http://schemas.microsoft.com/office/drawing/2014/main" val="1392080965"/>
                    </a:ext>
                  </a:extLst>
                </a:gridCol>
                <a:gridCol w="1120271">
                  <a:extLst>
                    <a:ext uri="{9D8B030D-6E8A-4147-A177-3AD203B41FA5}">
                      <a16:colId xmlns:a16="http://schemas.microsoft.com/office/drawing/2014/main" val="2986692325"/>
                    </a:ext>
                  </a:extLst>
                </a:gridCol>
              </a:tblGrid>
              <a:tr h="221529">
                <a:tc rowSpan="2" gridSpan="2">
                  <a:txBody>
                    <a:bodyPr/>
                    <a:lstStyle/>
                    <a:p>
                      <a:pPr algn="l" fontAlgn="ctr"/>
                      <a:r>
                        <a:rPr lang="en-US" sz="1200" b="1" i="0" u="none" strike="noStrike" dirty="0">
                          <a:solidFill>
                            <a:srgbClr val="000000"/>
                          </a:solidFill>
                          <a:effectLst/>
                          <a:latin typeface="Calibri" panose="020F0502020204030204" pitchFamily="34" charset="0"/>
                        </a:rPr>
                        <a:t>Fund 128 - Auxiliaries</a:t>
                      </a:r>
                    </a:p>
                  </a:txBody>
                  <a:tcPr marL="0" marR="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2019-20</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w="1270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200" b="1" i="0" u="none" strike="noStrike">
                          <a:solidFill>
                            <a:srgbClr val="000000"/>
                          </a:solidFill>
                          <a:effectLst/>
                          <a:latin typeface="Calibri" panose="020F0502020204030204" pitchFamily="34" charset="0"/>
                        </a:rPr>
                        <a:t>2020-21</a:t>
                      </a:r>
                    </a:p>
                  </a:txBody>
                  <a:tcPr marL="0" marR="0" marT="0" marB="0" anchor="b">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Actuals </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864879849"/>
                  </a:ext>
                </a:extLst>
              </a:tr>
              <a:tr h="232605">
                <a:tc gridSpan="2" vMerge="1">
                  <a:txBody>
                    <a:bodyPr/>
                    <a:lstStyle/>
                    <a:p>
                      <a:endParaRPr lang="en-US"/>
                    </a:p>
                  </a:txBody>
                  <a:tcPr/>
                </a:tc>
                <a:tc hMerge="1" v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Budget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Budget</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panose="020F0502020204030204" pitchFamily="34" charset="0"/>
                        </a:rPr>
                        <a:t>Actuals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Variance</a:t>
                      </a:r>
                    </a:p>
                  </a:txBody>
                  <a:tcPr marL="0" marR="0"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61341376"/>
                  </a:ext>
                </a:extLst>
              </a:tr>
              <a:tr h="221529">
                <a:tc gridSpan="2">
                  <a:txBody>
                    <a:bodyPr/>
                    <a:lstStyle/>
                    <a:p>
                      <a:pPr algn="l" fontAlgn="b"/>
                      <a:r>
                        <a:rPr lang="en-US" sz="1200" b="1" i="0" u="none" strike="noStrike" dirty="0">
                          <a:solidFill>
                            <a:srgbClr val="000000"/>
                          </a:solidFill>
                          <a:effectLst/>
                          <a:latin typeface="Calibri" panose="020F0502020204030204" pitchFamily="34" charset="0"/>
                        </a:rPr>
                        <a:t>Revenue</a:t>
                      </a:r>
                    </a:p>
                  </a:txBody>
                  <a:tcPr marL="0" marR="0" marT="0" marB="0" anchor="b">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2239206"/>
                  </a:ext>
                </a:extLst>
              </a:tr>
              <a:tr h="221529">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Total Tuition</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53,864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450,505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61,562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417,250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(33,255)</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23597510"/>
                  </a:ext>
                </a:extLst>
              </a:tr>
              <a:tr h="221529">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Other Revenue</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20,981,413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19,584,846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19,786,793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18,401,067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(1,183,778)</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15367553"/>
                  </a:ext>
                </a:extLst>
              </a:tr>
              <a:tr h="221529">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Gift, Grant, and Trust</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34,988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217,773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19,730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12,975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(204,798)</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62881884"/>
                  </a:ext>
                </a:extLst>
              </a:tr>
              <a:tr h="394299">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Transfers</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(954,308)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(790,032)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(775,958)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(763,316)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26,716 </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194660"/>
                  </a:ext>
                </a:extLst>
              </a:tr>
              <a:tr h="221529">
                <a:tc gridSpan="2">
                  <a:txBody>
                    <a:bodyPr/>
                    <a:lstStyle/>
                    <a:p>
                      <a:pPr algn="l" fontAlgn="b"/>
                      <a:r>
                        <a:rPr lang="en-US" sz="1200" b="1" i="0" u="none" strike="noStrike">
                          <a:solidFill>
                            <a:srgbClr val="000000"/>
                          </a:solidFill>
                          <a:effectLst/>
                          <a:latin typeface="Calibri" panose="020F0502020204030204" pitchFamily="34" charset="0"/>
                        </a:rPr>
                        <a:t>Total Revenue</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20,115,957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19,463,092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19,092,127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18,067,976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(1,395,115)</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6366717"/>
                  </a:ext>
                </a:extLst>
              </a:tr>
              <a:tr h="221529">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48670570"/>
                  </a:ext>
                </a:extLst>
              </a:tr>
              <a:tr h="221529">
                <a:tc gridSpan="2">
                  <a:txBody>
                    <a:bodyPr/>
                    <a:lstStyle/>
                    <a:p>
                      <a:pPr algn="l" fontAlgn="b"/>
                      <a:r>
                        <a:rPr lang="en-US" sz="1200" b="1" i="0" u="none" strike="noStrike">
                          <a:solidFill>
                            <a:srgbClr val="000000"/>
                          </a:solidFill>
                          <a:effectLst/>
                          <a:latin typeface="Calibri" panose="020F0502020204030204" pitchFamily="34" charset="0"/>
                        </a:rPr>
                        <a:t>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65640453"/>
                  </a:ext>
                </a:extLst>
              </a:tr>
              <a:tr h="221529">
                <a:tc>
                  <a:txBody>
                    <a:bodyPr/>
                    <a:lstStyle/>
                    <a:p>
                      <a:pPr algn="l" fontAlgn="b"/>
                      <a:endParaRPr lang="en-US" sz="1200" b="1"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Permanent Salaries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5,505,365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4,833,650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5,665,276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3,721,127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(1,112,523)</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72498556"/>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LTE and Student Salaries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1,915,226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1,124,158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1,789,501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781,725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(342,433)</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02429020"/>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Fringe Benefits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2,798,708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2,436,806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2,651,373 </a:t>
                      </a: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2,085,689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(351,117)</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36166755"/>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Supplies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9,616,727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10,528,836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10,028,856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7,830,486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(2,698,350)</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67364489"/>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Capital</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733,000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281,173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1,717,755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131,738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(149,435)</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57744048"/>
                  </a:ext>
                </a:extLst>
              </a:tr>
              <a:tr h="39429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Special Purpose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75,171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1,480,136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207,965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1,416,048 </a:t>
                      </a: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(64,088)</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73122040"/>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Aid to Individuals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387,691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106,966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(280,724)</a:t>
                      </a: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89209331"/>
                  </a:ext>
                </a:extLst>
              </a:tr>
              <a:tr h="39429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Sales Credits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(400,000)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(667,860)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(267,860)</a:t>
                      </a:r>
                    </a:p>
                  </a:txBody>
                  <a:tcPr marL="0" marR="0" marT="0" marB="0" anchor="b">
                    <a:lnL>
                      <a:noFill/>
                    </a:lnL>
                    <a:lnR w="3175"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848587"/>
                  </a:ext>
                </a:extLst>
              </a:tr>
              <a:tr h="221529">
                <a:tc gridSpan="2">
                  <a:txBody>
                    <a:bodyPr/>
                    <a:lstStyle/>
                    <a:p>
                      <a:pPr algn="l" fontAlgn="b"/>
                      <a:r>
                        <a:rPr lang="en-US" sz="1200" b="1" i="0" u="none" strike="noStrike">
                          <a:solidFill>
                            <a:srgbClr val="000000"/>
                          </a:solidFill>
                          <a:effectLst/>
                          <a:latin typeface="Calibri" panose="020F0502020204030204" pitchFamily="34" charset="0"/>
                        </a:rPr>
                        <a:t>Total Expenses</a:t>
                      </a: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  20,644,197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20,672,449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22,060,726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 $  15,405,919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  (5,266,530)</a:t>
                      </a:r>
                    </a:p>
                  </a:txBody>
                  <a:tcPr marL="0" marR="0" marT="0" marB="0" anchor="b">
                    <a:lnL>
                      <a:noFill/>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9322026"/>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41657862"/>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Net Income (Loss)</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(1,209,358)</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    2,662,057 </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50169346"/>
                  </a:ext>
                </a:extLst>
              </a:tr>
              <a:tr h="221529">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Beginning fund balance</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12,461,363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     11,252,005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61416333"/>
                  </a:ext>
                </a:extLst>
              </a:tr>
              <a:tr h="232605">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Funds available</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11,252,005 </a:t>
                      </a: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13,914,061 </a:t>
                      </a: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836892"/>
                  </a:ext>
                </a:extLst>
              </a:tr>
            </a:tbl>
          </a:graphicData>
        </a:graphic>
      </p:graphicFrame>
    </p:spTree>
    <p:extLst>
      <p:ext uri="{BB962C8B-B14F-4D97-AF65-F5344CB8AC3E}">
        <p14:creationId xmlns:p14="http://schemas.microsoft.com/office/powerpoint/2010/main" val="164910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9366-5329-4E51-8AB3-51804BAC08E7}"/>
              </a:ext>
            </a:extLst>
          </p:cNvPr>
          <p:cNvSpPr>
            <a:spLocks noGrp="1"/>
          </p:cNvSpPr>
          <p:nvPr>
            <p:ph type="title"/>
          </p:nvPr>
        </p:nvSpPr>
        <p:spPr>
          <a:xfrm>
            <a:off x="838200" y="314325"/>
            <a:ext cx="10515600" cy="596900"/>
          </a:xfrm>
        </p:spPr>
        <p:txBody>
          <a:bodyPr>
            <a:normAutofit/>
          </a:bodyPr>
          <a:lstStyle/>
          <a:p>
            <a:pPr algn="ctr"/>
            <a:r>
              <a:rPr lang="en-US" sz="2400" b="1" dirty="0">
                <a:latin typeface="Calibri" panose="020F0502020204030204" pitchFamily="34" charset="0"/>
                <a:cs typeface="Calibri" panose="020F0502020204030204" pitchFamily="34" charset="0"/>
              </a:rPr>
              <a:t>Year-over-year Change in Actual Expenses – All Funds</a:t>
            </a:r>
          </a:p>
        </p:txBody>
      </p:sp>
      <p:graphicFrame>
        <p:nvGraphicFramePr>
          <p:cNvPr id="4" name="Chart 3">
            <a:extLst>
              <a:ext uri="{FF2B5EF4-FFF2-40B4-BE49-F238E27FC236}">
                <a16:creationId xmlns:a16="http://schemas.microsoft.com/office/drawing/2014/main" id="{1541339B-F67E-4B61-9EB0-C7993804DBC7}"/>
              </a:ext>
            </a:extLst>
          </p:cNvPr>
          <p:cNvGraphicFramePr>
            <a:graphicFrameLocks/>
          </p:cNvGraphicFramePr>
          <p:nvPr>
            <p:extLst>
              <p:ext uri="{D42A27DB-BD31-4B8C-83A1-F6EECF244321}">
                <p14:modId xmlns:p14="http://schemas.microsoft.com/office/powerpoint/2010/main" val="1023274248"/>
              </p:ext>
            </p:extLst>
          </p:nvPr>
        </p:nvGraphicFramePr>
        <p:xfrm>
          <a:off x="1828800" y="1047750"/>
          <a:ext cx="853440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5952-5A23-4B1B-A2CF-FB8D1F1D640D}"/>
              </a:ext>
            </a:extLst>
          </p:cNvPr>
          <p:cNvSpPr>
            <a:spLocks noGrp="1"/>
          </p:cNvSpPr>
          <p:nvPr>
            <p:ph type="title"/>
          </p:nvPr>
        </p:nvSpPr>
        <p:spPr>
          <a:xfrm>
            <a:off x="838200" y="365125"/>
            <a:ext cx="10515600" cy="549275"/>
          </a:xfrm>
        </p:spPr>
        <p:txBody>
          <a:bodyPr>
            <a:normAutofit/>
          </a:bodyPr>
          <a:lstStyle/>
          <a:p>
            <a:pPr algn="ctr"/>
            <a:r>
              <a:rPr lang="en-US" sz="2400" b="1" dirty="0">
                <a:latin typeface="Calibri" panose="020F0502020204030204" pitchFamily="34" charset="0"/>
                <a:cs typeface="Calibri" panose="020F0502020204030204" pitchFamily="34" charset="0"/>
              </a:rPr>
              <a:t>2020-21 Budget-to-Actual Expenditure Comparison</a:t>
            </a:r>
          </a:p>
        </p:txBody>
      </p:sp>
      <p:graphicFrame>
        <p:nvGraphicFramePr>
          <p:cNvPr id="4" name="Chart 3">
            <a:extLst>
              <a:ext uri="{FF2B5EF4-FFF2-40B4-BE49-F238E27FC236}">
                <a16:creationId xmlns:a16="http://schemas.microsoft.com/office/drawing/2014/main" id="{737E9C00-EB97-4FDF-921D-4B8562C87141}"/>
              </a:ext>
            </a:extLst>
          </p:cNvPr>
          <p:cNvGraphicFramePr>
            <a:graphicFrameLocks/>
          </p:cNvGraphicFramePr>
          <p:nvPr>
            <p:extLst>
              <p:ext uri="{D42A27DB-BD31-4B8C-83A1-F6EECF244321}">
                <p14:modId xmlns:p14="http://schemas.microsoft.com/office/powerpoint/2010/main" val="832964190"/>
              </p:ext>
            </p:extLst>
          </p:nvPr>
        </p:nvGraphicFramePr>
        <p:xfrm>
          <a:off x="1551384" y="1015602"/>
          <a:ext cx="9089232" cy="4826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80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4834-7341-4844-84DF-FB1185B36340}"/>
              </a:ext>
            </a:extLst>
          </p:cNvPr>
          <p:cNvSpPr>
            <a:spLocks noGrp="1"/>
          </p:cNvSpPr>
          <p:nvPr>
            <p:ph type="title"/>
          </p:nvPr>
        </p:nvSpPr>
        <p:spPr>
          <a:xfrm>
            <a:off x="838200" y="365125"/>
            <a:ext cx="10515600" cy="549275"/>
          </a:xfrm>
        </p:spPr>
        <p:txBody>
          <a:bodyPr>
            <a:normAutofit/>
          </a:bodyPr>
          <a:lstStyle/>
          <a:p>
            <a:pPr algn="ctr"/>
            <a:r>
              <a:rPr lang="en-US" sz="2400" b="1" dirty="0">
                <a:latin typeface="Calibri" panose="020F0502020204030204" pitchFamily="34" charset="0"/>
                <a:cs typeface="Calibri" panose="020F0502020204030204" pitchFamily="34" charset="0"/>
              </a:rPr>
              <a:t>Budget-to-Actual Comparison</a:t>
            </a:r>
          </a:p>
        </p:txBody>
      </p:sp>
      <p:graphicFrame>
        <p:nvGraphicFramePr>
          <p:cNvPr id="4" name="Chart 3">
            <a:extLst>
              <a:ext uri="{FF2B5EF4-FFF2-40B4-BE49-F238E27FC236}">
                <a16:creationId xmlns:a16="http://schemas.microsoft.com/office/drawing/2014/main" id="{3AB8FDFF-A0F5-47BB-8D88-B53F0D8A584A}"/>
              </a:ext>
            </a:extLst>
          </p:cNvPr>
          <p:cNvGraphicFramePr>
            <a:graphicFrameLocks/>
          </p:cNvGraphicFramePr>
          <p:nvPr>
            <p:extLst>
              <p:ext uri="{D42A27DB-BD31-4B8C-83A1-F6EECF244321}">
                <p14:modId xmlns:p14="http://schemas.microsoft.com/office/powerpoint/2010/main" val="3711340950"/>
              </p:ext>
            </p:extLst>
          </p:nvPr>
        </p:nvGraphicFramePr>
        <p:xfrm>
          <a:off x="2024062" y="1014412"/>
          <a:ext cx="8143875" cy="4829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69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60A7-2498-4470-956E-961AB164FEC1}"/>
              </a:ext>
            </a:extLst>
          </p:cNvPr>
          <p:cNvSpPr>
            <a:spLocks noGrp="1"/>
          </p:cNvSpPr>
          <p:nvPr>
            <p:ph type="title"/>
          </p:nvPr>
        </p:nvSpPr>
        <p:spPr>
          <a:xfrm>
            <a:off x="838199" y="257402"/>
            <a:ext cx="10515600" cy="538462"/>
          </a:xfrm>
        </p:spPr>
        <p:txBody>
          <a:bodyPr>
            <a:normAutofit/>
          </a:bodyPr>
          <a:lstStyle/>
          <a:p>
            <a:pPr algn="ctr"/>
            <a:r>
              <a:rPr lang="en-US" sz="2400" b="1" dirty="0">
                <a:latin typeface="Calibri" panose="020F0502020204030204" pitchFamily="34" charset="0"/>
                <a:cs typeface="Calibri" panose="020F0502020204030204" pitchFamily="34" charset="0"/>
              </a:rPr>
              <a:t>Program Revenue Fund FY21 Year End Fund Balances</a:t>
            </a:r>
          </a:p>
        </p:txBody>
      </p:sp>
      <p:sp>
        <p:nvSpPr>
          <p:cNvPr id="5" name="TextBox 4">
            <a:extLst>
              <a:ext uri="{FF2B5EF4-FFF2-40B4-BE49-F238E27FC236}">
                <a16:creationId xmlns:a16="http://schemas.microsoft.com/office/drawing/2014/main" id="{65F4A332-C7E9-4915-B64D-9770F3C46142}"/>
              </a:ext>
            </a:extLst>
          </p:cNvPr>
          <p:cNvSpPr txBox="1"/>
          <p:nvPr/>
        </p:nvSpPr>
        <p:spPr>
          <a:xfrm>
            <a:off x="4476750" y="6140617"/>
            <a:ext cx="1852863" cy="230832"/>
          </a:xfrm>
          <a:prstGeom prst="rect">
            <a:avLst/>
          </a:prstGeom>
          <a:noFill/>
        </p:spPr>
        <p:txBody>
          <a:bodyPr wrap="square" rtlCol="0">
            <a:spAutoFit/>
          </a:bodyPr>
          <a:lstStyle/>
          <a:p>
            <a:r>
              <a:rPr lang="en-US" sz="900" dirty="0"/>
              <a:t>Source: PR Balance Report FY21</a:t>
            </a:r>
          </a:p>
        </p:txBody>
      </p:sp>
      <p:sp>
        <p:nvSpPr>
          <p:cNvPr id="3" name="TextBox 2">
            <a:extLst>
              <a:ext uri="{FF2B5EF4-FFF2-40B4-BE49-F238E27FC236}">
                <a16:creationId xmlns:a16="http://schemas.microsoft.com/office/drawing/2014/main" id="{502107D6-C575-48FF-910F-771938EA928C}"/>
              </a:ext>
            </a:extLst>
          </p:cNvPr>
          <p:cNvSpPr txBox="1"/>
          <p:nvPr/>
        </p:nvSpPr>
        <p:spPr>
          <a:xfrm>
            <a:off x="838200" y="854331"/>
            <a:ext cx="10522745" cy="1200329"/>
          </a:xfrm>
          <a:prstGeom prst="rect">
            <a:avLst/>
          </a:prstGeom>
          <a:noFill/>
        </p:spPr>
        <p:txBody>
          <a:bodyPr wrap="square" rtlCol="0">
            <a:spAutoFit/>
          </a:bodyPr>
          <a:lstStyle/>
          <a:p>
            <a:r>
              <a:rPr lang="en-US" dirty="0"/>
              <a:t>Fund balances are a necessary component of a well-functioning university system.  Each year, UW-Green Bay provides information on program revenue balances by level of commitment.  Committed balances may be held to save for large future purchases, investing in new initiatives and programs, for unexpected budget changes, emergency reserves, or are designated for a certain purpose.</a:t>
            </a:r>
          </a:p>
        </p:txBody>
      </p:sp>
      <p:sp>
        <p:nvSpPr>
          <p:cNvPr id="6" name="TextBox 5">
            <a:extLst>
              <a:ext uri="{FF2B5EF4-FFF2-40B4-BE49-F238E27FC236}">
                <a16:creationId xmlns:a16="http://schemas.microsoft.com/office/drawing/2014/main" id="{3C539823-CAC0-49AE-B167-6EA3100481DC}"/>
              </a:ext>
            </a:extLst>
          </p:cNvPr>
          <p:cNvSpPr txBox="1"/>
          <p:nvPr/>
        </p:nvSpPr>
        <p:spPr>
          <a:xfrm>
            <a:off x="838199" y="2544014"/>
            <a:ext cx="3333751" cy="3139321"/>
          </a:xfrm>
          <a:prstGeom prst="rect">
            <a:avLst/>
          </a:prstGeom>
          <a:noFill/>
        </p:spPr>
        <p:txBody>
          <a:bodyPr wrap="square" rtlCol="0">
            <a:spAutoFit/>
          </a:bodyPr>
          <a:lstStyle/>
          <a:p>
            <a:r>
              <a:rPr lang="en-US" dirty="0"/>
              <a:t>At the end of Fiscal ‘21, 92% of UW-Green Bay’s PR balances are committed.</a:t>
            </a:r>
          </a:p>
          <a:p>
            <a:r>
              <a:rPr lang="en-US" dirty="0"/>
              <a:t>Of the total committed balances, $15M is designated for a specific program or purpose (ex. Seg Fees, parking fees) and $10M is obligated to enumerated projects or other purchases.  There is $5.5 million held for reserve, as required by UW System policy.</a:t>
            </a:r>
          </a:p>
        </p:txBody>
      </p:sp>
      <p:graphicFrame>
        <p:nvGraphicFramePr>
          <p:cNvPr id="7" name="Chart 6">
            <a:extLst>
              <a:ext uri="{FF2B5EF4-FFF2-40B4-BE49-F238E27FC236}">
                <a16:creationId xmlns:a16="http://schemas.microsoft.com/office/drawing/2014/main" id="{D4AF3B2C-E73B-4DED-8734-4127848A4AF1}"/>
              </a:ext>
            </a:extLst>
          </p:cNvPr>
          <p:cNvGraphicFramePr>
            <a:graphicFrameLocks/>
          </p:cNvGraphicFramePr>
          <p:nvPr>
            <p:extLst>
              <p:ext uri="{D42A27DB-BD31-4B8C-83A1-F6EECF244321}">
                <p14:modId xmlns:p14="http://schemas.microsoft.com/office/powerpoint/2010/main" val="3916556141"/>
              </p:ext>
            </p:extLst>
          </p:nvPr>
        </p:nvGraphicFramePr>
        <p:xfrm>
          <a:off x="4660232" y="2485547"/>
          <a:ext cx="6693567" cy="3424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828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10C0-12E1-4F3F-BC41-CAFC89595681}"/>
              </a:ext>
            </a:extLst>
          </p:cNvPr>
          <p:cNvSpPr>
            <a:spLocks noGrp="1"/>
          </p:cNvSpPr>
          <p:nvPr>
            <p:ph type="title"/>
          </p:nvPr>
        </p:nvSpPr>
        <p:spPr>
          <a:xfrm>
            <a:off x="838200" y="365126"/>
            <a:ext cx="10515600" cy="806450"/>
          </a:xfrm>
        </p:spPr>
        <p:txBody>
          <a:bodyPr>
            <a:normAutofit/>
          </a:bodyPr>
          <a:lstStyle/>
          <a:p>
            <a:r>
              <a:rPr lang="en-US" sz="2800" dirty="0">
                <a:latin typeface="Arial Black" panose="020B0A04020102020204" pitchFamily="34" charset="0"/>
              </a:rPr>
              <a:t>UW-Green Bay Budget in Brief</a:t>
            </a:r>
          </a:p>
        </p:txBody>
      </p:sp>
      <p:sp>
        <p:nvSpPr>
          <p:cNvPr id="4" name="TextBox 3">
            <a:extLst>
              <a:ext uri="{FF2B5EF4-FFF2-40B4-BE49-F238E27FC236}">
                <a16:creationId xmlns:a16="http://schemas.microsoft.com/office/drawing/2014/main" id="{F7CCAF9E-000F-478C-BED0-F9222552479B}"/>
              </a:ext>
            </a:extLst>
          </p:cNvPr>
          <p:cNvSpPr txBox="1"/>
          <p:nvPr/>
        </p:nvSpPr>
        <p:spPr>
          <a:xfrm>
            <a:off x="838200" y="1247775"/>
            <a:ext cx="9829801" cy="4524315"/>
          </a:xfrm>
          <a:prstGeom prst="rect">
            <a:avLst/>
          </a:prstGeom>
          <a:noFill/>
        </p:spPr>
        <p:txBody>
          <a:bodyPr wrap="square" rtlCol="0">
            <a:spAutoFit/>
          </a:bodyPr>
          <a:lstStyle/>
          <a:p>
            <a:r>
              <a:rPr lang="en-US" dirty="0"/>
              <a:t>Welcome to the Budget in Brief, a look into the budget for the 2021-22 school year, as well as a review of the 2020-21 school year.</a:t>
            </a:r>
          </a:p>
          <a:p>
            <a:endParaRPr lang="en-US" dirty="0"/>
          </a:p>
          <a:p>
            <a:r>
              <a:rPr lang="en-US" dirty="0"/>
              <a:t>The budget is presented from a place of fiscal health.  While the on-going pandemic has created an uncertain, and sometime chaotic environment, the combination of Federal HEERF funds, strong enrollment and tuition revenue, and sound financial management, has allowed us to limit reserve fund spending.  The planned lapse to UW System was not required in FY21, allowing us to retain additional funds that had been planned to be unavailable.</a:t>
            </a:r>
          </a:p>
          <a:p>
            <a:endParaRPr lang="en-US" dirty="0"/>
          </a:p>
          <a:p>
            <a:r>
              <a:rPr lang="en-US" dirty="0"/>
              <a:t>The Budget in Brief highlights revenue and expense budgets for fiscal year 2021-22, including staffing.  There is also a look back at the 2020-21 fiscal year, with a review of actual expenses as well as budget-to-actual comparisons across the major fund sources, general program revenue, tuition, and auxiliaries.</a:t>
            </a:r>
          </a:p>
          <a:p>
            <a:endParaRPr lang="en-US" dirty="0"/>
          </a:p>
          <a:p>
            <a:r>
              <a:rPr lang="en-US" dirty="0"/>
              <a:t>Wrapping up the Budget-in-brief are metrics provided by UW System.  The Composite Financial Index (CFI), and Instructional Margin Ratio are widely used in higher education as measures of financial health.</a:t>
            </a:r>
          </a:p>
        </p:txBody>
      </p:sp>
    </p:spTree>
    <p:extLst>
      <p:ext uri="{BB962C8B-B14F-4D97-AF65-F5344CB8AC3E}">
        <p14:creationId xmlns:p14="http://schemas.microsoft.com/office/powerpoint/2010/main" val="229822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7C10-076C-4F67-A99F-C15F0ACC35A2}"/>
              </a:ext>
            </a:extLst>
          </p:cNvPr>
          <p:cNvSpPr>
            <a:spLocks noGrp="1"/>
          </p:cNvSpPr>
          <p:nvPr>
            <p:ph type="title"/>
          </p:nvPr>
        </p:nvSpPr>
        <p:spPr>
          <a:xfrm>
            <a:off x="838200" y="365126"/>
            <a:ext cx="10515600" cy="493128"/>
          </a:xfrm>
        </p:spPr>
        <p:txBody>
          <a:bodyPr>
            <a:normAutofit/>
          </a:bodyPr>
          <a:lstStyle/>
          <a:p>
            <a:pPr algn="ctr"/>
            <a:r>
              <a:rPr lang="en-US" sz="2400" b="1" dirty="0">
                <a:latin typeface="Calibri" panose="020F0502020204030204" pitchFamily="34" charset="0"/>
                <a:cs typeface="Calibri" panose="020F0502020204030204" pitchFamily="34" charset="0"/>
              </a:rPr>
              <a:t>Composite Financial Index (CFI) and Components</a:t>
            </a:r>
          </a:p>
        </p:txBody>
      </p:sp>
      <p:sp>
        <p:nvSpPr>
          <p:cNvPr id="7" name="TextBox 6">
            <a:extLst>
              <a:ext uri="{FF2B5EF4-FFF2-40B4-BE49-F238E27FC236}">
                <a16:creationId xmlns:a16="http://schemas.microsoft.com/office/drawing/2014/main" id="{3C6FC68B-841E-4E1C-940A-C10EC2AC267D}"/>
              </a:ext>
            </a:extLst>
          </p:cNvPr>
          <p:cNvSpPr txBox="1"/>
          <p:nvPr/>
        </p:nvSpPr>
        <p:spPr>
          <a:xfrm>
            <a:off x="838199" y="6256421"/>
            <a:ext cx="2723148" cy="230832"/>
          </a:xfrm>
          <a:prstGeom prst="rect">
            <a:avLst/>
          </a:prstGeom>
          <a:noFill/>
        </p:spPr>
        <p:txBody>
          <a:bodyPr wrap="square" rtlCol="0">
            <a:spAutoFit/>
          </a:bodyPr>
          <a:lstStyle/>
          <a:p>
            <a:r>
              <a:rPr lang="en-US" sz="900" dirty="0"/>
              <a:t>Source: UW System Accountability Dashboard</a:t>
            </a:r>
          </a:p>
        </p:txBody>
      </p:sp>
      <p:graphicFrame>
        <p:nvGraphicFramePr>
          <p:cNvPr id="9" name="Chart 8">
            <a:extLst>
              <a:ext uri="{FF2B5EF4-FFF2-40B4-BE49-F238E27FC236}">
                <a16:creationId xmlns:a16="http://schemas.microsoft.com/office/drawing/2014/main" id="{5EAC9457-A550-4A7E-87EC-EB17ACDE957A}"/>
              </a:ext>
            </a:extLst>
          </p:cNvPr>
          <p:cNvGraphicFramePr>
            <a:graphicFrameLocks/>
          </p:cNvGraphicFramePr>
          <p:nvPr>
            <p:extLst>
              <p:ext uri="{D42A27DB-BD31-4B8C-83A1-F6EECF244321}">
                <p14:modId xmlns:p14="http://schemas.microsoft.com/office/powerpoint/2010/main" val="494211986"/>
              </p:ext>
            </p:extLst>
          </p:nvPr>
        </p:nvGraphicFramePr>
        <p:xfrm>
          <a:off x="783060" y="1058277"/>
          <a:ext cx="5556573" cy="33708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E9DD2F0-51B2-4003-953B-DB9FD5D75B6B}"/>
              </a:ext>
            </a:extLst>
          </p:cNvPr>
          <p:cNvSpPr txBox="1"/>
          <p:nvPr/>
        </p:nvSpPr>
        <p:spPr>
          <a:xfrm>
            <a:off x="6772275" y="1058277"/>
            <a:ext cx="4581525" cy="3693319"/>
          </a:xfrm>
          <a:prstGeom prst="rect">
            <a:avLst/>
          </a:prstGeom>
          <a:noFill/>
        </p:spPr>
        <p:txBody>
          <a:bodyPr wrap="square" rtlCol="0">
            <a:spAutoFit/>
          </a:bodyPr>
          <a:lstStyle/>
          <a:p>
            <a:r>
              <a:rPr lang="en-US" dirty="0"/>
              <a:t>The CFI is a measure of overall financial performance based on four core financial ratios, each representing a particular domain of financial operations: (1) the primary reserve ratio, indicating resource sufficiency; (2) the viability ratio as a gauge of debt management; (3) the return on net assets ratio to track financial asset performance; and (4) the net operating revenues ratio measuring operating results.  These ratios are then standardized, weighted, and combined into a single index score, the CFI, to indicate the financial health of the institution.</a:t>
            </a:r>
          </a:p>
        </p:txBody>
      </p:sp>
      <p:sp>
        <p:nvSpPr>
          <p:cNvPr id="4" name="TextBox 3">
            <a:extLst>
              <a:ext uri="{FF2B5EF4-FFF2-40B4-BE49-F238E27FC236}">
                <a16:creationId xmlns:a16="http://schemas.microsoft.com/office/drawing/2014/main" id="{377F76F3-866A-4A01-ABF2-A2F4F64A47A3}"/>
              </a:ext>
            </a:extLst>
          </p:cNvPr>
          <p:cNvSpPr txBox="1"/>
          <p:nvPr/>
        </p:nvSpPr>
        <p:spPr>
          <a:xfrm>
            <a:off x="783060" y="4629148"/>
            <a:ext cx="5556573" cy="400110"/>
          </a:xfrm>
          <a:prstGeom prst="rect">
            <a:avLst/>
          </a:prstGeom>
          <a:noFill/>
        </p:spPr>
        <p:txBody>
          <a:bodyPr wrap="square" rtlCol="0">
            <a:spAutoFit/>
          </a:bodyPr>
          <a:lstStyle/>
          <a:p>
            <a:r>
              <a:rPr lang="en-US" sz="1000" dirty="0"/>
              <a:t>The Higher Learning Commission considers a total CFI of 1.1 or higher as indicative of good financial health.  UW-Green Bay has a CFI score of 5.2.</a:t>
            </a:r>
          </a:p>
        </p:txBody>
      </p:sp>
    </p:spTree>
    <p:extLst>
      <p:ext uri="{BB962C8B-B14F-4D97-AF65-F5344CB8AC3E}">
        <p14:creationId xmlns:p14="http://schemas.microsoft.com/office/powerpoint/2010/main" val="421426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6B5B-B381-4377-BE5E-10122D3AF4F2}"/>
              </a:ext>
            </a:extLst>
          </p:cNvPr>
          <p:cNvSpPr>
            <a:spLocks noGrp="1"/>
          </p:cNvSpPr>
          <p:nvPr>
            <p:ph type="title"/>
          </p:nvPr>
        </p:nvSpPr>
        <p:spPr>
          <a:xfrm>
            <a:off x="838200" y="365126"/>
            <a:ext cx="10515600" cy="458788"/>
          </a:xfrm>
        </p:spPr>
        <p:txBody>
          <a:bodyPr>
            <a:normAutofit/>
          </a:bodyPr>
          <a:lstStyle/>
          <a:p>
            <a:pPr algn="ctr"/>
            <a:r>
              <a:rPr lang="en-US" sz="2400" b="1" dirty="0">
                <a:latin typeface="Calibri" panose="020F0502020204030204" pitchFamily="34" charset="0"/>
                <a:cs typeface="Calibri" panose="020F0502020204030204" pitchFamily="34" charset="0"/>
              </a:rPr>
              <a:t>Instructional Margin Ratio</a:t>
            </a:r>
          </a:p>
        </p:txBody>
      </p:sp>
      <p:graphicFrame>
        <p:nvGraphicFramePr>
          <p:cNvPr id="4" name="Chart 3">
            <a:extLst>
              <a:ext uri="{FF2B5EF4-FFF2-40B4-BE49-F238E27FC236}">
                <a16:creationId xmlns:a16="http://schemas.microsoft.com/office/drawing/2014/main" id="{FDF9F148-F4DF-4162-A5AC-3EC84F342DE6}"/>
              </a:ext>
            </a:extLst>
          </p:cNvPr>
          <p:cNvGraphicFramePr>
            <a:graphicFrameLocks/>
          </p:cNvGraphicFramePr>
          <p:nvPr>
            <p:extLst>
              <p:ext uri="{D42A27DB-BD31-4B8C-83A1-F6EECF244321}">
                <p14:modId xmlns:p14="http://schemas.microsoft.com/office/powerpoint/2010/main" val="1745727398"/>
              </p:ext>
            </p:extLst>
          </p:nvPr>
        </p:nvGraphicFramePr>
        <p:xfrm>
          <a:off x="838200" y="1452563"/>
          <a:ext cx="6143625" cy="38195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A7DCC1D-32BC-40C8-8CA0-3887FE80EF12}"/>
              </a:ext>
            </a:extLst>
          </p:cNvPr>
          <p:cNvSpPr txBox="1"/>
          <p:nvPr/>
        </p:nvSpPr>
        <p:spPr>
          <a:xfrm>
            <a:off x="7477125" y="1543050"/>
            <a:ext cx="4257675" cy="2862322"/>
          </a:xfrm>
          <a:prstGeom prst="rect">
            <a:avLst/>
          </a:prstGeom>
          <a:noFill/>
        </p:spPr>
        <p:txBody>
          <a:bodyPr wrap="square" rtlCol="0">
            <a:spAutoFit/>
          </a:bodyPr>
          <a:lstStyle/>
          <a:p>
            <a:r>
              <a:rPr lang="en-US" dirty="0"/>
              <a:t>Instructional margin ratio is a measure of financial health related to an institution’s instructional mission.  It compares the instructional revenue of an institution to its instruction-related expenses.</a:t>
            </a:r>
          </a:p>
          <a:p>
            <a:r>
              <a:rPr lang="en-US" dirty="0"/>
              <a:t>A ratio above 1 indicates that revenues exceed expenses, while a ratio below 1 indicates deficit spending.</a:t>
            </a:r>
          </a:p>
          <a:p>
            <a:r>
              <a:rPr lang="en-US" dirty="0"/>
              <a:t>Higher revenue amounts indicate additional resources available to invest.</a:t>
            </a:r>
          </a:p>
        </p:txBody>
      </p:sp>
      <p:sp>
        <p:nvSpPr>
          <p:cNvPr id="6" name="TextBox 5">
            <a:extLst>
              <a:ext uri="{FF2B5EF4-FFF2-40B4-BE49-F238E27FC236}">
                <a16:creationId xmlns:a16="http://schemas.microsoft.com/office/drawing/2014/main" id="{704B9440-775E-4937-B127-16F9ABF07795}"/>
              </a:ext>
            </a:extLst>
          </p:cNvPr>
          <p:cNvSpPr txBox="1"/>
          <p:nvPr/>
        </p:nvSpPr>
        <p:spPr>
          <a:xfrm>
            <a:off x="838200" y="5290021"/>
            <a:ext cx="2723148" cy="230832"/>
          </a:xfrm>
          <a:prstGeom prst="rect">
            <a:avLst/>
          </a:prstGeom>
          <a:noFill/>
        </p:spPr>
        <p:txBody>
          <a:bodyPr wrap="square" rtlCol="0">
            <a:spAutoFit/>
          </a:bodyPr>
          <a:lstStyle/>
          <a:p>
            <a:r>
              <a:rPr lang="en-US" sz="900" dirty="0"/>
              <a:t>Source: UW System Accountability Dashboard</a:t>
            </a:r>
          </a:p>
        </p:txBody>
      </p:sp>
    </p:spTree>
    <p:extLst>
      <p:ext uri="{BB962C8B-B14F-4D97-AF65-F5344CB8AC3E}">
        <p14:creationId xmlns:p14="http://schemas.microsoft.com/office/powerpoint/2010/main" val="3176867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C25E-55D1-4259-A488-DAF93A459DC6}"/>
              </a:ext>
            </a:extLst>
          </p:cNvPr>
          <p:cNvSpPr>
            <a:spLocks noGrp="1"/>
          </p:cNvSpPr>
          <p:nvPr>
            <p:ph type="title"/>
          </p:nvPr>
        </p:nvSpPr>
        <p:spPr>
          <a:xfrm>
            <a:off x="838200" y="365127"/>
            <a:ext cx="10515600" cy="539998"/>
          </a:xfrm>
        </p:spPr>
        <p:txBody>
          <a:bodyPr>
            <a:normAutofit/>
          </a:bodyPr>
          <a:lstStyle/>
          <a:p>
            <a:pPr algn="ctr"/>
            <a:r>
              <a:rPr lang="en-US" sz="2400" b="1" dirty="0">
                <a:latin typeface="Calibri" panose="020F0502020204030204" pitchFamily="34" charset="0"/>
                <a:cs typeface="Calibri" panose="020F0502020204030204" pitchFamily="34" charset="0"/>
              </a:rPr>
              <a:t>UW System Cost to Attend</a:t>
            </a:r>
          </a:p>
        </p:txBody>
      </p:sp>
      <p:graphicFrame>
        <p:nvGraphicFramePr>
          <p:cNvPr id="5" name="Chart 4">
            <a:extLst>
              <a:ext uri="{FF2B5EF4-FFF2-40B4-BE49-F238E27FC236}">
                <a16:creationId xmlns:a16="http://schemas.microsoft.com/office/drawing/2014/main" id="{59D19156-6913-41E4-A4F0-3E1B3D063330}"/>
              </a:ext>
            </a:extLst>
          </p:cNvPr>
          <p:cNvGraphicFramePr>
            <a:graphicFrameLocks/>
          </p:cNvGraphicFramePr>
          <p:nvPr>
            <p:extLst>
              <p:ext uri="{D42A27DB-BD31-4B8C-83A1-F6EECF244321}">
                <p14:modId xmlns:p14="http://schemas.microsoft.com/office/powerpoint/2010/main" val="476598693"/>
              </p:ext>
            </p:extLst>
          </p:nvPr>
        </p:nvGraphicFramePr>
        <p:xfrm>
          <a:off x="5157035" y="1195137"/>
          <a:ext cx="6610351" cy="47577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422A9D9-3689-4402-826F-82DC3857DF02}"/>
              </a:ext>
            </a:extLst>
          </p:cNvPr>
          <p:cNvSpPr txBox="1"/>
          <p:nvPr/>
        </p:nvSpPr>
        <p:spPr>
          <a:xfrm>
            <a:off x="838200" y="5846543"/>
            <a:ext cx="3801978" cy="784830"/>
          </a:xfrm>
          <a:prstGeom prst="rect">
            <a:avLst/>
          </a:prstGeom>
          <a:noFill/>
        </p:spPr>
        <p:txBody>
          <a:bodyPr wrap="square" rtlCol="0">
            <a:spAutoFit/>
          </a:bodyPr>
          <a:lstStyle/>
          <a:p>
            <a:r>
              <a:rPr lang="en-US" sz="900" dirty="0"/>
              <a:t>Cost to Attend assumes Resident Undergraduate student taking courses at the school’s main campus as a full-time student during the fall and spring semesters.  Room rate and meal rate based on average cost for majority of students.</a:t>
            </a:r>
          </a:p>
          <a:p>
            <a:r>
              <a:rPr lang="en-US" sz="900" dirty="0"/>
              <a:t>Commuter student assumes required Tuition and Segregated Fees.</a:t>
            </a:r>
          </a:p>
        </p:txBody>
      </p:sp>
      <p:sp>
        <p:nvSpPr>
          <p:cNvPr id="7" name="TextBox 6">
            <a:extLst>
              <a:ext uri="{FF2B5EF4-FFF2-40B4-BE49-F238E27FC236}">
                <a16:creationId xmlns:a16="http://schemas.microsoft.com/office/drawing/2014/main" id="{EB787822-A0A4-4BD8-9115-116BD237C760}"/>
              </a:ext>
            </a:extLst>
          </p:cNvPr>
          <p:cNvSpPr txBox="1"/>
          <p:nvPr/>
        </p:nvSpPr>
        <p:spPr>
          <a:xfrm>
            <a:off x="5157035" y="5961959"/>
            <a:ext cx="3328737" cy="230832"/>
          </a:xfrm>
          <a:prstGeom prst="rect">
            <a:avLst/>
          </a:prstGeom>
          <a:noFill/>
        </p:spPr>
        <p:txBody>
          <a:bodyPr wrap="square" rtlCol="0">
            <a:spAutoFit/>
          </a:bodyPr>
          <a:lstStyle/>
          <a:p>
            <a:r>
              <a:rPr lang="en-US" sz="900" dirty="0"/>
              <a:t>Source: UW System 2021-22 Operating Budget and Fee Schedules</a:t>
            </a:r>
          </a:p>
        </p:txBody>
      </p:sp>
      <p:sp>
        <p:nvSpPr>
          <p:cNvPr id="3" name="TextBox 2">
            <a:extLst>
              <a:ext uri="{FF2B5EF4-FFF2-40B4-BE49-F238E27FC236}">
                <a16:creationId xmlns:a16="http://schemas.microsoft.com/office/drawing/2014/main" id="{24E7CCF8-848D-4058-B65A-F7AB81F410B8}"/>
              </a:ext>
            </a:extLst>
          </p:cNvPr>
          <p:cNvSpPr txBox="1"/>
          <p:nvPr/>
        </p:nvSpPr>
        <p:spPr>
          <a:xfrm>
            <a:off x="424614" y="2305615"/>
            <a:ext cx="4211553" cy="2031325"/>
          </a:xfrm>
          <a:prstGeom prst="rect">
            <a:avLst/>
          </a:prstGeom>
          <a:noFill/>
        </p:spPr>
        <p:txBody>
          <a:bodyPr wrap="square" rtlCol="0">
            <a:spAutoFit/>
          </a:bodyPr>
          <a:lstStyle/>
          <a:p>
            <a:r>
              <a:rPr lang="en-US" dirty="0"/>
              <a:t>Tuition and fees are part of the overall cost to attend UW-Green Bay.  Tuition for in-state undergraduate students has been frozen across UW System since 2013.  UW-Green Bay is among the least expensive across UW System for on-campus and commuter students.</a:t>
            </a:r>
          </a:p>
        </p:txBody>
      </p:sp>
    </p:spTree>
    <p:extLst>
      <p:ext uri="{BB962C8B-B14F-4D97-AF65-F5344CB8AC3E}">
        <p14:creationId xmlns:p14="http://schemas.microsoft.com/office/powerpoint/2010/main" val="311580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8D6433-8150-4FD5-BF81-6B1303A09BFE}"/>
              </a:ext>
            </a:extLst>
          </p:cNvPr>
          <p:cNvSpPr>
            <a:spLocks noGrp="1"/>
          </p:cNvSpPr>
          <p:nvPr>
            <p:ph type="title"/>
          </p:nvPr>
        </p:nvSpPr>
        <p:spPr>
          <a:xfrm>
            <a:off x="838200" y="365126"/>
            <a:ext cx="10515600" cy="806450"/>
          </a:xfrm>
        </p:spPr>
        <p:txBody>
          <a:bodyPr>
            <a:normAutofit/>
          </a:bodyPr>
          <a:lstStyle/>
          <a:p>
            <a:pPr algn="ctr"/>
            <a:r>
              <a:rPr lang="en-US" sz="2400" b="1" dirty="0">
                <a:latin typeface="+mn-lt"/>
              </a:rPr>
              <a:t>Budgeted Source of Revenue</a:t>
            </a:r>
          </a:p>
        </p:txBody>
      </p:sp>
      <p:sp>
        <p:nvSpPr>
          <p:cNvPr id="7" name="Content Placeholder 6">
            <a:extLst>
              <a:ext uri="{FF2B5EF4-FFF2-40B4-BE49-F238E27FC236}">
                <a16:creationId xmlns:a16="http://schemas.microsoft.com/office/drawing/2014/main" id="{05664337-6C96-4359-A5B5-45DFBA3400A9}"/>
              </a:ext>
            </a:extLst>
          </p:cNvPr>
          <p:cNvSpPr>
            <a:spLocks noGrp="1"/>
          </p:cNvSpPr>
          <p:nvPr>
            <p:ph idx="1"/>
          </p:nvPr>
        </p:nvSpPr>
        <p:spPr>
          <a:xfrm>
            <a:off x="838200" y="1171576"/>
            <a:ext cx="3918284" cy="5090319"/>
          </a:xfrm>
        </p:spPr>
        <p:txBody>
          <a:bodyPr>
            <a:noAutofit/>
          </a:bodyPr>
          <a:lstStyle/>
          <a:p>
            <a:pPr marL="0" indent="0">
              <a:buNone/>
            </a:pPr>
            <a:r>
              <a:rPr lang="en-US" sz="1800" dirty="0"/>
              <a:t>The total UW-Green Bay budget in 2021-22 is $141.7M.  The largest revenue source, $41.1M, is from Tuition and Fees.  The second highest amount is Federal Aid.  State support of $31.7M is the third largest contribution the budget.</a:t>
            </a:r>
          </a:p>
          <a:p>
            <a:pPr marL="0" indent="0">
              <a:buNone/>
            </a:pPr>
            <a:r>
              <a:rPr lang="en-US" sz="1800" dirty="0"/>
              <a:t>Of the state support, UW-Green Bay has discretion of $24.4M, while the remaining $7.3M is for predetermined, specific programs and services, and debt service.</a:t>
            </a:r>
          </a:p>
          <a:p>
            <a:pPr marL="0" indent="0">
              <a:buNone/>
            </a:pPr>
            <a:r>
              <a:rPr lang="en-US" sz="1800" dirty="0"/>
              <a:t>Auxiliary operations, such as University Housing, University Dining, Student Segregated Fees, and Parking, contribute approximately 15% of the budget, at $20.9M.</a:t>
            </a:r>
          </a:p>
        </p:txBody>
      </p:sp>
      <p:sp>
        <p:nvSpPr>
          <p:cNvPr id="2" name="TextBox 1">
            <a:extLst>
              <a:ext uri="{FF2B5EF4-FFF2-40B4-BE49-F238E27FC236}">
                <a16:creationId xmlns:a16="http://schemas.microsoft.com/office/drawing/2014/main" id="{2323FDE0-0088-40D3-B28D-697A059D70D1}"/>
              </a:ext>
            </a:extLst>
          </p:cNvPr>
          <p:cNvSpPr txBox="1"/>
          <p:nvPr/>
        </p:nvSpPr>
        <p:spPr>
          <a:xfrm>
            <a:off x="4882642" y="5315640"/>
            <a:ext cx="2109539" cy="230832"/>
          </a:xfrm>
          <a:prstGeom prst="rect">
            <a:avLst/>
          </a:prstGeom>
          <a:noFill/>
        </p:spPr>
        <p:txBody>
          <a:bodyPr wrap="square" rtlCol="0">
            <a:spAutoFit/>
          </a:bodyPr>
          <a:lstStyle/>
          <a:p>
            <a:r>
              <a:rPr lang="en-US" sz="900" dirty="0"/>
              <a:t>Source: WISER</a:t>
            </a:r>
          </a:p>
        </p:txBody>
      </p:sp>
      <p:graphicFrame>
        <p:nvGraphicFramePr>
          <p:cNvPr id="9" name="Chart 8">
            <a:extLst>
              <a:ext uri="{FF2B5EF4-FFF2-40B4-BE49-F238E27FC236}">
                <a16:creationId xmlns:a16="http://schemas.microsoft.com/office/drawing/2014/main" id="{97D32C38-7413-42AC-B87A-43715875D224}"/>
              </a:ext>
            </a:extLst>
          </p:cNvPr>
          <p:cNvGraphicFramePr>
            <a:graphicFrameLocks/>
          </p:cNvGraphicFramePr>
          <p:nvPr>
            <p:extLst>
              <p:ext uri="{D42A27DB-BD31-4B8C-83A1-F6EECF244321}">
                <p14:modId xmlns:p14="http://schemas.microsoft.com/office/powerpoint/2010/main" val="282935148"/>
              </p:ext>
            </p:extLst>
          </p:nvPr>
        </p:nvGraphicFramePr>
        <p:xfrm>
          <a:off x="4882642" y="1171576"/>
          <a:ext cx="6892264" cy="4144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69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3141-2E70-4C39-91DA-2810A7E8FE56}"/>
              </a:ext>
            </a:extLst>
          </p:cNvPr>
          <p:cNvSpPr>
            <a:spLocks noGrp="1"/>
          </p:cNvSpPr>
          <p:nvPr>
            <p:ph type="title"/>
          </p:nvPr>
        </p:nvSpPr>
        <p:spPr>
          <a:xfrm>
            <a:off x="838200" y="365125"/>
            <a:ext cx="10515600" cy="575779"/>
          </a:xfrm>
        </p:spPr>
        <p:txBody>
          <a:bodyPr>
            <a:normAutofit/>
          </a:bodyPr>
          <a:lstStyle/>
          <a:p>
            <a:pPr algn="ctr"/>
            <a:r>
              <a:rPr lang="en-US" sz="2400" b="1" dirty="0">
                <a:latin typeface="Calibri" panose="020F0502020204030204" pitchFamily="34" charset="0"/>
                <a:cs typeface="Calibri" panose="020F0502020204030204" pitchFamily="34" charset="0"/>
              </a:rPr>
              <a:t>2021-22 Expense Budget</a:t>
            </a:r>
          </a:p>
        </p:txBody>
      </p:sp>
      <p:sp>
        <p:nvSpPr>
          <p:cNvPr id="5" name="TextBox 4">
            <a:extLst>
              <a:ext uri="{FF2B5EF4-FFF2-40B4-BE49-F238E27FC236}">
                <a16:creationId xmlns:a16="http://schemas.microsoft.com/office/drawing/2014/main" id="{49411F89-1043-4DA8-83A0-FDB03EE1337B}"/>
              </a:ext>
            </a:extLst>
          </p:cNvPr>
          <p:cNvSpPr txBox="1"/>
          <p:nvPr/>
        </p:nvSpPr>
        <p:spPr>
          <a:xfrm>
            <a:off x="357809" y="1497496"/>
            <a:ext cx="3538330" cy="2031325"/>
          </a:xfrm>
          <a:prstGeom prst="rect">
            <a:avLst/>
          </a:prstGeom>
          <a:noFill/>
        </p:spPr>
        <p:txBody>
          <a:bodyPr wrap="square" rtlCol="0">
            <a:spAutoFit/>
          </a:bodyPr>
          <a:lstStyle/>
          <a:p>
            <a:r>
              <a:rPr lang="en-US" dirty="0"/>
              <a:t>Employee compensation makes up a significant portion of UW-Green Bay’s budget.  Payroll and fringe benefits make up over 50% of the expense budget.  Financial aid makes up 27% of the expense budget.</a:t>
            </a:r>
          </a:p>
        </p:txBody>
      </p:sp>
      <p:graphicFrame>
        <p:nvGraphicFramePr>
          <p:cNvPr id="6" name="Chart 5">
            <a:extLst>
              <a:ext uri="{FF2B5EF4-FFF2-40B4-BE49-F238E27FC236}">
                <a16:creationId xmlns:a16="http://schemas.microsoft.com/office/drawing/2014/main" id="{040CF19B-4B6B-4536-8A65-163FC0DEF45D}"/>
              </a:ext>
            </a:extLst>
          </p:cNvPr>
          <p:cNvGraphicFramePr>
            <a:graphicFrameLocks/>
          </p:cNvGraphicFramePr>
          <p:nvPr>
            <p:extLst>
              <p:ext uri="{D42A27DB-BD31-4B8C-83A1-F6EECF244321}">
                <p14:modId xmlns:p14="http://schemas.microsoft.com/office/powerpoint/2010/main" val="2116153607"/>
              </p:ext>
            </p:extLst>
          </p:nvPr>
        </p:nvGraphicFramePr>
        <p:xfrm>
          <a:off x="4148137" y="1050069"/>
          <a:ext cx="7540280" cy="5244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629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67FC-6428-4DCA-98C5-461CCC53E3D6}"/>
              </a:ext>
            </a:extLst>
          </p:cNvPr>
          <p:cNvSpPr>
            <a:spLocks noGrp="1"/>
          </p:cNvSpPr>
          <p:nvPr>
            <p:ph type="title"/>
          </p:nvPr>
        </p:nvSpPr>
        <p:spPr>
          <a:xfrm>
            <a:off x="838200" y="286440"/>
            <a:ext cx="10515600" cy="548447"/>
          </a:xfrm>
        </p:spPr>
        <p:txBody>
          <a:bodyPr>
            <a:normAutofit/>
          </a:bodyPr>
          <a:lstStyle/>
          <a:p>
            <a:pPr algn="ctr"/>
            <a:r>
              <a:rPr lang="en-US" sz="2400" b="1" dirty="0">
                <a:latin typeface="Calibri" panose="020F0502020204030204" pitchFamily="34" charset="0"/>
                <a:cs typeface="Calibri" panose="020F0502020204030204" pitchFamily="34" charset="0"/>
              </a:rPr>
              <a:t>Trend of Budgeted Expenses by Fund Group</a:t>
            </a:r>
          </a:p>
        </p:txBody>
      </p:sp>
      <p:sp>
        <p:nvSpPr>
          <p:cNvPr id="3" name="TextBox 2">
            <a:extLst>
              <a:ext uri="{FF2B5EF4-FFF2-40B4-BE49-F238E27FC236}">
                <a16:creationId xmlns:a16="http://schemas.microsoft.com/office/drawing/2014/main" id="{D0D296D8-04FB-4919-A53F-AC4C979D62A8}"/>
              </a:ext>
            </a:extLst>
          </p:cNvPr>
          <p:cNvSpPr txBox="1"/>
          <p:nvPr/>
        </p:nvSpPr>
        <p:spPr>
          <a:xfrm>
            <a:off x="5153025" y="5326857"/>
            <a:ext cx="2326105" cy="230832"/>
          </a:xfrm>
          <a:prstGeom prst="rect">
            <a:avLst/>
          </a:prstGeom>
          <a:noFill/>
        </p:spPr>
        <p:txBody>
          <a:bodyPr wrap="square" rtlCol="0">
            <a:spAutoFit/>
          </a:bodyPr>
          <a:lstStyle/>
          <a:p>
            <a:r>
              <a:rPr lang="en-US" sz="900" dirty="0"/>
              <a:t>Source: FY18-19 – Redbook, FY20-22 - WISER</a:t>
            </a:r>
          </a:p>
        </p:txBody>
      </p:sp>
      <p:sp>
        <p:nvSpPr>
          <p:cNvPr id="4" name="TextBox 3">
            <a:extLst>
              <a:ext uri="{FF2B5EF4-FFF2-40B4-BE49-F238E27FC236}">
                <a16:creationId xmlns:a16="http://schemas.microsoft.com/office/drawing/2014/main" id="{49244E0A-3034-4091-88A3-8E94930F334F}"/>
              </a:ext>
            </a:extLst>
          </p:cNvPr>
          <p:cNvSpPr txBox="1"/>
          <p:nvPr/>
        </p:nvSpPr>
        <p:spPr>
          <a:xfrm>
            <a:off x="638175" y="1632354"/>
            <a:ext cx="4133850" cy="3416320"/>
          </a:xfrm>
          <a:prstGeom prst="rect">
            <a:avLst/>
          </a:prstGeom>
          <a:noFill/>
        </p:spPr>
        <p:txBody>
          <a:bodyPr wrap="square" rtlCol="0">
            <a:spAutoFit/>
          </a:bodyPr>
          <a:lstStyle/>
          <a:p>
            <a:r>
              <a:rPr lang="en-US" dirty="0"/>
              <a:t>Tuition has consistently been the source of more than 35% of UW-Green Bay’s budget.  Expenses funded by state appropriations have increased slightly, corresponding with the additional locations joining the main campus to form our Four Campuses, One University model.  Auxiliary &amp; Other Receipts is the other major source of funding for our expense budget.  These three sources have routinely made up 90% of our budget.</a:t>
            </a:r>
          </a:p>
        </p:txBody>
      </p:sp>
      <p:sp>
        <p:nvSpPr>
          <p:cNvPr id="6" name="TextBox 5">
            <a:extLst>
              <a:ext uri="{FF2B5EF4-FFF2-40B4-BE49-F238E27FC236}">
                <a16:creationId xmlns:a16="http://schemas.microsoft.com/office/drawing/2014/main" id="{9C763641-DBD0-4F9A-A7D1-3D0ACBD51F78}"/>
              </a:ext>
            </a:extLst>
          </p:cNvPr>
          <p:cNvSpPr txBox="1"/>
          <p:nvPr/>
        </p:nvSpPr>
        <p:spPr>
          <a:xfrm>
            <a:off x="5153025" y="5561964"/>
            <a:ext cx="3952875" cy="230832"/>
          </a:xfrm>
          <a:prstGeom prst="rect">
            <a:avLst/>
          </a:prstGeom>
          <a:noFill/>
        </p:spPr>
        <p:txBody>
          <a:bodyPr wrap="square" rtlCol="0">
            <a:spAutoFit/>
          </a:bodyPr>
          <a:lstStyle/>
          <a:p>
            <a:r>
              <a:rPr lang="en-US" sz="900" dirty="0"/>
              <a:t>*Excludes Financial Aid received by students</a:t>
            </a:r>
          </a:p>
        </p:txBody>
      </p:sp>
      <p:graphicFrame>
        <p:nvGraphicFramePr>
          <p:cNvPr id="7" name="Chart 6">
            <a:extLst>
              <a:ext uri="{FF2B5EF4-FFF2-40B4-BE49-F238E27FC236}">
                <a16:creationId xmlns:a16="http://schemas.microsoft.com/office/drawing/2014/main" id="{77A06B05-791C-47C4-A769-E9E7D989C9B2}"/>
              </a:ext>
            </a:extLst>
          </p:cNvPr>
          <p:cNvGraphicFramePr>
            <a:graphicFrameLocks/>
          </p:cNvGraphicFramePr>
          <p:nvPr>
            <p:extLst>
              <p:ext uri="{D42A27DB-BD31-4B8C-83A1-F6EECF244321}">
                <p14:modId xmlns:p14="http://schemas.microsoft.com/office/powerpoint/2010/main" val="2824667842"/>
              </p:ext>
            </p:extLst>
          </p:nvPr>
        </p:nvGraphicFramePr>
        <p:xfrm>
          <a:off x="5153025" y="1300311"/>
          <a:ext cx="6200775" cy="379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77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E782-B284-4E32-9906-77904DE2E538}"/>
              </a:ext>
            </a:extLst>
          </p:cNvPr>
          <p:cNvSpPr>
            <a:spLocks noGrp="1"/>
          </p:cNvSpPr>
          <p:nvPr>
            <p:ph type="title"/>
          </p:nvPr>
        </p:nvSpPr>
        <p:spPr>
          <a:xfrm>
            <a:off x="838200" y="365125"/>
            <a:ext cx="10515600" cy="511175"/>
          </a:xfrm>
        </p:spPr>
        <p:txBody>
          <a:bodyPr>
            <a:normAutofit/>
          </a:bodyPr>
          <a:lstStyle/>
          <a:p>
            <a:pPr algn="ctr"/>
            <a:r>
              <a:rPr lang="en-US" sz="2400" b="1" dirty="0">
                <a:latin typeface="Calibri" panose="020F0502020204030204" pitchFamily="34" charset="0"/>
                <a:cs typeface="Calibri" panose="020F0502020204030204" pitchFamily="34" charset="0"/>
              </a:rPr>
              <a:t>Budgeted Staffing Model</a:t>
            </a:r>
          </a:p>
        </p:txBody>
      </p:sp>
      <p:sp>
        <p:nvSpPr>
          <p:cNvPr id="6" name="TextBox 5">
            <a:extLst>
              <a:ext uri="{FF2B5EF4-FFF2-40B4-BE49-F238E27FC236}">
                <a16:creationId xmlns:a16="http://schemas.microsoft.com/office/drawing/2014/main" id="{89915DBA-47A9-4C84-A6FF-933B50970487}"/>
              </a:ext>
            </a:extLst>
          </p:cNvPr>
          <p:cNvSpPr txBox="1"/>
          <p:nvPr/>
        </p:nvSpPr>
        <p:spPr>
          <a:xfrm>
            <a:off x="838200" y="5877639"/>
            <a:ext cx="3676650" cy="246221"/>
          </a:xfrm>
          <a:prstGeom prst="rect">
            <a:avLst/>
          </a:prstGeom>
          <a:noFill/>
        </p:spPr>
        <p:txBody>
          <a:bodyPr wrap="square" rtlCol="0">
            <a:spAutoFit/>
          </a:bodyPr>
          <a:lstStyle/>
          <a:p>
            <a:r>
              <a:rPr lang="en-US" sz="1000" dirty="0"/>
              <a:t>Source: FY22 Budget CAT Report</a:t>
            </a:r>
          </a:p>
        </p:txBody>
      </p:sp>
      <p:graphicFrame>
        <p:nvGraphicFramePr>
          <p:cNvPr id="9" name="Chart 8">
            <a:extLst>
              <a:ext uri="{FF2B5EF4-FFF2-40B4-BE49-F238E27FC236}">
                <a16:creationId xmlns:a16="http://schemas.microsoft.com/office/drawing/2014/main" id="{084EE2A0-C495-47DA-9AE5-DD2539B2C0F3}"/>
              </a:ext>
            </a:extLst>
          </p:cNvPr>
          <p:cNvGraphicFramePr>
            <a:graphicFrameLocks/>
          </p:cNvGraphicFramePr>
          <p:nvPr>
            <p:extLst>
              <p:ext uri="{D42A27DB-BD31-4B8C-83A1-F6EECF244321}">
                <p14:modId xmlns:p14="http://schemas.microsoft.com/office/powerpoint/2010/main" val="2700505517"/>
              </p:ext>
            </p:extLst>
          </p:nvPr>
        </p:nvGraphicFramePr>
        <p:xfrm>
          <a:off x="466725" y="1019169"/>
          <a:ext cx="8080927" cy="4858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6E546552-D0B6-462B-8B0B-536BC14879D7}"/>
              </a:ext>
            </a:extLst>
          </p:cNvPr>
          <p:cNvGraphicFramePr>
            <a:graphicFrameLocks noGrp="1"/>
          </p:cNvGraphicFramePr>
          <p:nvPr>
            <p:extLst>
              <p:ext uri="{D42A27DB-BD31-4B8C-83A1-F6EECF244321}">
                <p14:modId xmlns:p14="http://schemas.microsoft.com/office/powerpoint/2010/main" val="907708992"/>
              </p:ext>
            </p:extLst>
          </p:nvPr>
        </p:nvGraphicFramePr>
        <p:xfrm>
          <a:off x="8814093" y="1019169"/>
          <a:ext cx="2476759" cy="5259450"/>
        </p:xfrm>
        <a:graphic>
          <a:graphicData uri="http://schemas.openxmlformats.org/drawingml/2006/table">
            <a:tbl>
              <a:tblPr/>
              <a:tblGrid>
                <a:gridCol w="1666005">
                  <a:extLst>
                    <a:ext uri="{9D8B030D-6E8A-4147-A177-3AD203B41FA5}">
                      <a16:colId xmlns:a16="http://schemas.microsoft.com/office/drawing/2014/main" val="1405217189"/>
                    </a:ext>
                  </a:extLst>
                </a:gridCol>
                <a:gridCol w="810754">
                  <a:extLst>
                    <a:ext uri="{9D8B030D-6E8A-4147-A177-3AD203B41FA5}">
                      <a16:colId xmlns:a16="http://schemas.microsoft.com/office/drawing/2014/main" val="670328744"/>
                    </a:ext>
                  </a:extLst>
                </a:gridCol>
              </a:tblGrid>
              <a:tr h="210378">
                <a:tc>
                  <a:txBody>
                    <a:bodyPr/>
                    <a:lstStyle/>
                    <a:p>
                      <a:pPr algn="l" fontAlgn="b"/>
                      <a:r>
                        <a:rPr lang="en-US" sz="1100" b="1" i="0" u="none" strike="noStrike" dirty="0">
                          <a:solidFill>
                            <a:srgbClr val="000000"/>
                          </a:solidFill>
                          <a:effectLst/>
                          <a:latin typeface="Calibri" panose="020F0502020204030204" pitchFamily="34" charset="0"/>
                        </a:rPr>
                        <a:t>Division</a:t>
                      </a:r>
                    </a:p>
                  </a:txBody>
                  <a:tcPr marL="9459" marR="9459" marT="94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FTE’s</a:t>
                      </a:r>
                    </a:p>
                  </a:txBody>
                  <a:tcPr marL="9459" marR="9459" marT="94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153302"/>
                  </a:ext>
                </a:extLst>
              </a:tr>
              <a:tr h="210378">
                <a:tc>
                  <a:txBody>
                    <a:bodyPr/>
                    <a:lstStyle/>
                    <a:p>
                      <a:pPr algn="l" fontAlgn="b"/>
                      <a:r>
                        <a:rPr lang="en-US" sz="1100" b="0" i="0" u="none" strike="noStrike" dirty="0">
                          <a:solidFill>
                            <a:srgbClr val="000000"/>
                          </a:solidFill>
                          <a:effectLst/>
                          <a:latin typeface="Calibri" panose="020F0502020204030204" pitchFamily="34" charset="0"/>
                        </a:rPr>
                        <a:t>Chancellor's Office</a:t>
                      </a:r>
                    </a:p>
                  </a:txBody>
                  <a:tcPr marL="9459" marR="9459" marT="9459" marB="0" anchor="b">
                    <a:lnL w="635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9459" marR="9459" marT="9459" marB="0" anchor="b">
                    <a:lnL>
                      <a:noFill/>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671264167"/>
                  </a:ext>
                </a:extLst>
              </a:tr>
              <a:tr h="210378">
                <a:tc>
                  <a:txBody>
                    <a:bodyPr/>
                    <a:lstStyle/>
                    <a:p>
                      <a:pPr algn="l" fontAlgn="b"/>
                      <a:r>
                        <a:rPr lang="en-US" sz="1100" b="0" i="0" u="none" strike="noStrike">
                          <a:solidFill>
                            <a:srgbClr val="000000"/>
                          </a:solidFill>
                          <a:effectLst/>
                          <a:latin typeface="Calibri" panose="020F0502020204030204" pitchFamily="34" charset="0"/>
                        </a:rPr>
                        <a:t>Athletics</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29.79</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2497664"/>
                  </a:ext>
                </a:extLst>
              </a:tr>
              <a:tr h="210378">
                <a:tc>
                  <a:txBody>
                    <a:bodyPr/>
                    <a:lstStyle/>
                    <a:p>
                      <a:pPr algn="l" fontAlgn="b"/>
                      <a:r>
                        <a:rPr lang="en-US" sz="1100" b="0" i="0" u="none" strike="noStrike">
                          <a:solidFill>
                            <a:srgbClr val="000000"/>
                          </a:solidFill>
                          <a:effectLst/>
                          <a:latin typeface="Calibri" panose="020F0502020204030204" pitchFamily="34" charset="0"/>
                        </a:rPr>
                        <a:t>U Rec</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6.65</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8254703"/>
                  </a:ext>
                </a:extLst>
              </a:tr>
              <a:tr h="210378">
                <a:tc>
                  <a:txBody>
                    <a:bodyPr/>
                    <a:lstStyle/>
                    <a:p>
                      <a:pPr algn="l" fontAlgn="b"/>
                      <a:r>
                        <a:rPr lang="en-US" sz="1100" b="0" i="0" u="none" strike="noStrike">
                          <a:solidFill>
                            <a:srgbClr val="000000"/>
                          </a:solidFill>
                          <a:effectLst/>
                          <a:latin typeface="Calibri" panose="020F0502020204030204" pitchFamily="34" charset="0"/>
                        </a:rPr>
                        <a:t>Academic Affairs</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45.1</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120656"/>
                  </a:ext>
                </a:extLst>
              </a:tr>
              <a:tr h="210378">
                <a:tc>
                  <a:txBody>
                    <a:bodyPr/>
                    <a:lstStyle/>
                    <a:p>
                      <a:pPr algn="l" fontAlgn="b"/>
                      <a:r>
                        <a:rPr lang="en-US" sz="1100" b="0" i="0" u="none" strike="noStrike">
                          <a:solidFill>
                            <a:srgbClr val="000000"/>
                          </a:solidFill>
                          <a:effectLst/>
                          <a:latin typeface="Calibri" panose="020F0502020204030204" pitchFamily="34" charset="0"/>
                        </a:rPr>
                        <a:t>CECE</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32.57</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3109236"/>
                  </a:ext>
                </a:extLst>
              </a:tr>
              <a:tr h="210378">
                <a:tc>
                  <a:txBody>
                    <a:bodyPr/>
                    <a:lstStyle/>
                    <a:p>
                      <a:pPr algn="l" fontAlgn="b"/>
                      <a:r>
                        <a:rPr lang="en-US" sz="1100" b="0" i="0" u="none" strike="noStrike">
                          <a:solidFill>
                            <a:srgbClr val="000000"/>
                          </a:solidFill>
                          <a:effectLst/>
                          <a:latin typeface="Calibri" panose="020F0502020204030204" pitchFamily="34" charset="0"/>
                        </a:rPr>
                        <a:t>Enrollment Services</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70.66</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5326731"/>
                  </a:ext>
                </a:extLst>
              </a:tr>
              <a:tr h="210378">
                <a:tc>
                  <a:txBody>
                    <a:bodyPr/>
                    <a:lstStyle/>
                    <a:p>
                      <a:pPr algn="l" fontAlgn="b"/>
                      <a:r>
                        <a:rPr lang="en-US" sz="1100" b="0" i="0" u="none" strike="noStrike">
                          <a:solidFill>
                            <a:srgbClr val="000000"/>
                          </a:solidFill>
                          <a:effectLst/>
                          <a:latin typeface="Calibri" panose="020F0502020204030204" pitchFamily="34" charset="0"/>
                        </a:rPr>
                        <a:t>University Inclusivity</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48.59</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5895888"/>
                  </a:ext>
                </a:extLst>
              </a:tr>
              <a:tr h="210378">
                <a:tc>
                  <a:txBody>
                    <a:bodyPr/>
                    <a:lstStyle/>
                    <a:p>
                      <a:pPr algn="l" fontAlgn="b"/>
                      <a:r>
                        <a:rPr lang="en-US" sz="1100" b="0" i="0" u="none" strike="noStrike">
                          <a:solidFill>
                            <a:srgbClr val="000000"/>
                          </a:solidFill>
                          <a:effectLst/>
                          <a:latin typeface="Calibri" panose="020F0502020204030204" pitchFamily="34" charset="0"/>
                        </a:rPr>
                        <a:t>CSET</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101.15</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3901003"/>
                  </a:ext>
                </a:extLst>
              </a:tr>
              <a:tr h="210378">
                <a:tc>
                  <a:txBody>
                    <a:bodyPr/>
                    <a:lstStyle/>
                    <a:p>
                      <a:pPr algn="l" fontAlgn="b"/>
                      <a:r>
                        <a:rPr lang="en-US" sz="1100" b="0" i="0" u="none" strike="noStrike">
                          <a:solidFill>
                            <a:srgbClr val="000000"/>
                          </a:solidFill>
                          <a:effectLst/>
                          <a:latin typeface="Calibri" panose="020F0502020204030204" pitchFamily="34" charset="0"/>
                        </a:rPr>
                        <a:t>CAHSS</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118.34</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5074969"/>
                  </a:ext>
                </a:extLst>
              </a:tr>
              <a:tr h="210378">
                <a:tc>
                  <a:txBody>
                    <a:bodyPr/>
                    <a:lstStyle/>
                    <a:p>
                      <a:pPr algn="l" fontAlgn="b"/>
                      <a:r>
                        <a:rPr lang="en-US" sz="1100" b="0" i="0" u="none" strike="noStrike">
                          <a:solidFill>
                            <a:srgbClr val="000000"/>
                          </a:solidFill>
                          <a:effectLst/>
                          <a:latin typeface="Calibri" panose="020F0502020204030204" pitchFamily="34" charset="0"/>
                        </a:rPr>
                        <a:t>CHESW</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51.71</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4454181"/>
                  </a:ext>
                </a:extLst>
              </a:tr>
              <a:tr h="210378">
                <a:tc>
                  <a:txBody>
                    <a:bodyPr/>
                    <a:lstStyle/>
                    <a:p>
                      <a:pPr algn="l" fontAlgn="b"/>
                      <a:r>
                        <a:rPr lang="en-US" sz="1100" b="0" i="0" u="none" strike="noStrike">
                          <a:solidFill>
                            <a:srgbClr val="000000"/>
                          </a:solidFill>
                          <a:effectLst/>
                          <a:latin typeface="Calibri" panose="020F0502020204030204" pitchFamily="34" charset="0"/>
                        </a:rPr>
                        <a:t>AECSB</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40.42</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7326087"/>
                  </a:ext>
                </a:extLst>
              </a:tr>
              <a:tr h="210378">
                <a:tc>
                  <a:txBody>
                    <a:bodyPr/>
                    <a:lstStyle/>
                    <a:p>
                      <a:pPr algn="l" fontAlgn="b"/>
                      <a:r>
                        <a:rPr lang="en-US" sz="1100" b="0" i="0" u="none" strike="noStrike">
                          <a:solidFill>
                            <a:srgbClr val="000000"/>
                          </a:solidFill>
                          <a:effectLst/>
                          <a:latin typeface="Calibri" panose="020F0502020204030204" pitchFamily="34" charset="0"/>
                        </a:rPr>
                        <a:t>IT</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35</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4338733"/>
                  </a:ext>
                </a:extLst>
              </a:tr>
              <a:tr h="210378">
                <a:tc>
                  <a:txBody>
                    <a:bodyPr/>
                    <a:lstStyle/>
                    <a:p>
                      <a:pPr algn="l" fontAlgn="b"/>
                      <a:r>
                        <a:rPr lang="en-US" sz="1100" b="0" i="0" u="none" strike="noStrike">
                          <a:solidFill>
                            <a:srgbClr val="000000"/>
                          </a:solidFill>
                          <a:effectLst/>
                          <a:latin typeface="Calibri" panose="020F0502020204030204" pitchFamily="34" charset="0"/>
                        </a:rPr>
                        <a:t>Library</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19.78</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139905"/>
                  </a:ext>
                </a:extLst>
              </a:tr>
              <a:tr h="210378">
                <a:tc>
                  <a:txBody>
                    <a:bodyPr/>
                    <a:lstStyle/>
                    <a:p>
                      <a:pPr algn="l" fontAlgn="b"/>
                      <a:r>
                        <a:rPr lang="en-US" sz="1100" b="0" i="0" u="none" strike="noStrike">
                          <a:solidFill>
                            <a:srgbClr val="000000"/>
                          </a:solidFill>
                          <a:effectLst/>
                          <a:latin typeface="Calibri" panose="020F0502020204030204" pitchFamily="34" charset="0"/>
                        </a:rPr>
                        <a:t>Business &amp; Finance</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44.58</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2430363"/>
                  </a:ext>
                </a:extLst>
              </a:tr>
              <a:tr h="210378">
                <a:tc>
                  <a:txBody>
                    <a:bodyPr/>
                    <a:lstStyle/>
                    <a:p>
                      <a:pPr algn="l" fontAlgn="b"/>
                      <a:r>
                        <a:rPr lang="en-US" sz="1100" b="0" i="0" u="none" strike="noStrike">
                          <a:solidFill>
                            <a:srgbClr val="000000"/>
                          </a:solidFill>
                          <a:effectLst/>
                          <a:latin typeface="Calibri" panose="020F0502020204030204" pitchFamily="34" charset="0"/>
                        </a:rPr>
                        <a:t>Facilities</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66</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0755724"/>
                  </a:ext>
                </a:extLst>
              </a:tr>
              <a:tr h="210378">
                <a:tc>
                  <a:txBody>
                    <a:bodyPr/>
                    <a:lstStyle/>
                    <a:p>
                      <a:pPr algn="l" fontAlgn="b"/>
                      <a:r>
                        <a:rPr lang="en-US" sz="1100" b="0" i="0" u="none" strike="noStrike">
                          <a:solidFill>
                            <a:srgbClr val="000000"/>
                          </a:solidFill>
                          <a:effectLst/>
                          <a:latin typeface="Calibri" panose="020F0502020204030204" pitchFamily="34" charset="0"/>
                        </a:rPr>
                        <a:t>University Union</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9.75</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2136012"/>
                  </a:ext>
                </a:extLst>
              </a:tr>
              <a:tr h="210378">
                <a:tc>
                  <a:txBody>
                    <a:bodyPr/>
                    <a:lstStyle/>
                    <a:p>
                      <a:pPr algn="l" fontAlgn="b"/>
                      <a:r>
                        <a:rPr lang="en-US" sz="1100" b="0" i="0" u="none" strike="noStrike">
                          <a:solidFill>
                            <a:srgbClr val="000000"/>
                          </a:solidFill>
                          <a:effectLst/>
                          <a:latin typeface="Calibri" panose="020F0502020204030204" pitchFamily="34" charset="0"/>
                        </a:rPr>
                        <a:t>Weidner Center</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6.6</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7457690"/>
                  </a:ext>
                </a:extLst>
              </a:tr>
              <a:tr h="210378">
                <a:tc>
                  <a:txBody>
                    <a:bodyPr/>
                    <a:lstStyle/>
                    <a:p>
                      <a:pPr algn="l" fontAlgn="b"/>
                      <a:r>
                        <a:rPr lang="en-US" sz="1100" b="0" i="0" u="none" strike="noStrike">
                          <a:solidFill>
                            <a:srgbClr val="000000"/>
                          </a:solidFill>
                          <a:effectLst/>
                          <a:latin typeface="Calibri" panose="020F0502020204030204" pitchFamily="34" charset="0"/>
                        </a:rPr>
                        <a:t>Advancement</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3070164"/>
                  </a:ext>
                </a:extLst>
              </a:tr>
              <a:tr h="210378">
                <a:tc>
                  <a:txBody>
                    <a:bodyPr/>
                    <a:lstStyle/>
                    <a:p>
                      <a:pPr algn="l" fontAlgn="b"/>
                      <a:r>
                        <a:rPr lang="en-US" sz="1100" b="0" i="0" u="none" strike="noStrike">
                          <a:solidFill>
                            <a:srgbClr val="000000"/>
                          </a:solidFill>
                          <a:effectLst/>
                          <a:latin typeface="Calibri" panose="020F0502020204030204" pitchFamily="34" charset="0"/>
                        </a:rPr>
                        <a:t>Marketing</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16</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6875623"/>
                  </a:ext>
                </a:extLst>
              </a:tr>
              <a:tr h="210378">
                <a:tc>
                  <a:txBody>
                    <a:bodyPr/>
                    <a:lstStyle/>
                    <a:p>
                      <a:pPr algn="l" fontAlgn="b"/>
                      <a:r>
                        <a:rPr lang="en-US" sz="1100" b="0" i="0" u="none" strike="noStrike" dirty="0">
                          <a:solidFill>
                            <a:srgbClr val="000000"/>
                          </a:solidFill>
                          <a:effectLst/>
                          <a:latin typeface="Calibri" panose="020F0502020204030204" pitchFamily="34" charset="0"/>
                        </a:rPr>
                        <a:t>Manitowoc</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4161467"/>
                  </a:ext>
                </a:extLst>
              </a:tr>
              <a:tr h="210378">
                <a:tc>
                  <a:txBody>
                    <a:bodyPr/>
                    <a:lstStyle/>
                    <a:p>
                      <a:pPr algn="l" fontAlgn="b"/>
                      <a:r>
                        <a:rPr lang="en-US" sz="1100" b="0" i="0" u="none" strike="noStrike">
                          <a:solidFill>
                            <a:srgbClr val="000000"/>
                          </a:solidFill>
                          <a:effectLst/>
                          <a:latin typeface="Calibri" panose="020F0502020204030204" pitchFamily="34" charset="0"/>
                        </a:rPr>
                        <a:t>Marinette</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1.83</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7449296"/>
                  </a:ext>
                </a:extLst>
              </a:tr>
              <a:tr h="210378">
                <a:tc>
                  <a:txBody>
                    <a:bodyPr/>
                    <a:lstStyle/>
                    <a:p>
                      <a:pPr algn="l" fontAlgn="b"/>
                      <a:r>
                        <a:rPr lang="en-US" sz="1100" b="0" i="0" u="none" strike="noStrike" dirty="0">
                          <a:solidFill>
                            <a:srgbClr val="000000"/>
                          </a:solidFill>
                          <a:effectLst/>
                          <a:latin typeface="Calibri" panose="020F0502020204030204" pitchFamily="34" charset="0"/>
                        </a:rPr>
                        <a:t>Sheboygan</a:t>
                      </a:r>
                    </a:p>
                  </a:txBody>
                  <a:tcPr marL="9459" marR="9459" marT="9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9459" marR="9459" marT="9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9183056"/>
                  </a:ext>
                </a:extLst>
              </a:tr>
              <a:tr h="210378">
                <a:tc>
                  <a:txBody>
                    <a:bodyPr/>
                    <a:lstStyle/>
                    <a:p>
                      <a:pPr algn="l" fontAlgn="b"/>
                      <a:r>
                        <a:rPr lang="en-US" sz="1100" b="0" i="0" u="none" strike="noStrike" dirty="0">
                          <a:solidFill>
                            <a:srgbClr val="000000"/>
                          </a:solidFill>
                          <a:effectLst/>
                          <a:latin typeface="Calibri" panose="020F0502020204030204" pitchFamily="34" charset="0"/>
                        </a:rPr>
                        <a:t>Unit Wide</a:t>
                      </a:r>
                    </a:p>
                  </a:txBody>
                  <a:tcPr marL="9459" marR="9459" marT="9459" marB="0" anchor="b">
                    <a:lnL w="6350" cap="flat" cmpd="sng" algn="ctr">
                      <a:solidFill>
                        <a:srgbClr val="000000"/>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-3.21</a:t>
                      </a:r>
                    </a:p>
                  </a:txBody>
                  <a:tcPr marL="9459" marR="9459" marT="9459" marB="0" anchor="b">
                    <a:lnL>
                      <a:noFill/>
                    </a:lnL>
                    <a:lnR w="6350" cap="flat" cmpd="sng" algn="ctr">
                      <a:solidFill>
                        <a:srgbClr val="000000"/>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03050"/>
                  </a:ext>
                </a:extLst>
              </a:tr>
              <a:tr h="210378">
                <a:tc>
                  <a:txBody>
                    <a:bodyPr/>
                    <a:lstStyle/>
                    <a:p>
                      <a:pPr algn="l" fontAlgn="b"/>
                      <a:r>
                        <a:rPr lang="en-US" sz="1100" b="0" i="0" u="none" strike="noStrike" dirty="0">
                          <a:solidFill>
                            <a:srgbClr val="000000"/>
                          </a:solidFill>
                          <a:effectLst/>
                          <a:latin typeface="Calibri" panose="020F0502020204030204" pitchFamily="34" charset="0"/>
                        </a:rPr>
                        <a:t>Total</a:t>
                      </a:r>
                    </a:p>
                  </a:txBody>
                  <a:tcPr marL="9459" marR="9459" marT="9459" marB="0" anchor="b">
                    <a:lnL w="6350" cap="flat" cmpd="sng" algn="ctr">
                      <a:solidFill>
                        <a:srgbClr val="000000"/>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759.31</a:t>
                      </a:r>
                    </a:p>
                  </a:txBody>
                  <a:tcPr marL="9459" marR="9459" marT="9459" marB="0" anchor="b">
                    <a:lnL>
                      <a:noFill/>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455637"/>
                  </a:ext>
                </a:extLst>
              </a:tr>
            </a:tbl>
          </a:graphicData>
        </a:graphic>
      </p:graphicFrame>
    </p:spTree>
    <p:extLst>
      <p:ext uri="{BB962C8B-B14F-4D97-AF65-F5344CB8AC3E}">
        <p14:creationId xmlns:p14="http://schemas.microsoft.com/office/powerpoint/2010/main" val="333819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ABA9-6052-44A5-91DA-4F491B812DDA}"/>
              </a:ext>
            </a:extLst>
          </p:cNvPr>
          <p:cNvSpPr>
            <a:spLocks noGrp="1"/>
          </p:cNvSpPr>
          <p:nvPr>
            <p:ph type="title"/>
          </p:nvPr>
        </p:nvSpPr>
        <p:spPr>
          <a:xfrm>
            <a:off x="838200" y="365126"/>
            <a:ext cx="10515600" cy="541253"/>
          </a:xfrm>
        </p:spPr>
        <p:txBody>
          <a:bodyPr>
            <a:normAutofit/>
          </a:bodyPr>
          <a:lstStyle/>
          <a:p>
            <a:pPr algn="ctr"/>
            <a:r>
              <a:rPr lang="en-US" sz="2400" b="1" dirty="0">
                <a:latin typeface="Calibri" panose="020F0502020204030204" pitchFamily="34" charset="0"/>
                <a:cs typeface="Calibri" panose="020F0502020204030204" pitchFamily="34" charset="0"/>
              </a:rPr>
              <a:t>Actual Expenditures in FY21 (in millions)</a:t>
            </a:r>
          </a:p>
        </p:txBody>
      </p:sp>
      <p:pic>
        <p:nvPicPr>
          <p:cNvPr id="7" name="Picture 6">
            <a:extLst>
              <a:ext uri="{FF2B5EF4-FFF2-40B4-BE49-F238E27FC236}">
                <a16:creationId xmlns:a16="http://schemas.microsoft.com/office/drawing/2014/main" id="{EBD2B44C-D02F-462B-873E-BA0E54E36326}"/>
              </a:ext>
            </a:extLst>
          </p:cNvPr>
          <p:cNvPicPr>
            <a:picLocks noChangeAspect="1"/>
          </p:cNvPicPr>
          <p:nvPr/>
        </p:nvPicPr>
        <p:blipFill>
          <a:blip r:embed="rId2"/>
          <a:stretch>
            <a:fillRect/>
          </a:stretch>
        </p:blipFill>
        <p:spPr>
          <a:xfrm>
            <a:off x="6096000" y="1649123"/>
            <a:ext cx="5255207" cy="3816427"/>
          </a:xfrm>
          <a:prstGeom prst="rect">
            <a:avLst/>
          </a:prstGeom>
          <a:ln>
            <a:solidFill>
              <a:schemeClr val="tx1"/>
            </a:solidFill>
          </a:ln>
        </p:spPr>
      </p:pic>
      <p:sp>
        <p:nvSpPr>
          <p:cNvPr id="8" name="TextBox 7">
            <a:extLst>
              <a:ext uri="{FF2B5EF4-FFF2-40B4-BE49-F238E27FC236}">
                <a16:creationId xmlns:a16="http://schemas.microsoft.com/office/drawing/2014/main" id="{654274A6-5392-467A-A643-EAFA891A7924}"/>
              </a:ext>
            </a:extLst>
          </p:cNvPr>
          <p:cNvSpPr txBox="1"/>
          <p:nvPr/>
        </p:nvSpPr>
        <p:spPr>
          <a:xfrm>
            <a:off x="838200" y="6296526"/>
            <a:ext cx="2538663" cy="230832"/>
          </a:xfrm>
          <a:prstGeom prst="rect">
            <a:avLst/>
          </a:prstGeom>
          <a:noFill/>
        </p:spPr>
        <p:txBody>
          <a:bodyPr wrap="square" rtlCol="0">
            <a:spAutoFit/>
          </a:bodyPr>
          <a:lstStyle/>
          <a:p>
            <a:r>
              <a:rPr lang="en-US" sz="900" dirty="0"/>
              <a:t>Source: WISER</a:t>
            </a:r>
          </a:p>
        </p:txBody>
      </p:sp>
      <p:pic>
        <p:nvPicPr>
          <p:cNvPr id="11" name="Picture 10">
            <a:extLst>
              <a:ext uri="{FF2B5EF4-FFF2-40B4-BE49-F238E27FC236}">
                <a16:creationId xmlns:a16="http://schemas.microsoft.com/office/drawing/2014/main" id="{003E1F09-B67F-4475-8767-79737DD5289F}"/>
              </a:ext>
            </a:extLst>
          </p:cNvPr>
          <p:cNvPicPr>
            <a:picLocks noChangeAspect="1"/>
          </p:cNvPicPr>
          <p:nvPr/>
        </p:nvPicPr>
        <p:blipFill>
          <a:blip r:embed="rId3"/>
          <a:stretch>
            <a:fillRect/>
          </a:stretch>
        </p:blipFill>
        <p:spPr>
          <a:xfrm>
            <a:off x="838201" y="906379"/>
            <a:ext cx="4352196" cy="5301916"/>
          </a:xfrm>
          <a:prstGeom prst="rect">
            <a:avLst/>
          </a:prstGeom>
        </p:spPr>
      </p:pic>
    </p:spTree>
    <p:extLst>
      <p:ext uri="{BB962C8B-B14F-4D97-AF65-F5344CB8AC3E}">
        <p14:creationId xmlns:p14="http://schemas.microsoft.com/office/powerpoint/2010/main" val="71446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E06D-FA4A-4452-9F51-F8E6E1B83117}"/>
              </a:ext>
            </a:extLst>
          </p:cNvPr>
          <p:cNvSpPr>
            <a:spLocks noGrp="1"/>
          </p:cNvSpPr>
          <p:nvPr>
            <p:ph type="title"/>
          </p:nvPr>
        </p:nvSpPr>
        <p:spPr>
          <a:xfrm>
            <a:off x="838200" y="365127"/>
            <a:ext cx="10515600" cy="492123"/>
          </a:xfrm>
        </p:spPr>
        <p:txBody>
          <a:bodyPr>
            <a:normAutofit/>
          </a:bodyPr>
          <a:lstStyle/>
          <a:p>
            <a:pPr algn="ctr"/>
            <a:r>
              <a:rPr lang="en-US" sz="2400" b="1" dirty="0">
                <a:latin typeface="Calibri" panose="020F0502020204030204" pitchFamily="34" charset="0"/>
                <a:cs typeface="Calibri" panose="020F0502020204030204" pitchFamily="34" charset="0"/>
              </a:rPr>
              <a:t>FY21 Actual Expenditures by Functional Classification</a:t>
            </a:r>
          </a:p>
        </p:txBody>
      </p:sp>
      <p:graphicFrame>
        <p:nvGraphicFramePr>
          <p:cNvPr id="6" name="Chart 5">
            <a:extLst>
              <a:ext uri="{FF2B5EF4-FFF2-40B4-BE49-F238E27FC236}">
                <a16:creationId xmlns:a16="http://schemas.microsoft.com/office/drawing/2014/main" id="{30C560BB-9834-4652-8961-577ACAB98BF0}"/>
              </a:ext>
            </a:extLst>
          </p:cNvPr>
          <p:cNvGraphicFramePr>
            <a:graphicFrameLocks/>
          </p:cNvGraphicFramePr>
          <p:nvPr>
            <p:extLst>
              <p:ext uri="{D42A27DB-BD31-4B8C-83A1-F6EECF244321}">
                <p14:modId xmlns:p14="http://schemas.microsoft.com/office/powerpoint/2010/main" val="589966075"/>
              </p:ext>
            </p:extLst>
          </p:nvPr>
        </p:nvGraphicFramePr>
        <p:xfrm>
          <a:off x="1405439" y="1816474"/>
          <a:ext cx="9381122" cy="40552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BCEC8E5-E27D-4673-99A6-BB39BB6EB946}"/>
              </a:ext>
            </a:extLst>
          </p:cNvPr>
          <p:cNvSpPr txBox="1"/>
          <p:nvPr/>
        </p:nvSpPr>
        <p:spPr>
          <a:xfrm>
            <a:off x="391528" y="6262042"/>
            <a:ext cx="1925052" cy="230832"/>
          </a:xfrm>
          <a:prstGeom prst="rect">
            <a:avLst/>
          </a:prstGeom>
          <a:noFill/>
        </p:spPr>
        <p:txBody>
          <a:bodyPr wrap="square" rtlCol="0">
            <a:spAutoFit/>
          </a:bodyPr>
          <a:lstStyle/>
          <a:p>
            <a:r>
              <a:rPr lang="en-US" sz="900" dirty="0"/>
              <a:t>Source: WISER</a:t>
            </a:r>
          </a:p>
        </p:txBody>
      </p:sp>
      <p:sp>
        <p:nvSpPr>
          <p:cNvPr id="3" name="TextBox 2">
            <a:extLst>
              <a:ext uri="{FF2B5EF4-FFF2-40B4-BE49-F238E27FC236}">
                <a16:creationId xmlns:a16="http://schemas.microsoft.com/office/drawing/2014/main" id="{316F5C41-ECBC-413D-9510-20E240621B52}"/>
              </a:ext>
            </a:extLst>
          </p:cNvPr>
          <p:cNvSpPr txBox="1"/>
          <p:nvPr/>
        </p:nvSpPr>
        <p:spPr>
          <a:xfrm>
            <a:off x="884252" y="974993"/>
            <a:ext cx="10423496" cy="646331"/>
          </a:xfrm>
          <a:prstGeom prst="rect">
            <a:avLst/>
          </a:prstGeom>
          <a:noFill/>
        </p:spPr>
        <p:txBody>
          <a:bodyPr wrap="square" rtlCol="0">
            <a:spAutoFit/>
          </a:bodyPr>
          <a:lstStyle/>
          <a:p>
            <a:r>
              <a:rPr lang="en-US" dirty="0"/>
              <a:t>The five largest areas of spending in Fiscal Year ‘21 were Financial Aid, Instruction, Academic Support, Student Services, and Institutional Support.  These five groups accounted for 82% of the total spend for the year.</a:t>
            </a:r>
          </a:p>
        </p:txBody>
      </p:sp>
    </p:spTree>
    <p:extLst>
      <p:ext uri="{BB962C8B-B14F-4D97-AF65-F5344CB8AC3E}">
        <p14:creationId xmlns:p14="http://schemas.microsoft.com/office/powerpoint/2010/main" val="155421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78C5-5872-4A9C-B117-B243AC816A16}"/>
              </a:ext>
            </a:extLst>
          </p:cNvPr>
          <p:cNvSpPr>
            <a:spLocks noGrp="1"/>
          </p:cNvSpPr>
          <p:nvPr>
            <p:ph type="title"/>
          </p:nvPr>
        </p:nvSpPr>
        <p:spPr>
          <a:xfrm>
            <a:off x="838200" y="365125"/>
            <a:ext cx="10515600" cy="511175"/>
          </a:xfrm>
        </p:spPr>
        <p:txBody>
          <a:bodyPr>
            <a:normAutofit/>
          </a:bodyPr>
          <a:lstStyle/>
          <a:p>
            <a:pPr algn="ctr"/>
            <a:r>
              <a:rPr lang="en-US" sz="2400" b="1" dirty="0">
                <a:latin typeface="Calibri" panose="020F0502020204030204" pitchFamily="34" charset="0"/>
                <a:cs typeface="Calibri" panose="020F0502020204030204" pitchFamily="34" charset="0"/>
              </a:rPr>
              <a:t>Salary Spend Change Year over Year</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8AD5A110-4A3A-4B28-BB7F-73E0A1B088A9}"/>
                  </a:ext>
                </a:extLst>
              </p:cNvPr>
              <p:cNvGraphicFramePr/>
              <p:nvPr>
                <p:extLst>
                  <p:ext uri="{D42A27DB-BD31-4B8C-83A1-F6EECF244321}">
                    <p14:modId xmlns:p14="http://schemas.microsoft.com/office/powerpoint/2010/main" val="3003129503"/>
                  </p:ext>
                </p:extLst>
              </p:nvPr>
            </p:nvGraphicFramePr>
            <p:xfrm>
              <a:off x="581029" y="828675"/>
              <a:ext cx="2743200" cy="21031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8AD5A110-4A3A-4B28-BB7F-73E0A1B088A9}"/>
                  </a:ext>
                </a:extLst>
              </p:cNvPr>
              <p:cNvPicPr>
                <a:picLocks noGrp="1" noRot="1" noChangeAspect="1" noMove="1" noResize="1" noEditPoints="1" noAdjustHandles="1" noChangeArrowheads="1" noChangeShapeType="1"/>
              </p:cNvPicPr>
              <p:nvPr/>
            </p:nvPicPr>
            <p:blipFill>
              <a:blip r:embed="rId3"/>
              <a:stretch>
                <a:fillRect/>
              </a:stretch>
            </p:blipFill>
            <p:spPr>
              <a:xfrm>
                <a:off x="581029" y="828675"/>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377FD340-D9BE-4F91-AC07-CDBC83404426}"/>
                  </a:ext>
                </a:extLst>
              </p:cNvPr>
              <p:cNvGraphicFramePr/>
              <p:nvPr>
                <p:extLst>
                  <p:ext uri="{D42A27DB-BD31-4B8C-83A1-F6EECF244321}">
                    <p14:modId xmlns:p14="http://schemas.microsoft.com/office/powerpoint/2010/main" val="3736778702"/>
                  </p:ext>
                </p:extLst>
              </p:nvPr>
            </p:nvGraphicFramePr>
            <p:xfrm>
              <a:off x="3324229" y="828675"/>
              <a:ext cx="2743200" cy="210312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5" name="Chart 4">
                <a:extLst>
                  <a:ext uri="{FF2B5EF4-FFF2-40B4-BE49-F238E27FC236}">
                    <a16:creationId xmlns:a16="http://schemas.microsoft.com/office/drawing/2014/main" id="{377FD340-D9BE-4F91-AC07-CDBC83404426}"/>
                  </a:ext>
                </a:extLst>
              </p:cNvPr>
              <p:cNvPicPr>
                <a:picLocks noGrp="1" noRot="1" noChangeAspect="1" noMove="1" noResize="1" noEditPoints="1" noAdjustHandles="1" noChangeArrowheads="1" noChangeShapeType="1"/>
              </p:cNvPicPr>
              <p:nvPr/>
            </p:nvPicPr>
            <p:blipFill>
              <a:blip r:embed="rId5"/>
              <a:stretch>
                <a:fillRect/>
              </a:stretch>
            </p:blipFill>
            <p:spPr>
              <a:xfrm>
                <a:off x="3324229" y="828675"/>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90C74B6-E7F2-44AD-B78F-FB6B3A85C3BA}"/>
                  </a:ext>
                </a:extLst>
              </p:cNvPr>
              <p:cNvGraphicFramePr/>
              <p:nvPr>
                <p:extLst>
                  <p:ext uri="{D42A27DB-BD31-4B8C-83A1-F6EECF244321}">
                    <p14:modId xmlns:p14="http://schemas.microsoft.com/office/powerpoint/2010/main" val="3123342200"/>
                  </p:ext>
                </p:extLst>
              </p:nvPr>
            </p:nvGraphicFramePr>
            <p:xfrm>
              <a:off x="6067429" y="828675"/>
              <a:ext cx="2743200" cy="210312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7" name="Chart 6">
                <a:extLst>
                  <a:ext uri="{FF2B5EF4-FFF2-40B4-BE49-F238E27FC236}">
                    <a16:creationId xmlns:a16="http://schemas.microsoft.com/office/drawing/2014/main" id="{690C74B6-E7F2-44AD-B78F-FB6B3A85C3BA}"/>
                  </a:ext>
                </a:extLst>
              </p:cNvPr>
              <p:cNvPicPr>
                <a:picLocks noGrp="1" noRot="1" noChangeAspect="1" noMove="1" noResize="1" noEditPoints="1" noAdjustHandles="1" noChangeArrowheads="1" noChangeShapeType="1"/>
              </p:cNvPicPr>
              <p:nvPr/>
            </p:nvPicPr>
            <p:blipFill>
              <a:blip r:embed="rId7"/>
              <a:stretch>
                <a:fillRect/>
              </a:stretch>
            </p:blipFill>
            <p:spPr>
              <a:xfrm>
                <a:off x="6067429" y="828675"/>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FB59E43C-87CE-4D55-ACDB-1FC90273CC89}"/>
                  </a:ext>
                </a:extLst>
              </p:cNvPr>
              <p:cNvGraphicFramePr/>
              <p:nvPr>
                <p:extLst>
                  <p:ext uri="{D42A27DB-BD31-4B8C-83A1-F6EECF244321}">
                    <p14:modId xmlns:p14="http://schemas.microsoft.com/office/powerpoint/2010/main" val="2501322765"/>
                  </p:ext>
                </p:extLst>
              </p:nvPr>
            </p:nvGraphicFramePr>
            <p:xfrm>
              <a:off x="8810629" y="828675"/>
              <a:ext cx="2743200" cy="210312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8" name="Chart 7">
                <a:extLst>
                  <a:ext uri="{FF2B5EF4-FFF2-40B4-BE49-F238E27FC236}">
                    <a16:creationId xmlns:a16="http://schemas.microsoft.com/office/drawing/2014/main" id="{FB59E43C-87CE-4D55-ACDB-1FC90273CC89}"/>
                  </a:ext>
                </a:extLst>
              </p:cNvPr>
              <p:cNvPicPr>
                <a:picLocks noGrp="1" noRot="1" noChangeAspect="1" noMove="1" noResize="1" noEditPoints="1" noAdjustHandles="1" noChangeArrowheads="1" noChangeShapeType="1"/>
              </p:cNvPicPr>
              <p:nvPr/>
            </p:nvPicPr>
            <p:blipFill>
              <a:blip r:embed="rId9"/>
              <a:stretch>
                <a:fillRect/>
              </a:stretch>
            </p:blipFill>
            <p:spPr>
              <a:xfrm>
                <a:off x="8810629" y="828675"/>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8C80E6B4-BE8C-4E5D-94E1-5703DB7AA395}"/>
                  </a:ext>
                </a:extLst>
              </p:cNvPr>
              <p:cNvGraphicFramePr/>
              <p:nvPr>
                <p:extLst>
                  <p:ext uri="{D42A27DB-BD31-4B8C-83A1-F6EECF244321}">
                    <p14:modId xmlns:p14="http://schemas.microsoft.com/office/powerpoint/2010/main" val="2950638496"/>
                  </p:ext>
                </p:extLst>
              </p:nvPr>
            </p:nvGraphicFramePr>
            <p:xfrm>
              <a:off x="581029" y="2922270"/>
              <a:ext cx="2743200" cy="2103120"/>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9" name="Chart 8">
                <a:extLst>
                  <a:ext uri="{FF2B5EF4-FFF2-40B4-BE49-F238E27FC236}">
                    <a16:creationId xmlns:a16="http://schemas.microsoft.com/office/drawing/2014/main" id="{8C80E6B4-BE8C-4E5D-94E1-5703DB7AA395}"/>
                  </a:ext>
                </a:extLst>
              </p:cNvPr>
              <p:cNvPicPr>
                <a:picLocks noGrp="1" noRot="1" noChangeAspect="1" noMove="1" noResize="1" noEditPoints="1" noAdjustHandles="1" noChangeArrowheads="1" noChangeShapeType="1"/>
              </p:cNvPicPr>
              <p:nvPr/>
            </p:nvPicPr>
            <p:blipFill>
              <a:blip r:embed="rId11"/>
              <a:stretch>
                <a:fillRect/>
              </a:stretch>
            </p:blipFill>
            <p:spPr>
              <a:xfrm>
                <a:off x="581029" y="2922270"/>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95E83AC0-13E5-43C1-97EA-3BA44CE6DE55}"/>
                  </a:ext>
                </a:extLst>
              </p:cNvPr>
              <p:cNvGraphicFramePr/>
              <p:nvPr>
                <p:extLst>
                  <p:ext uri="{D42A27DB-BD31-4B8C-83A1-F6EECF244321}">
                    <p14:modId xmlns:p14="http://schemas.microsoft.com/office/powerpoint/2010/main" val="1948166113"/>
                  </p:ext>
                </p:extLst>
              </p:nvPr>
            </p:nvGraphicFramePr>
            <p:xfrm>
              <a:off x="3324229" y="2922270"/>
              <a:ext cx="2743200" cy="2103120"/>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10" name="Chart 9">
                <a:extLst>
                  <a:ext uri="{FF2B5EF4-FFF2-40B4-BE49-F238E27FC236}">
                    <a16:creationId xmlns:a16="http://schemas.microsoft.com/office/drawing/2014/main" id="{95E83AC0-13E5-43C1-97EA-3BA44CE6DE55}"/>
                  </a:ext>
                </a:extLst>
              </p:cNvPr>
              <p:cNvPicPr>
                <a:picLocks noGrp="1" noRot="1" noChangeAspect="1" noMove="1" noResize="1" noEditPoints="1" noAdjustHandles="1" noChangeArrowheads="1" noChangeShapeType="1"/>
              </p:cNvPicPr>
              <p:nvPr/>
            </p:nvPicPr>
            <p:blipFill>
              <a:blip r:embed="rId13"/>
              <a:stretch>
                <a:fillRect/>
              </a:stretch>
            </p:blipFill>
            <p:spPr>
              <a:xfrm>
                <a:off x="3324229" y="2922270"/>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24C91E5D-B391-48DB-9FA6-29361DDCCC7B}"/>
                  </a:ext>
                </a:extLst>
              </p:cNvPr>
              <p:cNvGraphicFramePr/>
              <p:nvPr>
                <p:extLst>
                  <p:ext uri="{D42A27DB-BD31-4B8C-83A1-F6EECF244321}">
                    <p14:modId xmlns:p14="http://schemas.microsoft.com/office/powerpoint/2010/main" val="338163980"/>
                  </p:ext>
                </p:extLst>
              </p:nvPr>
            </p:nvGraphicFramePr>
            <p:xfrm>
              <a:off x="6067429" y="2922270"/>
              <a:ext cx="2743200" cy="2103120"/>
            </p:xfrm>
            <a:graphic>
              <a:graphicData uri="http://schemas.microsoft.com/office/drawing/2014/chartex">
                <cx:chart xmlns:cx="http://schemas.microsoft.com/office/drawing/2014/chartex" xmlns:r="http://schemas.openxmlformats.org/officeDocument/2006/relationships" r:id="rId14"/>
              </a:graphicData>
            </a:graphic>
          </p:graphicFrame>
        </mc:Choice>
        <mc:Fallback xmlns="">
          <p:pic>
            <p:nvPicPr>
              <p:cNvPr id="11" name="Chart 10">
                <a:extLst>
                  <a:ext uri="{FF2B5EF4-FFF2-40B4-BE49-F238E27FC236}">
                    <a16:creationId xmlns:a16="http://schemas.microsoft.com/office/drawing/2014/main" id="{24C91E5D-B391-48DB-9FA6-29361DDCCC7B}"/>
                  </a:ext>
                </a:extLst>
              </p:cNvPr>
              <p:cNvPicPr>
                <a:picLocks noGrp="1" noRot="1" noChangeAspect="1" noMove="1" noResize="1" noEditPoints="1" noAdjustHandles="1" noChangeArrowheads="1" noChangeShapeType="1"/>
              </p:cNvPicPr>
              <p:nvPr/>
            </p:nvPicPr>
            <p:blipFill>
              <a:blip r:embed="rId15"/>
              <a:stretch>
                <a:fillRect/>
              </a:stretch>
            </p:blipFill>
            <p:spPr>
              <a:xfrm>
                <a:off x="6067429" y="2922270"/>
                <a:ext cx="2743200" cy="210312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A36E8D2E-F21C-45E6-A98D-9331BA5FDE94}"/>
                  </a:ext>
                </a:extLst>
              </p:cNvPr>
              <p:cNvGraphicFramePr/>
              <p:nvPr>
                <p:extLst>
                  <p:ext uri="{D42A27DB-BD31-4B8C-83A1-F6EECF244321}">
                    <p14:modId xmlns:p14="http://schemas.microsoft.com/office/powerpoint/2010/main" val="3002519378"/>
                  </p:ext>
                </p:extLst>
              </p:nvPr>
            </p:nvGraphicFramePr>
            <p:xfrm>
              <a:off x="8810629" y="2922270"/>
              <a:ext cx="2743200" cy="2103120"/>
            </p:xfrm>
            <a:graphic>
              <a:graphicData uri="http://schemas.microsoft.com/office/drawing/2014/chartex">
                <cx:chart xmlns:cx="http://schemas.microsoft.com/office/drawing/2014/chartex" xmlns:r="http://schemas.openxmlformats.org/officeDocument/2006/relationships" r:id="rId16"/>
              </a:graphicData>
            </a:graphic>
          </p:graphicFrame>
        </mc:Choice>
        <mc:Fallback xmlns="">
          <p:pic>
            <p:nvPicPr>
              <p:cNvPr id="12" name="Chart 11">
                <a:extLst>
                  <a:ext uri="{FF2B5EF4-FFF2-40B4-BE49-F238E27FC236}">
                    <a16:creationId xmlns:a16="http://schemas.microsoft.com/office/drawing/2014/main" id="{A36E8D2E-F21C-45E6-A98D-9331BA5FDE94}"/>
                  </a:ext>
                </a:extLst>
              </p:cNvPr>
              <p:cNvPicPr>
                <a:picLocks noGrp="1" noRot="1" noChangeAspect="1" noMove="1" noResize="1" noEditPoints="1" noAdjustHandles="1" noChangeArrowheads="1" noChangeShapeType="1"/>
              </p:cNvPicPr>
              <p:nvPr/>
            </p:nvPicPr>
            <p:blipFill>
              <a:blip r:embed="rId17"/>
              <a:stretch>
                <a:fillRect/>
              </a:stretch>
            </p:blipFill>
            <p:spPr>
              <a:xfrm>
                <a:off x="8810629" y="2922270"/>
                <a:ext cx="2743200" cy="2103120"/>
              </a:xfrm>
              <a:prstGeom prst="rect">
                <a:avLst/>
              </a:prstGeom>
            </p:spPr>
          </p:pic>
        </mc:Fallback>
      </mc:AlternateContent>
      <p:sp>
        <p:nvSpPr>
          <p:cNvPr id="13" name="TextBox 12">
            <a:extLst>
              <a:ext uri="{FF2B5EF4-FFF2-40B4-BE49-F238E27FC236}">
                <a16:creationId xmlns:a16="http://schemas.microsoft.com/office/drawing/2014/main" id="{7EDB8EF4-81CA-4861-9BA0-CF9BBE3A796F}"/>
              </a:ext>
            </a:extLst>
          </p:cNvPr>
          <p:cNvSpPr txBox="1"/>
          <p:nvPr/>
        </p:nvSpPr>
        <p:spPr>
          <a:xfrm>
            <a:off x="601081" y="6377459"/>
            <a:ext cx="2723148" cy="230832"/>
          </a:xfrm>
          <a:prstGeom prst="rect">
            <a:avLst/>
          </a:prstGeom>
          <a:noFill/>
        </p:spPr>
        <p:txBody>
          <a:bodyPr wrap="square" rtlCol="0">
            <a:spAutoFit/>
          </a:bodyPr>
          <a:lstStyle/>
          <a:p>
            <a:r>
              <a:rPr lang="en-US" sz="900" dirty="0"/>
              <a:t>Source: WISER</a:t>
            </a:r>
          </a:p>
        </p:txBody>
      </p:sp>
      <p:sp>
        <p:nvSpPr>
          <p:cNvPr id="14" name="TextBox 13">
            <a:extLst>
              <a:ext uri="{FF2B5EF4-FFF2-40B4-BE49-F238E27FC236}">
                <a16:creationId xmlns:a16="http://schemas.microsoft.com/office/drawing/2014/main" id="{8C385025-C790-420B-A376-A9F83F6D04BE}"/>
              </a:ext>
            </a:extLst>
          </p:cNvPr>
          <p:cNvSpPr txBox="1"/>
          <p:nvPr/>
        </p:nvSpPr>
        <p:spPr>
          <a:xfrm>
            <a:off x="601081" y="5143500"/>
            <a:ext cx="10952748" cy="1015663"/>
          </a:xfrm>
          <a:prstGeom prst="rect">
            <a:avLst/>
          </a:prstGeom>
          <a:noFill/>
        </p:spPr>
        <p:txBody>
          <a:bodyPr wrap="square" rtlCol="0">
            <a:spAutoFit/>
          </a:bodyPr>
          <a:lstStyle/>
          <a:p>
            <a:r>
              <a:rPr lang="en-US" sz="2000" dirty="0"/>
              <a:t>Salary spending increased in all four colleges in FY21.  Additionally, investments have been made in Graduate Studies, CECE and Enrollment Services.  Salary spending across the remainder of the university was down 2.6% in FY21.</a:t>
            </a:r>
          </a:p>
        </p:txBody>
      </p:sp>
    </p:spTree>
    <p:extLst>
      <p:ext uri="{BB962C8B-B14F-4D97-AF65-F5344CB8AC3E}">
        <p14:creationId xmlns:p14="http://schemas.microsoft.com/office/powerpoint/2010/main" val="3407072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36213</TotalTime>
  <Words>3115</Words>
  <Application>Microsoft Office PowerPoint</Application>
  <PresentationFormat>Widescreen</PresentationFormat>
  <Paragraphs>872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Office Theme</vt:lpstr>
      <vt:lpstr>BUDGET IN BRIEF</vt:lpstr>
      <vt:lpstr>UW-Green Bay Budget in Brief</vt:lpstr>
      <vt:lpstr>Budgeted Source of Revenue</vt:lpstr>
      <vt:lpstr>2021-22 Expense Budget</vt:lpstr>
      <vt:lpstr>Trend of Budgeted Expenses by Fund Group</vt:lpstr>
      <vt:lpstr>Budgeted Staffing Model</vt:lpstr>
      <vt:lpstr>Actual Expenditures in FY21 (in millions)</vt:lpstr>
      <vt:lpstr>FY21 Actual Expenditures by Functional Classification</vt:lpstr>
      <vt:lpstr>Salary Spend Change Year over Year</vt:lpstr>
      <vt:lpstr>Salary Summary by Division</vt:lpstr>
      <vt:lpstr>Budget-to-Actual Comparison</vt:lpstr>
      <vt:lpstr>GPR Budget-to-Actual Comparison</vt:lpstr>
      <vt:lpstr>Tuition Budget-to-Actual</vt:lpstr>
      <vt:lpstr>Tuition Extension Budget-to-Actual</vt:lpstr>
      <vt:lpstr>Auxiliaries Budget-to-Actual</vt:lpstr>
      <vt:lpstr>Year-over-year Change in Actual Expenses – All Funds</vt:lpstr>
      <vt:lpstr>2020-21 Budget-to-Actual Expenditure Comparison</vt:lpstr>
      <vt:lpstr>Budget-to-Actual Comparison</vt:lpstr>
      <vt:lpstr>Program Revenue Fund FY21 Year End Fund Balances</vt:lpstr>
      <vt:lpstr>Composite Financial Index (CFI) and Components</vt:lpstr>
      <vt:lpstr>Instructional Margin Ratio</vt:lpstr>
      <vt:lpstr>UW System Cost to Attend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Bleier, Andrew</dc:creator>
  <cp:lastModifiedBy>Bleier, Andrew</cp:lastModifiedBy>
  <cp:revision>131</cp:revision>
  <dcterms:created xsi:type="dcterms:W3CDTF">2021-09-03T16:46:11Z</dcterms:created>
  <dcterms:modified xsi:type="dcterms:W3CDTF">2021-11-22T19:19:34Z</dcterms:modified>
</cp:coreProperties>
</file>