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0" r:id="rId5"/>
  </p:sldMasterIdLst>
  <p:notesMasterIdLst>
    <p:notesMasterId r:id="rId14"/>
  </p:notesMasterIdLst>
  <p:sldIdLst>
    <p:sldId id="256" r:id="rId6"/>
    <p:sldId id="259" r:id="rId7"/>
    <p:sldId id="260" r:id="rId8"/>
    <p:sldId id="261" r:id="rId9"/>
    <p:sldId id="266" r:id="rId10"/>
    <p:sldId id="265"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1CFBED-C6DD-4216-ABA1-50E9BD09F56E}" v="91" dt="2023-11-02T13:28:25.808"/>
    <p1510:client id="{108AC387-C0FA-4F84-BBBD-1E92105D61A7}" v="709" dt="2023-11-09T03:52:28.879"/>
    <p1510:client id="{1C545019-DBE0-4F28-A98B-782F7A5A9F2E}" v="38" dt="2023-11-02T19:31:19.689"/>
    <p1510:client id="{2CA9A8B4-04BD-4212-B62B-3A90A12AAA3E}" v="17" dt="2023-11-02T13:32:27.408"/>
    <p1510:client id="{5475338D-AE17-4389-8903-F93E6BF5C0A7}" v="1" dt="2023-11-02T13:13:01.799"/>
    <p1510:client id="{5A1E5754-9F69-461F-AB96-C2C7A5A279B2}" v="1" dt="2023-11-01T17:20:20.690"/>
    <p1510:client id="{722F5218-E7C1-42E4-9146-E23063E8D380}" v="60" dt="2023-11-01T14:13:26.409"/>
    <p1510:client id="{8C3971DF-F96A-4AC3-A429-D1C832E0BA83}" v="135" dt="2023-11-02T14:11:17.082"/>
    <p1510:client id="{93F5EB71-A4F0-460B-B1CD-E354AA8653B8}" v="3" dt="2023-11-02T19:32:55.930"/>
    <p1510:client id="{D1603F54-7EA0-4F93-A3D9-1F6837F36FC5}" v="307" dt="2023-11-09T03:08:21.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B7E80-BF58-450E-8BFE-A99025FF6999}" type="datetimeFigureOut">
              <a:t>12/19/2023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ADF6A-C6B8-42F7-864A-2953A312F39A}" type="slidenum">
              <a:t>‹#›</a:t>
            </a:fld>
            <a:endParaRPr lang="en-US"/>
          </a:p>
        </p:txBody>
      </p:sp>
    </p:spTree>
    <p:extLst>
      <p:ext uri="{BB962C8B-B14F-4D97-AF65-F5344CB8AC3E}">
        <p14:creationId xmlns:p14="http://schemas.microsoft.com/office/powerpoint/2010/main" val="1625298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scode.house.gov/view.xhtml?req=granuleid%3AUSC-prelim-title8-section1324a&amp;num=0&amp;edition=preli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Calibri"/>
              <a:buChar char="-"/>
            </a:pPr>
            <a:r>
              <a:rPr lang="en-US" dirty="0">
                <a:cs typeface="Calibri"/>
              </a:rPr>
              <a:t>POT Designation: Access to vulnerable populations (under 18), property access or Financial Responsibility.</a:t>
            </a:r>
          </a:p>
          <a:p>
            <a:pPr marL="285750" indent="-285750">
              <a:buFont typeface="Calibri"/>
              <a:buChar char="-"/>
            </a:pPr>
            <a:r>
              <a:rPr lang="en-US" dirty="0">
                <a:cs typeface="Calibri"/>
              </a:rPr>
              <a:t>Information about the Criminal Background Check is automatically provided to the employee during the BP Logix process. </a:t>
            </a:r>
          </a:p>
          <a:p>
            <a:pPr marL="285750" indent="-285750">
              <a:buFont typeface="Calibri"/>
              <a:buChar char="-"/>
            </a:pPr>
            <a:r>
              <a:rPr lang="en-US" dirty="0">
                <a:cs typeface="Calibri"/>
              </a:rPr>
              <a:t>For students who have multiple positions on campus, HR will verify if a CBC has previously been completed and is current for use of new position. </a:t>
            </a:r>
          </a:p>
          <a:p>
            <a:pPr marL="285750" indent="-285750">
              <a:buFont typeface="Calibri"/>
              <a:buChar char="-"/>
            </a:pPr>
            <a:r>
              <a:rPr lang="en-US" dirty="0">
                <a:cs typeface="Calibri"/>
              </a:rPr>
              <a:t>Any break of service greater than 1 year requires a new CBC to be conducted. </a:t>
            </a:r>
          </a:p>
          <a:p>
            <a:r>
              <a:rPr lang="en-US" dirty="0">
                <a:cs typeface="Calibri"/>
              </a:rPr>
              <a:t>I-9</a:t>
            </a:r>
          </a:p>
          <a:p>
            <a:pPr marL="285750" indent="-285750">
              <a:buFont typeface="Arial"/>
              <a:buChar char="•"/>
            </a:pPr>
            <a:r>
              <a:rPr lang="en-US" dirty="0"/>
              <a:t>After the three days the University has the ability to terminate the employee who fails to present acceptable documentation, failure to be in compliance puts the University at risk for violation of </a:t>
            </a:r>
            <a:r>
              <a:rPr lang="en-US" dirty="0">
                <a:hlinkClick r:id="rId3"/>
              </a:rPr>
              <a:t>274A of the INA</a:t>
            </a:r>
            <a:r>
              <a:rPr lang="en-US" dirty="0"/>
              <a:t> and may be subject to civil money penalties. </a:t>
            </a:r>
            <a:endParaRPr lang="en-US" dirty="0">
              <a:cs typeface="Calibri"/>
            </a:endParaRPr>
          </a:p>
          <a:p>
            <a:pPr marL="285750" indent="-285750">
              <a:buFont typeface="Arial"/>
              <a:buChar char="•"/>
            </a:pPr>
            <a:r>
              <a:rPr lang="en-US" dirty="0">
                <a:cs typeface="Calibri"/>
              </a:rPr>
              <a:t>Student employee received information regarding I-9 requirement during the student hiring process, an additional email from HireRight third party vendor and from our office. </a:t>
            </a:r>
          </a:p>
          <a:p>
            <a:pPr marL="285750" indent="-285750">
              <a:buFont typeface="Arial"/>
              <a:buChar char="•"/>
            </a:pPr>
            <a:r>
              <a:rPr lang="en-US" dirty="0">
                <a:cs typeface="Calibri"/>
              </a:rPr>
              <a:t>Often we will hear from students that they do not have their forms of identification with them at school, we are required to view original documents in person (no copies and/or via facetime) We have been lenient in allowing students to have documents mailed. However, we will continue to provide a reminder from our office and then will connect with supervisors about ability for continued employment if not complete. </a:t>
            </a:r>
          </a:p>
          <a:p>
            <a:pPr marL="285750" indent="-285750">
              <a:buFont typeface="Arial"/>
              <a:buChar char="•"/>
            </a:pPr>
            <a:endParaRPr lang="en-US" dirty="0">
              <a:cs typeface="Calibri"/>
            </a:endParaRPr>
          </a:p>
          <a:p>
            <a:pPr marL="285750" indent="-285750">
              <a:buFont typeface="Arial"/>
              <a:buChar char="•"/>
            </a:pPr>
            <a:r>
              <a:rPr lang="en-US" dirty="0">
                <a:cs typeface="Calibri"/>
              </a:rPr>
              <a:t>The University has an obligation to ensure timely completion of both the CBC and I9 in line with UW System policies and Federal Law. Therefor, hiring paperwork for employees needs to be received timely (ideally five days prior to the employees start date). When paperwork is late, we are usually already out of compliance and are not giving adequate time to employees to complete what is required of them. </a:t>
            </a:r>
          </a:p>
        </p:txBody>
      </p:sp>
      <p:sp>
        <p:nvSpPr>
          <p:cNvPr id="4" name="Slide Number Placeholder 3"/>
          <p:cNvSpPr>
            <a:spLocks noGrp="1"/>
          </p:cNvSpPr>
          <p:nvPr>
            <p:ph type="sldNum" sz="quarter" idx="5"/>
          </p:nvPr>
        </p:nvSpPr>
        <p:spPr/>
        <p:txBody>
          <a:bodyPr/>
          <a:lstStyle/>
          <a:p>
            <a:fld id="{F89ADF6A-C6B8-42F7-864A-2953A312F39A}" type="slidenum">
              <a:t>5</a:t>
            </a:fld>
            <a:endParaRPr lang="en-US"/>
          </a:p>
        </p:txBody>
      </p:sp>
    </p:spTree>
    <p:extLst>
      <p:ext uri="{BB962C8B-B14F-4D97-AF65-F5344CB8AC3E}">
        <p14:creationId xmlns:p14="http://schemas.microsoft.com/office/powerpoint/2010/main" val="216673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7BEB678-A5F0-0834-EBAB-BB299F9AFC31}"/>
              </a:ext>
            </a:extLst>
          </p:cNvPr>
          <p:cNvSpPr>
            <a:spLocks noGrp="1"/>
          </p:cNvSpPr>
          <p:nvPr>
            <p:ph type="subTitle" idx="1"/>
          </p:nvPr>
        </p:nvSpPr>
        <p:spPr>
          <a:xfrm>
            <a:off x="1524000" y="3602038"/>
            <a:ext cx="9144000" cy="1655762"/>
          </a:xfrm>
        </p:spPr>
        <p:txBody>
          <a:bodyPr/>
          <a:lstStyle>
            <a:lvl1pPr marL="0" indent="0" algn="ctr">
              <a:buNone/>
              <a:defRPr sz="24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a:extLst>
              <a:ext uri="{FF2B5EF4-FFF2-40B4-BE49-F238E27FC236}">
                <a16:creationId xmlns:a16="http://schemas.microsoft.com/office/drawing/2014/main" id="{0ED811DB-E88E-5875-7F9A-381716DE37F2}"/>
              </a:ext>
            </a:extLst>
          </p:cNvPr>
          <p:cNvSpPr>
            <a:spLocks noGrp="1"/>
          </p:cNvSpPr>
          <p:nvPr>
            <p:ph type="title"/>
          </p:nvPr>
        </p:nvSpPr>
        <p:spPr>
          <a:xfrm>
            <a:off x="838200" y="365125"/>
            <a:ext cx="10515600" cy="3063875"/>
          </a:xfrm>
        </p:spPr>
        <p:txBody>
          <a:bodyPr anchor="b">
            <a:normAutofit/>
          </a:bodyPr>
          <a:lstStyle>
            <a:lvl1pPr algn="ctr">
              <a:defRPr sz="4400" b="1" i="0">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004886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4355A-25B8-C0D7-062E-0BC24801A2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297509-2A50-769D-F507-37A8B1BE8A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88655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52056-85FD-299D-EBEB-2FCB66964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E97951-7F33-1B83-1AE6-3CD5DFF88A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3759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9344C-4D86-9B5E-49C7-B6D8165D7994}"/>
              </a:ext>
            </a:extLst>
          </p:cNvPr>
          <p:cNvSpPr>
            <a:spLocks noGrp="1"/>
          </p:cNvSpPr>
          <p:nvPr>
            <p:ph type="title"/>
          </p:nvPr>
        </p:nvSpPr>
        <p:spPr>
          <a:xfrm>
            <a:off x="831850" y="1709738"/>
            <a:ext cx="10515600" cy="2852737"/>
          </a:xfrm>
        </p:spPr>
        <p:txBody>
          <a:bodyPr anchor="b"/>
          <a:lstStyle>
            <a:lvl1pPr algn="ctr">
              <a:defRPr sz="6000"/>
            </a:lvl1pPr>
          </a:lstStyle>
          <a:p>
            <a:r>
              <a:rPr lang="en-US"/>
              <a:t>Click to edit Master title style</a:t>
            </a:r>
          </a:p>
        </p:txBody>
      </p:sp>
      <p:sp>
        <p:nvSpPr>
          <p:cNvPr id="3" name="Text Placeholder 2">
            <a:extLst>
              <a:ext uri="{FF2B5EF4-FFF2-40B4-BE49-F238E27FC236}">
                <a16:creationId xmlns:a16="http://schemas.microsoft.com/office/drawing/2014/main" id="{8A3543FD-6128-377F-7772-B3045D9BAF00}"/>
              </a:ext>
            </a:extLst>
          </p:cNvPr>
          <p:cNvSpPr>
            <a:spLocks noGrp="1"/>
          </p:cNvSpPr>
          <p:nvPr>
            <p:ph type="body" idx="1"/>
          </p:nvPr>
        </p:nvSpPr>
        <p:spPr>
          <a:xfrm>
            <a:off x="831850" y="4589463"/>
            <a:ext cx="10515600"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22342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971F-DB0F-AC7F-8AE6-8C32ACB60E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6D86D6-9DBC-5E3C-8056-144B979E53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20F5AF-4DB6-77B5-72DF-95593862A3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73219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D221F-6626-23B5-6F25-58AD783AD4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309054-A73C-5256-4919-4399C2B040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CC271B-6240-A5DB-CB66-0D86810D85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2A9DBF-0F1E-6CBC-E0B1-9655D36DD9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86F030-6A8F-372B-5EBC-A4CB3E25C4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5181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2F479-3E6E-3F51-9B77-CB2312C626C0}"/>
              </a:ext>
            </a:extLst>
          </p:cNvPr>
          <p:cNvSpPr>
            <a:spLocks noGrp="1"/>
          </p:cNvSpPr>
          <p:nvPr>
            <p:ph type="title"/>
          </p:nvPr>
        </p:nvSpPr>
        <p:spPr/>
        <p:txBody>
          <a:bodyPr/>
          <a:lstStyle>
            <a:lvl1pPr algn="ctr">
              <a:defRPr/>
            </a:lvl1pPr>
          </a:lstStyle>
          <a:p>
            <a:r>
              <a:rPr lang="en-US"/>
              <a:t>Click to edit Master title style</a:t>
            </a:r>
          </a:p>
        </p:txBody>
      </p:sp>
    </p:spTree>
    <p:extLst>
      <p:ext uri="{BB962C8B-B14F-4D97-AF65-F5344CB8AC3E}">
        <p14:creationId xmlns:p14="http://schemas.microsoft.com/office/powerpoint/2010/main" val="1708072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6292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45EA-C8BA-CCBA-D531-AE28B5D57F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BD60DF-AA31-2A02-8167-4EA04330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34E049-BF4C-10CE-6FEE-B65588A02B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978792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70EFC-BFF9-DE0C-59DA-A22E7260C2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C75530-1645-5143-3B76-9D0CE978FB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FC8B242-6AC5-406D-E6FF-6371B69212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37270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5CADB-39DC-427A-E30C-0FD75DABE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1E5B6D-87A9-7973-E58C-65E89C8C5C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8834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EA17-8759-4A69-493D-8B554463AC9D}"/>
              </a:ext>
            </a:extLst>
          </p:cNvPr>
          <p:cNvSpPr>
            <a:spLocks noGrp="1"/>
          </p:cNvSpPr>
          <p:nvPr>
            <p:ph type="title"/>
          </p:nvPr>
        </p:nvSpPr>
        <p:spPr>
          <a:xfrm>
            <a:off x="831850" y="1709738"/>
            <a:ext cx="10515600" cy="2852737"/>
          </a:xfrm>
        </p:spPr>
        <p:txBody>
          <a:bodyPr anchor="b"/>
          <a:lstStyle>
            <a:lvl1pPr algn="ctr">
              <a:defRPr sz="6000"/>
            </a:lvl1pPr>
          </a:lstStyle>
          <a:p>
            <a:r>
              <a:rPr lang="en-US"/>
              <a:t>Click to edit Master title style</a:t>
            </a:r>
          </a:p>
        </p:txBody>
      </p:sp>
      <p:sp>
        <p:nvSpPr>
          <p:cNvPr id="3" name="Text Placeholder 2">
            <a:extLst>
              <a:ext uri="{FF2B5EF4-FFF2-40B4-BE49-F238E27FC236}">
                <a16:creationId xmlns:a16="http://schemas.microsoft.com/office/drawing/2014/main" id="{553EFA88-58ED-B9AC-701C-88E6F7D72463}"/>
              </a:ext>
            </a:extLst>
          </p:cNvPr>
          <p:cNvSpPr>
            <a:spLocks noGrp="1"/>
          </p:cNvSpPr>
          <p:nvPr>
            <p:ph type="body" idx="1"/>
          </p:nvPr>
        </p:nvSpPr>
        <p:spPr>
          <a:xfrm>
            <a:off x="831850" y="4589463"/>
            <a:ext cx="10515600"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90891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6D2BB-2ADE-F7FC-E8F7-8731469C0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706585-CA6B-9AD8-04E7-E4D8396F5B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28075F-8A63-D38D-21CD-6611B8DE54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5250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51F53-D1AB-FC9B-29F1-F5CD3C91B9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FE70F5-A3F8-6669-1E32-EDAB155C93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1440A9-1FEA-16FB-37A2-A346FBE3AB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6294C7-6070-DD02-4F8B-FCE428C2FE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5662C2-48C0-D892-8933-B97AE4FF37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02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31B44-4A3F-BA72-334A-241EF4F23C9C}"/>
              </a:ext>
            </a:extLst>
          </p:cNvPr>
          <p:cNvSpPr>
            <a:spLocks noGrp="1"/>
          </p:cNvSpPr>
          <p:nvPr>
            <p:ph type="title"/>
          </p:nvPr>
        </p:nvSpPr>
        <p:spPr/>
        <p:txBody>
          <a:bodyPr/>
          <a:lstStyle>
            <a:lvl1pPr algn="ctr">
              <a:defRPr/>
            </a:lvl1pPr>
          </a:lstStyle>
          <a:p>
            <a:r>
              <a:rPr lang="en-US"/>
              <a:t>Click to edit Master title style</a:t>
            </a:r>
          </a:p>
        </p:txBody>
      </p:sp>
    </p:spTree>
    <p:extLst>
      <p:ext uri="{BB962C8B-B14F-4D97-AF65-F5344CB8AC3E}">
        <p14:creationId xmlns:p14="http://schemas.microsoft.com/office/powerpoint/2010/main" val="626557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6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E63DF-C1FC-2B37-FF7B-42B0250001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452BAC-E835-B4D3-793C-6DFD5CA52B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FA269D-5A24-5882-72FC-8265414EA5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39185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8B27E-CD84-8BC5-9AFB-FE95DA8419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095B6E-2D58-E5CA-6EF9-D3012781B5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B186E0-3EAD-5C0A-2597-2FAEB7A0C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46053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jpe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AE16A7-C59E-1760-82F9-EA21A9FF0A8D}"/>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BFF0E461-F4A5-0DAB-23D0-2EE5DA5A53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23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4400" b="1" i="0" kern="1200">
          <a:solidFill>
            <a:srgbClr val="005244"/>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5244"/>
        </a:buClr>
        <a:buFont typeface="Wingdings" pitchFamily="2" charset="2"/>
        <a:buChar char="§"/>
        <a:defRPr sz="2800" kern="1200">
          <a:solidFill>
            <a:schemeClr val="tx1">
              <a:lumMod val="50000"/>
              <a:lumOff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5244"/>
        </a:buClr>
        <a:buFont typeface="Wingdings" pitchFamily="2" charset="2"/>
        <a:buChar char="§"/>
        <a:defRPr sz="2400" kern="1200">
          <a:solidFill>
            <a:schemeClr val="tx1">
              <a:lumMod val="50000"/>
              <a:lumOff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5244"/>
        </a:buClr>
        <a:buFont typeface="Wingdings" pitchFamily="2" charset="2"/>
        <a:buChar char="§"/>
        <a:defRPr sz="2000" kern="1200">
          <a:solidFill>
            <a:schemeClr val="tx1">
              <a:lumMod val="50000"/>
              <a:lumOff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5244"/>
        </a:buClr>
        <a:buFont typeface="Wingdings" pitchFamily="2" charset="2"/>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5244"/>
        </a:buClr>
        <a:buFont typeface="Wingdings" pitchFamily="2" charset="2"/>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4F8E4F-1C91-FE76-D9E7-0303EF64A3C0}"/>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B40EBE26-5E33-BAAD-E509-2E7566DB25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4576687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914400" rtl="0" eaLnBrk="1" latinLnBrk="0" hangingPunct="1">
        <a:lnSpc>
          <a:spcPct val="90000"/>
        </a:lnSpc>
        <a:spcBef>
          <a:spcPct val="0"/>
        </a:spcBef>
        <a:buNone/>
        <a:defRPr sz="4400" b="1" kern="1200">
          <a:solidFill>
            <a:srgbClr val="005244"/>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5244"/>
        </a:buClr>
        <a:buFont typeface="Wingdings" pitchFamily="2" charset="2"/>
        <a:buChar char="§"/>
        <a:defRPr sz="2800" kern="1200">
          <a:solidFill>
            <a:schemeClr val="tx1">
              <a:lumMod val="50000"/>
              <a:lumOff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5244"/>
        </a:buClr>
        <a:buFont typeface="Wingdings" pitchFamily="2" charset="2"/>
        <a:buChar char="§"/>
        <a:defRPr sz="2400" kern="1200">
          <a:solidFill>
            <a:schemeClr val="tx1">
              <a:lumMod val="50000"/>
              <a:lumOff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5244"/>
        </a:buClr>
        <a:buFont typeface="Wingdings" pitchFamily="2" charset="2"/>
        <a:buChar char="§"/>
        <a:defRPr sz="2000" kern="1200">
          <a:solidFill>
            <a:schemeClr val="tx1">
              <a:lumMod val="50000"/>
              <a:lumOff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5244"/>
        </a:buClr>
        <a:buFont typeface="Wingdings" pitchFamily="2" charset="2"/>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5244"/>
        </a:buClr>
        <a:buFont typeface="Wingdings" pitchFamily="2" charset="2"/>
        <a:buChar char="§"/>
        <a:defRPr sz="1800" kern="1200">
          <a:solidFill>
            <a:schemeClr val="tx1">
              <a:lumMod val="50000"/>
              <a:lumOff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uwgb.bplogix.net/form.aspx?pid=e6634b2b-e441-4279-8c38-a89adb52152c&amp;formid=1349ae31-c1cd-40d7-aa26-15581e2fd4f1&amp;nohome=0&amp;completepageprompt=0&amp;completepage=custom//Redirect.html&amp;completetex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wgb.bplogix.net/form.aspx?pid=e6634b2b-e441-4279-8c38-a89adb52152c&amp;formid=112548f4-ab82-4f1f-a808-9ca0725ea0e3&amp;nohome=0&amp;completepageprompt=0&amp;completepage=custom//Redirect.html&amp;completetext="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wisconsin.edu/uw-policies/uw-system-administrative-policies/mandatory-employee-training-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uwgb.edu/records-management/confidential-destruc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7D615CC-1017-43B1-A4B6-75D40591DB1E}"/>
              </a:ext>
            </a:extLst>
          </p:cNvPr>
          <p:cNvSpPr>
            <a:spLocks noGrp="1"/>
          </p:cNvSpPr>
          <p:nvPr>
            <p:ph type="subTitle" idx="1"/>
          </p:nvPr>
        </p:nvSpPr>
        <p:spPr/>
        <p:txBody>
          <a:bodyPr vert="horz" lIns="91440" tIns="45720" rIns="91440" bIns="45720" rtlCol="0" anchor="t">
            <a:normAutofit fontScale="77500" lnSpcReduction="20000"/>
          </a:bodyPr>
          <a:lstStyle/>
          <a:p>
            <a:r>
              <a:rPr lang="en-US" sz="2800"/>
              <a:t>Student Employee Supervisor Training – Part 4</a:t>
            </a:r>
          </a:p>
          <a:p>
            <a:r>
              <a:rPr lang="en-US"/>
              <a:t>November 9, 2023</a:t>
            </a:r>
          </a:p>
          <a:p>
            <a:endParaRPr lang="en-US"/>
          </a:p>
          <a:p>
            <a:r>
              <a:rPr lang="en-US" sz="2200">
                <a:latin typeface="Arial"/>
                <a:cs typeface="Arial"/>
              </a:rPr>
              <a:t>Presented by: Rachel </a:t>
            </a:r>
            <a:r>
              <a:rPr lang="en-US" sz="2200" err="1">
                <a:latin typeface="Arial"/>
                <a:cs typeface="Arial"/>
              </a:rPr>
              <a:t>Wautier</a:t>
            </a:r>
            <a:r>
              <a:rPr lang="en-US" sz="2200">
                <a:latin typeface="Arial"/>
                <a:cs typeface="Arial"/>
              </a:rPr>
              <a:t> &amp; Megan Noltner</a:t>
            </a:r>
          </a:p>
          <a:p>
            <a:r>
              <a:rPr lang="en-US" sz="2200">
                <a:solidFill>
                  <a:srgbClr val="FF0000"/>
                </a:solidFill>
                <a:latin typeface="Arial"/>
                <a:cs typeface="Arial"/>
              </a:rPr>
              <a:t>Q&amp;A Panel:</a:t>
            </a:r>
            <a:r>
              <a:rPr lang="en-US" sz="2200">
                <a:latin typeface="Arial"/>
                <a:cs typeface="Arial"/>
              </a:rPr>
              <a:t> Career Services, Financial Aid &amp; Human Resources </a:t>
            </a:r>
            <a:endParaRPr lang="en-US" sz="2200"/>
          </a:p>
        </p:txBody>
      </p:sp>
      <p:sp>
        <p:nvSpPr>
          <p:cNvPr id="2" name="Title 1">
            <a:extLst>
              <a:ext uri="{FF2B5EF4-FFF2-40B4-BE49-F238E27FC236}">
                <a16:creationId xmlns:a16="http://schemas.microsoft.com/office/drawing/2014/main" id="{27ACA0AC-6BBB-4AD6-8557-98104DA3EE11}"/>
              </a:ext>
            </a:extLst>
          </p:cNvPr>
          <p:cNvSpPr>
            <a:spLocks noGrp="1"/>
          </p:cNvSpPr>
          <p:nvPr>
            <p:ph type="title"/>
          </p:nvPr>
        </p:nvSpPr>
        <p:spPr/>
        <p:txBody>
          <a:bodyPr>
            <a:normAutofit/>
          </a:bodyPr>
          <a:lstStyle/>
          <a:p>
            <a:r>
              <a:rPr lang="en-US"/>
              <a:t>What’s Next</a:t>
            </a:r>
          </a:p>
        </p:txBody>
      </p:sp>
    </p:spTree>
    <p:extLst>
      <p:ext uri="{BB962C8B-B14F-4D97-AF65-F5344CB8AC3E}">
        <p14:creationId xmlns:p14="http://schemas.microsoft.com/office/powerpoint/2010/main" val="1733968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DB44C-6A13-4EC6-843F-46772AFEB90B}"/>
              </a:ext>
            </a:extLst>
          </p:cNvPr>
          <p:cNvSpPr>
            <a:spLocks noGrp="1"/>
          </p:cNvSpPr>
          <p:nvPr>
            <p:ph type="title"/>
          </p:nvPr>
        </p:nvSpPr>
        <p:spPr/>
        <p:txBody>
          <a:bodyPr/>
          <a:lstStyle/>
          <a:p>
            <a:r>
              <a:rPr lang="en-US"/>
              <a:t>Agenda </a:t>
            </a:r>
          </a:p>
        </p:txBody>
      </p:sp>
      <p:sp>
        <p:nvSpPr>
          <p:cNvPr id="3" name="Content Placeholder 2">
            <a:extLst>
              <a:ext uri="{FF2B5EF4-FFF2-40B4-BE49-F238E27FC236}">
                <a16:creationId xmlns:a16="http://schemas.microsoft.com/office/drawing/2014/main" id="{B61CA748-82F6-4024-A4F7-3F9C137561FB}"/>
              </a:ext>
            </a:extLst>
          </p:cNvPr>
          <p:cNvSpPr>
            <a:spLocks noGrp="1"/>
          </p:cNvSpPr>
          <p:nvPr>
            <p:ph idx="1"/>
          </p:nvPr>
        </p:nvSpPr>
        <p:spPr/>
        <p:txBody>
          <a:bodyPr vert="horz" lIns="91440" tIns="45720" rIns="91440" bIns="45720" rtlCol="0" anchor="t">
            <a:normAutofit/>
          </a:bodyPr>
          <a:lstStyle/>
          <a:p>
            <a:r>
              <a:rPr lang="en-US"/>
              <a:t>Ending Student Employment</a:t>
            </a:r>
          </a:p>
          <a:p>
            <a:r>
              <a:rPr lang="en-US"/>
              <a:t>Rehire Process</a:t>
            </a:r>
          </a:p>
          <a:p>
            <a:r>
              <a:rPr lang="en-US">
                <a:latin typeface="Arial"/>
                <a:cs typeface="Arial"/>
              </a:rPr>
              <a:t>Compliance Reminders</a:t>
            </a:r>
          </a:p>
          <a:p>
            <a:r>
              <a:rPr lang="en-US">
                <a:latin typeface="Arial"/>
                <a:cs typeface="Arial"/>
              </a:rPr>
              <a:t>Maintaining Supervisory Files</a:t>
            </a:r>
          </a:p>
          <a:p>
            <a:r>
              <a:rPr lang="en-US"/>
              <a:t>Gathering Feedback for future sessions &amp; resources</a:t>
            </a:r>
          </a:p>
          <a:p>
            <a:r>
              <a:rPr lang="en-US">
                <a:latin typeface="Arial"/>
                <a:cs typeface="Arial"/>
              </a:rPr>
              <a:t>Q&amp;A</a:t>
            </a:r>
          </a:p>
        </p:txBody>
      </p:sp>
    </p:spTree>
    <p:extLst>
      <p:ext uri="{BB962C8B-B14F-4D97-AF65-F5344CB8AC3E}">
        <p14:creationId xmlns:p14="http://schemas.microsoft.com/office/powerpoint/2010/main" val="455158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8A39F-5074-57D6-AA18-13ED69DB0533}"/>
              </a:ext>
            </a:extLst>
          </p:cNvPr>
          <p:cNvSpPr>
            <a:spLocks noGrp="1"/>
          </p:cNvSpPr>
          <p:nvPr>
            <p:ph type="title"/>
          </p:nvPr>
        </p:nvSpPr>
        <p:spPr/>
        <p:txBody>
          <a:bodyPr/>
          <a:lstStyle/>
          <a:p>
            <a:r>
              <a:rPr lang="en-US">
                <a:latin typeface="Arial"/>
                <a:cs typeface="Arial"/>
              </a:rPr>
              <a:t>Ending Student Employment</a:t>
            </a:r>
          </a:p>
        </p:txBody>
      </p:sp>
      <p:sp>
        <p:nvSpPr>
          <p:cNvPr id="3" name="Content Placeholder 2">
            <a:extLst>
              <a:ext uri="{FF2B5EF4-FFF2-40B4-BE49-F238E27FC236}">
                <a16:creationId xmlns:a16="http://schemas.microsoft.com/office/drawing/2014/main" id="{9FF1EBC6-1B03-57DA-1F7B-D151232BB409}"/>
              </a:ext>
            </a:extLst>
          </p:cNvPr>
          <p:cNvSpPr>
            <a:spLocks noGrp="1"/>
          </p:cNvSpPr>
          <p:nvPr>
            <p:ph idx="1"/>
          </p:nvPr>
        </p:nvSpPr>
        <p:spPr/>
        <p:txBody>
          <a:bodyPr vert="horz" lIns="91440" tIns="45720" rIns="91440" bIns="45720" rtlCol="0" anchor="t">
            <a:normAutofit/>
          </a:bodyPr>
          <a:lstStyle/>
          <a:p>
            <a:r>
              <a:rPr lang="en-US">
                <a:latin typeface="Arial"/>
                <a:cs typeface="Arial"/>
              </a:rPr>
              <a:t>Submit a </a:t>
            </a:r>
            <a:r>
              <a:rPr lang="en-US">
                <a:latin typeface="Arial"/>
                <a:cs typeface="Arial"/>
                <a:hlinkClick r:id="rId2"/>
              </a:rPr>
              <a:t>Student Employment Change Request</a:t>
            </a:r>
            <a:r>
              <a:rPr lang="en-US">
                <a:latin typeface="Arial"/>
                <a:cs typeface="Arial"/>
              </a:rPr>
              <a:t> Form</a:t>
            </a:r>
            <a:endParaRPr lang="en-US"/>
          </a:p>
        </p:txBody>
      </p:sp>
      <p:pic>
        <p:nvPicPr>
          <p:cNvPr id="4" name="Picture 3" descr="A screenshot of a computer&#10;&#10;Description automatically generated">
            <a:extLst>
              <a:ext uri="{FF2B5EF4-FFF2-40B4-BE49-F238E27FC236}">
                <a16:creationId xmlns:a16="http://schemas.microsoft.com/office/drawing/2014/main" id="{A759684A-895F-CCA8-12EE-E36E65C609F2}"/>
              </a:ext>
            </a:extLst>
          </p:cNvPr>
          <p:cNvPicPr>
            <a:picLocks noChangeAspect="1"/>
          </p:cNvPicPr>
          <p:nvPr/>
        </p:nvPicPr>
        <p:blipFill>
          <a:blip r:embed="rId3"/>
          <a:stretch>
            <a:fillRect/>
          </a:stretch>
        </p:blipFill>
        <p:spPr>
          <a:xfrm>
            <a:off x="1995055" y="2331288"/>
            <a:ext cx="6733308" cy="4329023"/>
          </a:xfrm>
          <a:prstGeom prst="rect">
            <a:avLst/>
          </a:prstGeom>
        </p:spPr>
      </p:pic>
    </p:spTree>
    <p:extLst>
      <p:ext uri="{BB962C8B-B14F-4D97-AF65-F5344CB8AC3E}">
        <p14:creationId xmlns:p14="http://schemas.microsoft.com/office/powerpoint/2010/main" val="246450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BC1C6-458C-DE3D-6CB0-9DD24F8B190C}"/>
              </a:ext>
            </a:extLst>
          </p:cNvPr>
          <p:cNvSpPr>
            <a:spLocks noGrp="1"/>
          </p:cNvSpPr>
          <p:nvPr>
            <p:ph type="title"/>
          </p:nvPr>
        </p:nvSpPr>
        <p:spPr>
          <a:xfrm>
            <a:off x="839788" y="365125"/>
            <a:ext cx="10515600" cy="1325563"/>
          </a:xfrm>
        </p:spPr>
        <p:txBody>
          <a:bodyPr anchor="b">
            <a:normAutofit/>
          </a:bodyPr>
          <a:lstStyle/>
          <a:p>
            <a:r>
              <a:rPr lang="en-US"/>
              <a:t>Rehiring Students</a:t>
            </a:r>
          </a:p>
        </p:txBody>
      </p:sp>
      <p:sp>
        <p:nvSpPr>
          <p:cNvPr id="10" name="Text Placeholder 2">
            <a:extLst>
              <a:ext uri="{FF2B5EF4-FFF2-40B4-BE49-F238E27FC236}">
                <a16:creationId xmlns:a16="http://schemas.microsoft.com/office/drawing/2014/main" id="{6C96CC76-90DC-9212-9631-21ABDD11F532}"/>
              </a:ext>
            </a:extLst>
          </p:cNvPr>
          <p:cNvSpPr>
            <a:spLocks noGrp="1"/>
          </p:cNvSpPr>
          <p:nvPr>
            <p:ph type="body" idx="1"/>
          </p:nvPr>
        </p:nvSpPr>
        <p:spPr>
          <a:xfrm>
            <a:off x="839788" y="1681163"/>
            <a:ext cx="5157787" cy="823912"/>
          </a:xfrm>
        </p:spPr>
        <p:txBody>
          <a:bodyPr/>
          <a:lstStyle/>
          <a:p>
            <a:endParaRPr lang="en-US"/>
          </a:p>
        </p:txBody>
      </p:sp>
      <p:sp>
        <p:nvSpPr>
          <p:cNvPr id="3" name="Content Placeholder 2">
            <a:extLst>
              <a:ext uri="{FF2B5EF4-FFF2-40B4-BE49-F238E27FC236}">
                <a16:creationId xmlns:a16="http://schemas.microsoft.com/office/drawing/2014/main" id="{3BA4F397-28C5-61DA-1DAE-DB7EC7314819}"/>
              </a:ext>
            </a:extLst>
          </p:cNvPr>
          <p:cNvSpPr>
            <a:spLocks noGrp="1"/>
          </p:cNvSpPr>
          <p:nvPr>
            <p:ph sz="half" idx="2"/>
          </p:nvPr>
        </p:nvSpPr>
        <p:spPr>
          <a:xfrm>
            <a:off x="839788" y="2505075"/>
            <a:ext cx="5157787" cy="3684588"/>
          </a:xfrm>
        </p:spPr>
        <p:txBody>
          <a:bodyPr vert="horz" lIns="91440" tIns="45720" rIns="91440" bIns="45720" rtlCol="0" anchor="t">
            <a:normAutofit/>
          </a:bodyPr>
          <a:lstStyle/>
          <a:p>
            <a:r>
              <a:rPr lang="en-US" dirty="0">
                <a:latin typeface="Arial"/>
                <a:cs typeface="Arial"/>
              </a:rPr>
              <a:t>Submit a </a:t>
            </a:r>
            <a:r>
              <a:rPr lang="en-US" dirty="0">
                <a:latin typeface="Arial"/>
                <a:cs typeface="Arial"/>
                <a:hlinkClick r:id="rId2"/>
              </a:rPr>
              <a:t>Student Employment Request</a:t>
            </a:r>
            <a:r>
              <a:rPr lang="en-US" dirty="0">
                <a:latin typeface="Arial"/>
                <a:cs typeface="Arial"/>
              </a:rPr>
              <a:t> Form</a:t>
            </a:r>
          </a:p>
          <a:p>
            <a:r>
              <a:rPr lang="en-US" dirty="0">
                <a:latin typeface="Arial"/>
                <a:cs typeface="Arial"/>
              </a:rPr>
              <a:t>Same process as hiring the first time</a:t>
            </a:r>
            <a:endParaRPr lang="en-US" dirty="0"/>
          </a:p>
          <a:p>
            <a:pPr marL="0" indent="0">
              <a:buNone/>
            </a:pPr>
            <a:endParaRPr lang="en-US" dirty="0"/>
          </a:p>
        </p:txBody>
      </p:sp>
      <p:sp>
        <p:nvSpPr>
          <p:cNvPr id="12" name="Text Placeholder 4">
            <a:extLst>
              <a:ext uri="{FF2B5EF4-FFF2-40B4-BE49-F238E27FC236}">
                <a16:creationId xmlns:a16="http://schemas.microsoft.com/office/drawing/2014/main" id="{96B58123-6B82-9282-5879-D469F35F1CE3}"/>
              </a:ext>
            </a:extLst>
          </p:cNvPr>
          <p:cNvSpPr>
            <a:spLocks noGrp="1"/>
          </p:cNvSpPr>
          <p:nvPr>
            <p:ph type="body" sz="quarter" idx="3"/>
          </p:nvPr>
        </p:nvSpPr>
        <p:spPr>
          <a:xfrm>
            <a:off x="6172200" y="1681163"/>
            <a:ext cx="5183188" cy="823912"/>
          </a:xfrm>
        </p:spPr>
        <p:txBody>
          <a:bodyPr/>
          <a:lstStyle/>
          <a:p>
            <a:endParaRPr lang="en-US"/>
          </a:p>
        </p:txBody>
      </p:sp>
      <p:pic>
        <p:nvPicPr>
          <p:cNvPr id="5" name="Picture 4" descr="Rehire Royalty Free Vector Image - VectorStock">
            <a:extLst>
              <a:ext uri="{FF2B5EF4-FFF2-40B4-BE49-F238E27FC236}">
                <a16:creationId xmlns:a16="http://schemas.microsoft.com/office/drawing/2014/main" id="{C0BA941F-C876-621E-41E2-92D59DE1E228}"/>
              </a:ext>
            </a:extLst>
          </p:cNvPr>
          <p:cNvPicPr>
            <a:picLocks noChangeAspect="1"/>
          </p:cNvPicPr>
          <p:nvPr/>
        </p:nvPicPr>
        <p:blipFill rotWithShape="1">
          <a:blip r:embed="rId3"/>
          <a:srcRect t="133" r="-407" b="10150"/>
          <a:stretch/>
        </p:blipFill>
        <p:spPr>
          <a:xfrm>
            <a:off x="7055916" y="2509982"/>
            <a:ext cx="3429642" cy="3305688"/>
          </a:xfrm>
          <a:prstGeom prst="rect">
            <a:avLst/>
          </a:prstGeom>
          <a:noFill/>
        </p:spPr>
      </p:pic>
    </p:spTree>
    <p:extLst>
      <p:ext uri="{BB962C8B-B14F-4D97-AF65-F5344CB8AC3E}">
        <p14:creationId xmlns:p14="http://schemas.microsoft.com/office/powerpoint/2010/main" val="2192181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61BF4-2D3F-D89A-C106-6A0E9786CEEE}"/>
              </a:ext>
            </a:extLst>
          </p:cNvPr>
          <p:cNvSpPr>
            <a:spLocks noGrp="1"/>
          </p:cNvSpPr>
          <p:nvPr>
            <p:ph type="title"/>
          </p:nvPr>
        </p:nvSpPr>
        <p:spPr/>
        <p:txBody>
          <a:bodyPr/>
          <a:lstStyle/>
          <a:p>
            <a:r>
              <a:rPr lang="en-US" dirty="0">
                <a:latin typeface="Arial"/>
                <a:cs typeface="Arial"/>
              </a:rPr>
              <a:t>HR Compliance Reminders</a:t>
            </a:r>
            <a:endParaRPr lang="en-US" dirty="0"/>
          </a:p>
        </p:txBody>
      </p:sp>
      <p:sp>
        <p:nvSpPr>
          <p:cNvPr id="3" name="Content Placeholder 2">
            <a:extLst>
              <a:ext uri="{FF2B5EF4-FFF2-40B4-BE49-F238E27FC236}">
                <a16:creationId xmlns:a16="http://schemas.microsoft.com/office/drawing/2014/main" id="{7919EC80-6997-0C6E-1A97-F946354D7E29}"/>
              </a:ext>
            </a:extLst>
          </p:cNvPr>
          <p:cNvSpPr>
            <a:spLocks noGrp="1"/>
          </p:cNvSpPr>
          <p:nvPr>
            <p:ph sz="half" idx="1"/>
          </p:nvPr>
        </p:nvSpPr>
        <p:spPr/>
        <p:txBody>
          <a:bodyPr vert="horz" lIns="91440" tIns="45720" rIns="91440" bIns="45720" rtlCol="0" anchor="t">
            <a:normAutofit/>
          </a:bodyPr>
          <a:lstStyle/>
          <a:p>
            <a:r>
              <a:rPr lang="en-US" dirty="0">
                <a:latin typeface="Arial"/>
                <a:cs typeface="Arial"/>
              </a:rPr>
              <a:t>Criminal Background Checks</a:t>
            </a:r>
            <a:endParaRPr lang="en-US" dirty="0"/>
          </a:p>
          <a:p>
            <a:pPr lvl="1">
              <a:buFont typeface="Courier New" pitchFamily="2" charset="2"/>
              <a:buChar char="o"/>
            </a:pPr>
            <a:r>
              <a:rPr lang="en-US" dirty="0">
                <a:latin typeface="Arial"/>
                <a:cs typeface="Arial"/>
              </a:rPr>
              <a:t>Assessment is done at department level to determine if position requires a CBC. </a:t>
            </a:r>
          </a:p>
          <a:p>
            <a:pPr lvl="1">
              <a:buFont typeface="Courier New" pitchFamily="2" charset="2"/>
              <a:buChar char="o"/>
            </a:pPr>
            <a:r>
              <a:rPr lang="en-US" dirty="0">
                <a:latin typeface="Arial"/>
                <a:cs typeface="Arial"/>
              </a:rPr>
              <a:t>HR reviews CBC requirement and initiates process.</a:t>
            </a:r>
          </a:p>
          <a:p>
            <a:pPr lvl="1">
              <a:buFont typeface="Courier New" pitchFamily="2" charset="2"/>
              <a:buChar char="o"/>
            </a:pPr>
            <a:r>
              <a:rPr lang="en-US" dirty="0">
                <a:latin typeface="Arial"/>
                <a:cs typeface="Arial"/>
              </a:rPr>
              <a:t>A student employee is required to authorize the CBC prior to starting employment</a:t>
            </a:r>
            <a:endParaRPr lang="en-US" dirty="0"/>
          </a:p>
          <a:p>
            <a:pPr lvl="1">
              <a:buFont typeface="Courier New" pitchFamily="2" charset="2"/>
              <a:buChar char="o"/>
            </a:pPr>
            <a:r>
              <a:rPr lang="en-US" dirty="0">
                <a:latin typeface="Arial"/>
                <a:cs typeface="Arial"/>
              </a:rPr>
              <a:t>Resource: </a:t>
            </a:r>
            <a:endParaRPr lang="en-US" dirty="0"/>
          </a:p>
          <a:p>
            <a:pPr lvl="1">
              <a:buFont typeface="Courier New" pitchFamily="2" charset="2"/>
              <a:buChar char="o"/>
            </a:pPr>
            <a:endParaRPr lang="en-US" dirty="0"/>
          </a:p>
          <a:p>
            <a:pPr lvl="1">
              <a:buFont typeface="Courier New" pitchFamily="2" charset="2"/>
              <a:buChar char="o"/>
            </a:pPr>
            <a:endParaRPr lang="en-US" dirty="0"/>
          </a:p>
          <a:p>
            <a:pPr lvl="1">
              <a:buFont typeface="Courier New" pitchFamily="2" charset="2"/>
              <a:buChar char="o"/>
            </a:pPr>
            <a:endParaRPr lang="en-US" dirty="0"/>
          </a:p>
        </p:txBody>
      </p:sp>
      <p:sp>
        <p:nvSpPr>
          <p:cNvPr id="4" name="Content Placeholder 3">
            <a:extLst>
              <a:ext uri="{FF2B5EF4-FFF2-40B4-BE49-F238E27FC236}">
                <a16:creationId xmlns:a16="http://schemas.microsoft.com/office/drawing/2014/main" id="{A66DB518-3335-BA82-B050-DF41DD327737}"/>
              </a:ext>
            </a:extLst>
          </p:cNvPr>
          <p:cNvSpPr>
            <a:spLocks noGrp="1"/>
          </p:cNvSpPr>
          <p:nvPr>
            <p:ph sz="half" idx="2"/>
          </p:nvPr>
        </p:nvSpPr>
        <p:spPr>
          <a:xfrm>
            <a:off x="6172200" y="1825625"/>
            <a:ext cx="5181600" cy="4912054"/>
          </a:xfrm>
        </p:spPr>
        <p:txBody>
          <a:bodyPr vert="horz" lIns="91440" tIns="45720" rIns="91440" bIns="45720" rtlCol="0" anchor="t">
            <a:normAutofit/>
          </a:bodyPr>
          <a:lstStyle/>
          <a:p>
            <a:r>
              <a:rPr lang="en-US" dirty="0">
                <a:latin typeface="Arial"/>
                <a:cs typeface="Arial"/>
              </a:rPr>
              <a:t>I-9, Two Part form authorizing student is eligible to work in the U.S. </a:t>
            </a:r>
            <a:endParaRPr lang="en-US"/>
          </a:p>
          <a:p>
            <a:pPr lvl="1">
              <a:buFont typeface="Courier New" pitchFamily="2" charset="2"/>
              <a:buChar char="o"/>
            </a:pPr>
            <a:r>
              <a:rPr lang="en-US" dirty="0">
                <a:latin typeface="Arial"/>
                <a:cs typeface="Arial"/>
              </a:rPr>
              <a:t>Section 1: Employee Information &amp; Attestation</a:t>
            </a:r>
          </a:p>
          <a:p>
            <a:pPr lvl="2"/>
            <a:r>
              <a:rPr lang="en-US" dirty="0">
                <a:latin typeface="Arial"/>
                <a:cs typeface="Arial"/>
              </a:rPr>
              <a:t>Completed by employee no later than first day of work</a:t>
            </a:r>
            <a:endParaRPr lang="en-US" dirty="0"/>
          </a:p>
          <a:p>
            <a:pPr lvl="1">
              <a:buFont typeface="Courier New" pitchFamily="2" charset="2"/>
              <a:buChar char="o"/>
            </a:pPr>
            <a:r>
              <a:rPr lang="en-US" dirty="0">
                <a:latin typeface="Arial"/>
                <a:cs typeface="Arial"/>
              </a:rPr>
              <a:t>Section 2: Employer or Authorized Representative Review &amp; Verification</a:t>
            </a:r>
            <a:endParaRPr lang="en-US" dirty="0"/>
          </a:p>
          <a:p>
            <a:pPr lvl="2"/>
            <a:r>
              <a:rPr lang="en-US" dirty="0">
                <a:latin typeface="Arial"/>
                <a:cs typeface="Arial"/>
              </a:rPr>
              <a:t>Employee is required to present form(s) of identification to HR no later than 3rd business day (start day + 3 days)</a:t>
            </a:r>
            <a:endParaRPr lang="en-US" dirty="0"/>
          </a:p>
          <a:p>
            <a:pPr lvl="2"/>
            <a:endParaRPr lang="en-US" dirty="0"/>
          </a:p>
          <a:p>
            <a:pPr lvl="2"/>
            <a:endParaRPr lang="en-US" dirty="0"/>
          </a:p>
        </p:txBody>
      </p:sp>
    </p:spTree>
    <p:extLst>
      <p:ext uri="{BB962C8B-B14F-4D97-AF65-F5344CB8AC3E}">
        <p14:creationId xmlns:p14="http://schemas.microsoft.com/office/powerpoint/2010/main" val="2764752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A2C88-8C63-B79F-C9DB-A9C70101EAC8}"/>
              </a:ext>
            </a:extLst>
          </p:cNvPr>
          <p:cNvSpPr>
            <a:spLocks noGrp="1"/>
          </p:cNvSpPr>
          <p:nvPr>
            <p:ph type="title"/>
          </p:nvPr>
        </p:nvSpPr>
        <p:spPr/>
        <p:txBody>
          <a:bodyPr/>
          <a:lstStyle/>
          <a:p>
            <a:r>
              <a:rPr lang="en-US" dirty="0">
                <a:latin typeface="Arial"/>
                <a:cs typeface="Arial"/>
              </a:rPr>
              <a:t>Mandatory Employee Training </a:t>
            </a:r>
            <a:endParaRPr lang="en-US" dirty="0"/>
          </a:p>
        </p:txBody>
      </p:sp>
      <p:sp>
        <p:nvSpPr>
          <p:cNvPr id="3" name="Content Placeholder 2">
            <a:extLst>
              <a:ext uri="{FF2B5EF4-FFF2-40B4-BE49-F238E27FC236}">
                <a16:creationId xmlns:a16="http://schemas.microsoft.com/office/drawing/2014/main" id="{03479272-601C-DBD4-2A86-BF09F50D6295}"/>
              </a:ext>
            </a:extLst>
          </p:cNvPr>
          <p:cNvSpPr>
            <a:spLocks noGrp="1"/>
          </p:cNvSpPr>
          <p:nvPr>
            <p:ph idx="1"/>
          </p:nvPr>
        </p:nvSpPr>
        <p:spPr/>
        <p:txBody>
          <a:bodyPr vert="horz" lIns="91440" tIns="45720" rIns="91440" bIns="45720" rtlCol="0" anchor="t">
            <a:normAutofit fontScale="92500"/>
          </a:bodyPr>
          <a:lstStyle/>
          <a:p>
            <a:r>
              <a:rPr lang="en-US" dirty="0">
                <a:latin typeface="Arial"/>
                <a:cs typeface="Arial"/>
              </a:rPr>
              <a:t>In line with </a:t>
            </a:r>
            <a:r>
              <a:rPr lang="en-US" dirty="0">
                <a:latin typeface="Arial"/>
                <a:cs typeface="Calibri"/>
                <a:hlinkClick r:id="rId2"/>
              </a:rPr>
              <a:t>SYS 1293, Mandatory Employee Training</a:t>
            </a:r>
            <a:r>
              <a:rPr lang="en-US" dirty="0">
                <a:latin typeface="Arial"/>
                <a:cs typeface="Calibri"/>
              </a:rPr>
              <a:t> all student employees are required to take:</a:t>
            </a:r>
          </a:p>
          <a:p>
            <a:pPr lvl="1">
              <a:buFont typeface="Courier New" pitchFamily="2" charset="2"/>
              <a:buChar char="o"/>
            </a:pPr>
            <a:r>
              <a:rPr lang="en-US" sz="2800" dirty="0">
                <a:latin typeface="Arial"/>
                <a:cs typeface="Calibri"/>
              </a:rPr>
              <a:t>Information Security Awareness (annually)</a:t>
            </a:r>
          </a:p>
          <a:p>
            <a:pPr lvl="1">
              <a:buFont typeface="Courier New" pitchFamily="2" charset="2"/>
              <a:buChar char="o"/>
            </a:pPr>
            <a:r>
              <a:rPr lang="en-US" sz="2800" dirty="0">
                <a:latin typeface="Arial"/>
                <a:cs typeface="Calibri"/>
              </a:rPr>
              <a:t>Mandated Reporter (once at time of hire)</a:t>
            </a:r>
          </a:p>
          <a:p>
            <a:r>
              <a:rPr lang="en-US" dirty="0">
                <a:latin typeface="Arial"/>
                <a:cs typeface="Calibri"/>
              </a:rPr>
              <a:t>Should be completed within 30 days of hire and done during work time.</a:t>
            </a:r>
          </a:p>
          <a:p>
            <a:r>
              <a:rPr lang="en-US" dirty="0">
                <a:latin typeface="Arial"/>
                <a:cs typeface="Calibri"/>
              </a:rPr>
              <a:t>Training is tracked by person not position.</a:t>
            </a:r>
          </a:p>
          <a:p>
            <a:pPr marL="0" indent="0">
              <a:buNone/>
            </a:pPr>
            <a:endParaRPr lang="en-US" sz="2200" i="1" dirty="0">
              <a:latin typeface="Arial"/>
              <a:cs typeface="Arial"/>
            </a:endParaRPr>
          </a:p>
          <a:p>
            <a:pPr marL="0" indent="0">
              <a:buNone/>
            </a:pPr>
            <a:r>
              <a:rPr lang="en-US" sz="2200" i="1" dirty="0">
                <a:latin typeface="Arial"/>
                <a:cs typeface="Arial"/>
              </a:rPr>
              <a:t>An employee may be granted a waiver of mandatory training requirements by our HR department, only in circumstances where the determination is made that the employee has completed training that is substantially identical to UW System mandatory training. </a:t>
            </a:r>
            <a:endParaRPr lang="en-US" sz="2200" i="1" dirty="0">
              <a:latin typeface="Arial"/>
              <a:cs typeface="Calibri"/>
            </a:endParaRPr>
          </a:p>
          <a:p>
            <a:endParaRPr lang="en-US" dirty="0">
              <a:latin typeface="Arial"/>
              <a:cs typeface="Calibri"/>
            </a:endParaRPr>
          </a:p>
          <a:p>
            <a:endParaRPr lang="en-US" dirty="0">
              <a:latin typeface="Arial"/>
              <a:cs typeface="Arial"/>
            </a:endParaRPr>
          </a:p>
          <a:p>
            <a:endParaRPr lang="en-US" dirty="0">
              <a:latin typeface="Arial"/>
              <a:cs typeface="Calibri"/>
            </a:endParaRPr>
          </a:p>
          <a:p>
            <a:endParaRPr lang="en-US" dirty="0">
              <a:latin typeface="Arial"/>
              <a:cs typeface="Calibri"/>
            </a:endParaRPr>
          </a:p>
          <a:p>
            <a:pPr lvl="1">
              <a:buFont typeface="Courier New" pitchFamily="2" charset="2"/>
              <a:buChar char="o"/>
            </a:pPr>
            <a:endParaRPr lang="en-US" sz="700" dirty="0">
              <a:latin typeface="Calibri"/>
              <a:cs typeface="Calibri"/>
            </a:endParaRPr>
          </a:p>
        </p:txBody>
      </p:sp>
    </p:spTree>
    <p:extLst>
      <p:ext uri="{BB962C8B-B14F-4D97-AF65-F5344CB8AC3E}">
        <p14:creationId xmlns:p14="http://schemas.microsoft.com/office/powerpoint/2010/main" val="4056300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E1C9-1E7F-D578-A74D-C79DE9500B98}"/>
              </a:ext>
            </a:extLst>
          </p:cNvPr>
          <p:cNvSpPr>
            <a:spLocks noGrp="1"/>
          </p:cNvSpPr>
          <p:nvPr>
            <p:ph type="title"/>
          </p:nvPr>
        </p:nvSpPr>
        <p:spPr/>
        <p:txBody>
          <a:bodyPr/>
          <a:lstStyle/>
          <a:p>
            <a:r>
              <a:rPr lang="en-US" dirty="0">
                <a:latin typeface="Arial"/>
                <a:cs typeface="Arial"/>
              </a:rPr>
              <a:t>Maintaining a Supervisory File</a:t>
            </a:r>
            <a:endParaRPr lang="en-US" dirty="0"/>
          </a:p>
        </p:txBody>
      </p:sp>
      <p:sp>
        <p:nvSpPr>
          <p:cNvPr id="3" name="Content Placeholder 2">
            <a:extLst>
              <a:ext uri="{FF2B5EF4-FFF2-40B4-BE49-F238E27FC236}">
                <a16:creationId xmlns:a16="http://schemas.microsoft.com/office/drawing/2014/main" id="{53CA96B3-9F2F-9EFB-FB60-CDD022597684}"/>
              </a:ext>
            </a:extLst>
          </p:cNvPr>
          <p:cNvSpPr>
            <a:spLocks noGrp="1"/>
          </p:cNvSpPr>
          <p:nvPr>
            <p:ph idx="1"/>
          </p:nvPr>
        </p:nvSpPr>
        <p:spPr/>
        <p:txBody>
          <a:bodyPr vert="horz" lIns="91440" tIns="45720" rIns="91440" bIns="45720" rtlCol="0" anchor="t">
            <a:normAutofit fontScale="77500" lnSpcReduction="20000"/>
          </a:bodyPr>
          <a:lstStyle/>
          <a:p>
            <a:pPr>
              <a:lnSpc>
                <a:spcPct val="110000"/>
              </a:lnSpc>
            </a:pPr>
            <a:r>
              <a:rPr lang="en-US" b="1" dirty="0">
                <a:latin typeface="Arial"/>
                <a:cs typeface="Arial"/>
              </a:rPr>
              <a:t>Supervisor Working Files</a:t>
            </a:r>
            <a:r>
              <a:rPr lang="en-US" dirty="0">
                <a:latin typeface="Arial"/>
                <a:cs typeface="Arial"/>
              </a:rPr>
              <a:t> contain information that the supervisor </a:t>
            </a:r>
            <a:r>
              <a:rPr lang="en-US" sz="3400" dirty="0">
                <a:latin typeface="Arial"/>
                <a:cs typeface="Calibri"/>
              </a:rPr>
              <a:t>believes is helpful or necessary to manage workload and employees. </a:t>
            </a:r>
          </a:p>
          <a:p>
            <a:pPr lvl="1">
              <a:lnSpc>
                <a:spcPct val="110000"/>
              </a:lnSpc>
              <a:buFont typeface="Courier New" pitchFamily="2" charset="2"/>
              <a:buChar char="o"/>
            </a:pPr>
            <a:r>
              <a:rPr lang="en-US" sz="3000" dirty="0">
                <a:latin typeface="Arial"/>
                <a:cs typeface="Calibri"/>
              </a:rPr>
              <a:t>Supervisory files should be secure and confidential</a:t>
            </a:r>
          </a:p>
          <a:p>
            <a:pPr lvl="1">
              <a:lnSpc>
                <a:spcPct val="110000"/>
              </a:lnSpc>
              <a:buFont typeface="Courier New" pitchFamily="2" charset="2"/>
              <a:buChar char="o"/>
            </a:pPr>
            <a:r>
              <a:rPr lang="en-US" sz="3000" dirty="0">
                <a:latin typeface="Arial"/>
                <a:cs typeface="Calibri"/>
              </a:rPr>
              <a:t>Supervisory files main contain personal supervisory notes, which are not considered to be an official personnel record if they are prepared by the supervisor for their own use and are not shared with anyone else. </a:t>
            </a:r>
          </a:p>
          <a:p>
            <a:pPr lvl="1">
              <a:lnSpc>
                <a:spcPct val="110000"/>
              </a:lnSpc>
              <a:buFont typeface="Courier New" pitchFamily="2" charset="2"/>
              <a:buChar char="o"/>
            </a:pPr>
            <a:r>
              <a:rPr lang="en-US" sz="3000" dirty="0">
                <a:latin typeface="Arial"/>
                <a:cs typeface="Calibri"/>
              </a:rPr>
              <a:t>Sharing information with any other person may subject the file to public records law requests. </a:t>
            </a:r>
          </a:p>
          <a:p>
            <a:pPr lvl="1">
              <a:lnSpc>
                <a:spcPct val="110000"/>
              </a:lnSpc>
              <a:buFont typeface="Courier New" pitchFamily="2" charset="2"/>
              <a:buChar char="o"/>
            </a:pPr>
            <a:r>
              <a:rPr lang="en-US" sz="3000" dirty="0">
                <a:latin typeface="Arial"/>
                <a:cs typeface="Calibri"/>
              </a:rPr>
              <a:t>Utilize and refer to the </a:t>
            </a:r>
            <a:r>
              <a:rPr lang="en-US" sz="3000" dirty="0">
                <a:latin typeface="Arial"/>
                <a:cs typeface="Calibri"/>
                <a:hlinkClick r:id="rId2"/>
              </a:rPr>
              <a:t>UW-Green Bay Records Management webpage</a:t>
            </a:r>
            <a:r>
              <a:rPr lang="en-US" sz="3000" dirty="0">
                <a:latin typeface="Arial"/>
                <a:cs typeface="Calibri"/>
              </a:rPr>
              <a:t> for further information and proper disposal.</a:t>
            </a:r>
          </a:p>
          <a:p>
            <a:pPr lvl="1">
              <a:lnSpc>
                <a:spcPct val="110000"/>
              </a:lnSpc>
              <a:buFont typeface="Courier New" pitchFamily="2" charset="2"/>
              <a:buChar char="o"/>
            </a:pPr>
            <a:endParaRPr lang="en-US" sz="3000" dirty="0">
              <a:latin typeface="Arial"/>
              <a:cs typeface="Calibri"/>
            </a:endParaRPr>
          </a:p>
          <a:p>
            <a:endParaRPr lang="en-US" dirty="0"/>
          </a:p>
          <a:p>
            <a:pPr marL="0" indent="0">
              <a:buNone/>
            </a:pPr>
            <a:endParaRPr lang="en-US" dirty="0"/>
          </a:p>
        </p:txBody>
      </p:sp>
    </p:spTree>
    <p:extLst>
      <p:ext uri="{BB962C8B-B14F-4D97-AF65-F5344CB8AC3E}">
        <p14:creationId xmlns:p14="http://schemas.microsoft.com/office/powerpoint/2010/main" val="344797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F9D1C-A187-AFB2-62DA-7D3120F8F5A8}"/>
              </a:ext>
            </a:extLst>
          </p:cNvPr>
          <p:cNvSpPr>
            <a:spLocks noGrp="1"/>
          </p:cNvSpPr>
          <p:nvPr>
            <p:ph type="title"/>
          </p:nvPr>
        </p:nvSpPr>
        <p:spPr/>
        <p:txBody>
          <a:bodyPr>
            <a:normAutofit/>
          </a:bodyPr>
          <a:lstStyle/>
          <a:p>
            <a:pPr algn="ctr"/>
            <a:r>
              <a:rPr lang="en-US">
                <a:latin typeface="Arial"/>
                <a:cs typeface="Arial"/>
              </a:rPr>
              <a:t>We want to hear from you!</a:t>
            </a:r>
            <a:endParaRPr lang="en-US"/>
          </a:p>
        </p:txBody>
      </p:sp>
      <p:pic>
        <p:nvPicPr>
          <p:cNvPr id="4" name="Content Placeholder 3" descr="A grey circle with a question mark in it&#10;&#10;Description automatically generated">
            <a:extLst>
              <a:ext uri="{FF2B5EF4-FFF2-40B4-BE49-F238E27FC236}">
                <a16:creationId xmlns:a16="http://schemas.microsoft.com/office/drawing/2014/main" id="{6E59820B-481B-91E2-0801-1CE3530A27F1}"/>
              </a:ext>
            </a:extLst>
          </p:cNvPr>
          <p:cNvPicPr>
            <a:picLocks noGrp="1" noChangeAspect="1"/>
          </p:cNvPicPr>
          <p:nvPr>
            <p:ph idx="1"/>
          </p:nvPr>
        </p:nvPicPr>
        <p:blipFill>
          <a:blip r:embed="rId2"/>
          <a:stretch>
            <a:fillRect/>
          </a:stretch>
        </p:blipFill>
        <p:spPr>
          <a:xfrm>
            <a:off x="5024437" y="2929731"/>
            <a:ext cx="2143125" cy="2143125"/>
          </a:xfrm>
        </p:spPr>
      </p:pic>
    </p:spTree>
    <p:extLst>
      <p:ext uri="{BB962C8B-B14F-4D97-AF65-F5344CB8AC3E}">
        <p14:creationId xmlns:p14="http://schemas.microsoft.com/office/powerpoint/2010/main" val="1504389204"/>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ECBE4F77-781E-43C3-9B75-3DA63B061EA2}" vid="{10A9268D-28B4-462A-BF00-29E5164FE49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11 PP Master-This is how we RISE" id="{97793AD7-C5FE-2741-8FF6-361C5B6B5D61}" vid="{2963D3F3-8BBD-EF44-BFA9-89D7F17684A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22B700A2AA69B4C84DE46CECFAB47CA" ma:contentTypeVersion="5" ma:contentTypeDescription="Create a new document." ma:contentTypeScope="" ma:versionID="81ed92017acc7b304835606187ad930c">
  <xsd:schema xmlns:xsd="http://www.w3.org/2001/XMLSchema" xmlns:xs="http://www.w3.org/2001/XMLSchema" xmlns:p="http://schemas.microsoft.com/office/2006/metadata/properties" xmlns:ns2="ae4845cf-d57d-4409-b7e0-dcbedeb78515" xmlns:ns3="790b2e47-8e08-461c-b80e-5d05b63cd69a" targetNamespace="http://schemas.microsoft.com/office/2006/metadata/properties" ma:root="true" ma:fieldsID="b5d17b96e438737572251a175c0a5d2f" ns2:_="" ns3:_="">
    <xsd:import namespace="ae4845cf-d57d-4409-b7e0-dcbedeb78515"/>
    <xsd:import namespace="790b2e47-8e08-461c-b80e-5d05b63cd69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4845cf-d57d-4409-b7e0-dcbedeb78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0b2e47-8e08-461c-b80e-5d05b63cd69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097937-06C7-4908-AD4D-A021B2873FCC}">
  <ds:schemaRefs>
    <ds:schemaRef ds:uri="http://schemas.microsoft.com/sharepoint/v3/contenttype/forms"/>
  </ds:schemaRefs>
</ds:datastoreItem>
</file>

<file path=customXml/itemProps2.xml><?xml version="1.0" encoding="utf-8"?>
<ds:datastoreItem xmlns:ds="http://schemas.openxmlformats.org/officeDocument/2006/customXml" ds:itemID="{858A9E48-45EA-41C5-AD4F-F21471500795}">
  <ds:schemaRefs>
    <ds:schemaRef ds:uri="ae4845cf-d57d-4409-b7e0-dcbedeb7851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8393A57-90BF-42D2-AFD7-24990DAA07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4845cf-d57d-4409-b7e0-dcbedeb78515"/>
    <ds:schemaRef ds:uri="790b2e47-8e08-461c-b80e-5d05b63cd6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0</TotalTime>
  <Words>702</Words>
  <Application>Microsoft Office PowerPoint</Application>
  <PresentationFormat>Widescreen</PresentationFormat>
  <Paragraphs>60</Paragraphs>
  <Slides>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Courier New</vt:lpstr>
      <vt:lpstr>Wingdings</vt:lpstr>
      <vt:lpstr>Theme1</vt:lpstr>
      <vt:lpstr>Custom Design</vt:lpstr>
      <vt:lpstr>What’s Next</vt:lpstr>
      <vt:lpstr>Agenda </vt:lpstr>
      <vt:lpstr>Ending Student Employment</vt:lpstr>
      <vt:lpstr>Rehiring Students</vt:lpstr>
      <vt:lpstr>HR Compliance Reminders</vt:lpstr>
      <vt:lpstr>Mandatory Employee Training </vt:lpstr>
      <vt:lpstr>Maintaining a Supervisory File</vt:lpstr>
      <vt:lpstr>We want to hear from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&amp; Hiring of Student Employees</dc:title>
  <dc:creator>Noltner, Megan</dc:creator>
  <cp:lastModifiedBy>DeMeuse, Stella</cp:lastModifiedBy>
  <cp:revision>295</cp:revision>
  <dcterms:created xsi:type="dcterms:W3CDTF">2023-07-13T17:04:18Z</dcterms:created>
  <dcterms:modified xsi:type="dcterms:W3CDTF">2023-12-19T17:34:06Z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0x010100922B700A2AA69B4C84DE46CECFAB47CA</vt:lpwstr>
  </property>
</Properties>
</file>